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71422-2444-4CAC-B872-340002813B4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8FA18-558E-45E5-BCC7-CF7E153BD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85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67A8-0174-465B-938A-6845CE9D9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3DD54-6884-4C4C-BDE7-4E376FA90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04313-C9B5-4B78-9F18-F255C3F6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C94C-5510-4FE1-B609-4DD0D9EA7540}" type="datetime1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F6BF-FECD-420C-AAC9-2B4D3638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764C-DF07-4E1D-8D4F-F42644CF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86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B449-D270-463E-AF64-8A19EB95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58D2B-C010-4E70-8D15-D5BEC88DF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5FB3-1674-47FE-A279-3331DDFA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E992-9BEA-444E-B54B-E76B4E259A65}" type="datetime1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0BA6C-C982-46CF-B090-1CD106A7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EE2C3-8DC6-41FD-A6D5-9499195A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4E598-77E4-4617-B76C-BEBD76577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83FA8-A68B-45ED-944B-C72136B2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0F860-1F70-4DC3-A717-53450A1D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FF62-785D-4955-93DE-6585C918D51B}" type="datetime1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4D509-08F9-40ED-B2C8-A3C5A0DC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61768-D236-47DF-9225-5C6271C3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2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0EF8-01A9-43AA-8028-351D053D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3AAB-945B-4E0D-8E11-D69C92B8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6A5E-AF98-40D5-AD74-40E083D9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32B5-6313-4226-83A8-0D52F0548C16}" type="datetime1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6136-9358-4509-8B1A-2C6D5C23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4AB84-F55F-461F-A5D6-E99BE286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7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AEDD-05D6-4AED-8D97-94AC7113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9A0B7-4218-4161-BA00-93C516BCC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14C1-BE45-4BA4-A53E-3DC0011C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9FF3-0412-42F5-AF93-E600DF8332BB}" type="datetime1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CD73-2B3D-4277-AC8E-34090A3D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431F6-0569-46CD-9BC8-113417AF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52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2134-7AA2-4D4E-965B-BA101CE2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2116-8F73-4E06-BDF7-1BE767D3D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3270E-B005-455C-A78D-73A8550F1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14BE-1F9C-4230-A659-9DF5E17F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8770-88E3-4A54-A4ED-208E31C75CEC}" type="datetime1">
              <a:rPr lang="en-IN" smtClean="0"/>
              <a:t>16-10-2020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9745-BAFD-4477-BB5B-E6D12E77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FD99B-8E7B-4CAC-9452-B64BBF08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DF2D-0038-47CF-AAB9-F01733CC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A1311-4286-40C1-85FB-22522E847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486DF-3D1F-4194-8FFA-C64230049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ACF32-72F9-4F85-AF39-AFE587A19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23D44-3241-466C-B342-4735B1BE7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7DA25-7809-4D0F-8936-3D7340CD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92D2-6C95-44CB-AFA6-F285F526F2C2}" type="datetime1">
              <a:rPr lang="en-IN" smtClean="0"/>
              <a:t>16-10-2020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03090-1CA2-44FA-8F53-D36A9AB2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8A837-12B4-410A-828A-727F3E6C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25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ECF6-1862-427E-8212-31D375D4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67F81-017B-4274-854B-126D759C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39AC-1866-4460-A8FE-BCE255ABDAE8}" type="datetime1">
              <a:rPr lang="en-IN" smtClean="0"/>
              <a:t>16-10-2020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496AA-8718-4546-9DA2-42B0D274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E5B17-D34D-4C75-BED9-E232CF21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94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39818-64A5-4412-A492-36718A3E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0ADC-8EAC-45A6-92DA-EEAFA38136C5}" type="datetime1">
              <a:rPr lang="en-IN" smtClean="0"/>
              <a:t>16-10-2020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4C170-63A4-4AE8-996E-468BD2DF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0E7B7-35B4-4FCC-8514-3F219D3C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35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F9B1-C3ED-4997-8C0E-4A0EC300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48E0-E179-44DD-9317-21901095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DFCDE-92A3-4A6C-98FE-39004AA0A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9F94D-DE22-47EB-A8ED-1687B418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4A66-4667-4306-A590-329BEC03BDAC}" type="datetime1">
              <a:rPr lang="en-IN" smtClean="0"/>
              <a:t>16-10-2020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A7080-8332-4484-B006-6521D40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1CC2A-1B60-4FB8-BBAD-A337FEF8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6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7ED2-C3C6-4E4F-AD1F-EA96DD93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AEC49-3C1F-4196-9606-3C63F1918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CD239-0CE3-4D77-998A-160BD22E5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3E6CE-18ED-41A5-89C1-76781435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9A1D-B174-42DE-BE97-A4FDB4537744}" type="datetime1">
              <a:rPr lang="en-IN" smtClean="0"/>
              <a:t>16-10-2020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8E726-146B-4F66-8C07-56E2200F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4C28-9F65-4084-A5A3-50A69D1D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48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10BE3-3BCC-4064-8759-8C3B2284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71443-C4E7-4C02-8170-A5E06009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9560C-EE7C-4E6B-9F60-AA4CE8A08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15BD6-0438-4326-AD2B-399601592898}" type="datetime1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D9FBD-5E60-431C-8A8C-55A1A713B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Lecture 4: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EAE1-529A-467C-BFE5-D74A08474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8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seudobit.blogspot.com/2015/03/data-structures-introduction-and-types.html" TargetMode="External"/><Relationship Id="rId7" Type="http://schemas.openxmlformats.org/officeDocument/2006/relationships/hyperlink" Target="https://simple.wikipedia.org/wiki/Stack_(data_structure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s://en.wikipedia.org/wiki/Graph_theory" TargetMode="External"/><Relationship Id="rId5" Type="http://schemas.openxmlformats.org/officeDocument/2006/relationships/hyperlink" Target="https://www.qxcoding.com/2019/08/inserting-deleting-nodes-in-between.html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stackoverflow.com/questions/12507385/what-if-you-already-know-the-tree-structure-are-there-an-alternative-to-compos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B794-44F7-4251-BAD4-0CCAE1FC2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65" y="325529"/>
            <a:ext cx="11224469" cy="914537"/>
          </a:xfrm>
        </p:spPr>
        <p:txBody>
          <a:bodyPr>
            <a:normAutofit/>
          </a:bodyPr>
          <a:lstStyle/>
          <a:p>
            <a:r>
              <a:rPr lang="en-US" sz="4800" dirty="0"/>
              <a:t>Data Structure &amp; Algorithms (</a:t>
            </a:r>
            <a:r>
              <a:rPr lang="en-IN" sz="4800" dirty="0"/>
              <a:t>PCC-CS301)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95A53-B88E-413F-BE26-B273620F3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4229" y="5065713"/>
            <a:ext cx="6143538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Dr. Dipak Kumar Kole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Associate Professor, Dept. of CSE, JGEC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Email: dipak.kole@cse.jgec.ac.in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6C644-605F-4BE6-B8A0-BDD4D08925D9}"/>
              </a:ext>
            </a:extLst>
          </p:cNvPr>
          <p:cNvSpPr txBox="1"/>
          <p:nvPr/>
        </p:nvSpPr>
        <p:spPr>
          <a:xfrm>
            <a:off x="4571998" y="208293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Lecture 4</a:t>
            </a:r>
            <a:endParaRPr lang="en-IN" sz="2400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78CCC9-6DAB-41D4-B945-4C4A6A11C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39" y="2986271"/>
            <a:ext cx="1657319" cy="16668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4501A-6F43-41D1-B730-67149671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DC8A2-D463-4B1B-A78E-7C9E4517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90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351F-B18C-4000-930D-027FB4CB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6" y="948150"/>
            <a:ext cx="5695950" cy="208421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int a[MAX]; </a:t>
            </a:r>
          </a:p>
          <a:p>
            <a:pPr marL="0" indent="0">
              <a:buNone/>
            </a:pPr>
            <a:r>
              <a:rPr lang="en-US" sz="2000" i="1" dirty="0"/>
              <a:t>MAX : the size of the array a </a:t>
            </a:r>
          </a:p>
          <a:p>
            <a:pPr marL="0" indent="0">
              <a:buNone/>
            </a:pPr>
            <a:r>
              <a:rPr lang="en-US" sz="2000" i="1" dirty="0"/>
              <a:t>n : The number elements present in the array a</a:t>
            </a:r>
          </a:p>
          <a:p>
            <a:pPr marL="0" indent="0">
              <a:buNone/>
            </a:pPr>
            <a:r>
              <a:rPr lang="en-US" sz="2000" i="1" dirty="0"/>
              <a:t>Suppose, we want to insert an element x=84 at a given position pos=3 of the given array a.</a:t>
            </a:r>
          </a:p>
          <a:p>
            <a:pPr marL="0" indent="0">
              <a:buNone/>
            </a:pPr>
            <a:r>
              <a:rPr lang="en-US" sz="2000" i="1" dirty="0"/>
              <a:t>Here, MAX=8, n=5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C6981E-4609-4243-BC28-08302C12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81" y="275114"/>
            <a:ext cx="7075588" cy="587375"/>
          </a:xfrm>
        </p:spPr>
        <p:txBody>
          <a:bodyPr>
            <a:normAutofit fontScale="90000"/>
          </a:bodyPr>
          <a:lstStyle/>
          <a:p>
            <a:br>
              <a:rPr lang="en-US" sz="3200" dirty="0"/>
            </a:br>
            <a:r>
              <a:rPr lang="en-US" sz="3200" dirty="0"/>
              <a:t>Insertion Operation on Array Data Structure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5260645-AAAC-470E-AB5E-9CDD0B382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088830"/>
              </p:ext>
            </p:extLst>
          </p:nvPr>
        </p:nvGraphicFramePr>
        <p:xfrm>
          <a:off x="6743177" y="1265396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071CF8-5517-4796-8032-E81720EBB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782505"/>
              </p:ext>
            </p:extLst>
          </p:nvPr>
        </p:nvGraphicFramePr>
        <p:xfrm>
          <a:off x="6752702" y="1655286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F4231F26-2014-4A20-B2B3-885E6D823EC3}"/>
              </a:ext>
            </a:extLst>
          </p:cNvPr>
          <p:cNvSpPr/>
          <p:nvPr/>
        </p:nvSpPr>
        <p:spPr>
          <a:xfrm>
            <a:off x="8267175" y="881539"/>
            <a:ext cx="209550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2AED-EC85-46EF-A175-1FA9DF39F454}"/>
              </a:ext>
            </a:extLst>
          </p:cNvPr>
          <p:cNvSpPr txBox="1"/>
          <p:nvPr/>
        </p:nvSpPr>
        <p:spPr>
          <a:xfrm>
            <a:off x="7709963" y="493157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(pos-1)</a:t>
            </a:r>
            <a:endParaRPr lang="en-IN" dirty="0"/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73C64E99-C1F9-4C57-A97B-3919E116A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092863"/>
              </p:ext>
            </p:extLst>
          </p:nvPr>
        </p:nvGraphicFramePr>
        <p:xfrm>
          <a:off x="6733652" y="2188737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41CAABE7-A987-44E9-BB36-03562A4EF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31142"/>
              </p:ext>
            </p:extLst>
          </p:nvPr>
        </p:nvGraphicFramePr>
        <p:xfrm>
          <a:off x="6743177" y="2578627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0194F68E-A4DD-4EA6-B374-87E1DA7C359B}"/>
              </a:ext>
            </a:extLst>
          </p:cNvPr>
          <p:cNvSpPr/>
          <p:nvPr/>
        </p:nvSpPr>
        <p:spPr>
          <a:xfrm>
            <a:off x="9724501" y="2949467"/>
            <a:ext cx="657225" cy="3083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255C4E6A-ECBB-4D99-AA54-0508F9885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672123"/>
              </p:ext>
            </p:extLst>
          </p:nvPr>
        </p:nvGraphicFramePr>
        <p:xfrm>
          <a:off x="6733652" y="3306068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9C893912-CCE6-41D0-86C3-8F806AF24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72999"/>
              </p:ext>
            </p:extLst>
          </p:nvPr>
        </p:nvGraphicFramePr>
        <p:xfrm>
          <a:off x="6743177" y="3695958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43D0448A-085B-4225-9BCF-BB2F1641C388}"/>
              </a:ext>
            </a:extLst>
          </p:cNvPr>
          <p:cNvSpPr/>
          <p:nvPr/>
        </p:nvSpPr>
        <p:spPr>
          <a:xfrm>
            <a:off x="8975203" y="4068723"/>
            <a:ext cx="657225" cy="27783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D053084B-D037-4E7D-983D-6E81A1A36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09392"/>
              </p:ext>
            </p:extLst>
          </p:nvPr>
        </p:nvGraphicFramePr>
        <p:xfrm>
          <a:off x="6724127" y="4412784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F6EBF04A-5550-4E3E-96E5-ED016A60F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658953"/>
              </p:ext>
            </p:extLst>
          </p:nvPr>
        </p:nvGraphicFramePr>
        <p:xfrm>
          <a:off x="6733652" y="4849846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E088F00D-3267-4CBB-8906-D03C441F2BCE}"/>
              </a:ext>
            </a:extLst>
          </p:cNvPr>
          <p:cNvSpPr/>
          <p:nvPr/>
        </p:nvSpPr>
        <p:spPr>
          <a:xfrm>
            <a:off x="8367188" y="5254519"/>
            <a:ext cx="657225" cy="24226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812B737-270E-474C-87BD-1F09DE1FC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67404"/>
              </p:ext>
            </p:extLst>
          </p:nvPr>
        </p:nvGraphicFramePr>
        <p:xfrm>
          <a:off x="6714602" y="5549165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112689-438C-4AC3-A3E1-1488DC90F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70291"/>
              </p:ext>
            </p:extLst>
          </p:nvPr>
        </p:nvGraphicFramePr>
        <p:xfrm>
          <a:off x="6724127" y="5939055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8E39ABFE-A631-4201-9B57-FC09A9C00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188200"/>
              </p:ext>
            </p:extLst>
          </p:nvPr>
        </p:nvGraphicFramePr>
        <p:xfrm>
          <a:off x="752476" y="5711766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6BA8E42-7959-42DC-90DA-09C38AA71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15401"/>
              </p:ext>
            </p:extLst>
          </p:nvPr>
        </p:nvGraphicFramePr>
        <p:xfrm>
          <a:off x="762001" y="6101656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sp>
        <p:nvSpPr>
          <p:cNvPr id="35" name="Arrow: Down 34">
            <a:extLst>
              <a:ext uri="{FF2B5EF4-FFF2-40B4-BE49-F238E27FC236}">
                <a16:creationId xmlns:a16="http://schemas.microsoft.com/office/drawing/2014/main" id="{BF0E0380-723C-439A-A475-21EABC5B1D3E}"/>
              </a:ext>
            </a:extLst>
          </p:cNvPr>
          <p:cNvSpPr/>
          <p:nvPr/>
        </p:nvSpPr>
        <p:spPr>
          <a:xfrm>
            <a:off x="2316497" y="5430520"/>
            <a:ext cx="96954" cy="258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9B0D8E-2789-4696-8FF9-3BFAAC5A3DBA}"/>
              </a:ext>
            </a:extLst>
          </p:cNvPr>
          <p:cNvSpPr txBox="1"/>
          <p:nvPr/>
        </p:nvSpPr>
        <p:spPr>
          <a:xfrm>
            <a:off x="6195795" y="6364843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Logically Empty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627B79-8316-4C04-80D2-D8E4E4AF3089}"/>
              </a:ext>
            </a:extLst>
          </p:cNvPr>
          <p:cNvSpPr txBox="1"/>
          <p:nvPr/>
        </p:nvSpPr>
        <p:spPr>
          <a:xfrm>
            <a:off x="1570477" y="5038108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84 inserted</a:t>
            </a:r>
            <a:endParaRPr lang="en-IN" dirty="0"/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E073E8CC-610E-46C9-ADAA-EB74C0538C3E}"/>
              </a:ext>
            </a:extLst>
          </p:cNvPr>
          <p:cNvSpPr/>
          <p:nvPr/>
        </p:nvSpPr>
        <p:spPr>
          <a:xfrm>
            <a:off x="7752388" y="6364843"/>
            <a:ext cx="657225" cy="22659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57BAA4-4018-4AEC-821C-7369CE0F629C}"/>
              </a:ext>
            </a:extLst>
          </p:cNvPr>
          <p:cNvSpPr txBox="1"/>
          <p:nvPr/>
        </p:nvSpPr>
        <p:spPr>
          <a:xfrm>
            <a:off x="752476" y="3006783"/>
            <a:ext cx="5695950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//Shifting from right to left starting from (n-1) to (pos-1)</a:t>
            </a:r>
          </a:p>
          <a:p>
            <a:r>
              <a:rPr lang="en-US" i="1" dirty="0"/>
              <a:t>for ( </a:t>
            </a:r>
            <a:r>
              <a:rPr lang="en-US" i="1" dirty="0" err="1"/>
              <a:t>i</a:t>
            </a:r>
            <a:r>
              <a:rPr lang="en-US" i="1" dirty="0"/>
              <a:t>=n-1 ; </a:t>
            </a:r>
            <a:r>
              <a:rPr lang="en-US" i="1" dirty="0" err="1"/>
              <a:t>i</a:t>
            </a:r>
            <a:r>
              <a:rPr lang="en-US" i="1" dirty="0"/>
              <a:t> &gt;=(pos-1) ; </a:t>
            </a:r>
            <a:r>
              <a:rPr lang="en-US" i="1" dirty="0" err="1"/>
              <a:t>i</a:t>
            </a:r>
            <a:r>
              <a:rPr lang="en-US" i="1" dirty="0"/>
              <a:t>-- )</a:t>
            </a:r>
          </a:p>
          <a:p>
            <a:r>
              <a:rPr lang="en-US" i="1" dirty="0"/>
              <a:t>  a[i+1]=a[</a:t>
            </a:r>
            <a:r>
              <a:rPr lang="en-US" i="1" dirty="0" err="1"/>
              <a:t>i</a:t>
            </a:r>
            <a:r>
              <a:rPr lang="en-US" i="1" dirty="0"/>
              <a:t>]; </a:t>
            </a:r>
          </a:p>
          <a:p>
            <a:r>
              <a:rPr lang="en-US" b="1" dirty="0"/>
              <a:t>// a[pos-1] is logically empty now</a:t>
            </a:r>
          </a:p>
          <a:p>
            <a:r>
              <a:rPr lang="en-US" i="1" dirty="0"/>
              <a:t> a[pos-1]=x; </a:t>
            </a:r>
            <a:r>
              <a:rPr lang="en-US" b="1" dirty="0"/>
              <a:t>//the element </a:t>
            </a:r>
            <a:r>
              <a:rPr lang="en-US" b="1" i="1" dirty="0"/>
              <a:t>x</a:t>
            </a:r>
            <a:r>
              <a:rPr lang="en-US" b="1" dirty="0"/>
              <a:t> is inserted </a:t>
            </a:r>
          </a:p>
          <a:p>
            <a:r>
              <a:rPr lang="en-US" i="1" dirty="0"/>
              <a:t>n=n+1;</a:t>
            </a:r>
            <a:r>
              <a:rPr lang="en-US" dirty="0"/>
              <a:t> </a:t>
            </a:r>
            <a:r>
              <a:rPr lang="en-US" b="1" dirty="0"/>
              <a:t>// the number of element n is updated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1644F-477E-45CD-B6B3-5ECD21A8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7588" y="6538912"/>
            <a:ext cx="4114800" cy="365125"/>
          </a:xfrm>
        </p:spPr>
        <p:txBody>
          <a:bodyPr/>
          <a:lstStyle/>
          <a:p>
            <a:r>
              <a:rPr lang="en-IN" dirty="0"/>
              <a:t>Lecture 4: Data Structure &amp; Algorithms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A4A88-E923-4F08-80BC-95DFD094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1730" y="6356349"/>
            <a:ext cx="2743200" cy="365125"/>
          </a:xfrm>
        </p:spPr>
        <p:txBody>
          <a:bodyPr/>
          <a:lstStyle/>
          <a:p>
            <a:fld id="{601E844E-216E-47E9-9739-0B169D70170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20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6" grpId="0" animBg="1"/>
      <p:bldP spid="22" grpId="0" animBg="1"/>
      <p:bldP spid="30" grpId="0" animBg="1"/>
      <p:bldP spid="35" grpId="0" animBg="1"/>
      <p:bldP spid="36" grpId="0"/>
      <p:bldP spid="38" grpId="0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27351F-B18C-4000-930D-027FB4CB8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007" y="671120"/>
                <a:ext cx="11391724" cy="914400"/>
              </a:xfr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In case of insertion operation, we first check the overflow condition</a:t>
                </a:r>
              </a:p>
              <a:p>
                <a:pPr marL="457200" indent="-457200">
                  <a:buAutoNum type="arabicPeriod"/>
                </a:pPr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position </a:t>
                </a:r>
                <a:r>
                  <a:rPr lang="en-US" sz="16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pos </a:t>
                </a:r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by the user must be checked its validity that means whether the position is valid position or not ( valid position range: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1&lt;=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&lt;=(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+1) </m:t>
                    </m:r>
                  </m:oMath>
                </a14:m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27351F-B18C-4000-930D-027FB4CB8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007" y="671120"/>
                <a:ext cx="11391724" cy="914400"/>
              </a:xfrm>
              <a:blipFill>
                <a:blip r:embed="rId2"/>
                <a:stretch>
                  <a:fillRect l="-214" t="-4667" r="-642" b="-4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8C6981E-4609-4243-BC28-08302C12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81" y="275114"/>
            <a:ext cx="8979890" cy="396005"/>
          </a:xfrm>
        </p:spPr>
        <p:txBody>
          <a:bodyPr>
            <a:normAutofit fontScale="90000"/>
          </a:bodyPr>
          <a:lstStyle/>
          <a:p>
            <a:br>
              <a:rPr lang="en-US" sz="3200" dirty="0"/>
            </a:br>
            <a:r>
              <a:rPr lang="en-US" sz="3200" dirty="0"/>
              <a:t>Insertion Operation on Array Data Structure: (</a:t>
            </a:r>
            <a:r>
              <a:rPr lang="en-US" sz="3200" dirty="0" err="1"/>
              <a:t>Cont</a:t>
            </a:r>
            <a:r>
              <a:rPr lang="en-US" sz="3200" dirty="0"/>
              <a:t>…)</a:t>
            </a:r>
            <a:br>
              <a:rPr lang="en-US" dirty="0"/>
            </a:b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57BAA4-4018-4AEC-821C-7369CE0F629C}"/>
              </a:ext>
            </a:extLst>
          </p:cNvPr>
          <p:cNvSpPr txBox="1"/>
          <p:nvPr/>
        </p:nvSpPr>
        <p:spPr>
          <a:xfrm>
            <a:off x="604007" y="1648875"/>
            <a:ext cx="5664818" cy="50475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/>
              <a:t>void insert (int x, int pos)</a:t>
            </a:r>
          </a:p>
          <a:p>
            <a:r>
              <a:rPr lang="en-US" sz="1600" i="1" dirty="0"/>
              <a:t>{</a:t>
            </a:r>
          </a:p>
          <a:p>
            <a:r>
              <a:rPr lang="en-US" sz="1600" i="1" dirty="0"/>
              <a:t>    int  </a:t>
            </a:r>
            <a:r>
              <a:rPr lang="en-US" sz="1600" i="1" dirty="0" err="1"/>
              <a:t>i</a:t>
            </a:r>
            <a:r>
              <a:rPr lang="en-US" sz="1600" i="1" dirty="0"/>
              <a:t>;</a:t>
            </a:r>
          </a:p>
          <a:p>
            <a:r>
              <a:rPr lang="en-US" sz="1600" b="1" i="1" dirty="0"/>
              <a:t>    </a:t>
            </a:r>
            <a:r>
              <a:rPr lang="en-US" sz="1600" i="1" dirty="0"/>
              <a:t>if (n==MAX_SIZE)  </a:t>
            </a:r>
            <a:r>
              <a:rPr lang="en-US" sz="1600" b="1" dirty="0"/>
              <a:t>// MAX_SIZE is the size of the array</a:t>
            </a:r>
          </a:p>
          <a:p>
            <a:r>
              <a:rPr lang="en-US" sz="1600" b="1" i="1" dirty="0"/>
              <a:t>      </a:t>
            </a:r>
            <a:r>
              <a:rPr lang="en-US" sz="1600" i="1" dirty="0" err="1"/>
              <a:t>printf</a:t>
            </a:r>
            <a:r>
              <a:rPr lang="en-US" sz="1600" i="1" dirty="0"/>
              <a:t>(“\n Overflow”);</a:t>
            </a:r>
          </a:p>
          <a:p>
            <a:r>
              <a:rPr lang="en-US" sz="1600" i="1" dirty="0"/>
              <a:t>    else</a:t>
            </a:r>
          </a:p>
          <a:p>
            <a:r>
              <a:rPr lang="en-US" sz="1600" b="1" dirty="0"/>
              <a:t>     </a:t>
            </a:r>
            <a:r>
              <a:rPr lang="en-US" sz="1600" dirty="0"/>
              <a:t>{</a:t>
            </a:r>
          </a:p>
          <a:p>
            <a:r>
              <a:rPr lang="en-US" sz="1600" b="1" dirty="0"/>
              <a:t>        </a:t>
            </a:r>
            <a:r>
              <a:rPr lang="en-US" sz="1600" dirty="0"/>
              <a:t>if ((pos&gt;=1) &amp;&amp; (pos&lt;=(n+1)))  </a:t>
            </a:r>
            <a:r>
              <a:rPr lang="en-US" sz="1600" b="1" dirty="0"/>
              <a:t>// valid position</a:t>
            </a:r>
          </a:p>
          <a:p>
            <a:r>
              <a:rPr lang="en-US" sz="1600" b="1" dirty="0"/>
              <a:t>           </a:t>
            </a:r>
            <a:r>
              <a:rPr lang="en-US" sz="1600" dirty="0"/>
              <a:t> {</a:t>
            </a:r>
          </a:p>
          <a:p>
            <a:r>
              <a:rPr lang="en-US" sz="1600" b="1" dirty="0"/>
              <a:t>               //Shifting from right to left starting from (n-1) to (pos-1)</a:t>
            </a:r>
          </a:p>
          <a:p>
            <a:r>
              <a:rPr lang="en-US" sz="1600" i="1" dirty="0"/>
              <a:t>               for ( </a:t>
            </a:r>
            <a:r>
              <a:rPr lang="en-US" sz="1600" i="1" dirty="0" err="1"/>
              <a:t>i</a:t>
            </a:r>
            <a:r>
              <a:rPr lang="en-US" sz="1600" i="1" dirty="0"/>
              <a:t>=n-1 ; </a:t>
            </a:r>
            <a:r>
              <a:rPr lang="en-US" sz="1600" i="1" dirty="0" err="1"/>
              <a:t>i</a:t>
            </a:r>
            <a:r>
              <a:rPr lang="en-US" sz="1600" i="1" dirty="0"/>
              <a:t> &gt;=(pos-1) ; </a:t>
            </a:r>
            <a:r>
              <a:rPr lang="en-US" sz="1600" i="1" dirty="0" err="1"/>
              <a:t>i</a:t>
            </a:r>
            <a:r>
              <a:rPr lang="en-US" sz="1600" i="1" dirty="0"/>
              <a:t>-- )</a:t>
            </a:r>
          </a:p>
          <a:p>
            <a:r>
              <a:rPr lang="en-US" sz="1600" i="1" dirty="0"/>
              <a:t>                 a[i+1]=a[</a:t>
            </a:r>
            <a:r>
              <a:rPr lang="en-US" sz="1600" i="1" dirty="0" err="1"/>
              <a:t>i</a:t>
            </a:r>
            <a:r>
              <a:rPr lang="en-US" sz="1600" i="1" dirty="0"/>
              <a:t>]; </a:t>
            </a:r>
          </a:p>
          <a:p>
            <a:r>
              <a:rPr lang="en-US" sz="1600" b="1" dirty="0"/>
              <a:t>              // a[pos-1] is logically empty now</a:t>
            </a:r>
          </a:p>
          <a:p>
            <a:r>
              <a:rPr lang="en-US" sz="1600" i="1" dirty="0"/>
              <a:t>              a[pos-1]=x; </a:t>
            </a:r>
            <a:r>
              <a:rPr lang="en-US" sz="1600" b="1" dirty="0"/>
              <a:t>//the element </a:t>
            </a:r>
            <a:r>
              <a:rPr lang="en-US" sz="1600" b="1" i="1" dirty="0"/>
              <a:t>x</a:t>
            </a:r>
            <a:r>
              <a:rPr lang="en-US" sz="1600" b="1" dirty="0"/>
              <a:t> is inserted </a:t>
            </a:r>
          </a:p>
          <a:p>
            <a:r>
              <a:rPr lang="en-US" sz="1600" i="1" dirty="0"/>
              <a:t>              n=n+1;</a:t>
            </a:r>
            <a:r>
              <a:rPr lang="en-US" sz="1600" dirty="0"/>
              <a:t> </a:t>
            </a:r>
            <a:r>
              <a:rPr lang="en-US" sz="1600" b="1" dirty="0"/>
              <a:t>// the number of element n is updated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</a:t>
            </a:r>
            <a:r>
              <a:rPr lang="en-US" sz="1600" i="1" dirty="0"/>
              <a:t>else</a:t>
            </a:r>
          </a:p>
          <a:p>
            <a:r>
              <a:rPr lang="en-US" sz="1600" i="1" dirty="0"/>
              <a:t>           </a:t>
            </a:r>
            <a:r>
              <a:rPr lang="en-US" sz="1600" i="1" dirty="0" err="1"/>
              <a:t>printf</a:t>
            </a:r>
            <a:r>
              <a:rPr lang="en-US" sz="1600" i="1" dirty="0"/>
              <a:t>(“\n Invalid position”);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}</a:t>
            </a:r>
            <a:r>
              <a:rPr lang="en-US" dirty="0"/>
              <a:t> 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776B33-6F52-49FB-8677-D5114A01152B}"/>
              </a:ext>
            </a:extLst>
          </p:cNvPr>
          <p:cNvCxnSpPr/>
          <p:nvPr/>
        </p:nvCxnSpPr>
        <p:spPr>
          <a:xfrm>
            <a:off x="1283516" y="3875714"/>
            <a:ext cx="0" cy="15184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44047E-60CD-45CF-A21E-A68079CACB60}"/>
              </a:ext>
            </a:extLst>
          </p:cNvPr>
          <p:cNvCxnSpPr/>
          <p:nvPr/>
        </p:nvCxnSpPr>
        <p:spPr>
          <a:xfrm>
            <a:off x="981512" y="3412222"/>
            <a:ext cx="0" cy="269496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F10D44-D28F-4597-8D6E-1A2F400320B4}"/>
              </a:ext>
            </a:extLst>
          </p:cNvPr>
          <p:cNvCxnSpPr/>
          <p:nvPr/>
        </p:nvCxnSpPr>
        <p:spPr>
          <a:xfrm>
            <a:off x="755009" y="2214694"/>
            <a:ext cx="0" cy="4186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44337-5C28-4FE6-8304-DE1A604AC40B}"/>
                  </a:ext>
                </a:extLst>
              </p:cNvPr>
              <p:cNvSpPr txBox="1"/>
              <p:nvPr/>
            </p:nvSpPr>
            <p:spPr>
              <a:xfrm>
                <a:off x="6330914" y="1648874"/>
                <a:ext cx="5664818" cy="500136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179388" lvl="2"/>
                <a:r>
                  <a:rPr lang="en-US" sz="1900" dirty="0"/>
                  <a:t>Time complexity Analysis:</a:t>
                </a:r>
              </a:p>
              <a:p>
                <a:pPr marL="179388" lvl="2"/>
                <a:r>
                  <a:rPr lang="en-US" sz="1600" b="1" dirty="0"/>
                  <a:t>Best Case Analysis:</a:t>
                </a:r>
              </a:p>
              <a:p>
                <a:pPr marL="179388" lvl="2"/>
                <a:endParaRPr lang="en-US" sz="1600" dirty="0"/>
              </a:p>
              <a:p>
                <a:pPr marL="179388" lvl="2"/>
                <a:endParaRPr lang="en-US" sz="1600" dirty="0"/>
              </a:p>
              <a:p>
                <a:pPr marL="179388" lvl="2"/>
                <a:endParaRPr lang="en-US" sz="1600" dirty="0"/>
              </a:p>
              <a:p>
                <a:pPr marL="179388" lvl="2"/>
                <a:endParaRPr lang="en-US" sz="1600" dirty="0"/>
              </a:p>
              <a:p>
                <a:pPr marL="179388" lvl="2"/>
                <a:endParaRPr lang="en-US" sz="1600" dirty="0"/>
              </a:p>
              <a:p>
                <a:pPr marL="179388" lvl="2"/>
                <a:r>
                  <a:rPr lang="en-US" sz="1600" dirty="0"/>
                  <a:t>Here n=5</a:t>
                </a:r>
              </a:p>
              <a:p>
                <a:pPr marL="179388" lvl="2"/>
                <a:r>
                  <a:rPr lang="en-US" sz="1600" b="1" dirty="0"/>
                  <a:t>Best case Situation: </a:t>
                </a:r>
                <a:r>
                  <a:rPr lang="en-US" sz="1600" dirty="0"/>
                  <a:t>If we want to insert at the (n+1)</a:t>
                </a:r>
                <a:r>
                  <a:rPr lang="en-US" sz="1600" dirty="0" err="1"/>
                  <a:t>th</a:t>
                </a:r>
                <a:r>
                  <a:rPr lang="en-US" sz="1600" dirty="0"/>
                  <a:t> position, then a[n]=x and n=n+1</a:t>
                </a:r>
              </a:p>
              <a:p>
                <a:pPr marL="179388" lvl="2"/>
                <a:r>
                  <a:rPr lang="en-US" sz="1600" dirty="0"/>
                  <a:t>Hence,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600" dirty="0"/>
                  <a:t> [Constant time]</a:t>
                </a:r>
              </a:p>
              <a:p>
                <a:pPr marL="179388" lvl="2"/>
                <a:r>
                  <a:rPr lang="en-US" sz="1600" dirty="0"/>
                  <a:t> </a:t>
                </a:r>
                <a:r>
                  <a:rPr lang="en-US" sz="1600" b="1" dirty="0"/>
                  <a:t>Worst Case Analysis: </a:t>
                </a:r>
                <a:r>
                  <a:rPr lang="en-US" sz="1600" dirty="0"/>
                  <a:t>If we inset at the first position, then</a:t>
                </a:r>
              </a:p>
              <a:p>
                <a:pPr marL="179388" lvl="2"/>
                <a:endParaRPr lang="en-US" sz="1600" dirty="0"/>
              </a:p>
              <a:p>
                <a:pPr marL="179388" lvl="2"/>
                <a:endParaRPr lang="en-US" sz="1600" dirty="0"/>
              </a:p>
              <a:p>
                <a:pPr marL="179388" lvl="2"/>
                <a:endParaRPr lang="en-US" sz="1600" dirty="0"/>
              </a:p>
              <a:p>
                <a:pPr marL="179388" lvl="2"/>
                <a:endParaRPr lang="en-US" sz="1600" dirty="0"/>
              </a:p>
              <a:p>
                <a:pPr marL="179388" lvl="2"/>
                <a:endParaRPr lang="en-US" sz="1600" dirty="0"/>
              </a:p>
              <a:p>
                <a:pPr marL="179388" lvl="2"/>
                <a:r>
                  <a:rPr lang="en-US" sz="2000" dirty="0"/>
                  <a:t>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179388" lvl="2"/>
                <a:endParaRPr lang="en-US" sz="1200" dirty="0"/>
              </a:p>
              <a:p>
                <a:pPr marL="179388" lvl="2"/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44337-5C28-4FE6-8304-DE1A604AC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914" y="1648874"/>
                <a:ext cx="5664818" cy="5001369"/>
              </a:xfrm>
              <a:prstGeom prst="rect">
                <a:avLst/>
              </a:prstGeom>
              <a:blipFill>
                <a:blip r:embed="rId3"/>
                <a:stretch>
                  <a:fillRect t="-609" r="-3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8EC96150-3BEB-4214-A790-00EE3D069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53139"/>
              </p:ext>
            </p:extLst>
          </p:nvPr>
        </p:nvGraphicFramePr>
        <p:xfrm>
          <a:off x="6544769" y="2567985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D72F9E55-316F-4562-AE9E-EBB1589C369E}"/>
              </a:ext>
            </a:extLst>
          </p:cNvPr>
          <p:cNvSpPr/>
          <p:nvPr/>
        </p:nvSpPr>
        <p:spPr>
          <a:xfrm>
            <a:off x="9923446" y="2194033"/>
            <a:ext cx="209550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FD309ABF-B336-450C-941A-E73A4DB0D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855067"/>
              </p:ext>
            </p:extLst>
          </p:nvPr>
        </p:nvGraphicFramePr>
        <p:xfrm>
          <a:off x="6554294" y="2957875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79770A87-8A9B-46A7-89C3-2CC5669E2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02425"/>
              </p:ext>
            </p:extLst>
          </p:nvPr>
        </p:nvGraphicFramePr>
        <p:xfrm>
          <a:off x="6570828" y="4713405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3F52206-C65F-4799-B120-569188155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06858"/>
              </p:ext>
            </p:extLst>
          </p:nvPr>
        </p:nvGraphicFramePr>
        <p:xfrm>
          <a:off x="6580353" y="5103295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sp>
        <p:nvSpPr>
          <p:cNvPr id="2" name="Arrow: Up 1">
            <a:extLst>
              <a:ext uri="{FF2B5EF4-FFF2-40B4-BE49-F238E27FC236}">
                <a16:creationId xmlns:a16="http://schemas.microsoft.com/office/drawing/2014/main" id="{09F57214-391C-4C83-9F06-19B119B1DE5E}"/>
              </a:ext>
            </a:extLst>
          </p:cNvPr>
          <p:cNvSpPr/>
          <p:nvPr/>
        </p:nvSpPr>
        <p:spPr>
          <a:xfrm>
            <a:off x="6797615" y="5659024"/>
            <a:ext cx="189781" cy="2241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B07AB6E-365B-4256-8706-DB5D4C36AD85}"/>
              </a:ext>
            </a:extLst>
          </p:cNvPr>
          <p:cNvSpPr/>
          <p:nvPr/>
        </p:nvSpPr>
        <p:spPr>
          <a:xfrm rot="5400000" flipH="1">
            <a:off x="8023103" y="4320939"/>
            <a:ext cx="265926" cy="2630209"/>
          </a:xfrm>
          <a:prstGeom prst="leftBrace">
            <a:avLst>
              <a:gd name="adj1" fmla="val 58392"/>
              <a:gd name="adj2" fmla="val 494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CC85B8-88ED-4E0C-A84D-E825FF0BF579}"/>
                  </a:ext>
                </a:extLst>
              </p:cNvPr>
              <p:cNvSpPr txBox="1"/>
              <p:nvPr/>
            </p:nvSpPr>
            <p:spPr>
              <a:xfrm>
                <a:off x="9533260" y="5537489"/>
                <a:ext cx="24624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no. of shifting to be done</a:t>
                </a:r>
                <a:endParaRPr lang="en-IN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CC85B8-88ED-4E0C-A84D-E825FF0BF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260" y="5537489"/>
                <a:ext cx="2462471" cy="338554"/>
              </a:xfrm>
              <a:prstGeom prst="rect">
                <a:avLst/>
              </a:prstGeom>
              <a:blipFill>
                <a:blip r:embed="rId4"/>
                <a:stretch>
                  <a:fillRect t="-5357" r="-248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6F60C7-8D57-402D-8931-BF7949A6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B5F1506-A5A4-4EC0-A725-B8D4F682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50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351F-B18C-4000-930D-027FB4CB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6" y="948150"/>
            <a:ext cx="5695950" cy="208421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int a[MAX]; </a:t>
            </a:r>
          </a:p>
          <a:p>
            <a:pPr marL="0" indent="0">
              <a:buNone/>
            </a:pPr>
            <a:r>
              <a:rPr lang="en-US" sz="2000" i="1" dirty="0"/>
              <a:t>MAX : the size of the array a </a:t>
            </a:r>
          </a:p>
          <a:p>
            <a:pPr marL="0" indent="0">
              <a:buNone/>
            </a:pPr>
            <a:r>
              <a:rPr lang="en-US" sz="2000" i="1" dirty="0"/>
              <a:t>n : The number elements present in the array a</a:t>
            </a:r>
          </a:p>
          <a:p>
            <a:pPr marL="0" indent="0">
              <a:buNone/>
            </a:pPr>
            <a:r>
              <a:rPr lang="en-US" sz="2000" i="1" dirty="0"/>
              <a:t>Suppose, we want to deletion an element at a given position pos=3 of the given array a.</a:t>
            </a:r>
          </a:p>
          <a:p>
            <a:pPr marL="0" indent="0">
              <a:buNone/>
            </a:pPr>
            <a:r>
              <a:rPr lang="en-US" sz="2000" i="1" dirty="0"/>
              <a:t>Here, MAX=8, n=6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C6981E-4609-4243-BC28-08302C12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81" y="275114"/>
            <a:ext cx="7075588" cy="587375"/>
          </a:xfrm>
        </p:spPr>
        <p:txBody>
          <a:bodyPr>
            <a:normAutofit fontScale="90000"/>
          </a:bodyPr>
          <a:lstStyle/>
          <a:p>
            <a:br>
              <a:rPr lang="en-US" sz="3200" dirty="0"/>
            </a:br>
            <a:r>
              <a:rPr lang="en-US" sz="3200" dirty="0"/>
              <a:t>Deletion Operation on Array Data Structure: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5260645-AAAC-470E-AB5E-9CDD0B3822A9}"/>
              </a:ext>
            </a:extLst>
          </p:cNvPr>
          <p:cNvGraphicFramePr>
            <a:graphicFrameLocks noGrp="1"/>
          </p:cNvGraphicFramePr>
          <p:nvPr/>
        </p:nvGraphicFramePr>
        <p:xfrm>
          <a:off x="6743177" y="1265396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071CF8-5517-4796-8032-E81720EBB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408664"/>
              </p:ext>
            </p:extLst>
          </p:nvPr>
        </p:nvGraphicFramePr>
        <p:xfrm>
          <a:off x="6752702" y="1655286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F4231F26-2014-4A20-B2B3-885E6D823EC3}"/>
              </a:ext>
            </a:extLst>
          </p:cNvPr>
          <p:cNvSpPr/>
          <p:nvPr/>
        </p:nvSpPr>
        <p:spPr>
          <a:xfrm>
            <a:off x="8267175" y="881539"/>
            <a:ext cx="209550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2AED-EC85-46EF-A175-1FA9DF39F454}"/>
              </a:ext>
            </a:extLst>
          </p:cNvPr>
          <p:cNvSpPr txBox="1"/>
          <p:nvPr/>
        </p:nvSpPr>
        <p:spPr>
          <a:xfrm>
            <a:off x="7709963" y="493157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(pos-1)</a:t>
            </a:r>
            <a:endParaRPr lang="en-IN" dirty="0"/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73C64E99-C1F9-4C57-A97B-3919E116A352}"/>
              </a:ext>
            </a:extLst>
          </p:cNvPr>
          <p:cNvGraphicFramePr>
            <a:graphicFrameLocks noGrp="1"/>
          </p:cNvGraphicFramePr>
          <p:nvPr/>
        </p:nvGraphicFramePr>
        <p:xfrm>
          <a:off x="6733652" y="2188737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41CAABE7-A987-44E9-BB36-03562A4EF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07145"/>
              </p:ext>
            </p:extLst>
          </p:nvPr>
        </p:nvGraphicFramePr>
        <p:xfrm>
          <a:off x="6743177" y="2578627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0194F68E-A4DD-4EA6-B374-87E1DA7C359B}"/>
              </a:ext>
            </a:extLst>
          </p:cNvPr>
          <p:cNvSpPr/>
          <p:nvPr/>
        </p:nvSpPr>
        <p:spPr>
          <a:xfrm flipH="1">
            <a:off x="8410352" y="2977589"/>
            <a:ext cx="614057" cy="185744"/>
          </a:xfrm>
          <a:prstGeom prst="curvedUpArrow">
            <a:avLst>
              <a:gd name="adj1" fmla="val 25000"/>
              <a:gd name="adj2" fmla="val 74603"/>
              <a:gd name="adj3" fmla="val 19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255C4E6A-ECBB-4D99-AA54-0508F9885940}"/>
              </a:ext>
            </a:extLst>
          </p:cNvPr>
          <p:cNvGraphicFramePr>
            <a:graphicFrameLocks noGrp="1"/>
          </p:cNvGraphicFramePr>
          <p:nvPr/>
        </p:nvGraphicFramePr>
        <p:xfrm>
          <a:off x="6733652" y="3306068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9C893912-CCE6-41D0-86C3-8F806AF24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67172"/>
              </p:ext>
            </p:extLst>
          </p:nvPr>
        </p:nvGraphicFramePr>
        <p:xfrm>
          <a:off x="6743177" y="3695958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D053084B-D037-4E7D-983D-6E81A1A36981}"/>
              </a:ext>
            </a:extLst>
          </p:cNvPr>
          <p:cNvGraphicFramePr>
            <a:graphicFrameLocks noGrp="1"/>
          </p:cNvGraphicFramePr>
          <p:nvPr/>
        </p:nvGraphicFramePr>
        <p:xfrm>
          <a:off x="6724127" y="4412784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F6EBF04A-5550-4E3E-96E5-ED016A60F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59588"/>
              </p:ext>
            </p:extLst>
          </p:nvPr>
        </p:nvGraphicFramePr>
        <p:xfrm>
          <a:off x="6733652" y="4791123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812B737-270E-474C-87BD-1F09DE1FC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876043"/>
              </p:ext>
            </p:extLst>
          </p:nvPr>
        </p:nvGraphicFramePr>
        <p:xfrm>
          <a:off x="6714602" y="5391001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112689-438C-4AC3-A3E1-1488DC90F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25614"/>
              </p:ext>
            </p:extLst>
          </p:nvPr>
        </p:nvGraphicFramePr>
        <p:xfrm>
          <a:off x="6724127" y="5780891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8E39ABFE-A631-4201-9B57-FC09A9C00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619862"/>
              </p:ext>
            </p:extLst>
          </p:nvPr>
        </p:nvGraphicFramePr>
        <p:xfrm>
          <a:off x="752476" y="5541346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6BA8E42-7959-42DC-90DA-09C38AA71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980668"/>
              </p:ext>
            </p:extLst>
          </p:nvPr>
        </p:nvGraphicFramePr>
        <p:xfrm>
          <a:off x="762001" y="5931236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sp>
        <p:nvSpPr>
          <p:cNvPr id="35" name="Arrow: Down 34">
            <a:extLst>
              <a:ext uri="{FF2B5EF4-FFF2-40B4-BE49-F238E27FC236}">
                <a16:creationId xmlns:a16="http://schemas.microsoft.com/office/drawing/2014/main" id="{BF0E0380-723C-439A-A475-21EABC5B1D3E}"/>
              </a:ext>
            </a:extLst>
          </p:cNvPr>
          <p:cNvSpPr/>
          <p:nvPr/>
        </p:nvSpPr>
        <p:spPr>
          <a:xfrm rot="10800000">
            <a:off x="2306972" y="5260100"/>
            <a:ext cx="106479" cy="281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9B0D8E-2789-4696-8FF9-3BFAAC5A3DBA}"/>
              </a:ext>
            </a:extLst>
          </p:cNvPr>
          <p:cNvSpPr txBox="1"/>
          <p:nvPr/>
        </p:nvSpPr>
        <p:spPr>
          <a:xfrm>
            <a:off x="6195795" y="6151731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Logically Empty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627B79-8316-4C04-80D2-D8E4E4AF3089}"/>
              </a:ext>
            </a:extLst>
          </p:cNvPr>
          <p:cNvSpPr txBox="1"/>
          <p:nvPr/>
        </p:nvSpPr>
        <p:spPr>
          <a:xfrm>
            <a:off x="1570477" y="4867688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84 Deleted </a:t>
            </a:r>
            <a:endParaRPr lang="en-IN" dirty="0"/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E073E8CC-610E-46C9-ADAA-EB74C0538C3E}"/>
              </a:ext>
            </a:extLst>
          </p:cNvPr>
          <p:cNvSpPr/>
          <p:nvPr/>
        </p:nvSpPr>
        <p:spPr>
          <a:xfrm>
            <a:off x="7752388" y="6164734"/>
            <a:ext cx="2574460" cy="22659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857BAA4-4018-4AEC-821C-7369CE0F629C}"/>
                  </a:ext>
                </a:extLst>
              </p:cNvPr>
              <p:cNvSpPr txBox="1"/>
              <p:nvPr/>
            </p:nvSpPr>
            <p:spPr>
              <a:xfrm>
                <a:off x="752476" y="3006783"/>
                <a:ext cx="5695950" cy="175432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//Shifting from left to right starting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𝒑𝒐𝒔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i="1" dirty="0"/>
                  <a:t>for ( </a:t>
                </a:r>
                <a:r>
                  <a:rPr lang="en-US" i="1" dirty="0" err="1"/>
                  <a:t>i</a:t>
                </a:r>
                <a:r>
                  <a:rPr lang="en-US" i="1" dirty="0"/>
                  <a:t>=pos ; </a:t>
                </a:r>
                <a:r>
                  <a:rPr lang="en-US" i="1" dirty="0" err="1"/>
                  <a:t>i</a:t>
                </a:r>
                <a:r>
                  <a:rPr lang="en-US" i="1" dirty="0"/>
                  <a:t> &lt;=(n-1) ; </a:t>
                </a:r>
                <a:r>
                  <a:rPr lang="en-US" i="1" dirty="0" err="1"/>
                  <a:t>i</a:t>
                </a:r>
                <a:r>
                  <a:rPr lang="en-US" i="1" dirty="0"/>
                  <a:t>++ )</a:t>
                </a:r>
              </a:p>
              <a:p>
                <a:r>
                  <a:rPr lang="en-US" i="1" dirty="0"/>
                  <a:t>  a[</a:t>
                </a:r>
                <a:r>
                  <a:rPr lang="en-US" i="1" dirty="0" err="1"/>
                  <a:t>i</a:t>
                </a:r>
                <a:r>
                  <a:rPr lang="en-US" i="1" dirty="0"/>
                  <a:t>]=a[i+1]; </a:t>
                </a:r>
              </a:p>
              <a:p>
                <a:r>
                  <a:rPr lang="en-US" b="1" dirty="0"/>
                  <a:t>// deleted the element from pos</a:t>
                </a:r>
              </a:p>
              <a:p>
                <a:r>
                  <a:rPr lang="en-US" i="1" dirty="0"/>
                  <a:t> n=n-1;</a:t>
                </a:r>
                <a:r>
                  <a:rPr lang="en-US" dirty="0"/>
                  <a:t> </a:t>
                </a:r>
                <a:r>
                  <a:rPr lang="en-US" b="1" dirty="0"/>
                  <a:t>// the number of element n is updated</a:t>
                </a:r>
              </a:p>
              <a:p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857BAA4-4018-4AEC-821C-7369CE0F6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6" y="3006783"/>
                <a:ext cx="5695950" cy="1754326"/>
              </a:xfrm>
              <a:prstGeom prst="rect">
                <a:avLst/>
              </a:prstGeom>
              <a:blipFill>
                <a:blip r:embed="rId2"/>
                <a:stretch>
                  <a:fillRect l="-856" t="-17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03B03899-A0EB-4EBA-A835-9AC0E711483F}"/>
              </a:ext>
            </a:extLst>
          </p:cNvPr>
          <p:cNvSpPr/>
          <p:nvPr/>
        </p:nvSpPr>
        <p:spPr>
          <a:xfrm flipH="1">
            <a:off x="9033938" y="4086695"/>
            <a:ext cx="614057" cy="185744"/>
          </a:xfrm>
          <a:prstGeom prst="curvedUpArrow">
            <a:avLst>
              <a:gd name="adj1" fmla="val 25000"/>
              <a:gd name="adj2" fmla="val 74603"/>
              <a:gd name="adj3" fmla="val 19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Arrow: Curved Up 28">
            <a:extLst>
              <a:ext uri="{FF2B5EF4-FFF2-40B4-BE49-F238E27FC236}">
                <a16:creationId xmlns:a16="http://schemas.microsoft.com/office/drawing/2014/main" id="{9DDAB577-30CA-4CC5-8967-62F7018CC339}"/>
              </a:ext>
            </a:extLst>
          </p:cNvPr>
          <p:cNvSpPr/>
          <p:nvPr/>
        </p:nvSpPr>
        <p:spPr>
          <a:xfrm flipH="1">
            <a:off x="9647995" y="5181013"/>
            <a:ext cx="614057" cy="185744"/>
          </a:xfrm>
          <a:prstGeom prst="curvedUpArrow">
            <a:avLst>
              <a:gd name="adj1" fmla="val 25000"/>
              <a:gd name="adj2" fmla="val 74603"/>
              <a:gd name="adj3" fmla="val 19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FA8FD-B242-487B-BDF5-166E7AE8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819C3-BFDC-4325-B0E2-D53C4054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90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6" grpId="0" animBg="1"/>
      <p:bldP spid="35" grpId="0" animBg="1"/>
      <p:bldP spid="36" grpId="0"/>
      <p:bldP spid="38" grpId="0"/>
      <p:bldP spid="39" grpId="0" animBg="1"/>
      <p:bldP spid="27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27351F-B18C-4000-930D-027FB4CB8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007" y="671120"/>
                <a:ext cx="11391725" cy="914400"/>
              </a:xfr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In case of deletion operation, we first check the underflow condition</a:t>
                </a:r>
              </a:p>
              <a:p>
                <a:pPr marL="457200" indent="-457200">
                  <a:buAutoNum type="arabicPeriod"/>
                </a:pPr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position </a:t>
                </a:r>
                <a:r>
                  <a:rPr lang="en-US" sz="16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pos </a:t>
                </a:r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by the user must be checked its validity that means whether the position is valid position or not ( valid position range: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1&lt;=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&lt;=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27351F-B18C-4000-930D-027FB4CB8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007" y="671120"/>
                <a:ext cx="11391725" cy="914400"/>
              </a:xfrm>
              <a:blipFill>
                <a:blip r:embed="rId2"/>
                <a:stretch>
                  <a:fillRect l="-214" t="-4667" r="-642" b="-4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8C6981E-4609-4243-BC28-08302C12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81" y="275114"/>
            <a:ext cx="8979890" cy="396005"/>
          </a:xfrm>
        </p:spPr>
        <p:txBody>
          <a:bodyPr>
            <a:normAutofit fontScale="90000"/>
          </a:bodyPr>
          <a:lstStyle/>
          <a:p>
            <a:br>
              <a:rPr lang="en-US" sz="3200" dirty="0"/>
            </a:br>
            <a:r>
              <a:rPr lang="en-US" sz="3200" dirty="0"/>
              <a:t>Deletion Operation on Array Data Structure: (</a:t>
            </a:r>
            <a:r>
              <a:rPr lang="en-US" sz="3200" dirty="0" err="1"/>
              <a:t>Cont</a:t>
            </a:r>
            <a:r>
              <a:rPr lang="en-US" sz="3200" dirty="0"/>
              <a:t>…)</a:t>
            </a:r>
            <a:br>
              <a:rPr lang="en-US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857BAA4-4018-4AEC-821C-7369CE0F629C}"/>
                  </a:ext>
                </a:extLst>
              </p:cNvPr>
              <p:cNvSpPr txBox="1"/>
              <p:nvPr/>
            </p:nvSpPr>
            <p:spPr>
              <a:xfrm>
                <a:off x="604007" y="1648875"/>
                <a:ext cx="5684650" cy="48013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void deletion ( int pos)</a:t>
                </a:r>
              </a:p>
              <a:p>
                <a:r>
                  <a:rPr lang="en-US" sz="1600" dirty="0"/>
                  <a:t>{</a:t>
                </a:r>
              </a:p>
              <a:p>
                <a:r>
                  <a:rPr lang="en-US" sz="1600" i="1" dirty="0"/>
                  <a:t>    int  </a:t>
                </a:r>
                <a:r>
                  <a:rPr lang="en-US" sz="1600" i="1" dirty="0" err="1"/>
                  <a:t>i</a:t>
                </a:r>
                <a:r>
                  <a:rPr lang="en-US" sz="1600" i="1" dirty="0"/>
                  <a:t>;</a:t>
                </a:r>
              </a:p>
              <a:p>
                <a:r>
                  <a:rPr lang="en-US" sz="1600" b="1" i="1" dirty="0"/>
                  <a:t>    </a:t>
                </a:r>
                <a:r>
                  <a:rPr lang="en-US" sz="1600" i="1" dirty="0"/>
                  <a:t>if (n==0)  </a:t>
                </a:r>
                <a:r>
                  <a:rPr lang="en-US" sz="1600" b="1" dirty="0"/>
                  <a:t>// No Element is present in the given array</a:t>
                </a:r>
              </a:p>
              <a:p>
                <a:r>
                  <a:rPr lang="en-US" sz="1600" b="1" i="1" dirty="0"/>
                  <a:t>      </a:t>
                </a:r>
                <a:r>
                  <a:rPr lang="en-US" sz="1600" i="1" dirty="0" err="1"/>
                  <a:t>printf</a:t>
                </a:r>
                <a:r>
                  <a:rPr lang="en-US" sz="1600" i="1" dirty="0"/>
                  <a:t>(“\n Underflow”);</a:t>
                </a:r>
              </a:p>
              <a:p>
                <a:r>
                  <a:rPr lang="en-US" sz="1600" i="1" dirty="0"/>
                  <a:t>    else</a:t>
                </a:r>
              </a:p>
              <a:p>
                <a:r>
                  <a:rPr lang="en-US" sz="1600" b="1" dirty="0"/>
                  <a:t>     </a:t>
                </a:r>
                <a:r>
                  <a:rPr lang="en-US" sz="1600" dirty="0"/>
                  <a:t>{</a:t>
                </a:r>
              </a:p>
              <a:p>
                <a:r>
                  <a:rPr lang="en-US" sz="1600" b="1" dirty="0"/>
                  <a:t>        </a:t>
                </a:r>
                <a:r>
                  <a:rPr lang="en-US" sz="1600" dirty="0"/>
                  <a:t>if ((pos&gt;=1) &amp;&amp; (pos&lt;=n)))  </a:t>
                </a:r>
                <a:r>
                  <a:rPr lang="en-US" sz="1600" b="1" dirty="0"/>
                  <a:t>// valid position</a:t>
                </a:r>
              </a:p>
              <a:p>
                <a:r>
                  <a:rPr lang="en-US" sz="1600" b="1" dirty="0"/>
                  <a:t>           </a:t>
                </a:r>
                <a:r>
                  <a:rPr lang="en-US" sz="1600" dirty="0"/>
                  <a:t> {</a:t>
                </a:r>
              </a:p>
              <a:p>
                <a:r>
                  <a:rPr lang="en-US" sz="1600" b="1" dirty="0"/>
                  <a:t>               //Shifting from left to right starting from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𝒑𝒐𝒔</m:t>
                    </m:r>
                  </m:oMath>
                </a14:m>
                <a:r>
                  <a:rPr lang="en-US" sz="1600" b="1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r>
                  <a:rPr lang="en-US" sz="1600" i="1" dirty="0"/>
                  <a:t>               for ( </a:t>
                </a:r>
                <a:r>
                  <a:rPr lang="en-US" sz="1600" i="1" dirty="0" err="1"/>
                  <a:t>i</a:t>
                </a:r>
                <a:r>
                  <a:rPr lang="en-US" sz="1600" i="1" dirty="0"/>
                  <a:t>=pos ; </a:t>
                </a:r>
                <a:r>
                  <a:rPr lang="en-US" sz="1600" i="1" dirty="0" err="1"/>
                  <a:t>i</a:t>
                </a:r>
                <a:r>
                  <a:rPr lang="en-US" sz="1600" i="1" dirty="0"/>
                  <a:t> &lt;=(n-1) ; </a:t>
                </a:r>
                <a:r>
                  <a:rPr lang="en-US" sz="1600" i="1" dirty="0" err="1"/>
                  <a:t>i</a:t>
                </a:r>
                <a:r>
                  <a:rPr lang="en-US" sz="1600" i="1" dirty="0"/>
                  <a:t>++ )</a:t>
                </a:r>
              </a:p>
              <a:p>
                <a:r>
                  <a:rPr lang="en-US" sz="1600" i="1" dirty="0"/>
                  <a:t>                 a[</a:t>
                </a:r>
                <a:r>
                  <a:rPr lang="en-US" sz="1600" i="1" dirty="0" err="1"/>
                  <a:t>i</a:t>
                </a:r>
                <a:r>
                  <a:rPr lang="en-US" sz="1600" i="1" dirty="0"/>
                  <a:t>]=a[i+1]; </a:t>
                </a:r>
              </a:p>
              <a:p>
                <a:r>
                  <a:rPr lang="en-US" sz="1600" b="1" dirty="0"/>
                  <a:t>              // a[n-1] is logically empty now</a:t>
                </a:r>
              </a:p>
              <a:p>
                <a:r>
                  <a:rPr lang="en-US" sz="1600" i="1" dirty="0"/>
                  <a:t>                n=n-1;</a:t>
                </a:r>
                <a:r>
                  <a:rPr lang="en-US" sz="1600" dirty="0"/>
                  <a:t> </a:t>
                </a:r>
                <a:r>
                  <a:rPr lang="en-US" sz="1600" b="1" dirty="0"/>
                  <a:t>// the number of element n is updated</a:t>
                </a:r>
              </a:p>
              <a:p>
                <a:r>
                  <a:rPr lang="en-US" sz="1600" dirty="0"/>
                  <a:t>            }</a:t>
                </a:r>
              </a:p>
              <a:p>
                <a:r>
                  <a:rPr lang="en-US" sz="1600" dirty="0"/>
                  <a:t>        </a:t>
                </a:r>
                <a:r>
                  <a:rPr lang="en-US" sz="1600" i="1" dirty="0"/>
                  <a:t>else</a:t>
                </a:r>
              </a:p>
              <a:p>
                <a:r>
                  <a:rPr lang="en-US" sz="1600" i="1" dirty="0"/>
                  <a:t>           </a:t>
                </a:r>
                <a:r>
                  <a:rPr lang="en-US" sz="1600" i="1" dirty="0" err="1"/>
                  <a:t>printf</a:t>
                </a:r>
                <a:r>
                  <a:rPr lang="en-US" sz="1600" i="1" dirty="0"/>
                  <a:t>(“\n Invalid position”);</a:t>
                </a:r>
              </a:p>
              <a:p>
                <a:r>
                  <a:rPr lang="en-US" sz="1600" dirty="0"/>
                  <a:t>      }</a:t>
                </a:r>
              </a:p>
              <a:p>
                <a:r>
                  <a:rPr lang="en-US" sz="1600" dirty="0"/>
                  <a:t> }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857BAA4-4018-4AEC-821C-7369CE0F6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07" y="1648875"/>
                <a:ext cx="5684650" cy="4801314"/>
              </a:xfrm>
              <a:prstGeom prst="rect">
                <a:avLst/>
              </a:prstGeom>
              <a:blipFill>
                <a:blip r:embed="rId3"/>
                <a:stretch>
                  <a:fillRect l="-536" t="-381" b="-5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776B33-6F52-49FB-8677-D5114A01152B}"/>
              </a:ext>
            </a:extLst>
          </p:cNvPr>
          <p:cNvCxnSpPr/>
          <p:nvPr/>
        </p:nvCxnSpPr>
        <p:spPr>
          <a:xfrm>
            <a:off x="1283516" y="3875714"/>
            <a:ext cx="0" cy="15184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44047E-60CD-45CF-A21E-A68079CACB60}"/>
              </a:ext>
            </a:extLst>
          </p:cNvPr>
          <p:cNvCxnSpPr/>
          <p:nvPr/>
        </p:nvCxnSpPr>
        <p:spPr>
          <a:xfrm>
            <a:off x="981512" y="3412222"/>
            <a:ext cx="0" cy="269496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F10D44-D28F-4597-8D6E-1A2F400320B4}"/>
              </a:ext>
            </a:extLst>
          </p:cNvPr>
          <p:cNvCxnSpPr/>
          <p:nvPr/>
        </p:nvCxnSpPr>
        <p:spPr>
          <a:xfrm>
            <a:off x="755009" y="2214694"/>
            <a:ext cx="0" cy="4186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F5652-E61C-4238-959C-976D83C4E4D5}"/>
                  </a:ext>
                </a:extLst>
              </p:cNvPr>
              <p:cNvSpPr txBox="1"/>
              <p:nvPr/>
            </p:nvSpPr>
            <p:spPr>
              <a:xfrm>
                <a:off x="6330914" y="1648874"/>
                <a:ext cx="5664818" cy="48167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179388" lvl="2"/>
                <a:r>
                  <a:rPr lang="en-US" sz="1900" dirty="0"/>
                  <a:t>Time complexity Analysis:</a:t>
                </a:r>
              </a:p>
              <a:p>
                <a:pPr marL="179388" lvl="2"/>
                <a:r>
                  <a:rPr lang="en-US" sz="1600" b="1" dirty="0"/>
                  <a:t>Best Case Analysis:</a:t>
                </a:r>
              </a:p>
              <a:p>
                <a:pPr marL="179388" lvl="2"/>
                <a:endParaRPr lang="en-US" sz="1600" dirty="0"/>
              </a:p>
              <a:p>
                <a:pPr marL="179388" lvl="2"/>
                <a:endParaRPr lang="en-US" sz="1600" dirty="0"/>
              </a:p>
              <a:p>
                <a:pPr marL="179388" lvl="2"/>
                <a:endParaRPr lang="en-US" sz="1600" dirty="0"/>
              </a:p>
              <a:p>
                <a:pPr marL="179388" lvl="2"/>
                <a:endParaRPr lang="en-US" sz="1600" dirty="0"/>
              </a:p>
              <a:p>
                <a:pPr marL="179388" lvl="2"/>
                <a:endParaRPr lang="en-US" sz="1600" dirty="0"/>
              </a:p>
              <a:p>
                <a:pPr marL="179388" lvl="2"/>
                <a:r>
                  <a:rPr lang="en-US" sz="1600" dirty="0"/>
                  <a:t>Here n=5</a:t>
                </a:r>
              </a:p>
              <a:p>
                <a:pPr marL="179388" lvl="2"/>
                <a:r>
                  <a:rPr lang="en-US" sz="1600" b="1" dirty="0"/>
                  <a:t>Best case Situation: </a:t>
                </a:r>
                <a:r>
                  <a:rPr lang="en-US" sz="1600" dirty="0"/>
                  <a:t>If we want to delete at the nth position, then n=n-1</a:t>
                </a:r>
              </a:p>
              <a:p>
                <a:pPr marL="179388" lvl="2"/>
                <a:r>
                  <a:rPr lang="en-US" sz="1600" dirty="0"/>
                  <a:t>Hence,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600" dirty="0"/>
                  <a:t> [Constant time]</a:t>
                </a:r>
              </a:p>
              <a:p>
                <a:pPr marL="179388" lvl="2"/>
                <a:r>
                  <a:rPr lang="en-US" sz="1600" dirty="0"/>
                  <a:t> </a:t>
                </a:r>
                <a:r>
                  <a:rPr lang="en-US" sz="1600" b="1" dirty="0"/>
                  <a:t>Worst Case Analysis: </a:t>
                </a:r>
                <a:r>
                  <a:rPr lang="en-US" sz="1600" dirty="0"/>
                  <a:t>If we want to delete at the first position, </a:t>
                </a:r>
              </a:p>
              <a:p>
                <a:pPr marL="179388" lvl="2"/>
                <a:endParaRPr lang="en-US" sz="1600" dirty="0"/>
              </a:p>
              <a:p>
                <a:pPr marL="179388" lvl="2"/>
                <a:endParaRPr lang="en-US" sz="1600" dirty="0"/>
              </a:p>
              <a:p>
                <a:pPr marL="179388" lvl="2"/>
                <a:endParaRPr lang="en-US" sz="1600" dirty="0"/>
              </a:p>
              <a:p>
                <a:pPr marL="179388" lvl="2"/>
                <a:endParaRPr lang="en-US" sz="1600" dirty="0"/>
              </a:p>
              <a:p>
                <a:pPr marL="179388" lvl="2"/>
                <a:endParaRPr lang="en-US" sz="1600" dirty="0"/>
              </a:p>
              <a:p>
                <a:pPr marL="179388" lvl="2"/>
                <a:r>
                  <a:rPr lang="en-US" sz="2000" dirty="0"/>
                  <a:t>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pPr marL="179388" lvl="2"/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F5652-E61C-4238-959C-976D83C4E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914" y="1648874"/>
                <a:ext cx="5664818" cy="4816703"/>
              </a:xfrm>
              <a:prstGeom prst="rect">
                <a:avLst/>
              </a:prstGeom>
              <a:blipFill>
                <a:blip r:embed="rId4"/>
                <a:stretch>
                  <a:fillRect t="-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DDB53FCA-68BA-45F4-9E86-7B7C65B84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11836"/>
              </p:ext>
            </p:extLst>
          </p:nvPr>
        </p:nvGraphicFramePr>
        <p:xfrm>
          <a:off x="6544769" y="2573064"/>
          <a:ext cx="4368504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063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546063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546063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546063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546063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546063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546063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546063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501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48124B04-2FE7-4817-A1BE-F91078F31124}"/>
              </a:ext>
            </a:extLst>
          </p:cNvPr>
          <p:cNvSpPr/>
          <p:nvPr/>
        </p:nvSpPr>
        <p:spPr>
          <a:xfrm>
            <a:off x="8992316" y="2363203"/>
            <a:ext cx="126328" cy="209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020C0DA8-441B-4BEC-A9AF-D34526F5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707405"/>
              </p:ext>
            </p:extLst>
          </p:nvPr>
        </p:nvGraphicFramePr>
        <p:xfrm>
          <a:off x="6554294" y="2962954"/>
          <a:ext cx="4368504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063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546063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546063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546063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546063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546063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546063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546063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501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8BC14B45-4EE8-43F4-BAC8-1F79830EF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36096"/>
              </p:ext>
            </p:extLst>
          </p:nvPr>
        </p:nvGraphicFramePr>
        <p:xfrm>
          <a:off x="6570828" y="4713405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EA1CD753-85EC-4528-A85F-598321BA5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07151"/>
              </p:ext>
            </p:extLst>
          </p:nvPr>
        </p:nvGraphicFramePr>
        <p:xfrm>
          <a:off x="6580353" y="5103295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sp>
        <p:nvSpPr>
          <p:cNvPr id="16" name="Arrow: Up 15">
            <a:extLst>
              <a:ext uri="{FF2B5EF4-FFF2-40B4-BE49-F238E27FC236}">
                <a16:creationId xmlns:a16="http://schemas.microsoft.com/office/drawing/2014/main" id="{DAC9E44B-31F6-44E2-AA02-94C84DAD69CF}"/>
              </a:ext>
            </a:extLst>
          </p:cNvPr>
          <p:cNvSpPr/>
          <p:nvPr/>
        </p:nvSpPr>
        <p:spPr>
          <a:xfrm>
            <a:off x="6840310" y="5493185"/>
            <a:ext cx="189781" cy="2241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D080283D-08D5-4D91-B2A5-427A6F3B2B39}"/>
              </a:ext>
            </a:extLst>
          </p:cNvPr>
          <p:cNvSpPr/>
          <p:nvPr/>
        </p:nvSpPr>
        <p:spPr>
          <a:xfrm rot="5400000" flipH="1">
            <a:off x="8372365" y="4670202"/>
            <a:ext cx="265926" cy="1931684"/>
          </a:xfrm>
          <a:prstGeom prst="leftBrace">
            <a:avLst>
              <a:gd name="adj1" fmla="val 58392"/>
              <a:gd name="adj2" fmla="val 494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A8D2A4-E25D-4817-B6D3-AEFFC27EB27A}"/>
                  </a:ext>
                </a:extLst>
              </p:cNvPr>
              <p:cNvSpPr txBox="1"/>
              <p:nvPr/>
            </p:nvSpPr>
            <p:spPr>
              <a:xfrm>
                <a:off x="9533260" y="5537489"/>
                <a:ext cx="24624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600" dirty="0"/>
                  <a:t> no. of shifting to be done</a:t>
                </a:r>
                <a:endParaRPr lang="en-IN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A8D2A4-E25D-4817-B6D3-AEFFC27EB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260" y="5537489"/>
                <a:ext cx="2462471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41B0C-2B0D-4B6C-AB6A-D759DB6B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1D9D0-932D-432B-8E73-E23225CE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18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351F-B18C-4000-930D-027FB4CB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70" y="728226"/>
            <a:ext cx="5695950" cy="148693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Limitations: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600" i="1" dirty="0"/>
              <a:t>The list must be sorted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600" i="1" dirty="0"/>
              <a:t>The data structure, containing the list of sorted elements, must have direct access to any element without accessing any other elements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C6981E-4609-4243-BC28-08302C12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81" y="275114"/>
            <a:ext cx="4158357" cy="587375"/>
          </a:xfrm>
        </p:spPr>
        <p:txBody>
          <a:bodyPr>
            <a:normAutofit fontScale="90000"/>
          </a:bodyPr>
          <a:lstStyle/>
          <a:p>
            <a:br>
              <a:rPr lang="en-US" sz="3200" dirty="0"/>
            </a:br>
            <a:r>
              <a:rPr lang="en-US" sz="3200" dirty="0"/>
              <a:t>Binary Search Algorithm: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5260645-AAAC-470E-AB5E-9CDD0B382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65918"/>
              </p:ext>
            </p:extLst>
          </p:nvPr>
        </p:nvGraphicFramePr>
        <p:xfrm>
          <a:off x="6705077" y="814119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071CF8-5517-4796-8032-E81720EBB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98442"/>
              </p:ext>
            </p:extLst>
          </p:nvPr>
        </p:nvGraphicFramePr>
        <p:xfrm>
          <a:off x="6714602" y="1204009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F4231F26-2014-4A20-B2B3-885E6D823EC3}"/>
              </a:ext>
            </a:extLst>
          </p:cNvPr>
          <p:cNvSpPr/>
          <p:nvPr/>
        </p:nvSpPr>
        <p:spPr>
          <a:xfrm>
            <a:off x="8882574" y="426986"/>
            <a:ext cx="209550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2AED-EC85-46EF-A175-1FA9DF39F454}"/>
              </a:ext>
            </a:extLst>
          </p:cNvPr>
          <p:cNvSpPr txBox="1"/>
          <p:nvPr/>
        </p:nvSpPr>
        <p:spPr>
          <a:xfrm>
            <a:off x="8325361" y="116308"/>
            <a:ext cx="172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mid, x=49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57BAA4-4018-4AEC-821C-7369CE0F629C}"/>
              </a:ext>
            </a:extLst>
          </p:cNvPr>
          <p:cNvSpPr txBox="1"/>
          <p:nvPr/>
        </p:nvSpPr>
        <p:spPr>
          <a:xfrm>
            <a:off x="298970" y="2316568"/>
            <a:ext cx="5695950" cy="20928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n=7, x=49, Initially, beg=0, end=(n-1)=6, </a:t>
            </a:r>
          </a:p>
          <a:p>
            <a:r>
              <a:rPr lang="en-US" sz="1400" i="1" dirty="0"/>
              <a:t>mid=(</a:t>
            </a:r>
            <a:r>
              <a:rPr lang="en-US" sz="1400" i="1" dirty="0" err="1"/>
              <a:t>beg+end</a:t>
            </a:r>
            <a:r>
              <a:rPr lang="en-US" sz="1400" i="1" dirty="0"/>
              <a:t>)/2;</a:t>
            </a:r>
          </a:p>
          <a:p>
            <a:r>
              <a:rPr lang="en-US" sz="1400" i="1" dirty="0"/>
              <a:t>If (x==a[mid])</a:t>
            </a:r>
          </a:p>
          <a:p>
            <a:r>
              <a:rPr lang="en-US" sz="1400" i="1" dirty="0"/>
              <a:t>       </a:t>
            </a:r>
            <a:r>
              <a:rPr lang="en-US" sz="1400" i="1" dirty="0" err="1"/>
              <a:t>printf</a:t>
            </a:r>
            <a:r>
              <a:rPr lang="en-US" sz="1400" i="1" dirty="0"/>
              <a:t>(“\n Search is successful “);</a:t>
            </a:r>
          </a:p>
          <a:p>
            <a:r>
              <a:rPr lang="en-US" sz="1400" i="1" dirty="0"/>
              <a:t>else</a:t>
            </a:r>
          </a:p>
          <a:p>
            <a:r>
              <a:rPr lang="en-US" sz="1400" i="1" dirty="0"/>
              <a:t> If(x&gt;a[mid])</a:t>
            </a:r>
          </a:p>
          <a:p>
            <a:r>
              <a:rPr lang="en-US" sz="1400" i="1" dirty="0"/>
              <a:t>     beg=mid+1;</a:t>
            </a:r>
          </a:p>
          <a:p>
            <a:r>
              <a:rPr lang="en-US" sz="1400" i="1" dirty="0"/>
              <a:t>     else</a:t>
            </a:r>
          </a:p>
          <a:p>
            <a:r>
              <a:rPr lang="en-US" sz="1400" i="1" dirty="0"/>
              <a:t>     end=mid-1;</a:t>
            </a:r>
            <a:r>
              <a:rPr lang="en-US" i="1" dirty="0"/>
              <a:t>  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76F57D9-2B73-4A0D-AD05-4D7F950B16C4}"/>
              </a:ext>
            </a:extLst>
          </p:cNvPr>
          <p:cNvSpPr/>
          <p:nvPr/>
        </p:nvSpPr>
        <p:spPr>
          <a:xfrm rot="16200000">
            <a:off x="7516709" y="890755"/>
            <a:ext cx="370840" cy="1710550"/>
          </a:xfrm>
          <a:prstGeom prst="leftBrace">
            <a:avLst>
              <a:gd name="adj1" fmla="val 24042"/>
              <a:gd name="adj2" fmla="val 5050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C2329D82-9205-4215-889F-A735BA8C8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48121"/>
              </p:ext>
            </p:extLst>
          </p:nvPr>
        </p:nvGraphicFramePr>
        <p:xfrm>
          <a:off x="265318" y="4451646"/>
          <a:ext cx="57296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867">
                  <a:extLst>
                    <a:ext uri="{9D8B030D-6E8A-4147-A177-3AD203B41FA5}">
                      <a16:colId xmlns:a16="http://schemas.microsoft.com/office/drawing/2014/main" val="2740377827"/>
                    </a:ext>
                  </a:extLst>
                </a:gridCol>
                <a:gridCol w="1909867">
                  <a:extLst>
                    <a:ext uri="{9D8B030D-6E8A-4147-A177-3AD203B41FA5}">
                      <a16:colId xmlns:a16="http://schemas.microsoft.com/office/drawing/2014/main" val="2260211730"/>
                    </a:ext>
                  </a:extLst>
                </a:gridCol>
                <a:gridCol w="1909867">
                  <a:extLst>
                    <a:ext uri="{9D8B030D-6E8A-4147-A177-3AD203B41FA5}">
                      <a16:colId xmlns:a16="http://schemas.microsoft.com/office/drawing/2014/main" val="1621553878"/>
                    </a:ext>
                  </a:extLst>
                </a:gridCol>
              </a:tblGrid>
              <a:tr h="29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53891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721823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4731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18405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279018"/>
                  </a:ext>
                </a:extLst>
              </a:tr>
            </a:tbl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290768A7-1E77-45AF-B8BD-E5201919418B}"/>
              </a:ext>
            </a:extLst>
          </p:cNvPr>
          <p:cNvSpPr/>
          <p:nvPr/>
        </p:nvSpPr>
        <p:spPr>
          <a:xfrm rot="16200000">
            <a:off x="10079193" y="915056"/>
            <a:ext cx="370840" cy="1710550"/>
          </a:xfrm>
          <a:prstGeom prst="leftBrace">
            <a:avLst>
              <a:gd name="adj1" fmla="val 24042"/>
              <a:gd name="adj2" fmla="val 5050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CFB1ED-D7E3-46B2-B4B1-C008B5AEA66F}"/>
              </a:ext>
            </a:extLst>
          </p:cNvPr>
          <p:cNvSpPr txBox="1"/>
          <p:nvPr/>
        </p:nvSpPr>
        <p:spPr>
          <a:xfrm>
            <a:off x="6940217" y="1980273"/>
            <a:ext cx="152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Left Sub list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7E6ED-ED40-404A-AC88-41A9D2FDA5C8}"/>
              </a:ext>
            </a:extLst>
          </p:cNvPr>
          <p:cNvSpPr txBox="1"/>
          <p:nvPr/>
        </p:nvSpPr>
        <p:spPr>
          <a:xfrm>
            <a:off x="9504858" y="1995156"/>
            <a:ext cx="152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Right Sub list</a:t>
            </a:r>
            <a:endParaRPr lang="en-IN" sz="1400" dirty="0"/>
          </a:p>
        </p:txBody>
      </p:sp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195BF9DC-785B-493D-90E0-6994294B2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44074"/>
              </p:ext>
            </p:extLst>
          </p:nvPr>
        </p:nvGraphicFramePr>
        <p:xfrm>
          <a:off x="6607311" y="2957893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AA892E09-513D-4E60-8BBC-E56485812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36355"/>
              </p:ext>
            </p:extLst>
          </p:nvPr>
        </p:nvGraphicFramePr>
        <p:xfrm>
          <a:off x="6616836" y="3347783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sp>
        <p:nvSpPr>
          <p:cNvPr id="37" name="Arrow: Down 36">
            <a:extLst>
              <a:ext uri="{FF2B5EF4-FFF2-40B4-BE49-F238E27FC236}">
                <a16:creationId xmlns:a16="http://schemas.microsoft.com/office/drawing/2014/main" id="{8F9FAF1A-8C8D-4D74-9770-D5DB68794EEE}"/>
              </a:ext>
            </a:extLst>
          </p:cNvPr>
          <p:cNvSpPr/>
          <p:nvPr/>
        </p:nvSpPr>
        <p:spPr>
          <a:xfrm>
            <a:off x="10055062" y="2552780"/>
            <a:ext cx="209550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F7520D-A133-4000-9E27-AE1433A422D3}"/>
              </a:ext>
            </a:extLst>
          </p:cNvPr>
          <p:cNvSpPr txBox="1"/>
          <p:nvPr/>
        </p:nvSpPr>
        <p:spPr>
          <a:xfrm>
            <a:off x="9791545" y="2291859"/>
            <a:ext cx="1237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mid, x=49</a:t>
            </a:r>
            <a:endParaRPr lang="en-IN" sz="1600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2655ED68-3235-4CBF-9F91-435B7B45DFE7}"/>
              </a:ext>
            </a:extLst>
          </p:cNvPr>
          <p:cNvSpPr/>
          <p:nvPr/>
        </p:nvSpPr>
        <p:spPr>
          <a:xfrm rot="16200000">
            <a:off x="9305819" y="3627251"/>
            <a:ext cx="370840" cy="573708"/>
          </a:xfrm>
          <a:prstGeom prst="leftBrace">
            <a:avLst>
              <a:gd name="adj1" fmla="val 10085"/>
              <a:gd name="adj2" fmla="val 5050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3BDB5882-C456-4775-A28F-B1141160534B}"/>
              </a:ext>
            </a:extLst>
          </p:cNvPr>
          <p:cNvSpPr/>
          <p:nvPr/>
        </p:nvSpPr>
        <p:spPr>
          <a:xfrm rot="16200000">
            <a:off x="10638509" y="3625514"/>
            <a:ext cx="307777" cy="493994"/>
          </a:xfrm>
          <a:prstGeom prst="leftBrace">
            <a:avLst>
              <a:gd name="adj1" fmla="val 10085"/>
              <a:gd name="adj2" fmla="val 5050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7414F7-FD60-481A-B61F-996414963BC4}"/>
              </a:ext>
            </a:extLst>
          </p:cNvPr>
          <p:cNvSpPr txBox="1"/>
          <p:nvPr/>
        </p:nvSpPr>
        <p:spPr>
          <a:xfrm>
            <a:off x="8336656" y="3896679"/>
            <a:ext cx="1137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Left Sub list</a:t>
            </a:r>
            <a:endParaRPr lang="en-IN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B201E1-753D-40C2-BB3B-11509F9A9C28}"/>
              </a:ext>
            </a:extLst>
          </p:cNvPr>
          <p:cNvSpPr txBox="1"/>
          <p:nvPr/>
        </p:nvSpPr>
        <p:spPr>
          <a:xfrm>
            <a:off x="10857425" y="3918241"/>
            <a:ext cx="1137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Right Sub list</a:t>
            </a:r>
            <a:endParaRPr lang="en-IN" sz="1400" dirty="0"/>
          </a:p>
        </p:txBody>
      </p:sp>
      <p:graphicFrame>
        <p:nvGraphicFramePr>
          <p:cNvPr id="46" name="Table 5">
            <a:extLst>
              <a:ext uri="{FF2B5EF4-FFF2-40B4-BE49-F238E27FC236}">
                <a16:creationId xmlns:a16="http://schemas.microsoft.com/office/drawing/2014/main" id="{0DCF26EF-DCA0-49EC-9947-C406F50FB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21683"/>
              </p:ext>
            </p:extLst>
          </p:nvPr>
        </p:nvGraphicFramePr>
        <p:xfrm>
          <a:off x="6607311" y="4829447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graphicFrame>
        <p:nvGraphicFramePr>
          <p:cNvPr id="47" name="Table 5">
            <a:extLst>
              <a:ext uri="{FF2B5EF4-FFF2-40B4-BE49-F238E27FC236}">
                <a16:creationId xmlns:a16="http://schemas.microsoft.com/office/drawing/2014/main" id="{98D47B96-1643-421D-B878-C2141BCCB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6809"/>
              </p:ext>
            </p:extLst>
          </p:nvPr>
        </p:nvGraphicFramePr>
        <p:xfrm>
          <a:off x="6616836" y="5219337"/>
          <a:ext cx="514032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541">
                  <a:extLst>
                    <a:ext uri="{9D8B030D-6E8A-4147-A177-3AD203B41FA5}">
                      <a16:colId xmlns:a16="http://schemas.microsoft.com/office/drawing/2014/main" val="403068353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4218404272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236367406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386441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2999587445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06867083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3240111118"/>
                    </a:ext>
                  </a:extLst>
                </a:gridCol>
                <a:gridCol w="642541">
                  <a:extLst>
                    <a:ext uri="{9D8B030D-6E8A-4147-A177-3AD203B41FA5}">
                      <a16:colId xmlns:a16="http://schemas.microsoft.com/office/drawing/2014/main" val="119098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102837"/>
                  </a:ext>
                </a:extLst>
              </a:tr>
            </a:tbl>
          </a:graphicData>
        </a:graphic>
      </p:graphicFrame>
      <p:sp>
        <p:nvSpPr>
          <p:cNvPr id="48" name="Arrow: Down 47">
            <a:extLst>
              <a:ext uri="{FF2B5EF4-FFF2-40B4-BE49-F238E27FC236}">
                <a16:creationId xmlns:a16="http://schemas.microsoft.com/office/drawing/2014/main" id="{4AFB1A55-C1C6-4192-9658-BB21F58580A9}"/>
              </a:ext>
            </a:extLst>
          </p:cNvPr>
          <p:cNvSpPr/>
          <p:nvPr/>
        </p:nvSpPr>
        <p:spPr>
          <a:xfrm>
            <a:off x="10687622" y="4451646"/>
            <a:ext cx="209550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FC13AC-87BE-4F0D-ADB5-D863027B6D16}"/>
              </a:ext>
            </a:extLst>
          </p:cNvPr>
          <p:cNvSpPr txBox="1"/>
          <p:nvPr/>
        </p:nvSpPr>
        <p:spPr>
          <a:xfrm>
            <a:off x="9791545" y="4163413"/>
            <a:ext cx="1237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mid, x=49</a:t>
            </a:r>
            <a:endParaRPr lang="en-IN" sz="1600" dirty="0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81319E23-A47E-47AD-B9E1-0D4C8BC9AD92}"/>
              </a:ext>
            </a:extLst>
          </p:cNvPr>
          <p:cNvSpPr/>
          <p:nvPr/>
        </p:nvSpPr>
        <p:spPr>
          <a:xfrm rot="16200000">
            <a:off x="10606977" y="5507793"/>
            <a:ext cx="370840" cy="573708"/>
          </a:xfrm>
          <a:prstGeom prst="leftBrace">
            <a:avLst>
              <a:gd name="adj1" fmla="val 10085"/>
              <a:gd name="adj2" fmla="val 5050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BAC1F8-7E22-4359-8309-1728F9B8AD54}"/>
              </a:ext>
            </a:extLst>
          </p:cNvPr>
          <p:cNvSpPr txBox="1"/>
          <p:nvPr/>
        </p:nvSpPr>
        <p:spPr>
          <a:xfrm>
            <a:off x="9504858" y="5774829"/>
            <a:ext cx="1137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Left Sub list</a:t>
            </a:r>
            <a:endParaRPr lang="en-IN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D0715A-AA8A-4614-BE35-6C1D5B3046B0}"/>
              </a:ext>
            </a:extLst>
          </p:cNvPr>
          <p:cNvSpPr txBox="1"/>
          <p:nvPr/>
        </p:nvSpPr>
        <p:spPr>
          <a:xfrm>
            <a:off x="10857425" y="5789795"/>
            <a:ext cx="1137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Right Sub list</a:t>
            </a:r>
            <a:endParaRPr lang="en-IN" sz="1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3E8DD0-AF47-47EC-809D-F450D636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201A-D931-456F-A640-7D093683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14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19C1F8-2872-47AF-94C1-0C1156156712}"/>
              </a:ext>
            </a:extLst>
          </p:cNvPr>
          <p:cNvSpPr txBox="1"/>
          <p:nvPr/>
        </p:nvSpPr>
        <p:spPr>
          <a:xfrm>
            <a:off x="1052362" y="5184833"/>
            <a:ext cx="32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27086-644D-4D5B-A749-4434C6F9A59E}"/>
              </a:ext>
            </a:extLst>
          </p:cNvPr>
          <p:cNvSpPr txBox="1"/>
          <p:nvPr/>
        </p:nvSpPr>
        <p:spPr>
          <a:xfrm>
            <a:off x="2971262" y="5198233"/>
            <a:ext cx="32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87ACEE-568B-4BAA-A655-7E174CD3A08F}"/>
              </a:ext>
            </a:extLst>
          </p:cNvPr>
          <p:cNvSpPr txBox="1"/>
          <p:nvPr/>
        </p:nvSpPr>
        <p:spPr>
          <a:xfrm>
            <a:off x="4903910" y="5175622"/>
            <a:ext cx="32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AB056-3EF5-4ACA-BE63-00A0C3652510}"/>
              </a:ext>
            </a:extLst>
          </p:cNvPr>
          <p:cNvSpPr txBox="1"/>
          <p:nvPr/>
        </p:nvSpPr>
        <p:spPr>
          <a:xfrm>
            <a:off x="1052362" y="5544954"/>
            <a:ext cx="32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7A5B20-1220-4FDB-91B5-36F9DC876C28}"/>
              </a:ext>
            </a:extLst>
          </p:cNvPr>
          <p:cNvSpPr txBox="1"/>
          <p:nvPr/>
        </p:nvSpPr>
        <p:spPr>
          <a:xfrm>
            <a:off x="2967927" y="5524435"/>
            <a:ext cx="32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B7952E-08CD-4F19-8683-7A28FD01F6D4}"/>
              </a:ext>
            </a:extLst>
          </p:cNvPr>
          <p:cNvSpPr txBox="1"/>
          <p:nvPr/>
        </p:nvSpPr>
        <p:spPr>
          <a:xfrm>
            <a:off x="4895017" y="5554165"/>
            <a:ext cx="32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FC545A-9F9D-4509-BDFD-2601F4E894F7}"/>
              </a:ext>
            </a:extLst>
          </p:cNvPr>
          <p:cNvSpPr txBox="1"/>
          <p:nvPr/>
        </p:nvSpPr>
        <p:spPr>
          <a:xfrm>
            <a:off x="1052362" y="5893767"/>
            <a:ext cx="32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DE4E04-A15C-448C-86C2-D5E096E3F15C}"/>
              </a:ext>
            </a:extLst>
          </p:cNvPr>
          <p:cNvSpPr txBox="1"/>
          <p:nvPr/>
        </p:nvSpPr>
        <p:spPr>
          <a:xfrm>
            <a:off x="2950675" y="5912906"/>
            <a:ext cx="32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B05F73-3F85-46D7-96AC-8CF997E99108}"/>
              </a:ext>
            </a:extLst>
          </p:cNvPr>
          <p:cNvSpPr txBox="1"/>
          <p:nvPr/>
        </p:nvSpPr>
        <p:spPr>
          <a:xfrm>
            <a:off x="4865296" y="5932708"/>
            <a:ext cx="66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52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8" grpId="0" animBg="1"/>
      <p:bldP spid="12" grpId="0" animBg="1"/>
      <p:bldP spid="14" grpId="0"/>
      <p:bldP spid="17" grpId="0"/>
      <p:bldP spid="37" grpId="0" animBg="1"/>
      <p:bldP spid="41" grpId="0"/>
      <p:bldP spid="42" grpId="0" animBg="1"/>
      <p:bldP spid="43" grpId="0" animBg="1"/>
      <p:bldP spid="44" grpId="0"/>
      <p:bldP spid="45" grpId="0"/>
      <p:bldP spid="48" grpId="0" animBg="1"/>
      <p:bldP spid="49" grpId="0"/>
      <p:bldP spid="50" grpId="0" animBg="1"/>
      <p:bldP spid="52" grpId="0"/>
      <p:bldP spid="53" grpId="0"/>
      <p:bldP spid="13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72BC71-6BE2-4309-AE5E-2B189292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61" y="106333"/>
            <a:ext cx="5047535" cy="592407"/>
          </a:xfrm>
        </p:spPr>
        <p:txBody>
          <a:bodyPr>
            <a:normAutofit fontScale="90000"/>
          </a:bodyPr>
          <a:lstStyle/>
          <a:p>
            <a:br>
              <a:rPr lang="en-US" sz="3200" dirty="0"/>
            </a:br>
            <a:r>
              <a:rPr lang="en-US" sz="3200" dirty="0"/>
              <a:t>Binary Search Algorithm</a:t>
            </a:r>
            <a:r>
              <a:rPr lang="en-US" sz="3200" dirty="0">
                <a:sym typeface="Wingdings" panose="05000000000000000000" pitchFamily="2" charset="2"/>
              </a:rPr>
              <a:t>: (Cont..)</a:t>
            </a:r>
            <a:br>
              <a:rPr lang="en-US" dirty="0"/>
            </a:b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E377B2-E972-4509-BCC9-FB3577DBF5EE}"/>
                  </a:ext>
                </a:extLst>
              </p:cNvPr>
              <p:cNvSpPr txBox="1"/>
              <p:nvPr/>
            </p:nvSpPr>
            <p:spPr>
              <a:xfrm>
                <a:off x="215660" y="625525"/>
                <a:ext cx="3728049" cy="54476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𝑏𝑖𝑛𝑎𝑟𝑦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𝑠𝑒𝑎𝑟𝑐h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𝑏𝑒𝑔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𝑤h𝑖𝑙𝑒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𝑏𝑒𝑔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&lt;=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   {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𝑏𝑒𝑔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)/2;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−1;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𝑏𝑒𝑔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+1;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    }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(−1);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400" dirty="0"/>
              </a:p>
              <a:p>
                <a:pPr/>
                <a:endParaRPr lang="en-IN" sz="2400" dirty="0"/>
              </a:p>
              <a:p>
                <a:pPr/>
                <a:r>
                  <a:rPr lang="en-IN" sz="2400" dirty="0"/>
                  <a:t>//Iterative Method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E377B2-E972-4509-BCC9-FB3577DBF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0" y="625525"/>
                <a:ext cx="3728049" cy="5447645"/>
              </a:xfrm>
              <a:prstGeom prst="rect">
                <a:avLst/>
              </a:prstGeom>
              <a:blipFill>
                <a:blip r:embed="rId2"/>
                <a:stretch>
                  <a:fillRect l="-2451" b="-16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849A11-9242-440D-B411-256C1242DE0F}"/>
                  </a:ext>
                </a:extLst>
              </p:cNvPr>
              <p:cNvSpPr txBox="1"/>
              <p:nvPr/>
            </p:nvSpPr>
            <p:spPr>
              <a:xfrm>
                <a:off x="4098628" y="625525"/>
                <a:ext cx="3880806" cy="623247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900" i="1" dirty="0" err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900" i="1" dirty="0" err="1">
                          <a:latin typeface="Cambria Math" panose="02040503050406030204" pitchFamily="18" charset="0"/>
                        </a:rPr>
                        <m:t>𝑠𝑒𝑎𝑟𝑐h</m:t>
                      </m:r>
                      <m:r>
                        <a:rPr lang="en-US" sz="19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900" i="1" dirty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sz="19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𝑏𝑒𝑔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sz="19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  <m:t>𝑏𝑒𝑔</m:t>
                          </m:r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e>
                      </m:d>
                    </m:oMath>
                  </m:oMathPara>
                </a14:m>
                <a:endParaRPr lang="en-US" sz="1900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1900" dirty="0"/>
                  <a:t>        {</a:t>
                </a:r>
              </a:p>
              <a:p>
                <a:pPr/>
                <a:r>
                  <a:rPr lang="en-US" sz="1900" dirty="0"/>
                  <a:t>           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900" i="1" dirty="0" err="1">
                        <a:latin typeface="Cambria Math" panose="02040503050406030204" pitchFamily="18" charset="0"/>
                      </a:rPr>
                      <m:t>𝑏𝑒𝑔</m:t>
                    </m:r>
                    <m:r>
                      <a:rPr lang="en-US" sz="19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i="1" dirty="0" err="1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)/2;</m:t>
                    </m:r>
                  </m:oMath>
                </a14:m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    {</m:t>
                      </m:r>
                    </m:oMath>
                  </m:oMathPara>
                </a14:m>
                <a:endParaRPr lang="en-US" sz="1900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19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−1;</m:t>
                    </m:r>
                  </m:oMath>
                </a14:m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sz="1900" i="1" dirty="0" err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900" i="1" dirty="0" err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900" i="1" dirty="0" err="1" smtClean="0">
                          <a:latin typeface="Cambria Math" panose="02040503050406030204" pitchFamily="18" charset="0"/>
                        </a:rPr>
                        <m:t>𝑠𝑒𝑎𝑟𝑐h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𝑏𝑒𝑔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                }</m:t>
                      </m:r>
                    </m:oMath>
                  </m:oMathPara>
                </a14:m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     {</m:t>
                      </m:r>
                    </m:oMath>
                  </m:oMathPara>
                </a14:m>
                <a:endParaRPr lang="en-US" sz="1900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19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𝑏𝑒𝑔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+1;</m:t>
                    </m:r>
                  </m:oMath>
                </a14:m>
                <a:endParaRPr lang="en-US" sz="1900" dirty="0"/>
              </a:p>
              <a:p>
                <a:pPr/>
                <a:r>
                  <a:rPr lang="en-US" sz="19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𝑠𝑒𝑎𝑟𝑐h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𝑏𝑒𝑔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                }</m:t>
                      </m:r>
                    </m:oMath>
                  </m:oMathPara>
                </a14:m>
                <a:endParaRPr lang="en-US" sz="1900" dirty="0"/>
              </a:p>
              <a:p>
                <a:pPr/>
                <a:r>
                  <a:rPr lang="en-US" sz="1900" dirty="0"/>
                  <a:t>            }</a:t>
                </a:r>
              </a:p>
              <a:p>
                <a:pPr/>
                <a:r>
                  <a:rPr lang="en-US" sz="1900" dirty="0"/>
                  <a:t>       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(−1);</m:t>
                      </m:r>
                    </m:oMath>
                  </m:oMathPara>
                </a14:m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    }</m:t>
                      </m:r>
                    </m:oMath>
                  </m:oMathPara>
                </a14:m>
                <a:endParaRPr lang="en-IN" sz="19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849A11-9242-440D-B411-256C1242D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628" y="625525"/>
                <a:ext cx="3880806" cy="6232475"/>
              </a:xfrm>
              <a:prstGeom prst="rect">
                <a:avLst/>
              </a:prstGeom>
              <a:blipFill>
                <a:blip r:embed="rId3"/>
                <a:stretch>
                  <a:fillRect l="-628" r="-18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8CA433-7E2D-4A8D-9229-B97DB063B998}"/>
                  </a:ext>
                </a:extLst>
              </p:cNvPr>
              <p:cNvSpPr txBox="1"/>
              <p:nvPr/>
            </p:nvSpPr>
            <p:spPr>
              <a:xfrm>
                <a:off x="8134354" y="625525"/>
                <a:ext cx="3489385" cy="58969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600" b="1" i="1" dirty="0">
                    <a:latin typeface="Cambria Math" panose="02040503050406030204" pitchFamily="18" charset="0"/>
                  </a:rPr>
                  <a:t>Worst Case Time Complexity: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/2) </m:t>
                      </m:r>
                      <m:r>
                        <a:rPr lang="en-IN" sz="1600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1600" i="1" dirty="0" smtClean="0">
                          <a:latin typeface="Cambria Math" panose="02040503050406030204" pitchFamily="18" charset="0"/>
                        </a:rPr>
                        <m:t>(1)=1</m:t>
                      </m:r>
                    </m:oMath>
                  </m:oMathPara>
                </a14:m>
                <a:endParaRPr lang="en-I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          =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600" i="1" dirty="0" smtClean="0">
                          <a:latin typeface="Cambria Math" panose="02040503050406030204" pitchFamily="18" charset="0"/>
                        </a:rPr>
                        <m:t>           =2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  <a:p>
                <a:pPr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/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/>
                <a:r>
                  <a:rPr lang="en-US" sz="1600" dirty="0"/>
                  <a:t>Let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600" dirty="0"/>
              </a:p>
              <a:p>
                <a:pPr/>
                <a:r>
                  <a:rPr lang="en-US" sz="1600" dirty="0"/>
                  <a:t>Therefore,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  <a:p>
                <a:pPr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  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(1)=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600" b="1" i="1" dirty="0" smtClean="0">
                          <a:latin typeface="Cambria Math" panose="02040503050406030204" pitchFamily="18" charset="0"/>
                        </a:rPr>
                        <m:t>𝑩𝒆𝒔𝒕</m:t>
                      </m:r>
                      <m:r>
                        <a:rPr lang="en-IN" sz="16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600" b="1" i="1" dirty="0" smtClean="0">
                          <a:latin typeface="Cambria Math" panose="02040503050406030204" pitchFamily="18" charset="0"/>
                        </a:rPr>
                        <m:t>𝑪𝒂𝒔𝒆</m:t>
                      </m:r>
                      <m:r>
                        <a:rPr lang="en-IN" sz="16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600" b="1" i="1" dirty="0" smtClean="0">
                          <a:latin typeface="Cambria Math" panose="02040503050406030204" pitchFamily="18" charset="0"/>
                        </a:rPr>
                        <m:t>𝑻𝒊𝒎𝒆</m:t>
                      </m:r>
                      <m:r>
                        <a:rPr lang="en-IN" sz="16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600" b="1" i="1" dirty="0" smtClean="0">
                          <a:latin typeface="Cambria Math" panose="02040503050406030204" pitchFamily="18" charset="0"/>
                        </a:rPr>
                        <m:t>𝑪𝒐𝒎𝒑𝒍𝒆𝒙𝒊𝒕𝒚</m:t>
                      </m:r>
                      <m:r>
                        <a:rPr lang="en-IN" sz="1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IN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16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sz="16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IN" sz="16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8CA433-7E2D-4A8D-9229-B97DB063B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354" y="625525"/>
                <a:ext cx="3489385" cy="5896935"/>
              </a:xfrm>
              <a:prstGeom prst="rect">
                <a:avLst/>
              </a:prstGeom>
              <a:blipFill>
                <a:blip r:embed="rId4"/>
                <a:stretch>
                  <a:fillRect l="-873" t="-4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498449-38B4-41F6-9975-1BF63F9E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2382"/>
            <a:ext cx="4114800" cy="365125"/>
          </a:xfrm>
        </p:spPr>
        <p:txBody>
          <a:bodyPr/>
          <a:lstStyle/>
          <a:p>
            <a:r>
              <a:rPr lang="en-IN" dirty="0"/>
              <a:t>Lecture 4: Data Structure &amp;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8BAD03-42A9-49ED-A7A9-95417339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13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A76F2E-C3C6-4DF7-ADB5-FF5CC9AE8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1B10C-A871-42CB-BC8F-3C6710E5E0E6}"/>
              </a:ext>
            </a:extLst>
          </p:cNvPr>
          <p:cNvSpPr txBox="1"/>
          <p:nvPr/>
        </p:nvSpPr>
        <p:spPr>
          <a:xfrm>
            <a:off x="465827" y="345057"/>
            <a:ext cx="164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Questions??</a:t>
            </a: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543F80-5379-434C-BA9B-9793CBFE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CC703F-D0D6-4097-9949-D68FB394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16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7DA64-0B1C-42EA-9F48-F7FDF1680F57}"/>
              </a:ext>
            </a:extLst>
          </p:cNvPr>
          <p:cNvSpPr txBox="1"/>
          <p:nvPr/>
        </p:nvSpPr>
        <p:spPr>
          <a:xfrm>
            <a:off x="2810054" y="136525"/>
            <a:ext cx="615494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To be discussed in the next Lecture 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Sorting Algorithms with Examples: </a:t>
            </a:r>
          </a:p>
          <a:p>
            <a:pPr marL="1346200" indent="-87313">
              <a:buFont typeface="Arial" panose="020B0604020202020204" pitchFamily="34" charset="0"/>
              <a:buChar char="•"/>
            </a:pPr>
            <a:r>
              <a:rPr lang="en-US" dirty="0"/>
              <a:t> Insertion Sort</a:t>
            </a:r>
          </a:p>
          <a:p>
            <a:pPr marL="1346200" indent="-87313">
              <a:buFont typeface="Arial" panose="020B0604020202020204" pitchFamily="34" charset="0"/>
              <a:buChar char="•"/>
            </a:pPr>
            <a:r>
              <a:rPr lang="en-US" dirty="0"/>
              <a:t> Selection Sort</a:t>
            </a:r>
          </a:p>
          <a:p>
            <a:pPr marL="1346200" indent="-87313">
              <a:buFont typeface="Arial" panose="020B0604020202020204" pitchFamily="34" charset="0"/>
              <a:buChar char="•"/>
            </a:pPr>
            <a:r>
              <a:rPr lang="en-US" dirty="0"/>
              <a:t> Bubble Sort</a:t>
            </a:r>
          </a:p>
          <a:p>
            <a:pPr marL="1346200" indent="-87313">
              <a:buFont typeface="Arial" panose="020B0604020202020204" pitchFamily="34" charset="0"/>
              <a:buChar char="•"/>
            </a:pPr>
            <a:r>
              <a:rPr lang="en-US" dirty="0"/>
              <a:t> Quick Sort</a:t>
            </a:r>
          </a:p>
          <a:p>
            <a:pPr marL="1346200" indent="-87313">
              <a:buFont typeface="Arial" panose="020B0604020202020204" pitchFamily="34" charset="0"/>
              <a:buChar char="•"/>
            </a:pPr>
            <a:r>
              <a:rPr lang="en-US" dirty="0"/>
              <a:t> Merge Sort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dirty="0"/>
              <a:t>Time &amp; Space Complexity Analysis of All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20355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73E5-1EA1-4A88-9245-A1F4CF29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/>
          <a:lstStyle/>
          <a:p>
            <a:r>
              <a:rPr lang="en-US" dirty="0"/>
              <a:t>Outline : Lecture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8FAC-95B1-4634-92B7-8FFFC8D37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70"/>
            <a:ext cx="10515600" cy="508639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Classification of Data Structure </a:t>
            </a:r>
          </a:p>
          <a:p>
            <a:r>
              <a:rPr lang="en-US" sz="2400" dirty="0"/>
              <a:t>Array Data Structure</a:t>
            </a:r>
          </a:p>
          <a:p>
            <a:r>
              <a:rPr lang="en-US" sz="2400" dirty="0"/>
              <a:t>Representation Linear Array in Memory</a:t>
            </a:r>
          </a:p>
          <a:p>
            <a:r>
              <a:rPr lang="en-US" sz="2400" dirty="0"/>
              <a:t>Representation of Two Dimensional Array in Memory</a:t>
            </a:r>
          </a:p>
          <a:p>
            <a:r>
              <a:rPr lang="en-US" sz="2400" dirty="0"/>
              <a:t>Representation of Multidimensional Array in Memory</a:t>
            </a:r>
          </a:p>
          <a:p>
            <a:r>
              <a:rPr lang="en-US" sz="2400" dirty="0"/>
              <a:t>Operations on Array Data Structure </a:t>
            </a:r>
            <a:endParaRPr lang="en-US" dirty="0"/>
          </a:p>
          <a:p>
            <a:pPr lvl="1"/>
            <a:r>
              <a:rPr lang="en-US" sz="2000" dirty="0"/>
              <a:t>Traversing Linear Array</a:t>
            </a:r>
          </a:p>
          <a:p>
            <a:pPr lvl="1"/>
            <a:r>
              <a:rPr lang="en-US" sz="2000" dirty="0"/>
              <a:t>Insertion Operation</a:t>
            </a:r>
          </a:p>
          <a:p>
            <a:pPr lvl="2"/>
            <a:r>
              <a:rPr lang="en-US" sz="1900" dirty="0"/>
              <a:t>Time complexity Analysis </a:t>
            </a:r>
          </a:p>
          <a:p>
            <a:pPr lvl="3"/>
            <a:r>
              <a:rPr lang="en-US" sz="1600" dirty="0"/>
              <a:t>Best Case Analysis</a:t>
            </a:r>
          </a:p>
          <a:p>
            <a:pPr lvl="3"/>
            <a:r>
              <a:rPr lang="en-US" sz="1600" dirty="0"/>
              <a:t>Worst Case Analysis</a:t>
            </a:r>
            <a:endParaRPr lang="en-US" sz="2100" dirty="0"/>
          </a:p>
          <a:p>
            <a:pPr lvl="1"/>
            <a:r>
              <a:rPr lang="en-US" sz="2000" dirty="0"/>
              <a:t>Deletion Operation </a:t>
            </a:r>
          </a:p>
          <a:p>
            <a:pPr lvl="2"/>
            <a:r>
              <a:rPr lang="en-US" sz="1900" dirty="0"/>
              <a:t>Time complexity Analysis </a:t>
            </a:r>
          </a:p>
          <a:p>
            <a:pPr lvl="3"/>
            <a:r>
              <a:rPr lang="en-US" sz="1600" dirty="0"/>
              <a:t>Best Case Analysis</a:t>
            </a:r>
          </a:p>
          <a:p>
            <a:pPr lvl="3"/>
            <a:r>
              <a:rPr lang="en-US" sz="1600" dirty="0"/>
              <a:t>Worst Case Analysis</a:t>
            </a:r>
            <a:endParaRPr lang="en-US" sz="2100" dirty="0"/>
          </a:p>
          <a:p>
            <a:pPr lvl="1"/>
            <a:r>
              <a:rPr lang="en-US" sz="2000" dirty="0"/>
              <a:t>Binary Search Algorithm</a:t>
            </a:r>
          </a:p>
          <a:p>
            <a:pPr lvl="2"/>
            <a:r>
              <a:rPr lang="en-US" sz="1900" dirty="0"/>
              <a:t>Time complexity Analysis </a:t>
            </a:r>
          </a:p>
          <a:p>
            <a:pPr lvl="3"/>
            <a:r>
              <a:rPr lang="en-US" sz="1600" dirty="0"/>
              <a:t>Best Case Analysis</a:t>
            </a:r>
          </a:p>
          <a:p>
            <a:pPr lvl="3"/>
            <a:r>
              <a:rPr lang="en-US" sz="1600" dirty="0"/>
              <a:t>Worst Case Analysis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5F0C5-52EC-46C0-9B68-C1C255DA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E4DEC-F122-4F91-B5D4-BA9BF77B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20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5832-A01B-413C-8E79-F34621B8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414337"/>
            <a:ext cx="10515600" cy="5333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Classification of Data Structure:</a:t>
            </a:r>
            <a:br>
              <a:rPr lang="en-US" sz="4400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17DF3-DD37-4D2C-8BC9-C2207175B630}"/>
              </a:ext>
            </a:extLst>
          </p:cNvPr>
          <p:cNvSpPr txBox="1"/>
          <p:nvPr/>
        </p:nvSpPr>
        <p:spPr>
          <a:xfrm>
            <a:off x="3724275" y="1114425"/>
            <a:ext cx="409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 Structure </a:t>
            </a:r>
            <a:endParaRPr lang="en-IN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77C6B1-405F-4887-A440-CF6F0C5F33DF}"/>
              </a:ext>
            </a:extLst>
          </p:cNvPr>
          <p:cNvCxnSpPr>
            <a:stCxn id="4" idx="2"/>
          </p:cNvCxnSpPr>
          <p:nvPr/>
        </p:nvCxnSpPr>
        <p:spPr>
          <a:xfrm>
            <a:off x="5772150" y="1637645"/>
            <a:ext cx="0" cy="3435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E275EC4-2FC1-4178-BB40-2D8B32178416}"/>
              </a:ext>
            </a:extLst>
          </p:cNvPr>
          <p:cNvCxnSpPr/>
          <p:nvPr/>
        </p:nvCxnSpPr>
        <p:spPr>
          <a:xfrm rot="10800000" flipV="1">
            <a:off x="3305176" y="1971674"/>
            <a:ext cx="2466975" cy="428625"/>
          </a:xfrm>
          <a:prstGeom prst="bentConnector3">
            <a:avLst>
              <a:gd name="adj1" fmla="val 10057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EDC76D5-B1D8-48FC-9EEA-44CC5957EEB2}"/>
              </a:ext>
            </a:extLst>
          </p:cNvPr>
          <p:cNvCxnSpPr>
            <a:cxnSpLocks/>
          </p:cNvCxnSpPr>
          <p:nvPr/>
        </p:nvCxnSpPr>
        <p:spPr>
          <a:xfrm>
            <a:off x="5772150" y="1971675"/>
            <a:ext cx="2343150" cy="390525"/>
          </a:xfrm>
          <a:prstGeom prst="bentConnector3">
            <a:avLst>
              <a:gd name="adj1" fmla="val 9959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1D1CEB-C53A-4D4A-9150-9457A943DBBA}"/>
              </a:ext>
            </a:extLst>
          </p:cNvPr>
          <p:cNvSpPr txBox="1"/>
          <p:nvPr/>
        </p:nvSpPr>
        <p:spPr>
          <a:xfrm>
            <a:off x="1257301" y="2409825"/>
            <a:ext cx="409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Linear Data Structure </a:t>
            </a:r>
            <a:endParaRPr lang="en-IN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EC959-38B3-4557-A189-3A370F8D4A3D}"/>
              </a:ext>
            </a:extLst>
          </p:cNvPr>
          <p:cNvSpPr txBox="1"/>
          <p:nvPr/>
        </p:nvSpPr>
        <p:spPr>
          <a:xfrm>
            <a:off x="6067425" y="2400300"/>
            <a:ext cx="409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Non-linear Data Structure </a:t>
            </a:r>
            <a:endParaRPr lang="en-IN" sz="2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4065E-EAAD-4C0A-83A2-6B1B10D2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7651" y="3052109"/>
            <a:ext cx="3219450" cy="2095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BF565E7-81C9-405A-96B8-1590F5911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9394" y="5037418"/>
            <a:ext cx="4248794" cy="13151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EC5269-6744-4AD6-B34E-A8E5ACAF5A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620258" y="3318809"/>
            <a:ext cx="1855860" cy="13328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F1C0C29-DE73-4EA8-ABB7-A501C9676C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334002" y="3099734"/>
            <a:ext cx="3619500" cy="219432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1C46005-BB19-4F21-AB69-8BA4922735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260523" y="3318809"/>
            <a:ext cx="2426652" cy="160361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0BEDACE-A525-4737-9A04-4C52B5308495}"/>
              </a:ext>
            </a:extLst>
          </p:cNvPr>
          <p:cNvSpPr txBox="1"/>
          <p:nvPr/>
        </p:nvSpPr>
        <p:spPr>
          <a:xfrm>
            <a:off x="5991225" y="5474379"/>
            <a:ext cx="2426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Tree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81371E-89D0-4BCC-8070-F4BCEBAE3EE6}"/>
              </a:ext>
            </a:extLst>
          </p:cNvPr>
          <p:cNvSpPr txBox="1"/>
          <p:nvPr/>
        </p:nvSpPr>
        <p:spPr>
          <a:xfrm>
            <a:off x="9346248" y="5037418"/>
            <a:ext cx="2426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Graph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0773CF-5E78-48B2-8E7C-990D31512F97}"/>
              </a:ext>
            </a:extLst>
          </p:cNvPr>
          <p:cNvSpPr txBox="1"/>
          <p:nvPr/>
        </p:nvSpPr>
        <p:spPr>
          <a:xfrm>
            <a:off x="3234851" y="4690647"/>
            <a:ext cx="2426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Stack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074BBD-FCCB-42D8-8B8C-AC0283FA5B11}"/>
              </a:ext>
            </a:extLst>
          </p:cNvPr>
          <p:cNvSpPr txBox="1"/>
          <p:nvPr/>
        </p:nvSpPr>
        <p:spPr>
          <a:xfrm>
            <a:off x="1193606" y="6430745"/>
            <a:ext cx="2426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Link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7DA02-9D37-442A-BAB5-7DFC965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054A-1A59-4595-AF27-B1D12797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96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7" grpId="0"/>
      <p:bldP spid="32" grpId="0"/>
      <p:bldP spid="34" grpId="0"/>
      <p:bldP spid="3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2BF6-A67B-44CA-82D4-94C7E861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2"/>
            <a:ext cx="5715000" cy="5778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Array Data Structure: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C6A7-7234-4EDE-AE09-8B4234885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976"/>
            <a:ext cx="10515600" cy="5648324"/>
          </a:xfrm>
        </p:spPr>
        <p:txBody>
          <a:bodyPr/>
          <a:lstStyle/>
          <a:p>
            <a:r>
              <a:rPr lang="en-US" dirty="0"/>
              <a:t>Linear Array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Dimensional Array: </a:t>
            </a:r>
          </a:p>
          <a:p>
            <a:r>
              <a:rPr lang="en-US" dirty="0"/>
              <a:t>Three Dimensional Array: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5E367-7771-4FD3-B48B-7A982245D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654051"/>
            <a:ext cx="66675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5487A1-D97A-478F-888C-7389021F4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25" y="2444104"/>
            <a:ext cx="3609975" cy="1969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61E42-F0F9-442D-9A55-51ABA17BC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7" y="3539630"/>
            <a:ext cx="5729167" cy="2851645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1519D84-B1E0-49EE-9FB6-6C1D0E196FFC}"/>
              </a:ext>
            </a:extLst>
          </p:cNvPr>
          <p:cNvCxnSpPr>
            <a:cxnSpLocks/>
          </p:cNvCxnSpPr>
          <p:nvPr/>
        </p:nvCxnSpPr>
        <p:spPr>
          <a:xfrm>
            <a:off x="4686300" y="2752725"/>
            <a:ext cx="2590800" cy="49163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630F1A5-4EC6-4524-AEF7-3F0799C06D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59647" y="3423406"/>
            <a:ext cx="910558" cy="552453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D8D4D-8832-44EF-A344-1C29D7FB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62DF-9425-46ED-B346-55361A00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06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7125-F2F8-4A1A-B23E-A1B7C234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364331"/>
            <a:ext cx="10515600" cy="55007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Representation of Linear Array in Memory: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08BE9-854C-4219-BBCB-39BC62D4F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173956"/>
            <a:ext cx="6667500" cy="19050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88460D-F9E6-4C3F-93F8-6D261755C407}"/>
                  </a:ext>
                </a:extLst>
              </p:cNvPr>
              <p:cNvSpPr txBox="1"/>
              <p:nvPr/>
            </p:nvSpPr>
            <p:spPr>
              <a:xfrm>
                <a:off x="519112" y="2797333"/>
                <a:ext cx="11153775" cy="2610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/>
                  <a:t>Loc(A[4])=200+4x(4-0)=216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𝐵𝑎𝑠𝑒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/>
                  <a:t> where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𝐵𝑎𝑠𝑒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/>
                  <a:t> is the base address of the array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/>
                  <a:t>is the size of the data type of the array element and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r>
                  <a:rPr lang="en-IN" sz="2800" dirty="0"/>
                  <a:t> is the Lower Bound (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r>
                  <a:rPr lang="en-IN" sz="2800" dirty="0"/>
                  <a:t>) of the array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800" dirty="0"/>
                  <a:t>Find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𝐿𝑜𝑐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[7])</m:t>
                    </m:r>
                  </m:oMath>
                </a14:m>
                <a:r>
                  <a:rPr lang="en-IN" sz="2800" dirty="0"/>
                  <a:t>?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88460D-F9E6-4C3F-93F8-6D261755C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12" y="2797333"/>
                <a:ext cx="11153775" cy="2610843"/>
              </a:xfrm>
              <a:prstGeom prst="rect">
                <a:avLst/>
              </a:prstGeom>
              <a:blipFill>
                <a:blip r:embed="rId3"/>
                <a:stretch>
                  <a:fillRect l="-1093" b="-5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EC863-42B5-4CB4-93CE-D931808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DABE8-8D61-4C3E-9BBB-7D1FAD98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5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859A-7299-40D6-800A-835B6D22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12"/>
            <a:ext cx="10477500" cy="530225"/>
          </a:xfrm>
        </p:spPr>
        <p:txBody>
          <a:bodyPr>
            <a:noAutofit/>
          </a:bodyPr>
          <a:lstStyle/>
          <a:p>
            <a:r>
              <a:rPr lang="en-US" sz="3600" dirty="0"/>
              <a:t>Representation of Two-Dimensional Array in Memory: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CE1605-DBAF-4617-B5BB-E44976AE7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350" y="848799"/>
                <a:ext cx="4000500" cy="43814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C language,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[5][3]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CE1605-DBAF-4617-B5BB-E44976AE7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350" y="848799"/>
                <a:ext cx="4000500" cy="438149"/>
              </a:xfrm>
              <a:blipFill>
                <a:blip r:embed="rId2"/>
                <a:stretch>
                  <a:fillRect l="-2283" t="-26389" b="-208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F2F24E9-2742-47A7-9F79-89C15DB00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88744"/>
              </p:ext>
            </p:extLst>
          </p:nvPr>
        </p:nvGraphicFramePr>
        <p:xfrm>
          <a:off x="1203326" y="1671669"/>
          <a:ext cx="257809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6">
                  <a:extLst>
                    <a:ext uri="{9D8B030D-6E8A-4147-A177-3AD203B41FA5}">
                      <a16:colId xmlns:a16="http://schemas.microsoft.com/office/drawing/2014/main" val="3114433778"/>
                    </a:ext>
                  </a:extLst>
                </a:gridCol>
                <a:gridCol w="859366">
                  <a:extLst>
                    <a:ext uri="{9D8B030D-6E8A-4147-A177-3AD203B41FA5}">
                      <a16:colId xmlns:a16="http://schemas.microsoft.com/office/drawing/2014/main" val="1970725816"/>
                    </a:ext>
                  </a:extLst>
                </a:gridCol>
                <a:gridCol w="859366">
                  <a:extLst>
                    <a:ext uri="{9D8B030D-6E8A-4147-A177-3AD203B41FA5}">
                      <a16:colId xmlns:a16="http://schemas.microsoft.com/office/drawing/2014/main" val="3277116901"/>
                    </a:ext>
                  </a:extLst>
                </a:gridCol>
              </a:tblGrid>
              <a:tr h="35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A[0][0]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A[0][1]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A[0][2]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31537"/>
                  </a:ext>
                </a:extLst>
              </a:tr>
              <a:tr h="35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262325"/>
                  </a:ext>
                </a:extLst>
              </a:tr>
              <a:tr h="35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A[2][0]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A[2][1]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A[2][2]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127503"/>
                  </a:ext>
                </a:extLst>
              </a:tr>
              <a:tr h="35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A[3][0]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A[3][1]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A[3][2]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143543"/>
                  </a:ext>
                </a:extLst>
              </a:tr>
              <a:tr h="35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A[4][0]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A[4][1]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A[4][2]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37422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641D13D-5F15-4BEA-A385-794899405B32}"/>
              </a:ext>
            </a:extLst>
          </p:cNvPr>
          <p:cNvSpPr txBox="1"/>
          <p:nvPr/>
        </p:nvSpPr>
        <p:spPr>
          <a:xfrm>
            <a:off x="1203326" y="1302337"/>
            <a:ext cx="2578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     0                1               2 </a:t>
            </a:r>
            <a:endParaRPr lang="en-IN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030397-C9E0-4C80-B26E-B2D9B70E51F8}"/>
              </a:ext>
            </a:extLst>
          </p:cNvPr>
          <p:cNvSpPr txBox="1"/>
          <p:nvPr/>
        </p:nvSpPr>
        <p:spPr>
          <a:xfrm>
            <a:off x="771525" y="1617462"/>
            <a:ext cx="431801" cy="194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0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4</a:t>
            </a:r>
            <a:endParaRPr lang="en-IN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70732F2-2621-4576-960D-532A66F55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4066"/>
              </p:ext>
            </p:extLst>
          </p:nvPr>
        </p:nvGraphicFramePr>
        <p:xfrm>
          <a:off x="4844253" y="849872"/>
          <a:ext cx="79533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38">
                  <a:extLst>
                    <a:ext uri="{9D8B030D-6E8A-4147-A177-3AD203B41FA5}">
                      <a16:colId xmlns:a16="http://schemas.microsoft.com/office/drawing/2014/main" val="819609321"/>
                    </a:ext>
                  </a:extLst>
                </a:gridCol>
              </a:tblGrid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46317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8899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92404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20911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13475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3238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2640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69463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9388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2067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88943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71250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4663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3496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95684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74723356-AC32-4B63-8A57-42AE24801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56294"/>
              </p:ext>
            </p:extLst>
          </p:nvPr>
        </p:nvGraphicFramePr>
        <p:xfrm>
          <a:off x="5583235" y="849872"/>
          <a:ext cx="825818" cy="547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818">
                  <a:extLst>
                    <a:ext uri="{9D8B030D-6E8A-4147-A177-3AD203B41FA5}">
                      <a16:colId xmlns:a16="http://schemas.microsoft.com/office/drawing/2014/main" val="819609321"/>
                    </a:ext>
                  </a:extLst>
                </a:gridCol>
              </a:tblGrid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A[0][0]</a:t>
                      </a:r>
                      <a:endParaRPr lang="en-I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446317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A[0][1]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38899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A[0][2]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192404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A[1][0]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520911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A[1][1]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213475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A[1][2]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33238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A[2][0]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12640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A[2][1]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469463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A[2][2]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9388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A[3][0]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42067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A[3][1]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88943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A[3][2]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371250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A[4][0]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34663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A[4][1]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13496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A[4][2]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695684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31146300-C4F6-4C60-8678-B1472A6A4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586892"/>
              </p:ext>
            </p:extLst>
          </p:nvPr>
        </p:nvGraphicFramePr>
        <p:xfrm>
          <a:off x="6433339" y="821297"/>
          <a:ext cx="538959" cy="555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59">
                  <a:extLst>
                    <a:ext uri="{9D8B030D-6E8A-4147-A177-3AD203B41FA5}">
                      <a16:colId xmlns:a16="http://schemas.microsoft.com/office/drawing/2014/main" val="3552786506"/>
                    </a:ext>
                  </a:extLst>
                </a:gridCol>
              </a:tblGrid>
              <a:tr h="11095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 0</a:t>
                      </a:r>
                      <a:endParaRPr lang="en-IN" dirty="0"/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1627071174"/>
                  </a:ext>
                </a:extLst>
              </a:tr>
              <a:tr h="10980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 1</a:t>
                      </a:r>
                      <a:endParaRPr lang="en-IN" dirty="0"/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3185843958"/>
                  </a:ext>
                </a:extLst>
              </a:tr>
              <a:tr h="1082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 2</a:t>
                      </a:r>
                      <a:endParaRPr lang="en-IN" dirty="0"/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1972048046"/>
                  </a:ext>
                </a:extLst>
              </a:tr>
              <a:tr h="11273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 3</a:t>
                      </a:r>
                      <a:endParaRPr lang="en-IN" dirty="0"/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3335222666"/>
                  </a:ext>
                </a:extLst>
              </a:tr>
              <a:tr h="1139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 4</a:t>
                      </a:r>
                      <a:endParaRPr lang="en-IN" dirty="0"/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3796636242"/>
                  </a:ext>
                </a:extLst>
              </a:tr>
            </a:tbl>
          </a:graphicData>
        </a:graphic>
      </p:graphicFrame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70950B6-C09A-401E-A102-4D8E79E169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03326" y="3906533"/>
            <a:ext cx="1177924" cy="313041"/>
          </a:xfrm>
          <a:prstGeom prst="bentConnector3">
            <a:avLst>
              <a:gd name="adj1" fmla="val 10013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871775-3607-4C54-A0EB-F58373049A29}"/>
              </a:ext>
            </a:extLst>
          </p:cNvPr>
          <p:cNvCxnSpPr/>
          <p:nvPr/>
        </p:nvCxnSpPr>
        <p:spPr>
          <a:xfrm flipV="1">
            <a:off x="2381250" y="3559660"/>
            <a:ext cx="0" cy="34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F177056-9AF3-481D-9A2E-6DF59A1808B5}"/>
              </a:ext>
            </a:extLst>
          </p:cNvPr>
          <p:cNvCxnSpPr>
            <a:cxnSpLocks/>
          </p:cNvCxnSpPr>
          <p:nvPr/>
        </p:nvCxnSpPr>
        <p:spPr>
          <a:xfrm>
            <a:off x="2381250" y="3906534"/>
            <a:ext cx="1062831" cy="313040"/>
          </a:xfrm>
          <a:prstGeom prst="bentConnector3">
            <a:avLst>
              <a:gd name="adj1" fmla="val 992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131D0E-D8A0-425E-84E6-58457FD5238B}"/>
              </a:ext>
            </a:extLst>
          </p:cNvPr>
          <p:cNvSpPr txBox="1"/>
          <p:nvPr/>
        </p:nvSpPr>
        <p:spPr>
          <a:xfrm>
            <a:off x="285750" y="4324350"/>
            <a:ext cx="184785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Row-Major Order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492EB2-30B7-4BBC-AF68-DD06A2E3BD87}"/>
              </a:ext>
            </a:extLst>
          </p:cNvPr>
          <p:cNvSpPr txBox="1"/>
          <p:nvPr/>
        </p:nvSpPr>
        <p:spPr>
          <a:xfrm>
            <a:off x="2381250" y="4324350"/>
            <a:ext cx="2215353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Column-Major Order</a:t>
            </a:r>
            <a:endParaRPr lang="en-IN" dirty="0"/>
          </a:p>
        </p:txBody>
      </p:sp>
      <p:sp>
        <p:nvSpPr>
          <p:cNvPr id="39" name="Arrow: Bent 38">
            <a:extLst>
              <a:ext uri="{FF2B5EF4-FFF2-40B4-BE49-F238E27FC236}">
                <a16:creationId xmlns:a16="http://schemas.microsoft.com/office/drawing/2014/main" id="{A4B8E3FB-A763-498A-81C2-F978E7A86796}"/>
              </a:ext>
            </a:extLst>
          </p:cNvPr>
          <p:cNvSpPr/>
          <p:nvPr/>
        </p:nvSpPr>
        <p:spPr>
          <a:xfrm flipV="1">
            <a:off x="1183879" y="4695200"/>
            <a:ext cx="3502421" cy="530226"/>
          </a:xfrm>
          <a:prstGeom prst="bentArrow">
            <a:avLst>
              <a:gd name="adj1" fmla="val 25000"/>
              <a:gd name="adj2" fmla="val 2095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41" name="Table 14">
            <a:extLst>
              <a:ext uri="{FF2B5EF4-FFF2-40B4-BE49-F238E27FC236}">
                <a16:creationId xmlns:a16="http://schemas.microsoft.com/office/drawing/2014/main" id="{9E34A08C-60CF-48E7-A02F-F40857F3B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57880"/>
              </p:ext>
            </p:extLst>
          </p:nvPr>
        </p:nvGraphicFramePr>
        <p:xfrm>
          <a:off x="8158636" y="1067873"/>
          <a:ext cx="79533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38">
                  <a:extLst>
                    <a:ext uri="{9D8B030D-6E8A-4147-A177-3AD203B41FA5}">
                      <a16:colId xmlns:a16="http://schemas.microsoft.com/office/drawing/2014/main" val="819609321"/>
                    </a:ext>
                  </a:extLst>
                </a:gridCol>
              </a:tblGrid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46317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8899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92404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20911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13475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3238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2640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69463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9388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2067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88943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71250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4663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3496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95684"/>
                  </a:ext>
                </a:extLst>
              </a:tr>
            </a:tbl>
          </a:graphicData>
        </a:graphic>
      </p:graphicFrame>
      <p:graphicFrame>
        <p:nvGraphicFramePr>
          <p:cNvPr id="43" name="Table 14">
            <a:extLst>
              <a:ext uri="{FF2B5EF4-FFF2-40B4-BE49-F238E27FC236}">
                <a16:creationId xmlns:a16="http://schemas.microsoft.com/office/drawing/2014/main" id="{4FC4D4DD-7528-404A-B88E-0D9DFFB0E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516608"/>
              </p:ext>
            </p:extLst>
          </p:nvPr>
        </p:nvGraphicFramePr>
        <p:xfrm>
          <a:off x="8897618" y="1067873"/>
          <a:ext cx="825818" cy="547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818">
                  <a:extLst>
                    <a:ext uri="{9D8B030D-6E8A-4147-A177-3AD203B41FA5}">
                      <a16:colId xmlns:a16="http://schemas.microsoft.com/office/drawing/2014/main" val="819609321"/>
                    </a:ext>
                  </a:extLst>
                </a:gridCol>
              </a:tblGrid>
              <a:tr h="3575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A[0][0]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446317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A[1][0]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38899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A[2][0]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192404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A[3][0]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520911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A[4][0]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213475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A[0][1]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33238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A[1][1]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12640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A[2][1]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469463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A[3][1]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9388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A[4][1]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42067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A[0][2]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88943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A[1][2]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371250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A[2][2]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34663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A[3][2]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13496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A[4][2]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695684"/>
                  </a:ext>
                </a:extLst>
              </a:tr>
            </a:tbl>
          </a:graphicData>
        </a:graphic>
      </p:graphicFrame>
      <p:graphicFrame>
        <p:nvGraphicFramePr>
          <p:cNvPr id="45" name="Table 19">
            <a:extLst>
              <a:ext uri="{FF2B5EF4-FFF2-40B4-BE49-F238E27FC236}">
                <a16:creationId xmlns:a16="http://schemas.microsoft.com/office/drawing/2014/main" id="{A933CC50-47F0-4A61-B8BD-C028189D4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2465"/>
              </p:ext>
            </p:extLst>
          </p:nvPr>
        </p:nvGraphicFramePr>
        <p:xfrm>
          <a:off x="9747722" y="1048824"/>
          <a:ext cx="605953" cy="5541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953">
                  <a:extLst>
                    <a:ext uri="{9D8B030D-6E8A-4147-A177-3AD203B41FA5}">
                      <a16:colId xmlns:a16="http://schemas.microsoft.com/office/drawing/2014/main" val="3552786506"/>
                    </a:ext>
                  </a:extLst>
                </a:gridCol>
              </a:tblGrid>
              <a:tr h="1865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0</a:t>
                      </a:r>
                      <a:endParaRPr lang="en-IN" dirty="0"/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3185843958"/>
                  </a:ext>
                </a:extLst>
              </a:tr>
              <a:tr h="18002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1</a:t>
                      </a:r>
                      <a:endParaRPr lang="en-IN" dirty="0"/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1972048046"/>
                  </a:ext>
                </a:extLst>
              </a:tr>
              <a:tr h="1875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2</a:t>
                      </a:r>
                      <a:endParaRPr lang="en-IN" dirty="0"/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3335222666"/>
                  </a:ext>
                </a:extLst>
              </a:tr>
            </a:tbl>
          </a:graphicData>
        </a:graphic>
      </p:graphicFrame>
      <p:sp>
        <p:nvSpPr>
          <p:cNvPr id="47" name="Arrow: Bent 46">
            <a:extLst>
              <a:ext uri="{FF2B5EF4-FFF2-40B4-BE49-F238E27FC236}">
                <a16:creationId xmlns:a16="http://schemas.microsoft.com/office/drawing/2014/main" id="{3D803AF0-CAF4-40B7-92B5-F7CD95207D50}"/>
              </a:ext>
            </a:extLst>
          </p:cNvPr>
          <p:cNvSpPr/>
          <p:nvPr/>
        </p:nvSpPr>
        <p:spPr>
          <a:xfrm flipV="1">
            <a:off x="3109837" y="4798458"/>
            <a:ext cx="4976886" cy="1897654"/>
          </a:xfrm>
          <a:prstGeom prst="bentArrow">
            <a:avLst>
              <a:gd name="adj1" fmla="val 9683"/>
              <a:gd name="adj2" fmla="val 997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9FD9F-DEB1-4E8C-B9EC-0FB2E76B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FC2E2-B676-4CF1-BA5D-65017A20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5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35" grpId="0" animBg="1"/>
      <p:bldP spid="37" grpId="0" animBg="1"/>
      <p:bldP spid="39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859A-7299-40D6-800A-835B6D22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25" y="150812"/>
            <a:ext cx="11458101" cy="53022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Representation of Two-Dimensional Array in Memory: (Cont..)</a:t>
            </a:r>
            <a:endParaRPr lang="en-IN" sz="3200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70732F2-2621-4576-960D-532A66F55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16080"/>
              </p:ext>
            </p:extLst>
          </p:nvPr>
        </p:nvGraphicFramePr>
        <p:xfrm>
          <a:off x="408225" y="830822"/>
          <a:ext cx="79533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38">
                  <a:extLst>
                    <a:ext uri="{9D8B030D-6E8A-4147-A177-3AD203B41FA5}">
                      <a16:colId xmlns:a16="http://schemas.microsoft.com/office/drawing/2014/main" val="819609321"/>
                    </a:ext>
                  </a:extLst>
                </a:gridCol>
              </a:tblGrid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46317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8899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92404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20911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13475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3238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2640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69463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9388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2067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88943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71250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4663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3496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95684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74723356-AC32-4B63-8A57-42AE24801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836693"/>
              </p:ext>
            </p:extLst>
          </p:nvPr>
        </p:nvGraphicFramePr>
        <p:xfrm>
          <a:off x="1147207" y="830822"/>
          <a:ext cx="825818" cy="547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818">
                  <a:extLst>
                    <a:ext uri="{9D8B030D-6E8A-4147-A177-3AD203B41FA5}">
                      <a16:colId xmlns:a16="http://schemas.microsoft.com/office/drawing/2014/main" val="819609321"/>
                    </a:ext>
                  </a:extLst>
                </a:gridCol>
              </a:tblGrid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A[0][0]</a:t>
                      </a:r>
                      <a:endParaRPr lang="en-I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446317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A[0][1]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38899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A[0][2]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192404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A[1][0]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520911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A[1][1]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213475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A[1][2]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33238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A[2][0]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12640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A[2][1]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469463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A[2][2]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9388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A[3][0]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42067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A[3][1]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88943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A[3][2]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371250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A[4][0]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34663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A[4][1]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13496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A[4][2]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695684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31146300-C4F6-4C60-8678-B1472A6A4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788470"/>
              </p:ext>
            </p:extLst>
          </p:nvPr>
        </p:nvGraphicFramePr>
        <p:xfrm>
          <a:off x="1997311" y="802247"/>
          <a:ext cx="538959" cy="555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59">
                  <a:extLst>
                    <a:ext uri="{9D8B030D-6E8A-4147-A177-3AD203B41FA5}">
                      <a16:colId xmlns:a16="http://schemas.microsoft.com/office/drawing/2014/main" val="3552786506"/>
                    </a:ext>
                  </a:extLst>
                </a:gridCol>
              </a:tblGrid>
              <a:tr h="11095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 0</a:t>
                      </a:r>
                      <a:endParaRPr lang="en-IN" dirty="0"/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1627071174"/>
                  </a:ext>
                </a:extLst>
              </a:tr>
              <a:tr h="10980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 1</a:t>
                      </a:r>
                      <a:endParaRPr lang="en-IN" dirty="0"/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3185843958"/>
                  </a:ext>
                </a:extLst>
              </a:tr>
              <a:tr h="1082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 2</a:t>
                      </a:r>
                      <a:endParaRPr lang="en-IN" dirty="0"/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1972048046"/>
                  </a:ext>
                </a:extLst>
              </a:tr>
              <a:tr h="11273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 3</a:t>
                      </a:r>
                      <a:endParaRPr lang="en-IN" dirty="0"/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3335222666"/>
                  </a:ext>
                </a:extLst>
              </a:tr>
              <a:tr h="1139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 4</a:t>
                      </a:r>
                      <a:endParaRPr lang="en-IN" dirty="0"/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3796636242"/>
                  </a:ext>
                </a:extLst>
              </a:tr>
            </a:tbl>
          </a:graphicData>
        </a:graphic>
      </p:graphicFrame>
      <p:graphicFrame>
        <p:nvGraphicFramePr>
          <p:cNvPr id="41" name="Table 14">
            <a:extLst>
              <a:ext uri="{FF2B5EF4-FFF2-40B4-BE49-F238E27FC236}">
                <a16:creationId xmlns:a16="http://schemas.microsoft.com/office/drawing/2014/main" id="{9E34A08C-60CF-48E7-A02F-F40857F3B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045865"/>
              </p:ext>
            </p:extLst>
          </p:nvPr>
        </p:nvGraphicFramePr>
        <p:xfrm>
          <a:off x="9671287" y="880870"/>
          <a:ext cx="79533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38">
                  <a:extLst>
                    <a:ext uri="{9D8B030D-6E8A-4147-A177-3AD203B41FA5}">
                      <a16:colId xmlns:a16="http://schemas.microsoft.com/office/drawing/2014/main" val="819609321"/>
                    </a:ext>
                  </a:extLst>
                </a:gridCol>
              </a:tblGrid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46317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8899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92404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20911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13475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3238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2640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69463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9388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2067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88943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71250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4663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3496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95684"/>
                  </a:ext>
                </a:extLst>
              </a:tr>
            </a:tbl>
          </a:graphicData>
        </a:graphic>
      </p:graphicFrame>
      <p:graphicFrame>
        <p:nvGraphicFramePr>
          <p:cNvPr id="43" name="Table 14">
            <a:extLst>
              <a:ext uri="{FF2B5EF4-FFF2-40B4-BE49-F238E27FC236}">
                <a16:creationId xmlns:a16="http://schemas.microsoft.com/office/drawing/2014/main" id="{4FC4D4DD-7528-404A-B88E-0D9DFFB0E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06713"/>
              </p:ext>
            </p:extLst>
          </p:nvPr>
        </p:nvGraphicFramePr>
        <p:xfrm>
          <a:off x="10410269" y="880870"/>
          <a:ext cx="825818" cy="547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818">
                  <a:extLst>
                    <a:ext uri="{9D8B030D-6E8A-4147-A177-3AD203B41FA5}">
                      <a16:colId xmlns:a16="http://schemas.microsoft.com/office/drawing/2014/main" val="819609321"/>
                    </a:ext>
                  </a:extLst>
                </a:gridCol>
              </a:tblGrid>
              <a:tr h="3575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A[0][0]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446317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A[1][0]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38899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A[2][0]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192404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A[3][0]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520911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A[4][0]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213475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A[0][1]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33238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A[1][1]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12640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A[2][1]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469463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A[3][1]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9388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A[4][1]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42067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A[0][2]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88943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A[1][2]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371250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A[2][2]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346636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A[3][2]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134962"/>
                  </a:ext>
                </a:extLst>
              </a:tr>
              <a:tr h="35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A[4][2]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695684"/>
                  </a:ext>
                </a:extLst>
              </a:tr>
            </a:tbl>
          </a:graphicData>
        </a:graphic>
      </p:graphicFrame>
      <p:graphicFrame>
        <p:nvGraphicFramePr>
          <p:cNvPr id="45" name="Table 19">
            <a:extLst>
              <a:ext uri="{FF2B5EF4-FFF2-40B4-BE49-F238E27FC236}">
                <a16:creationId xmlns:a16="http://schemas.microsoft.com/office/drawing/2014/main" id="{A933CC50-47F0-4A61-B8BD-C028189D4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30952"/>
              </p:ext>
            </p:extLst>
          </p:nvPr>
        </p:nvGraphicFramePr>
        <p:xfrm>
          <a:off x="11260373" y="861821"/>
          <a:ext cx="605953" cy="5541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953">
                  <a:extLst>
                    <a:ext uri="{9D8B030D-6E8A-4147-A177-3AD203B41FA5}">
                      <a16:colId xmlns:a16="http://schemas.microsoft.com/office/drawing/2014/main" val="3552786506"/>
                    </a:ext>
                  </a:extLst>
                </a:gridCol>
              </a:tblGrid>
              <a:tr h="1865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0</a:t>
                      </a:r>
                      <a:endParaRPr lang="en-IN" dirty="0"/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3185843958"/>
                  </a:ext>
                </a:extLst>
              </a:tr>
              <a:tr h="18002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1</a:t>
                      </a:r>
                      <a:endParaRPr lang="en-IN" dirty="0"/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1972048046"/>
                  </a:ext>
                </a:extLst>
              </a:tr>
              <a:tr h="1875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2</a:t>
                      </a:r>
                      <a:endParaRPr lang="en-IN" dirty="0"/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33352226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B79636-DDA8-4227-8043-23306404F139}"/>
              </a:ext>
            </a:extLst>
          </p:cNvPr>
          <p:cNvSpPr txBox="1"/>
          <p:nvPr/>
        </p:nvSpPr>
        <p:spPr>
          <a:xfrm>
            <a:off x="325674" y="6403797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Row-major Order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1EC44-B49C-49D4-A71A-E0E82CB60415}"/>
              </a:ext>
            </a:extLst>
          </p:cNvPr>
          <p:cNvSpPr txBox="1"/>
          <p:nvPr/>
        </p:nvSpPr>
        <p:spPr>
          <a:xfrm>
            <a:off x="9396174" y="6418964"/>
            <a:ext cx="279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Column-major Order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C62E1A-B9D5-4F69-9EC4-11F08D297E9D}"/>
                  </a:ext>
                </a:extLst>
              </p:cNvPr>
              <p:cNvSpPr txBox="1"/>
              <p:nvPr/>
            </p:nvSpPr>
            <p:spPr>
              <a:xfrm>
                <a:off x="2712007" y="880870"/>
                <a:ext cx="6832043" cy="34636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𝑓𝑙𝑜𝑎𝑡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[5][3]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𝐿𝑜𝑐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[3][1])=?</m:t>
                    </m:r>
                  </m:oMath>
                </a14:m>
                <a:endParaRPr lang="en-US" sz="2000" dirty="0"/>
              </a:p>
              <a:p>
                <a:r>
                  <a:rPr lang="en-US" sz="2000" b="1" dirty="0"/>
                  <a:t>Row-major Order: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𝐿𝑜𝑐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[3][1])=2000+4∗[(3−0)∗ 3+(1−0)]=2040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general,</a:t>
                </a:r>
              </a:p>
              <a:p>
                <a:pPr algn="ctr"/>
                <a:r>
                  <a:rPr lang="en-US" sz="2000" i="1" dirty="0"/>
                  <a:t>datatype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𝐿𝑜𝑐</m:t>
                      </m:r>
                      <m:d>
                        <m:dPr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𝐵𝑎𝑠𝑒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71596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</m:oMath>
                </a14:m>
                <a:r>
                  <a:rPr lang="en-IN" dirty="0"/>
                  <a:t> length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/>
                  <a:t>dimension of the array A ,</a:t>
                </a:r>
              </a:p>
              <a:p>
                <a:pPr marL="715963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is called the effective index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/>
                  <a:t> dimension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is the lower bound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/>
                  <a:t>dimension ,</a:t>
                </a:r>
              </a:p>
              <a:p>
                <a:pPr marL="715963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dirty="0"/>
                  <a:t> is the size of the datatype of the array A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C62E1A-B9D5-4F69-9EC4-11F08D297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07" y="880870"/>
                <a:ext cx="6832043" cy="3463640"/>
              </a:xfrm>
              <a:prstGeom prst="rect">
                <a:avLst/>
              </a:prstGeom>
              <a:blipFill>
                <a:blip r:embed="rId2"/>
                <a:stretch>
                  <a:fillRect l="-9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8E1E25-5865-47AE-98F7-32EB0B53F6FD}"/>
                  </a:ext>
                </a:extLst>
              </p:cNvPr>
              <p:cNvSpPr txBox="1"/>
              <p:nvPr/>
            </p:nvSpPr>
            <p:spPr>
              <a:xfrm>
                <a:off x="2716525" y="4392197"/>
                <a:ext cx="6832043" cy="19082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Column-major Order: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𝐿𝑜𝑐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=2000+4∗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In general,</a:t>
                </a:r>
              </a:p>
              <a:p>
                <a:pPr algn="ctr"/>
                <a:r>
                  <a:rPr lang="en-US" sz="2000" i="1" dirty="0"/>
                  <a:t>datatype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𝐿𝑜𝑐</m:t>
                      </m:r>
                      <m:d>
                        <m:dPr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𝐵𝑎𝑠𝑒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8E1E25-5865-47AE-98F7-32EB0B53F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525" y="4392197"/>
                <a:ext cx="6832043" cy="1908215"/>
              </a:xfrm>
              <a:prstGeom prst="rect">
                <a:avLst/>
              </a:prstGeom>
              <a:blipFill>
                <a:blip r:embed="rId3"/>
                <a:stretch>
                  <a:fillRect l="-982" t="-19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27B245-B7D3-4F92-BEBC-FC93435ACD4C}"/>
              </a:ext>
            </a:extLst>
          </p:cNvPr>
          <p:cNvCxnSpPr/>
          <p:nvPr/>
        </p:nvCxnSpPr>
        <p:spPr>
          <a:xfrm>
            <a:off x="6286500" y="2390775"/>
            <a:ext cx="7524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626BB0-E76C-4CD9-91E5-388CC67B134D}"/>
              </a:ext>
            </a:extLst>
          </p:cNvPr>
          <p:cNvCxnSpPr/>
          <p:nvPr/>
        </p:nvCxnSpPr>
        <p:spPr>
          <a:xfrm flipH="1">
            <a:off x="6286500" y="5276850"/>
            <a:ext cx="7524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9BEFA-B1C1-4144-99FF-876F5028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A203F-CDDA-475C-9A8B-C2086E38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06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859A-7299-40D6-800A-835B6D22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25" y="150812"/>
            <a:ext cx="11458101" cy="53022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Representation of Multi-Dimensional Array in Memory: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C62E1A-B9D5-4F69-9EC4-11F08D297E9D}"/>
                  </a:ext>
                </a:extLst>
              </p:cNvPr>
              <p:cNvSpPr txBox="1"/>
              <p:nvPr/>
            </p:nvSpPr>
            <p:spPr>
              <a:xfrm>
                <a:off x="408224" y="763229"/>
                <a:ext cx="11458101" cy="287335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Row-major Order: </a:t>
                </a:r>
              </a:p>
              <a:p>
                <a:r>
                  <a:rPr lang="en-US" sz="2000" dirty="0"/>
                  <a:t>In general for </a:t>
                </a:r>
                <a:r>
                  <a:rPr lang="en-US" sz="2000" i="1" dirty="0"/>
                  <a:t>two-dimensional array</a:t>
                </a:r>
                <a:r>
                  <a:rPr lang="en-US" sz="2000" dirty="0"/>
                  <a:t>, </a:t>
                </a:r>
                <a:r>
                  <a:rPr lang="en-US" sz="2000" b="1" i="1" dirty="0"/>
                  <a:t>datatype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𝐿𝑜𝑐</m:t>
                      </m:r>
                      <m:d>
                        <m:dPr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𝐵𝑎𝑠𝑒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In general for </a:t>
                </a:r>
                <a:r>
                  <a:rPr lang="en-US" sz="2000" b="1" i="1" dirty="0"/>
                  <a:t>n-dimensional</a:t>
                </a:r>
                <a:r>
                  <a:rPr lang="en-US" sz="2000" i="1" dirty="0"/>
                  <a:t> array</a:t>
                </a:r>
                <a:r>
                  <a:rPr lang="en-US" sz="2000" dirty="0"/>
                  <a:t>, </a:t>
                </a:r>
                <a:r>
                  <a:rPr lang="en-US" sz="2000" b="1" i="1" dirty="0"/>
                  <a:t>datatype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….[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𝐿𝑜𝑐</m:t>
                      </m:r>
                      <m:d>
                        <m:dPr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….[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])=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𝐵𝑎𝑠𝑒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(….((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)…)∗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</m:t>
                    </m:r>
                  </m:oMath>
                </a14:m>
                <a:r>
                  <a:rPr lang="en-IN" sz="2000" dirty="0"/>
                  <a:t> length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2000" dirty="0"/>
                  <a:t>dimension of the array A,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/>
                  <a:t> is called the effective index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2000" dirty="0"/>
                  <a:t> dimension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/>
                  <a:t> is the lower bound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2000" dirty="0"/>
                  <a:t>dimension ,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sz="2000" dirty="0"/>
                  <a:t> is the size of the datatype of the array A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C62E1A-B9D5-4F69-9EC4-11F08D297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24" y="763229"/>
                <a:ext cx="11458101" cy="2873351"/>
              </a:xfrm>
              <a:prstGeom prst="rect">
                <a:avLst/>
              </a:prstGeom>
              <a:blipFill>
                <a:blip r:embed="rId2"/>
                <a:stretch>
                  <a:fillRect l="-585" t="-1059" b="-2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27B245-B7D3-4F92-BEBC-FC93435ACD4C}"/>
              </a:ext>
            </a:extLst>
          </p:cNvPr>
          <p:cNvCxnSpPr/>
          <p:nvPr/>
        </p:nvCxnSpPr>
        <p:spPr>
          <a:xfrm>
            <a:off x="5676900" y="1057275"/>
            <a:ext cx="7524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C648FB-970A-444C-B944-6339ECDF0B3A}"/>
                  </a:ext>
                </a:extLst>
              </p:cNvPr>
              <p:cNvSpPr txBox="1"/>
              <p:nvPr/>
            </p:nvSpPr>
            <p:spPr>
              <a:xfrm>
                <a:off x="366949" y="3720001"/>
                <a:ext cx="11458101" cy="287335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Column-major Order: </a:t>
                </a:r>
              </a:p>
              <a:p>
                <a:r>
                  <a:rPr lang="en-US" sz="2000" dirty="0"/>
                  <a:t>In general for </a:t>
                </a:r>
                <a:r>
                  <a:rPr lang="en-US" sz="2000" i="1" dirty="0"/>
                  <a:t>two-dimensional array</a:t>
                </a:r>
                <a:r>
                  <a:rPr lang="en-US" sz="2000" dirty="0"/>
                  <a:t>, </a:t>
                </a:r>
                <a:r>
                  <a:rPr lang="en-US" sz="2000" b="1" i="1" dirty="0"/>
                  <a:t>datatype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𝐿𝑜𝑐</m:t>
                      </m:r>
                      <m:d>
                        <m:dPr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𝐵𝑎𝑠𝑒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In general for </a:t>
                </a:r>
                <a:r>
                  <a:rPr lang="en-US" sz="2000" b="1" i="1" dirty="0"/>
                  <a:t>n-dimensional</a:t>
                </a:r>
                <a:r>
                  <a:rPr lang="en-US" sz="2000" i="1" dirty="0"/>
                  <a:t> array</a:t>
                </a:r>
                <a:r>
                  <a:rPr lang="en-US" sz="2000" dirty="0"/>
                  <a:t>, </a:t>
                </a:r>
                <a:r>
                  <a:rPr lang="en-US" sz="2000" b="1" i="1" dirty="0"/>
                  <a:t>datatype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….[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𝐿𝑜𝑐</m:t>
                      </m:r>
                      <m:d>
                        <m:dPr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….[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])=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𝐵𝑎𝑠𝑒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(….((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)…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</m:t>
                    </m:r>
                  </m:oMath>
                </a14:m>
                <a:r>
                  <a:rPr lang="en-IN" sz="2000" dirty="0"/>
                  <a:t> length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2000" dirty="0"/>
                  <a:t>dimension of the array A,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/>
                  <a:t> is called the effective index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2000" dirty="0"/>
                  <a:t> dimension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/>
                  <a:t> is the lower bound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2000" dirty="0"/>
                  <a:t>dimension ,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sz="2000" dirty="0"/>
                  <a:t> is the size of the datatype of the array A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C648FB-970A-444C-B944-6339ECDF0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9" y="3720001"/>
                <a:ext cx="11458101" cy="2873351"/>
              </a:xfrm>
              <a:prstGeom prst="rect">
                <a:avLst/>
              </a:prstGeom>
              <a:blipFill>
                <a:blip r:embed="rId3"/>
                <a:stretch>
                  <a:fillRect l="-532" t="-1059" b="-2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A0DD69-4F75-4BB0-AD63-A0837821BA5B}"/>
              </a:ext>
            </a:extLst>
          </p:cNvPr>
          <p:cNvCxnSpPr>
            <a:cxnSpLocks/>
          </p:cNvCxnSpPr>
          <p:nvPr/>
        </p:nvCxnSpPr>
        <p:spPr>
          <a:xfrm>
            <a:off x="5353050" y="1981200"/>
            <a:ext cx="17145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57EF00-E8F9-438E-8002-3EED938A27F9}"/>
              </a:ext>
            </a:extLst>
          </p:cNvPr>
          <p:cNvCxnSpPr/>
          <p:nvPr/>
        </p:nvCxnSpPr>
        <p:spPr>
          <a:xfrm flipH="1">
            <a:off x="5514975" y="4029075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6D7E77-E347-4021-9D1C-5F0C3E0DA4E0}"/>
              </a:ext>
            </a:extLst>
          </p:cNvPr>
          <p:cNvCxnSpPr>
            <a:cxnSpLocks/>
          </p:cNvCxnSpPr>
          <p:nvPr/>
        </p:nvCxnSpPr>
        <p:spPr>
          <a:xfrm flipH="1">
            <a:off x="5353050" y="4886325"/>
            <a:ext cx="16240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53449-1D02-4553-9F5F-A4669DE0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74851"/>
            <a:ext cx="4114800" cy="365125"/>
          </a:xfrm>
        </p:spPr>
        <p:txBody>
          <a:bodyPr/>
          <a:lstStyle/>
          <a:p>
            <a:r>
              <a:rPr lang="en-IN" dirty="0"/>
              <a:t>Lecture 4: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90376-88E8-418E-BE38-B537F33D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25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B3B1-A238-47B6-AA34-EAD94FE3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4"/>
            <a:ext cx="10515600" cy="609601"/>
          </a:xfrm>
        </p:spPr>
        <p:txBody>
          <a:bodyPr>
            <a:normAutofit fontScale="90000"/>
          </a:bodyPr>
          <a:lstStyle/>
          <a:p>
            <a:br>
              <a:rPr lang="en-US" sz="3200" dirty="0"/>
            </a:br>
            <a:r>
              <a:rPr lang="en-US" sz="3200" dirty="0"/>
              <a:t>Operations on Array Data Structure: Traversing Linear Array </a:t>
            </a:r>
            <a:br>
              <a:rPr lang="en-US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9E0AFF-465E-4AF7-A0C4-ECF99A5A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47726"/>
            <a:ext cx="11106150" cy="895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Traversing a linear array means accessing and processing each element of the array exactly once.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00782-A664-4C89-A0D9-DC779D846BE1}"/>
              </a:ext>
            </a:extLst>
          </p:cNvPr>
          <p:cNvSpPr txBox="1"/>
          <p:nvPr/>
        </p:nvSpPr>
        <p:spPr>
          <a:xfrm>
            <a:off x="828673" y="1782227"/>
            <a:ext cx="40957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void display (int n)</a:t>
            </a:r>
          </a:p>
          <a:p>
            <a:r>
              <a:rPr lang="en-US" sz="3200" i="1" dirty="0"/>
              <a:t>{</a:t>
            </a:r>
          </a:p>
          <a:p>
            <a:r>
              <a:rPr lang="en-US" sz="3200" i="1" dirty="0"/>
              <a:t> int </a:t>
            </a:r>
            <a:r>
              <a:rPr lang="en-US" sz="3200" i="1" dirty="0" err="1"/>
              <a:t>i</a:t>
            </a:r>
            <a:r>
              <a:rPr lang="en-US" sz="3200" i="1" dirty="0"/>
              <a:t>;</a:t>
            </a:r>
          </a:p>
          <a:p>
            <a:r>
              <a:rPr lang="en-US" sz="3200" i="1" dirty="0"/>
              <a:t>  for (</a:t>
            </a:r>
            <a:r>
              <a:rPr lang="en-US" sz="3200" i="1" dirty="0" err="1"/>
              <a:t>i</a:t>
            </a:r>
            <a:r>
              <a:rPr lang="en-US" sz="3200" i="1" dirty="0"/>
              <a:t>=0 ; </a:t>
            </a:r>
            <a:r>
              <a:rPr lang="en-US" sz="3200" i="1" dirty="0" err="1"/>
              <a:t>i</a:t>
            </a:r>
            <a:r>
              <a:rPr lang="en-US" sz="3200" i="1" dirty="0"/>
              <a:t>&lt;n ; </a:t>
            </a:r>
            <a:r>
              <a:rPr lang="en-US" sz="3200" i="1" dirty="0" err="1"/>
              <a:t>i</a:t>
            </a:r>
            <a:r>
              <a:rPr lang="en-US" sz="3200" i="1" dirty="0"/>
              <a:t>++)</a:t>
            </a:r>
          </a:p>
          <a:p>
            <a:r>
              <a:rPr lang="en-US" sz="3200" i="1" dirty="0"/>
              <a:t>     </a:t>
            </a:r>
            <a:r>
              <a:rPr lang="en-US" sz="3200" i="1" dirty="0" err="1"/>
              <a:t>printf</a:t>
            </a:r>
            <a:r>
              <a:rPr lang="en-US" sz="3200" i="1" dirty="0"/>
              <a:t>(“%d”, a[</a:t>
            </a:r>
            <a:r>
              <a:rPr lang="en-US" sz="3200" i="1" dirty="0" err="1"/>
              <a:t>i</a:t>
            </a:r>
            <a:r>
              <a:rPr lang="en-US" sz="3200" i="1" dirty="0"/>
              <a:t>]);</a:t>
            </a:r>
          </a:p>
          <a:p>
            <a:r>
              <a:rPr lang="en-US" sz="3200" i="1" dirty="0"/>
              <a:t> }</a:t>
            </a:r>
          </a:p>
          <a:p>
            <a:r>
              <a:rPr lang="en-US" sz="2400" dirty="0"/>
              <a:t>/* Assumption:: here the array a is declared globally */</a:t>
            </a:r>
            <a:endParaRPr lang="en-IN" sz="2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6AE9858-DDB4-4DDC-ADEE-F50898034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500479"/>
              </p:ext>
            </p:extLst>
          </p:nvPr>
        </p:nvGraphicFramePr>
        <p:xfrm>
          <a:off x="6096000" y="1905000"/>
          <a:ext cx="4810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532">
                  <a:extLst>
                    <a:ext uri="{9D8B030D-6E8A-4147-A177-3AD203B41FA5}">
                      <a16:colId xmlns:a16="http://schemas.microsoft.com/office/drawing/2014/main" val="259552530"/>
                    </a:ext>
                  </a:extLst>
                </a:gridCol>
                <a:gridCol w="1202532">
                  <a:extLst>
                    <a:ext uri="{9D8B030D-6E8A-4147-A177-3AD203B41FA5}">
                      <a16:colId xmlns:a16="http://schemas.microsoft.com/office/drawing/2014/main" val="630641211"/>
                    </a:ext>
                  </a:extLst>
                </a:gridCol>
                <a:gridCol w="1202532">
                  <a:extLst>
                    <a:ext uri="{9D8B030D-6E8A-4147-A177-3AD203B41FA5}">
                      <a16:colId xmlns:a16="http://schemas.microsoft.com/office/drawing/2014/main" val="3991837315"/>
                    </a:ext>
                  </a:extLst>
                </a:gridCol>
                <a:gridCol w="1202532">
                  <a:extLst>
                    <a:ext uri="{9D8B030D-6E8A-4147-A177-3AD203B41FA5}">
                      <a16:colId xmlns:a16="http://schemas.microsoft.com/office/drawing/2014/main" val="126077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223395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6D27025B-7F9A-4267-895F-A4A8FAD5D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15893"/>
              </p:ext>
            </p:extLst>
          </p:nvPr>
        </p:nvGraphicFramePr>
        <p:xfrm>
          <a:off x="6096000" y="2299335"/>
          <a:ext cx="4810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532">
                  <a:extLst>
                    <a:ext uri="{9D8B030D-6E8A-4147-A177-3AD203B41FA5}">
                      <a16:colId xmlns:a16="http://schemas.microsoft.com/office/drawing/2014/main" val="259552530"/>
                    </a:ext>
                  </a:extLst>
                </a:gridCol>
                <a:gridCol w="1202532">
                  <a:extLst>
                    <a:ext uri="{9D8B030D-6E8A-4147-A177-3AD203B41FA5}">
                      <a16:colId xmlns:a16="http://schemas.microsoft.com/office/drawing/2014/main" val="630641211"/>
                    </a:ext>
                  </a:extLst>
                </a:gridCol>
                <a:gridCol w="1202532">
                  <a:extLst>
                    <a:ext uri="{9D8B030D-6E8A-4147-A177-3AD203B41FA5}">
                      <a16:colId xmlns:a16="http://schemas.microsoft.com/office/drawing/2014/main" val="3991837315"/>
                    </a:ext>
                  </a:extLst>
                </a:gridCol>
                <a:gridCol w="1202532">
                  <a:extLst>
                    <a:ext uri="{9D8B030D-6E8A-4147-A177-3AD203B41FA5}">
                      <a16:colId xmlns:a16="http://schemas.microsoft.com/office/drawing/2014/main" val="126077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22339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7789407-CCAF-4C22-85BD-BF8ABCD3EED1}"/>
              </a:ext>
            </a:extLst>
          </p:cNvPr>
          <p:cNvSpPr txBox="1"/>
          <p:nvPr/>
        </p:nvSpPr>
        <p:spPr>
          <a:xfrm>
            <a:off x="5629275" y="2270125"/>
            <a:ext cx="46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endParaRPr lang="en-I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AAF348-DD8D-45F6-9D92-78ECA7B46445}"/>
              </a:ext>
            </a:extLst>
          </p:cNvPr>
          <p:cNvCxnSpPr>
            <a:cxnSpLocks/>
          </p:cNvCxnSpPr>
          <p:nvPr/>
        </p:nvCxnSpPr>
        <p:spPr>
          <a:xfrm flipV="1">
            <a:off x="6734175" y="2670176"/>
            <a:ext cx="0" cy="606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1E1E55-530D-4608-8FD2-813143BFB95A}"/>
              </a:ext>
            </a:extLst>
          </p:cNvPr>
          <p:cNvCxnSpPr>
            <a:cxnSpLocks/>
          </p:cNvCxnSpPr>
          <p:nvPr/>
        </p:nvCxnSpPr>
        <p:spPr>
          <a:xfrm flipV="1">
            <a:off x="7924800" y="2670176"/>
            <a:ext cx="0" cy="606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E0783E-0FDE-4829-A06C-B65602983EE0}"/>
              </a:ext>
            </a:extLst>
          </p:cNvPr>
          <p:cNvCxnSpPr>
            <a:cxnSpLocks/>
          </p:cNvCxnSpPr>
          <p:nvPr/>
        </p:nvCxnSpPr>
        <p:spPr>
          <a:xfrm flipV="1">
            <a:off x="9172575" y="2670176"/>
            <a:ext cx="0" cy="606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8DE543-08AB-4AF8-B674-9A1B03F1F973}"/>
              </a:ext>
            </a:extLst>
          </p:cNvPr>
          <p:cNvCxnSpPr>
            <a:cxnSpLocks/>
          </p:cNvCxnSpPr>
          <p:nvPr/>
        </p:nvCxnSpPr>
        <p:spPr>
          <a:xfrm flipV="1">
            <a:off x="10287000" y="2670176"/>
            <a:ext cx="0" cy="606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AE162D-D875-464C-87C4-831FA774499F}"/>
              </a:ext>
            </a:extLst>
          </p:cNvPr>
          <p:cNvSpPr txBox="1"/>
          <p:nvPr/>
        </p:nvSpPr>
        <p:spPr>
          <a:xfrm>
            <a:off x="5695954" y="3886200"/>
            <a:ext cx="103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 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7596AC-8972-4191-8D77-9E077407E0E3}"/>
              </a:ext>
            </a:extLst>
          </p:cNvPr>
          <p:cNvSpPr txBox="1"/>
          <p:nvPr/>
        </p:nvSpPr>
        <p:spPr>
          <a:xfrm>
            <a:off x="6734175" y="3886200"/>
            <a:ext cx="44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3F2750-1D2A-4D0F-8A81-2063125B922C}"/>
              </a:ext>
            </a:extLst>
          </p:cNvPr>
          <p:cNvSpPr txBox="1"/>
          <p:nvPr/>
        </p:nvSpPr>
        <p:spPr>
          <a:xfrm>
            <a:off x="7062788" y="3886200"/>
            <a:ext cx="49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-45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2DEC33-A551-4DA6-BE7C-291FE2D2767B}"/>
              </a:ext>
            </a:extLst>
          </p:cNvPr>
          <p:cNvSpPr txBox="1"/>
          <p:nvPr/>
        </p:nvSpPr>
        <p:spPr>
          <a:xfrm>
            <a:off x="7453311" y="3886200"/>
            <a:ext cx="44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93C312-21E1-45C2-9630-02390C6F6873}"/>
              </a:ext>
            </a:extLst>
          </p:cNvPr>
          <p:cNvSpPr txBox="1"/>
          <p:nvPr/>
        </p:nvSpPr>
        <p:spPr>
          <a:xfrm>
            <a:off x="7829549" y="3886200"/>
            <a:ext cx="44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424920-ADF9-49AA-B32A-44AF212EB27C}"/>
                  </a:ext>
                </a:extLst>
              </p:cNvPr>
              <p:cNvSpPr txBox="1"/>
              <p:nvPr/>
            </p:nvSpPr>
            <p:spPr>
              <a:xfrm>
                <a:off x="5543550" y="4410075"/>
                <a:ext cx="5057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Time complexity 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424920-ADF9-49AA-B32A-44AF212EB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550" y="4410075"/>
                <a:ext cx="5057772" cy="369332"/>
              </a:xfrm>
              <a:prstGeom prst="rect">
                <a:avLst/>
              </a:prstGeom>
              <a:blipFill>
                <a:blip r:embed="rId2"/>
                <a:stretch>
                  <a:fillRect l="-96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D1037-D432-4F7D-912A-84985DF0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4: Data Structure &amp;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D9110-5838-40E9-9E15-4807A8ED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60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  <p:bldP spid="22" grpId="0"/>
      <p:bldP spid="24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3027</Words>
  <Application>Microsoft Office PowerPoint</Application>
  <PresentationFormat>Widescreen</PresentationFormat>
  <Paragraphs>771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Data Structure &amp; Algorithms (PCC-CS301)</vt:lpstr>
      <vt:lpstr>Outline : Lecture 4</vt:lpstr>
      <vt:lpstr>Classification of Data Structure: </vt:lpstr>
      <vt:lpstr>Array Data Structure: </vt:lpstr>
      <vt:lpstr>Representation of Linear Array in Memory:</vt:lpstr>
      <vt:lpstr>Representation of Two-Dimensional Array in Memory:</vt:lpstr>
      <vt:lpstr>Representation of Two-Dimensional Array in Memory: (Cont..)</vt:lpstr>
      <vt:lpstr>Representation of Multi-Dimensional Array in Memory:</vt:lpstr>
      <vt:lpstr> Operations on Array Data Structure: Traversing Linear Array  </vt:lpstr>
      <vt:lpstr> Insertion Operation on Array Data Structure </vt:lpstr>
      <vt:lpstr> Insertion Operation on Array Data Structure: (Cont…) </vt:lpstr>
      <vt:lpstr> Deletion Operation on Array Data Structure: </vt:lpstr>
      <vt:lpstr> Deletion Operation on Array Data Structure: (Cont…) </vt:lpstr>
      <vt:lpstr> Binary Search Algorithm: </vt:lpstr>
      <vt:lpstr> Binary Search Algorithm: (Cont..)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 (PCC-CS301)</dc:title>
  <dc:creator>91974</dc:creator>
  <cp:lastModifiedBy>91974</cp:lastModifiedBy>
  <cp:revision>81</cp:revision>
  <dcterms:created xsi:type="dcterms:W3CDTF">2020-10-08T04:40:06Z</dcterms:created>
  <dcterms:modified xsi:type="dcterms:W3CDTF">2020-10-16T04:26:52Z</dcterms:modified>
</cp:coreProperties>
</file>