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  <a:srgbClr val="FF00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71422-2444-4CAC-B872-340002813B4D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18FA18-558E-45E5-BCC7-CF7E153BD4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857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767A8-0174-465B-938A-6845CE9D9D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3DD54-6884-4C4C-BDE7-4E376FA90A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04313-C9B5-4B78-9F18-F255C3F62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1F05D-D8DA-466D-9468-34D8EF26A831}" type="datetime1">
              <a:rPr lang="en-IN" smtClean="0"/>
              <a:t>18-12-2020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BF6BF-FECD-420C-AAC9-2B4D36384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Lecture 5: Data Structure &amp;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F764C-DF07-4E1D-8D4F-F42644CFB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844E-216E-47E9-9739-0B169D701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861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4B449-D270-463E-AF64-8A19EB958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158D2B-C010-4E70-8D15-D5BEC88DF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05FB3-1674-47FE-A279-3331DDFA1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B445C-B59F-4345-BC84-5DA5F05C7B0D}" type="datetime1">
              <a:rPr lang="en-IN" smtClean="0"/>
              <a:t>18-12-2020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0BA6C-C982-46CF-B090-1CD106A7C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Lecture 5: Data Structure &amp;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EE2C3-8DC6-41FD-A6D5-9499195AA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844E-216E-47E9-9739-0B169D701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44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14E598-77E4-4617-B76C-BEBD76577D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E83FA8-A68B-45ED-944B-C72136B2C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0F860-1F70-4DC3-A717-53450A1DD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3320-451B-44B5-8360-6B79520DC74E}" type="datetime1">
              <a:rPr lang="en-IN" smtClean="0"/>
              <a:t>18-12-2020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4D509-08F9-40ED-B2C8-A3C5A0DCE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Lecture 5: Data Structure &amp;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61768-D236-47DF-9225-5C6271C30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844E-216E-47E9-9739-0B169D701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231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A0EF8-01A9-43AA-8028-351D053DD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83AAB-945B-4E0D-8E11-D69C92B85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86A5E-AF98-40D5-AD74-40E083D9A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EFE2E-BD1C-42C6-AA71-226E80F67608}" type="datetime1">
              <a:rPr lang="en-IN" smtClean="0"/>
              <a:t>18-12-2020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46136-9358-4509-8B1A-2C6D5C234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Lecture 5: Data Structure &amp;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4AB84-F55F-461F-A5D6-E99BE286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844E-216E-47E9-9739-0B169D701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78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6AEDD-05D6-4AED-8D97-94AC7113F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9A0B7-4218-4161-BA00-93C516BCC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114C1-BE45-4BA4-A53E-3DC0011C4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8732A-1B47-42CB-8766-0EBE470BE133}" type="datetime1">
              <a:rPr lang="en-IN" smtClean="0"/>
              <a:t>18-12-2020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9CD73-2B3D-4277-AC8E-34090A3D7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Lecture 5: Data Structure &amp;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431F6-0569-46CD-9BC8-113417AFB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844E-216E-47E9-9739-0B169D701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52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E2134-7AA2-4D4E-965B-BA101CE2A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D2116-8F73-4E06-BDF7-1BE767D3D1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13270E-B005-455C-A78D-73A8550F1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614BE-1F9C-4230-A659-9DF5E17FA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3BAD6-5DFF-4842-8285-8431287D12CB}" type="datetime1">
              <a:rPr lang="en-IN" smtClean="0"/>
              <a:t>18-12-2020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79745-BAFD-4477-BB5B-E6D12E77F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Lecture 5: Data Structure &amp; Algorithms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9FD99B-8E7B-4CAC-9452-B64BBF08B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844E-216E-47E9-9739-0B169D701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59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FDF2D-0038-47CF-AAB9-F01733CCF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AA1311-4286-40C1-85FB-22522E847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3486DF-3D1F-4194-8FFA-C64230049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1ACF32-72F9-4F85-AF39-AFE587A192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B23D44-3241-466C-B342-4735B1BE7A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37DA25-7809-4D0F-8936-3D7340CD3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EA13-DD2D-4DAD-85A2-B23895B14B95}" type="datetime1">
              <a:rPr lang="en-IN" smtClean="0"/>
              <a:t>18-12-2020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803090-1CA2-44FA-8F53-D36A9AB27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Lecture 5: Data Structure &amp; Algorithms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48A837-12B4-410A-828A-727F3E6CD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844E-216E-47E9-9739-0B169D701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256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FECF6-1862-427E-8212-31D375D41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767F81-017B-4274-854B-126D759C0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1B528-CD9D-4A27-9969-52C3B8125D35}" type="datetime1">
              <a:rPr lang="en-IN" smtClean="0"/>
              <a:t>18-12-2020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6496AA-8718-4546-9DA2-42B0D2742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Lecture 5: Data Structure &amp;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CE5B17-D34D-4C75-BED9-E232CF21E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844E-216E-47E9-9739-0B169D701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948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339818-64A5-4412-A492-36718A3E6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B165D-B991-446A-AC56-CD644CBA062B}" type="datetime1">
              <a:rPr lang="en-IN" smtClean="0"/>
              <a:t>18-12-2020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34C170-63A4-4AE8-996E-468BD2DF4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Lecture 5: Data Structure &amp; Algorithms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0E7B7-35B4-4FCC-8514-3F219D3CD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844E-216E-47E9-9739-0B169D701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4356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8F9B1-C3ED-4997-8C0E-4A0EC3005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448E0-E179-44DD-9317-219010950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DDFCDE-92A3-4A6C-98FE-39004AA0A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9F94D-DE22-47EB-A8ED-1687B418A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ED198-6D2C-465D-8815-9F6C2713B014}" type="datetime1">
              <a:rPr lang="en-IN" smtClean="0"/>
              <a:t>18-12-2020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A7080-8332-4484-B006-6521D4046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Lecture 5: Data Structure &amp; Algorithms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51CC2A-1B60-4FB8-BBAD-A337FEF8E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844E-216E-47E9-9739-0B169D701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569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B7ED2-C3C6-4E4F-AD1F-EA96DD939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CAEC49-3C1F-4196-9606-3C63F1918E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7CD239-0CE3-4D77-998A-160BD22E5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E3E6CE-18ED-41A5-89C1-767814350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941EE-1B42-452E-B46C-C78D45FB0568}" type="datetime1">
              <a:rPr lang="en-IN" smtClean="0"/>
              <a:t>18-12-2020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8E726-146B-4F66-8C07-56E2200FA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Lecture 5: Data Structure &amp; Algorithms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AD4C28-9F65-4084-A5A3-50A69D1D1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844E-216E-47E9-9739-0B169D701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485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410BE3-3BCC-4064-8759-8C3B22840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D71443-C4E7-4C02-8170-A5E06009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9560C-EE7C-4E6B-9F60-AA4CE8A089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3B6C-373D-4480-A259-109679FB05C6}" type="datetime1">
              <a:rPr lang="en-IN" smtClean="0"/>
              <a:t>18-12-2020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D9FBD-5E60-431C-8A8C-55A1A713B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Lecture 5: Data Structure &amp;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4EAE1-529A-467C-BFE5-D74A08474F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E844E-216E-47E9-9739-0B169D701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489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2B794-44F7-4251-BAD4-0CCAE1FC22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3765" y="325529"/>
            <a:ext cx="11224469" cy="914537"/>
          </a:xfrm>
        </p:spPr>
        <p:txBody>
          <a:bodyPr>
            <a:normAutofit/>
          </a:bodyPr>
          <a:lstStyle/>
          <a:p>
            <a:r>
              <a:rPr lang="en-US" sz="4800" dirty="0"/>
              <a:t>Data Structure &amp; Algorithms (</a:t>
            </a:r>
            <a:r>
              <a:rPr lang="en-IN" sz="4800" dirty="0"/>
              <a:t>PCC-CS301)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295A53-B88E-413F-BE26-B273620F3B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24229" y="5065713"/>
            <a:ext cx="6143538" cy="165576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Dr. Dipak Kumar Kole</a:t>
            </a:r>
          </a:p>
          <a:p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Associate Professor, Dept. of CSE, JGEC</a:t>
            </a:r>
          </a:p>
          <a:p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Email: dipak.kole@cse.jgec.ac.in</a:t>
            </a:r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26C644-605F-4BE6-B8A0-BDD4D08925D9}"/>
              </a:ext>
            </a:extLst>
          </p:cNvPr>
          <p:cNvSpPr txBox="1"/>
          <p:nvPr/>
        </p:nvSpPr>
        <p:spPr>
          <a:xfrm>
            <a:off x="4571998" y="2082939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Lecture 5</a:t>
            </a:r>
            <a:endParaRPr lang="en-IN" sz="2400" dirty="0">
              <a:solidFill>
                <a:schemeClr val="accent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78CCC9-6DAB-41D4-B945-4C4A6A11C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339" y="2986271"/>
            <a:ext cx="1657319" cy="166684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14501A-6F43-41D1-B730-671496712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Lecture 5: Data Structure &amp;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DC8A2-D463-4B1B-A78E-7C9E4517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844E-216E-47E9-9739-0B169D70170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5907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18BF7-FAD4-417F-A681-01AE146F7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09599"/>
            <a:ext cx="9925051" cy="365125"/>
          </a:xfrm>
        </p:spPr>
        <p:txBody>
          <a:bodyPr>
            <a:normAutofit fontScale="90000"/>
          </a:bodyPr>
          <a:lstStyle/>
          <a:p>
            <a:r>
              <a:rPr lang="en-IN" dirty="0"/>
              <a:t>Modified Bubble Sorting algorithm :: Example</a:t>
            </a:r>
            <a:br>
              <a:rPr lang="en-IN" dirty="0"/>
            </a:b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D476C2-61C2-45C6-81E4-5E6B51B3F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Lecture 5: Data Structure &amp;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AB9520-58B4-4E95-8EA4-AC67A33CF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844E-216E-47E9-9739-0B169D701703}" type="slidenum">
              <a:rPr lang="en-IN" smtClean="0"/>
              <a:t>10</a:t>
            </a:fld>
            <a:endParaRPr lang="en-IN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F8150310-4C5D-45D8-9C92-D642E1BEB3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578439"/>
              </p:ext>
            </p:extLst>
          </p:nvPr>
        </p:nvGraphicFramePr>
        <p:xfrm>
          <a:off x="2933700" y="1003394"/>
          <a:ext cx="3051354" cy="402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559">
                  <a:extLst>
                    <a:ext uri="{9D8B030D-6E8A-4147-A177-3AD203B41FA5}">
                      <a16:colId xmlns:a16="http://schemas.microsoft.com/office/drawing/2014/main" val="1376230795"/>
                    </a:ext>
                  </a:extLst>
                </a:gridCol>
                <a:gridCol w="508559">
                  <a:extLst>
                    <a:ext uri="{9D8B030D-6E8A-4147-A177-3AD203B41FA5}">
                      <a16:colId xmlns:a16="http://schemas.microsoft.com/office/drawing/2014/main" val="733250372"/>
                    </a:ext>
                  </a:extLst>
                </a:gridCol>
                <a:gridCol w="508559">
                  <a:extLst>
                    <a:ext uri="{9D8B030D-6E8A-4147-A177-3AD203B41FA5}">
                      <a16:colId xmlns:a16="http://schemas.microsoft.com/office/drawing/2014/main" val="855836332"/>
                    </a:ext>
                  </a:extLst>
                </a:gridCol>
                <a:gridCol w="508559">
                  <a:extLst>
                    <a:ext uri="{9D8B030D-6E8A-4147-A177-3AD203B41FA5}">
                      <a16:colId xmlns:a16="http://schemas.microsoft.com/office/drawing/2014/main" val="1126832336"/>
                    </a:ext>
                  </a:extLst>
                </a:gridCol>
                <a:gridCol w="508559">
                  <a:extLst>
                    <a:ext uri="{9D8B030D-6E8A-4147-A177-3AD203B41FA5}">
                      <a16:colId xmlns:a16="http://schemas.microsoft.com/office/drawing/2014/main" val="170909900"/>
                    </a:ext>
                  </a:extLst>
                </a:gridCol>
                <a:gridCol w="508559">
                  <a:extLst>
                    <a:ext uri="{9D8B030D-6E8A-4147-A177-3AD203B41FA5}">
                      <a16:colId xmlns:a16="http://schemas.microsoft.com/office/drawing/2014/main" val="90487000"/>
                    </a:ext>
                  </a:extLst>
                </a:gridCol>
              </a:tblGrid>
              <a:tr h="3599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393316"/>
                  </a:ext>
                </a:extLst>
              </a:tr>
              <a:tr h="3599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11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22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174941"/>
                  </a:ext>
                </a:extLst>
              </a:tr>
              <a:tr h="3599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22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33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3429"/>
                  </a:ext>
                </a:extLst>
              </a:tr>
              <a:tr h="3599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33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44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017406"/>
                  </a:ext>
                </a:extLst>
              </a:tr>
              <a:tr h="3599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44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55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508166"/>
                  </a:ext>
                </a:extLst>
              </a:tr>
              <a:tr h="3599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55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66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106548"/>
                  </a:ext>
                </a:extLst>
              </a:tr>
              <a:tr h="3599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387675"/>
                  </a:ext>
                </a:extLst>
              </a:tr>
              <a:tr h="359926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So, we don’t need to continue the next pass as because the current pass indicates the list is sorted.</a:t>
                      </a:r>
                    </a:p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14505"/>
                  </a:ext>
                </a:extLst>
              </a:tr>
            </a:tbl>
          </a:graphicData>
        </a:graphic>
      </p:graphicFrame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3AD5FE93-62DC-421E-81ED-7414E53670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562194"/>
              </p:ext>
            </p:extLst>
          </p:nvPr>
        </p:nvGraphicFramePr>
        <p:xfrm>
          <a:off x="425091" y="1003394"/>
          <a:ext cx="2508609" cy="402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1597">
                  <a:extLst>
                    <a:ext uri="{9D8B030D-6E8A-4147-A177-3AD203B41FA5}">
                      <a16:colId xmlns:a16="http://schemas.microsoft.com/office/drawing/2014/main" val="3248057598"/>
                    </a:ext>
                  </a:extLst>
                </a:gridCol>
                <a:gridCol w="1757012">
                  <a:extLst>
                    <a:ext uri="{9D8B030D-6E8A-4147-A177-3AD203B41FA5}">
                      <a16:colId xmlns:a16="http://schemas.microsoft.com/office/drawing/2014/main" val="316867191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Pass</a:t>
                      </a:r>
                      <a:endParaRPr lang="en-IN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Swapping Status (1/0)</a:t>
                      </a:r>
                      <a:endParaRPr lang="en-IN" sz="12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36957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73129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4313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78907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98596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7143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Steps</a:t>
                      </a:r>
                      <a:endParaRPr lang="en-IN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233917"/>
                  </a:ext>
                </a:extLst>
              </a:tr>
              <a:tr h="36576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swapping is done in pass 1. So, the question is whether we will continue the nest pass or not?</a:t>
                      </a:r>
                      <a:endParaRPr lang="en-IN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15825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176516-25DF-42FA-A6DB-AEFF5380EE38}"/>
                  </a:ext>
                </a:extLst>
              </p:cNvPr>
              <p:cNvSpPr txBox="1"/>
              <p:nvPr/>
            </p:nvSpPr>
            <p:spPr>
              <a:xfrm>
                <a:off x="425091" y="5519610"/>
                <a:ext cx="5804079" cy="669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Best Case: </a:t>
                </a:r>
                <a:r>
                  <a:rPr lang="en-US" dirty="0"/>
                  <a:t>If the list is sorted,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IN" b="1" dirty="0"/>
                  <a:t>Worst Case: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176516-25DF-42FA-A6DB-AEFF5380E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91" y="5519610"/>
                <a:ext cx="5804079" cy="669992"/>
              </a:xfrm>
              <a:prstGeom prst="rect">
                <a:avLst/>
              </a:prstGeom>
              <a:blipFill>
                <a:blip r:embed="rId2"/>
                <a:stretch>
                  <a:fillRect l="-945" t="-4545" b="-1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EDF43A1-4672-4ADA-9FD8-B3368A988AE8}"/>
                  </a:ext>
                </a:extLst>
              </p:cNvPr>
              <p:cNvSpPr txBox="1"/>
              <p:nvPr/>
            </p:nvSpPr>
            <p:spPr>
              <a:xfrm>
                <a:off x="6229170" y="1003394"/>
                <a:ext cx="5537739" cy="529375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𝑣𝑜𝑖𝑑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𝑏𝑢𝑏𝑏𝑙𝑒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𝑠𝑜𝑟𝑡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/>
                          </m:d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{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𝑖𝑛𝑡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h𝑜𝑙𝑑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𝑓𝑙𝑎𝑔</m:t>
                      </m:r>
                      <m:r>
                        <a:rPr lang="en-US" b="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=1;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sz="1400" b="1" dirty="0"/>
                  <a:t>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(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;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&amp;&amp; 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𝑓𝑙𝑎𝑔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 ;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++)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    // outer loop control the number of passes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{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𝑓𝑙𝑎𝑔</m:t>
                    </m:r>
                    <m:r>
                      <a:rPr lang="en-US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=0;</m:t>
                    </m:r>
                  </m:oMath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 ( </m:t>
                      </m:r>
                      <m:r>
                        <a:rPr lang="en-IN" i="1" dirty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IN" i="1" dirty="0">
                          <a:latin typeface="Cambria Math" panose="02040503050406030204" pitchFamily="18" charset="0"/>
                        </a:rPr>
                        <m:t>=0 ; 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 dirty="0">
                          <a:latin typeface="Cambria Math" panose="02040503050406030204" pitchFamily="18" charset="0"/>
                        </a:rPr>
                        <m:t>; </m:t>
                      </m:r>
                      <m:r>
                        <a:rPr lang="en-IN" i="1" dirty="0" err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IN" i="1" dirty="0" err="1" smtClean="0">
                          <a:latin typeface="Cambria Math" panose="02040503050406030204" pitchFamily="18" charset="0"/>
                        </a:rPr>
                        <m:t>++)</m:t>
                      </m:r>
                    </m:oMath>
                  </m:oMathPara>
                </a14:m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{</m:t>
                      </m:r>
                    </m:oMath>
                  </m:oMathPara>
                </a14:m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+1])</m:t>
                      </m:r>
                    </m:oMath>
                  </m:oMathPara>
                </a14:m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                 {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                  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h𝑜𝑙𝑑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	 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	 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h𝑜𝑙𝑑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IN" dirty="0"/>
              </a:p>
              <a:p>
                <a:r>
                  <a:rPr lang="en-IN" dirty="0"/>
                  <a:t>                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𝑓𝑙𝑎𝑔</m:t>
                    </m:r>
                    <m:r>
                      <a:rPr lang="en-US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=1;</m:t>
                    </m:r>
                  </m:oMath>
                </a14:m>
                <a:endParaRPr lang="en-IN" dirty="0">
                  <a:highlight>
                    <a:srgbClr val="FFFF00"/>
                  </a:highlight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1600" i="1" dirty="0" smtClean="0">
                          <a:latin typeface="Cambria Math" panose="02040503050406030204" pitchFamily="18" charset="0"/>
                        </a:rPr>
                        <m:t>                    }</m:t>
                      </m:r>
                    </m:oMath>
                  </m:oMathPara>
                </a14:m>
                <a:endParaRPr lang="en-IN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1600" b="1" i="1" dirty="0" smtClean="0">
                          <a:latin typeface="Cambria Math" panose="02040503050406030204" pitchFamily="18" charset="0"/>
                        </a:rPr>
                        <m:t>           }</m:t>
                      </m:r>
                    </m:oMath>
                  </m:oMathPara>
                </a14:m>
                <a:endParaRPr lang="en-IN" sz="1600" b="1" dirty="0"/>
              </a:p>
              <a:p>
                <a:r>
                  <a:rPr lang="en-US" b="0" i="0" dirty="0">
                    <a:latin typeface="+mj-lt"/>
                  </a:rPr>
                  <a:t>  </a:t>
                </a:r>
                <a:r>
                  <a:rPr lang="en-IN" i="0" dirty="0">
                    <a:latin typeface="+mj-lt"/>
                  </a:rPr>
                  <a:t>}</a:t>
                </a:r>
                <a:endParaRPr lang="en-IN" dirty="0"/>
              </a:p>
              <a:p>
                <a:r>
                  <a:rPr lang="en-IN" i="0" dirty="0">
                    <a:latin typeface="+mj-lt"/>
                  </a:rPr>
                  <a:t>}</a:t>
                </a:r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EDF43A1-4672-4ADA-9FD8-B3368A988A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9170" y="1003394"/>
                <a:ext cx="5537739" cy="5293757"/>
              </a:xfrm>
              <a:prstGeom prst="rect">
                <a:avLst/>
              </a:prstGeom>
              <a:blipFill>
                <a:blip r:embed="rId3"/>
                <a:stretch>
                  <a:fillRect l="-991" b="-9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0647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9E8A2-F15E-41F8-BF31-F2EDF57CD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20478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Linked List</a:t>
            </a:r>
            <a:br>
              <a:rPr lang="en-IN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67EED1-E2B7-4E25-B24F-F512D5671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Lecture 5: Data Structure &amp;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2A4C12-5821-484F-A0B0-2D5666961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844E-216E-47E9-9739-0B169D701703}" type="slidenum">
              <a:rPr lang="en-IN" smtClean="0"/>
              <a:t>11</a:t>
            </a:fld>
            <a:endParaRPr lang="en-IN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35CED74-DC6B-4328-BF81-C611564006C7}"/>
              </a:ext>
            </a:extLst>
          </p:cNvPr>
          <p:cNvGrpSpPr/>
          <p:nvPr/>
        </p:nvGrpSpPr>
        <p:grpSpPr>
          <a:xfrm>
            <a:off x="504825" y="885825"/>
            <a:ext cx="9858374" cy="1190623"/>
            <a:chOff x="504825" y="885825"/>
            <a:chExt cx="9858374" cy="119062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77EC123-1F65-411D-8456-E4011537A95B}"/>
                </a:ext>
              </a:extLst>
            </p:cNvPr>
            <p:cNvSpPr/>
            <p:nvPr/>
          </p:nvSpPr>
          <p:spPr>
            <a:xfrm>
              <a:off x="704850" y="1233487"/>
              <a:ext cx="457200" cy="37147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C43AE5F-6B66-4452-96BB-38C3E57FAC6F}"/>
                </a:ext>
              </a:extLst>
            </p:cNvPr>
            <p:cNvGrpSpPr/>
            <p:nvPr/>
          </p:nvGrpSpPr>
          <p:grpSpPr>
            <a:xfrm>
              <a:off x="1828801" y="1628774"/>
              <a:ext cx="1276350" cy="438150"/>
              <a:chOff x="2466976" y="1895475"/>
              <a:chExt cx="1276350" cy="438150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57FCA5B-3C43-4217-91ED-A811351BA019}"/>
                  </a:ext>
                </a:extLst>
              </p:cNvPr>
              <p:cNvSpPr/>
              <p:nvPr/>
            </p:nvSpPr>
            <p:spPr>
              <a:xfrm>
                <a:off x="2466976" y="1895475"/>
                <a:ext cx="762000" cy="43815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15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8E7151C-0243-4179-80A4-0599D94B38B6}"/>
                  </a:ext>
                </a:extLst>
              </p:cNvPr>
              <p:cNvSpPr/>
              <p:nvPr/>
            </p:nvSpPr>
            <p:spPr>
              <a:xfrm>
                <a:off x="3228976" y="1895475"/>
                <a:ext cx="514350" cy="43815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AAF5112-062B-4049-9875-B52512CF64D1}"/>
                </a:ext>
              </a:extLst>
            </p:cNvPr>
            <p:cNvGrpSpPr/>
            <p:nvPr/>
          </p:nvGrpSpPr>
          <p:grpSpPr>
            <a:xfrm>
              <a:off x="3581404" y="1638298"/>
              <a:ext cx="1276350" cy="438150"/>
              <a:chOff x="2466976" y="1895475"/>
              <a:chExt cx="1276350" cy="43815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708387D-5720-44D6-9C59-BEE2B526BB8D}"/>
                  </a:ext>
                </a:extLst>
              </p:cNvPr>
              <p:cNvSpPr/>
              <p:nvPr/>
            </p:nvSpPr>
            <p:spPr>
              <a:xfrm>
                <a:off x="2466976" y="1895475"/>
                <a:ext cx="762000" cy="43815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2F3B448-333D-4F7B-815D-592E3F3EF767}"/>
                  </a:ext>
                </a:extLst>
              </p:cNvPr>
              <p:cNvSpPr/>
              <p:nvPr/>
            </p:nvSpPr>
            <p:spPr>
              <a:xfrm>
                <a:off x="3228976" y="1895475"/>
                <a:ext cx="514350" cy="43815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98B66BF-31D1-42D5-A8BB-92C4FBFD3A9B}"/>
                </a:ext>
              </a:extLst>
            </p:cNvPr>
            <p:cNvGrpSpPr/>
            <p:nvPr/>
          </p:nvGrpSpPr>
          <p:grpSpPr>
            <a:xfrm>
              <a:off x="5419722" y="1638298"/>
              <a:ext cx="1276350" cy="438150"/>
              <a:chOff x="2466976" y="1895475"/>
              <a:chExt cx="1276350" cy="43815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A63E699-B732-46AC-8B08-3F881982ED77}"/>
                  </a:ext>
                </a:extLst>
              </p:cNvPr>
              <p:cNvSpPr/>
              <p:nvPr/>
            </p:nvSpPr>
            <p:spPr>
              <a:xfrm>
                <a:off x="2466976" y="1895475"/>
                <a:ext cx="762000" cy="43815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25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D967392-7A7D-49C0-B363-1A612C4313F7}"/>
                  </a:ext>
                </a:extLst>
              </p:cNvPr>
              <p:cNvSpPr/>
              <p:nvPr/>
            </p:nvSpPr>
            <p:spPr>
              <a:xfrm>
                <a:off x="3228976" y="1895475"/>
                <a:ext cx="514350" cy="43815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99F4852-4BD8-4CBB-A54A-C5952C8D79BA}"/>
                </a:ext>
              </a:extLst>
            </p:cNvPr>
            <p:cNvGrpSpPr/>
            <p:nvPr/>
          </p:nvGrpSpPr>
          <p:grpSpPr>
            <a:xfrm>
              <a:off x="7267569" y="1638298"/>
              <a:ext cx="1276350" cy="438150"/>
              <a:chOff x="2466976" y="1895475"/>
              <a:chExt cx="1276350" cy="43815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E51E297-75E9-4202-A292-F27D0C14D311}"/>
                  </a:ext>
                </a:extLst>
              </p:cNvPr>
              <p:cNvSpPr/>
              <p:nvPr/>
            </p:nvSpPr>
            <p:spPr>
              <a:xfrm>
                <a:off x="2466976" y="1895475"/>
                <a:ext cx="762000" cy="43815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55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C062978-3597-48C9-B0FE-5BC24C9969D9}"/>
                  </a:ext>
                </a:extLst>
              </p:cNvPr>
              <p:cNvSpPr/>
              <p:nvPr/>
            </p:nvSpPr>
            <p:spPr>
              <a:xfrm>
                <a:off x="3228976" y="1895475"/>
                <a:ext cx="514350" cy="43815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EC0A063-5EAB-465D-A49B-B07D35582C3C}"/>
                </a:ext>
              </a:extLst>
            </p:cNvPr>
            <p:cNvGrpSpPr/>
            <p:nvPr/>
          </p:nvGrpSpPr>
          <p:grpSpPr>
            <a:xfrm>
              <a:off x="9086849" y="1638298"/>
              <a:ext cx="1276350" cy="438150"/>
              <a:chOff x="2466976" y="1895475"/>
              <a:chExt cx="1276350" cy="438150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A477E13-80ED-4BD0-92FA-0C3E6F735801}"/>
                  </a:ext>
                </a:extLst>
              </p:cNvPr>
              <p:cNvSpPr/>
              <p:nvPr/>
            </p:nvSpPr>
            <p:spPr>
              <a:xfrm>
                <a:off x="2466976" y="1895475"/>
                <a:ext cx="762000" cy="43815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60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AE9C168-90A9-4DB9-ABC1-059F7CF0E98B}"/>
                  </a:ext>
                </a:extLst>
              </p:cNvPr>
              <p:cNvSpPr/>
              <p:nvPr/>
            </p:nvSpPr>
            <p:spPr>
              <a:xfrm>
                <a:off x="3228976" y="1895475"/>
                <a:ext cx="514350" cy="43815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AB12D72-5DAA-49D9-8443-57AFBA8C39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7976" y="1847849"/>
              <a:ext cx="733428" cy="95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D143A2E-E215-4561-A790-68DBA1245A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5823" y="1838325"/>
              <a:ext cx="733428" cy="95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1AD7502-EAF6-4B09-920C-ED8F761002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24621" y="1847849"/>
              <a:ext cx="733428" cy="95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4BF5C5A-74B1-4BF8-998A-85417D78FF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67707" y="1857373"/>
              <a:ext cx="733428" cy="95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33CA8CE-FFA7-46E8-8076-FFD016BA49EE}"/>
                </a:ext>
              </a:extLst>
            </p:cNvPr>
            <p:cNvGrpSpPr/>
            <p:nvPr/>
          </p:nvGrpSpPr>
          <p:grpSpPr>
            <a:xfrm>
              <a:off x="9977436" y="1757359"/>
              <a:ext cx="257175" cy="219075"/>
              <a:chOff x="6438897" y="3429000"/>
              <a:chExt cx="257175" cy="219075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68DD9755-5F98-47C4-BA95-A5A2E592551A}"/>
                  </a:ext>
                </a:extLst>
              </p:cNvPr>
              <p:cNvCxnSpPr/>
              <p:nvPr/>
            </p:nvCxnSpPr>
            <p:spPr>
              <a:xfrm>
                <a:off x="6438897" y="3429000"/>
                <a:ext cx="257175" cy="21907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905D9868-0B97-46C5-85FC-231EDEAA3339}"/>
                  </a:ext>
                </a:extLst>
              </p:cNvPr>
              <p:cNvCxnSpPr/>
              <p:nvPr/>
            </p:nvCxnSpPr>
            <p:spPr>
              <a:xfrm flipH="1">
                <a:off x="6438897" y="3429000"/>
                <a:ext cx="257175" cy="21907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C126A3A-352B-4105-8AD3-24DE9DC8DE12}"/>
                </a:ext>
              </a:extLst>
            </p:cNvPr>
            <p:cNvSpPr txBox="1"/>
            <p:nvPr/>
          </p:nvSpPr>
          <p:spPr>
            <a:xfrm>
              <a:off x="504825" y="885825"/>
              <a:ext cx="876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Start</a:t>
              </a:r>
              <a:endParaRPr lang="en-IN" dirty="0"/>
            </a:p>
          </p:txBody>
        </p: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4F63DB4C-B6F5-4055-8399-B5E66466ED8D}"/>
                </a:ext>
              </a:extLst>
            </p:cNvPr>
            <p:cNvCxnSpPr>
              <a:endCxn id="7" idx="1"/>
            </p:cNvCxnSpPr>
            <p:nvPr/>
          </p:nvCxnSpPr>
          <p:spPr>
            <a:xfrm>
              <a:off x="952500" y="1419225"/>
              <a:ext cx="876301" cy="428624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039C7DFA-E2E6-4471-A909-02014C935AA2}"/>
              </a:ext>
            </a:extLst>
          </p:cNvPr>
          <p:cNvSpPr txBox="1"/>
          <p:nvPr/>
        </p:nvSpPr>
        <p:spPr>
          <a:xfrm>
            <a:off x="704850" y="2362200"/>
            <a:ext cx="10410825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A linked list is a linear data structure where the linearity is maintained by means of pointers.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The linked list is a collection of nodes, where each node has at least two parts:  first part contains the information / data and the second part, called the link part, contains the address of the next node if exist, otherwise contains null pointer.</a:t>
            </a:r>
            <a:endParaRPr lang="en-IN" b="1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21362F8-ADF3-4523-A06D-890B653918FF}"/>
              </a:ext>
            </a:extLst>
          </p:cNvPr>
          <p:cNvCxnSpPr/>
          <p:nvPr/>
        </p:nvCxnSpPr>
        <p:spPr>
          <a:xfrm>
            <a:off x="2343150" y="4933950"/>
            <a:ext cx="72675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28A489B-EE38-4207-84CA-6F182CF1A8CA}"/>
              </a:ext>
            </a:extLst>
          </p:cNvPr>
          <p:cNvCxnSpPr/>
          <p:nvPr/>
        </p:nvCxnSpPr>
        <p:spPr>
          <a:xfrm>
            <a:off x="6019797" y="4562475"/>
            <a:ext cx="0" cy="3714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AC56F59-BE73-4656-BE10-15434D505985}"/>
              </a:ext>
            </a:extLst>
          </p:cNvPr>
          <p:cNvCxnSpPr/>
          <p:nvPr/>
        </p:nvCxnSpPr>
        <p:spPr>
          <a:xfrm>
            <a:off x="2352675" y="4924425"/>
            <a:ext cx="0" cy="2381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78D74F0-D1F5-42EC-8365-1E359117A970}"/>
              </a:ext>
            </a:extLst>
          </p:cNvPr>
          <p:cNvCxnSpPr/>
          <p:nvPr/>
        </p:nvCxnSpPr>
        <p:spPr>
          <a:xfrm>
            <a:off x="6019797" y="4933950"/>
            <a:ext cx="0" cy="2381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D953842-9152-4F42-A493-FF46399CA322}"/>
              </a:ext>
            </a:extLst>
          </p:cNvPr>
          <p:cNvCxnSpPr/>
          <p:nvPr/>
        </p:nvCxnSpPr>
        <p:spPr>
          <a:xfrm>
            <a:off x="9610725" y="4933950"/>
            <a:ext cx="0" cy="2381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1DB5F5D-7483-443C-A073-AF9BFEE198A6}"/>
              </a:ext>
            </a:extLst>
          </p:cNvPr>
          <p:cNvSpPr txBox="1"/>
          <p:nvPr/>
        </p:nvSpPr>
        <p:spPr>
          <a:xfrm>
            <a:off x="5100639" y="4212752"/>
            <a:ext cx="183831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Linked List</a:t>
            </a:r>
            <a:endParaRPr lang="en-IN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25F5C9D-30C5-4328-91F9-5AB800DC9180}"/>
              </a:ext>
            </a:extLst>
          </p:cNvPr>
          <p:cNvSpPr txBox="1"/>
          <p:nvPr/>
        </p:nvSpPr>
        <p:spPr>
          <a:xfrm>
            <a:off x="1219200" y="5172075"/>
            <a:ext cx="2247899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Single Linked List</a:t>
            </a:r>
          </a:p>
          <a:p>
            <a:pPr algn="ctr"/>
            <a:r>
              <a:rPr lang="en-US" b="1" dirty="0"/>
              <a:t>(One way Linked List)</a:t>
            </a:r>
            <a:endParaRPr lang="en-IN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E81EBE5-9716-4398-9B6B-340141B9FD52}"/>
              </a:ext>
            </a:extLst>
          </p:cNvPr>
          <p:cNvSpPr txBox="1"/>
          <p:nvPr/>
        </p:nvSpPr>
        <p:spPr>
          <a:xfrm>
            <a:off x="4895847" y="5172075"/>
            <a:ext cx="2247899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Double Linked List</a:t>
            </a:r>
          </a:p>
          <a:p>
            <a:pPr algn="ctr"/>
            <a:r>
              <a:rPr lang="en-US" b="1" dirty="0"/>
              <a:t>(Two way Linked List)</a:t>
            </a:r>
            <a:endParaRPr lang="en-IN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6E96D74-8D13-494E-A799-C961A7580A19}"/>
              </a:ext>
            </a:extLst>
          </p:cNvPr>
          <p:cNvSpPr txBox="1"/>
          <p:nvPr/>
        </p:nvSpPr>
        <p:spPr>
          <a:xfrm>
            <a:off x="8486775" y="5188637"/>
            <a:ext cx="2247899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Circular Linked List</a:t>
            </a:r>
          </a:p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88551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9" grpId="0" animBg="1"/>
      <p:bldP spid="50" grpId="0" animBg="1"/>
      <p:bldP spid="51" grpId="0" animBg="1"/>
      <p:bldP spid="5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9E8A2-F15E-41F8-BF31-F2EDF57CD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20478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Linked List Classification</a:t>
            </a:r>
            <a:br>
              <a:rPr lang="en-IN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67EED1-E2B7-4E25-B24F-F512D5671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Lecture 5: Data Structure &amp;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2A4C12-5821-484F-A0B0-2D5666961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844E-216E-47E9-9739-0B169D701703}" type="slidenum">
              <a:rPr lang="en-IN" smtClean="0"/>
              <a:t>12</a:t>
            </a:fld>
            <a:endParaRPr lang="en-IN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35CED74-DC6B-4328-BF81-C611564006C7}"/>
              </a:ext>
            </a:extLst>
          </p:cNvPr>
          <p:cNvGrpSpPr/>
          <p:nvPr/>
        </p:nvGrpSpPr>
        <p:grpSpPr>
          <a:xfrm>
            <a:off x="504825" y="885825"/>
            <a:ext cx="9858374" cy="1190623"/>
            <a:chOff x="504825" y="885825"/>
            <a:chExt cx="9858374" cy="119062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77EC123-1F65-411D-8456-E4011537A95B}"/>
                </a:ext>
              </a:extLst>
            </p:cNvPr>
            <p:cNvSpPr/>
            <p:nvPr/>
          </p:nvSpPr>
          <p:spPr>
            <a:xfrm>
              <a:off x="704850" y="1233487"/>
              <a:ext cx="457200" cy="37147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C43AE5F-6B66-4452-96BB-38C3E57FAC6F}"/>
                </a:ext>
              </a:extLst>
            </p:cNvPr>
            <p:cNvGrpSpPr/>
            <p:nvPr/>
          </p:nvGrpSpPr>
          <p:grpSpPr>
            <a:xfrm>
              <a:off x="1828801" y="1628774"/>
              <a:ext cx="1276350" cy="438150"/>
              <a:chOff x="2466976" y="1895475"/>
              <a:chExt cx="1276350" cy="438150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57FCA5B-3C43-4217-91ED-A811351BA019}"/>
                  </a:ext>
                </a:extLst>
              </p:cNvPr>
              <p:cNvSpPr/>
              <p:nvPr/>
            </p:nvSpPr>
            <p:spPr>
              <a:xfrm>
                <a:off x="2466976" y="1895475"/>
                <a:ext cx="762000" cy="43815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15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8E7151C-0243-4179-80A4-0599D94B38B6}"/>
                  </a:ext>
                </a:extLst>
              </p:cNvPr>
              <p:cNvSpPr/>
              <p:nvPr/>
            </p:nvSpPr>
            <p:spPr>
              <a:xfrm>
                <a:off x="3228976" y="1895475"/>
                <a:ext cx="514350" cy="43815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AAF5112-062B-4049-9875-B52512CF64D1}"/>
                </a:ext>
              </a:extLst>
            </p:cNvPr>
            <p:cNvGrpSpPr/>
            <p:nvPr/>
          </p:nvGrpSpPr>
          <p:grpSpPr>
            <a:xfrm>
              <a:off x="3581404" y="1638298"/>
              <a:ext cx="1276350" cy="438150"/>
              <a:chOff x="2466976" y="1895475"/>
              <a:chExt cx="1276350" cy="43815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708387D-5720-44D6-9C59-BEE2B526BB8D}"/>
                  </a:ext>
                </a:extLst>
              </p:cNvPr>
              <p:cNvSpPr/>
              <p:nvPr/>
            </p:nvSpPr>
            <p:spPr>
              <a:xfrm>
                <a:off x="2466976" y="1895475"/>
                <a:ext cx="762000" cy="43815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2F3B448-333D-4F7B-815D-592E3F3EF767}"/>
                  </a:ext>
                </a:extLst>
              </p:cNvPr>
              <p:cNvSpPr/>
              <p:nvPr/>
            </p:nvSpPr>
            <p:spPr>
              <a:xfrm>
                <a:off x="3228976" y="1895475"/>
                <a:ext cx="514350" cy="43815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98B66BF-31D1-42D5-A8BB-92C4FBFD3A9B}"/>
                </a:ext>
              </a:extLst>
            </p:cNvPr>
            <p:cNvGrpSpPr/>
            <p:nvPr/>
          </p:nvGrpSpPr>
          <p:grpSpPr>
            <a:xfrm>
              <a:off x="5419722" y="1638298"/>
              <a:ext cx="1276350" cy="438150"/>
              <a:chOff x="2466976" y="1895475"/>
              <a:chExt cx="1276350" cy="43815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A63E699-B732-46AC-8B08-3F881982ED77}"/>
                  </a:ext>
                </a:extLst>
              </p:cNvPr>
              <p:cNvSpPr/>
              <p:nvPr/>
            </p:nvSpPr>
            <p:spPr>
              <a:xfrm>
                <a:off x="2466976" y="1895475"/>
                <a:ext cx="762000" cy="43815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25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D967392-7A7D-49C0-B363-1A612C4313F7}"/>
                  </a:ext>
                </a:extLst>
              </p:cNvPr>
              <p:cNvSpPr/>
              <p:nvPr/>
            </p:nvSpPr>
            <p:spPr>
              <a:xfrm>
                <a:off x="3228976" y="1895475"/>
                <a:ext cx="514350" cy="43815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99F4852-4BD8-4CBB-A54A-C5952C8D79BA}"/>
                </a:ext>
              </a:extLst>
            </p:cNvPr>
            <p:cNvGrpSpPr/>
            <p:nvPr/>
          </p:nvGrpSpPr>
          <p:grpSpPr>
            <a:xfrm>
              <a:off x="7267569" y="1638298"/>
              <a:ext cx="1276350" cy="438150"/>
              <a:chOff x="2466976" y="1895475"/>
              <a:chExt cx="1276350" cy="43815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E51E297-75E9-4202-A292-F27D0C14D311}"/>
                  </a:ext>
                </a:extLst>
              </p:cNvPr>
              <p:cNvSpPr/>
              <p:nvPr/>
            </p:nvSpPr>
            <p:spPr>
              <a:xfrm>
                <a:off x="2466976" y="1895475"/>
                <a:ext cx="762000" cy="43815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55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C062978-3597-48C9-B0FE-5BC24C9969D9}"/>
                  </a:ext>
                </a:extLst>
              </p:cNvPr>
              <p:cNvSpPr/>
              <p:nvPr/>
            </p:nvSpPr>
            <p:spPr>
              <a:xfrm>
                <a:off x="3228976" y="1895475"/>
                <a:ext cx="514350" cy="43815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EC0A063-5EAB-465D-A49B-B07D35582C3C}"/>
                </a:ext>
              </a:extLst>
            </p:cNvPr>
            <p:cNvGrpSpPr/>
            <p:nvPr/>
          </p:nvGrpSpPr>
          <p:grpSpPr>
            <a:xfrm>
              <a:off x="9086849" y="1638298"/>
              <a:ext cx="1276350" cy="438150"/>
              <a:chOff x="2466976" y="1895475"/>
              <a:chExt cx="1276350" cy="438150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A477E13-80ED-4BD0-92FA-0C3E6F735801}"/>
                  </a:ext>
                </a:extLst>
              </p:cNvPr>
              <p:cNvSpPr/>
              <p:nvPr/>
            </p:nvSpPr>
            <p:spPr>
              <a:xfrm>
                <a:off x="2466976" y="1895475"/>
                <a:ext cx="762000" cy="43815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60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AE9C168-90A9-4DB9-ABC1-059F7CF0E98B}"/>
                  </a:ext>
                </a:extLst>
              </p:cNvPr>
              <p:cNvSpPr/>
              <p:nvPr/>
            </p:nvSpPr>
            <p:spPr>
              <a:xfrm>
                <a:off x="3228976" y="1895475"/>
                <a:ext cx="514350" cy="43815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AB12D72-5DAA-49D9-8443-57AFBA8C39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7976" y="1847849"/>
              <a:ext cx="733428" cy="95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D143A2E-E215-4561-A790-68DBA1245A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5823" y="1838325"/>
              <a:ext cx="733428" cy="95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1AD7502-EAF6-4B09-920C-ED8F761002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24621" y="1847849"/>
              <a:ext cx="733428" cy="95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4BF5C5A-74B1-4BF8-998A-85417D78FF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67707" y="1857373"/>
              <a:ext cx="733428" cy="95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33CA8CE-FFA7-46E8-8076-FFD016BA49EE}"/>
                </a:ext>
              </a:extLst>
            </p:cNvPr>
            <p:cNvGrpSpPr/>
            <p:nvPr/>
          </p:nvGrpSpPr>
          <p:grpSpPr>
            <a:xfrm>
              <a:off x="9977436" y="1757359"/>
              <a:ext cx="257175" cy="219075"/>
              <a:chOff x="6438897" y="3429000"/>
              <a:chExt cx="257175" cy="219075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68DD9755-5F98-47C4-BA95-A5A2E592551A}"/>
                  </a:ext>
                </a:extLst>
              </p:cNvPr>
              <p:cNvCxnSpPr/>
              <p:nvPr/>
            </p:nvCxnSpPr>
            <p:spPr>
              <a:xfrm>
                <a:off x="6438897" y="3429000"/>
                <a:ext cx="257175" cy="21907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905D9868-0B97-46C5-85FC-231EDEAA3339}"/>
                  </a:ext>
                </a:extLst>
              </p:cNvPr>
              <p:cNvCxnSpPr/>
              <p:nvPr/>
            </p:nvCxnSpPr>
            <p:spPr>
              <a:xfrm flipH="1">
                <a:off x="6438897" y="3429000"/>
                <a:ext cx="257175" cy="21907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C126A3A-352B-4105-8AD3-24DE9DC8DE12}"/>
                </a:ext>
              </a:extLst>
            </p:cNvPr>
            <p:cNvSpPr txBox="1"/>
            <p:nvPr/>
          </p:nvSpPr>
          <p:spPr>
            <a:xfrm>
              <a:off x="504825" y="885825"/>
              <a:ext cx="876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Start</a:t>
              </a:r>
              <a:endParaRPr lang="en-IN" dirty="0"/>
            </a:p>
          </p:txBody>
        </p: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4F63DB4C-B6F5-4055-8399-B5E66466ED8D}"/>
                </a:ext>
              </a:extLst>
            </p:cNvPr>
            <p:cNvCxnSpPr>
              <a:endCxn id="7" idx="1"/>
            </p:cNvCxnSpPr>
            <p:nvPr/>
          </p:nvCxnSpPr>
          <p:spPr>
            <a:xfrm>
              <a:off x="952500" y="1419225"/>
              <a:ext cx="876301" cy="428624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7E81EBE5-9716-4398-9B6B-340141B9FD52}"/>
              </a:ext>
            </a:extLst>
          </p:cNvPr>
          <p:cNvSpPr txBox="1"/>
          <p:nvPr/>
        </p:nvSpPr>
        <p:spPr>
          <a:xfrm>
            <a:off x="4876797" y="4410116"/>
            <a:ext cx="2247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Double Linked List</a:t>
            </a:r>
          </a:p>
          <a:p>
            <a:pPr algn="ctr"/>
            <a:r>
              <a:rPr lang="en-US" b="1" dirty="0"/>
              <a:t>(Two way Linked List)</a:t>
            </a:r>
            <a:endParaRPr lang="en-IN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6E96D74-8D13-494E-A799-C961A7580A19}"/>
              </a:ext>
            </a:extLst>
          </p:cNvPr>
          <p:cNvSpPr txBox="1"/>
          <p:nvPr/>
        </p:nvSpPr>
        <p:spPr>
          <a:xfrm>
            <a:off x="4943473" y="2591505"/>
            <a:ext cx="2247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Circular Linked List</a:t>
            </a:r>
          </a:p>
          <a:p>
            <a:pPr algn="ctr"/>
            <a:endParaRPr lang="en-US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6644C7C-02B8-428B-9975-12F85FD51397}"/>
              </a:ext>
            </a:extLst>
          </p:cNvPr>
          <p:cNvSpPr txBox="1"/>
          <p:nvPr/>
        </p:nvSpPr>
        <p:spPr>
          <a:xfrm>
            <a:off x="4852987" y="829360"/>
            <a:ext cx="2247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Single Linked List</a:t>
            </a:r>
          </a:p>
          <a:p>
            <a:pPr algn="ctr"/>
            <a:r>
              <a:rPr lang="en-US" b="1" dirty="0"/>
              <a:t>(One way Linked List)</a:t>
            </a:r>
            <a:endParaRPr lang="en-IN" b="1" dirty="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78D352DB-DAE4-441F-93DF-E8E942FE35D2}"/>
              </a:ext>
            </a:extLst>
          </p:cNvPr>
          <p:cNvGrpSpPr/>
          <p:nvPr/>
        </p:nvGrpSpPr>
        <p:grpSpPr>
          <a:xfrm>
            <a:off x="704850" y="2716666"/>
            <a:ext cx="10648954" cy="1541009"/>
            <a:chOff x="704850" y="2716666"/>
            <a:chExt cx="10648954" cy="1541009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C2BBE0D-5A59-4858-8E0F-8448227B65BB}"/>
                </a:ext>
              </a:extLst>
            </p:cNvPr>
            <p:cNvSpPr/>
            <p:nvPr/>
          </p:nvSpPr>
          <p:spPr>
            <a:xfrm>
              <a:off x="904875" y="3064328"/>
              <a:ext cx="457200" cy="37147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314E06A4-177F-4214-8FC2-21C8D9B8B01C}"/>
                </a:ext>
              </a:extLst>
            </p:cNvPr>
            <p:cNvGrpSpPr/>
            <p:nvPr/>
          </p:nvGrpSpPr>
          <p:grpSpPr>
            <a:xfrm>
              <a:off x="2028826" y="3459615"/>
              <a:ext cx="1276350" cy="438150"/>
              <a:chOff x="2466976" y="1895475"/>
              <a:chExt cx="1276350" cy="438150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3F997991-8D98-4553-BF5D-797F69C31309}"/>
                  </a:ext>
                </a:extLst>
              </p:cNvPr>
              <p:cNvSpPr/>
              <p:nvPr/>
            </p:nvSpPr>
            <p:spPr>
              <a:xfrm>
                <a:off x="2466976" y="1895475"/>
                <a:ext cx="762000" cy="43815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15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00E08AD7-31B1-4F24-853C-F14A68079AA4}"/>
                  </a:ext>
                </a:extLst>
              </p:cNvPr>
              <p:cNvSpPr/>
              <p:nvPr/>
            </p:nvSpPr>
            <p:spPr>
              <a:xfrm>
                <a:off x="3228976" y="1895475"/>
                <a:ext cx="514350" cy="43815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E6E650B-DB3E-4231-9F7A-F5EBD63F62BB}"/>
                </a:ext>
              </a:extLst>
            </p:cNvPr>
            <p:cNvGrpSpPr/>
            <p:nvPr/>
          </p:nvGrpSpPr>
          <p:grpSpPr>
            <a:xfrm>
              <a:off x="3781429" y="3469139"/>
              <a:ext cx="1276350" cy="438150"/>
              <a:chOff x="2466976" y="1895475"/>
              <a:chExt cx="1276350" cy="438150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528178C1-CEB6-48BD-B838-08F95A9EF3B0}"/>
                  </a:ext>
                </a:extLst>
              </p:cNvPr>
              <p:cNvSpPr/>
              <p:nvPr/>
            </p:nvSpPr>
            <p:spPr>
              <a:xfrm>
                <a:off x="2466976" y="1895475"/>
                <a:ext cx="762000" cy="43815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247EA56A-985F-454C-8AC5-9756FEBF18CB}"/>
                  </a:ext>
                </a:extLst>
              </p:cNvPr>
              <p:cNvSpPr/>
              <p:nvPr/>
            </p:nvSpPr>
            <p:spPr>
              <a:xfrm>
                <a:off x="3228976" y="1895475"/>
                <a:ext cx="514350" cy="43815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66024F0C-8066-41F4-A471-99EB74FA4E08}"/>
                </a:ext>
              </a:extLst>
            </p:cNvPr>
            <p:cNvGrpSpPr/>
            <p:nvPr/>
          </p:nvGrpSpPr>
          <p:grpSpPr>
            <a:xfrm>
              <a:off x="5619747" y="3469139"/>
              <a:ext cx="1276350" cy="438150"/>
              <a:chOff x="2466976" y="1895475"/>
              <a:chExt cx="1276350" cy="438150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EE9696D9-BD07-4E09-9385-326C80FBEF4F}"/>
                  </a:ext>
                </a:extLst>
              </p:cNvPr>
              <p:cNvSpPr/>
              <p:nvPr/>
            </p:nvSpPr>
            <p:spPr>
              <a:xfrm>
                <a:off x="2466976" y="1895475"/>
                <a:ext cx="762000" cy="43815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25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17E8D49A-35B0-48A8-B5C6-DB23209E3648}"/>
                  </a:ext>
                </a:extLst>
              </p:cNvPr>
              <p:cNvSpPr/>
              <p:nvPr/>
            </p:nvSpPr>
            <p:spPr>
              <a:xfrm>
                <a:off x="3228976" y="1895475"/>
                <a:ext cx="514350" cy="43815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EE51B4F2-3A59-41D4-92A3-D3904513D65F}"/>
                </a:ext>
              </a:extLst>
            </p:cNvPr>
            <p:cNvGrpSpPr/>
            <p:nvPr/>
          </p:nvGrpSpPr>
          <p:grpSpPr>
            <a:xfrm>
              <a:off x="7467594" y="3469139"/>
              <a:ext cx="1276350" cy="438150"/>
              <a:chOff x="2466976" y="1895475"/>
              <a:chExt cx="1276350" cy="438150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161CD5C9-0580-40B3-BAC7-6AF496582465}"/>
                  </a:ext>
                </a:extLst>
              </p:cNvPr>
              <p:cNvSpPr/>
              <p:nvPr/>
            </p:nvSpPr>
            <p:spPr>
              <a:xfrm>
                <a:off x="2466976" y="1895475"/>
                <a:ext cx="762000" cy="43815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55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B70114E9-F6AF-4E09-974E-F9B275F40D28}"/>
                  </a:ext>
                </a:extLst>
              </p:cNvPr>
              <p:cNvSpPr/>
              <p:nvPr/>
            </p:nvSpPr>
            <p:spPr>
              <a:xfrm>
                <a:off x="3228976" y="1895475"/>
                <a:ext cx="514350" cy="43815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A43558C8-CBA7-41DF-BB04-CFB0B7FC726C}"/>
                </a:ext>
              </a:extLst>
            </p:cNvPr>
            <p:cNvGrpSpPr/>
            <p:nvPr/>
          </p:nvGrpSpPr>
          <p:grpSpPr>
            <a:xfrm>
              <a:off x="9286874" y="3469139"/>
              <a:ext cx="1276350" cy="438150"/>
              <a:chOff x="2466976" y="1895475"/>
              <a:chExt cx="1276350" cy="438150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CA0354E5-5A05-4882-8F69-0ACD191CFCFC}"/>
                  </a:ext>
                </a:extLst>
              </p:cNvPr>
              <p:cNvSpPr/>
              <p:nvPr/>
            </p:nvSpPr>
            <p:spPr>
              <a:xfrm>
                <a:off x="2466976" y="1895475"/>
                <a:ext cx="762000" cy="43815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60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E3B7CD39-8BF4-48DA-85CA-EED9FF2814F7}"/>
                  </a:ext>
                </a:extLst>
              </p:cNvPr>
              <p:cNvSpPr/>
              <p:nvPr/>
            </p:nvSpPr>
            <p:spPr>
              <a:xfrm>
                <a:off x="3228976" y="1895475"/>
                <a:ext cx="514350" cy="43815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31C13E3D-E365-49FA-A2FF-C03D325064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48001" y="3678690"/>
              <a:ext cx="733428" cy="95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4DA2E137-CF12-4CD4-A9AF-4B95391BDB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95848" y="3669166"/>
              <a:ext cx="733428" cy="95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4CEEEB8C-E906-466C-91FF-848C9FD141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24646" y="3678690"/>
              <a:ext cx="733428" cy="95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E789D092-D706-4FD5-AABB-9C83619573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67732" y="3688214"/>
              <a:ext cx="733428" cy="95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70C579E-D70D-4869-B435-359EC3CB4F87}"/>
                </a:ext>
              </a:extLst>
            </p:cNvPr>
            <p:cNvSpPr txBox="1"/>
            <p:nvPr/>
          </p:nvSpPr>
          <p:spPr>
            <a:xfrm>
              <a:off x="704850" y="2716666"/>
              <a:ext cx="876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Start</a:t>
              </a:r>
              <a:endParaRPr lang="en-IN" dirty="0"/>
            </a:p>
          </p:txBody>
        </p:sp>
        <p:cxnSp>
          <p:nvCxnSpPr>
            <p:cNvPr id="64" name="Connector: Elbow 63">
              <a:extLst>
                <a:ext uri="{FF2B5EF4-FFF2-40B4-BE49-F238E27FC236}">
                  <a16:creationId xmlns:a16="http://schemas.microsoft.com/office/drawing/2014/main" id="{A570687E-5CB7-4602-ABA3-CF6F0707A840}"/>
                </a:ext>
              </a:extLst>
            </p:cNvPr>
            <p:cNvCxnSpPr>
              <a:endCxn id="75" idx="1"/>
            </p:cNvCxnSpPr>
            <p:nvPr/>
          </p:nvCxnSpPr>
          <p:spPr>
            <a:xfrm>
              <a:off x="1152525" y="3250066"/>
              <a:ext cx="876301" cy="428624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or: Elbow 85">
              <a:extLst>
                <a:ext uri="{FF2B5EF4-FFF2-40B4-BE49-F238E27FC236}">
                  <a16:creationId xmlns:a16="http://schemas.microsoft.com/office/drawing/2014/main" id="{B3ED80C2-B518-4AD1-8FD2-1C44203F3F0D}"/>
                </a:ext>
              </a:extLst>
            </p:cNvPr>
            <p:cNvCxnSpPr/>
            <p:nvPr/>
          </p:nvCxnSpPr>
          <p:spPr>
            <a:xfrm>
              <a:off x="10296524" y="3697738"/>
              <a:ext cx="1047751" cy="559937"/>
            </a:xfrm>
            <a:prstGeom prst="bentConnector3">
              <a:avLst>
                <a:gd name="adj1" fmla="val 10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or: Elbow 92">
              <a:extLst>
                <a:ext uri="{FF2B5EF4-FFF2-40B4-BE49-F238E27FC236}">
                  <a16:creationId xmlns:a16="http://schemas.microsoft.com/office/drawing/2014/main" id="{91D965FF-4875-4445-B367-5341020FDBA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628776" y="3827347"/>
              <a:ext cx="9725028" cy="430328"/>
            </a:xfrm>
            <a:prstGeom prst="bentConnector3">
              <a:avLst>
                <a:gd name="adj1" fmla="val 100049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215D366D-0013-48F9-A7AE-E681F8D8A6D1}"/>
                </a:ext>
              </a:extLst>
            </p:cNvPr>
            <p:cNvCxnSpPr/>
            <p:nvPr/>
          </p:nvCxnSpPr>
          <p:spPr>
            <a:xfrm>
              <a:off x="1619250" y="3827346"/>
              <a:ext cx="438151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135C790F-87C8-43F4-BBFA-76A4ECC1E3A0}"/>
              </a:ext>
            </a:extLst>
          </p:cNvPr>
          <p:cNvGrpSpPr/>
          <p:nvPr/>
        </p:nvGrpSpPr>
        <p:grpSpPr>
          <a:xfrm>
            <a:off x="466725" y="4440740"/>
            <a:ext cx="9901234" cy="1235823"/>
            <a:chOff x="466725" y="4440740"/>
            <a:chExt cx="9901234" cy="1235823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413AF68B-2FDF-4EED-AAAB-057E29FF3B07}"/>
                </a:ext>
              </a:extLst>
            </p:cNvPr>
            <p:cNvGrpSpPr/>
            <p:nvPr/>
          </p:nvGrpSpPr>
          <p:grpSpPr>
            <a:xfrm>
              <a:off x="4048122" y="5203708"/>
              <a:ext cx="2266948" cy="444955"/>
              <a:chOff x="7424732" y="5253038"/>
              <a:chExt cx="2266948" cy="444955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E8D6CB4D-1905-4A21-B11E-2FA7AA5E0715}"/>
                  </a:ext>
                </a:extLst>
              </p:cNvPr>
              <p:cNvSpPr/>
              <p:nvPr/>
            </p:nvSpPr>
            <p:spPr>
              <a:xfrm>
                <a:off x="7929557" y="5259843"/>
                <a:ext cx="762000" cy="43815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769C8208-3127-4B7D-B231-F4BFB780E662}"/>
                  </a:ext>
                </a:extLst>
              </p:cNvPr>
              <p:cNvSpPr/>
              <p:nvPr/>
            </p:nvSpPr>
            <p:spPr>
              <a:xfrm>
                <a:off x="8691557" y="5259843"/>
                <a:ext cx="514350" cy="43815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7AD38514-5060-4FD2-B16A-10C402932E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58252" y="5400378"/>
                <a:ext cx="733428" cy="9524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71FE7F4A-6A4D-4FE1-A5D7-10E58E154082}"/>
                  </a:ext>
                </a:extLst>
              </p:cNvPr>
              <p:cNvSpPr/>
              <p:nvPr/>
            </p:nvSpPr>
            <p:spPr>
              <a:xfrm>
                <a:off x="7424732" y="5253038"/>
                <a:ext cx="514350" cy="43815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070D07EB-E764-4E5C-B033-3B4558EEB7B8}"/>
                </a:ext>
              </a:extLst>
            </p:cNvPr>
            <p:cNvSpPr/>
            <p:nvPr/>
          </p:nvSpPr>
          <p:spPr>
            <a:xfrm>
              <a:off x="2286001" y="5210513"/>
              <a:ext cx="762000" cy="43815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15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FA0F5339-4BDE-45C8-9130-0A954CE10104}"/>
                </a:ext>
              </a:extLst>
            </p:cNvPr>
            <p:cNvSpPr/>
            <p:nvPr/>
          </p:nvSpPr>
          <p:spPr>
            <a:xfrm>
              <a:off x="3048001" y="5210513"/>
              <a:ext cx="514350" cy="43815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4E202130-F85D-404B-95EF-EF974CEBF0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4225" y="5348959"/>
              <a:ext cx="733428" cy="95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0F6FC284-B8FA-4135-8512-28D4A21B3233}"/>
                </a:ext>
              </a:extLst>
            </p:cNvPr>
            <p:cNvSpPr/>
            <p:nvPr/>
          </p:nvSpPr>
          <p:spPr>
            <a:xfrm>
              <a:off x="1781176" y="5203708"/>
              <a:ext cx="514350" cy="43815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927AE493-6AA7-4125-BDDE-18E9BC73D8ED}"/>
                </a:ext>
              </a:extLst>
            </p:cNvPr>
            <p:cNvSpPr/>
            <p:nvPr/>
          </p:nvSpPr>
          <p:spPr>
            <a:xfrm>
              <a:off x="666750" y="4788402"/>
              <a:ext cx="457200" cy="37147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A6A6B5BB-CA93-4D6B-8023-0CCD309E1BFD}"/>
                </a:ext>
              </a:extLst>
            </p:cNvPr>
            <p:cNvSpPr txBox="1"/>
            <p:nvPr/>
          </p:nvSpPr>
          <p:spPr>
            <a:xfrm>
              <a:off x="466725" y="4440740"/>
              <a:ext cx="876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Start</a:t>
              </a:r>
              <a:endParaRPr lang="en-IN" dirty="0"/>
            </a:p>
          </p:txBody>
        </p:sp>
        <p:cxnSp>
          <p:nvCxnSpPr>
            <p:cNvPr id="116" name="Connector: Elbow 115">
              <a:extLst>
                <a:ext uri="{FF2B5EF4-FFF2-40B4-BE49-F238E27FC236}">
                  <a16:creationId xmlns:a16="http://schemas.microsoft.com/office/drawing/2014/main" id="{CD1157B0-940E-442A-A746-AE76EC7D3FA5}"/>
                </a:ext>
              </a:extLst>
            </p:cNvPr>
            <p:cNvCxnSpPr/>
            <p:nvPr/>
          </p:nvCxnSpPr>
          <p:spPr>
            <a:xfrm>
              <a:off x="914400" y="4974140"/>
              <a:ext cx="876301" cy="428624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E77939CF-F8F2-4685-B122-5CF8EC994B42}"/>
                </a:ext>
              </a:extLst>
            </p:cNvPr>
            <p:cNvGrpSpPr/>
            <p:nvPr/>
          </p:nvGrpSpPr>
          <p:grpSpPr>
            <a:xfrm>
              <a:off x="6315068" y="5209700"/>
              <a:ext cx="2257428" cy="444955"/>
              <a:chOff x="7424732" y="5253038"/>
              <a:chExt cx="2257428" cy="444955"/>
            </a:xfrm>
          </p:grpSpPr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68FBDD25-3F3A-48CD-8694-C072FC02EF9C}"/>
                  </a:ext>
                </a:extLst>
              </p:cNvPr>
              <p:cNvSpPr/>
              <p:nvPr/>
            </p:nvSpPr>
            <p:spPr>
              <a:xfrm>
                <a:off x="7929557" y="5259843"/>
                <a:ext cx="762000" cy="43815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25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DF20276B-8C49-4BDC-957C-224BCC90A326}"/>
                  </a:ext>
                </a:extLst>
              </p:cNvPr>
              <p:cNvSpPr/>
              <p:nvPr/>
            </p:nvSpPr>
            <p:spPr>
              <a:xfrm>
                <a:off x="8691557" y="5259843"/>
                <a:ext cx="514350" cy="43815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75D73633-F792-4CA0-99F7-5AA5E27D87A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48732" y="5421229"/>
                <a:ext cx="733428" cy="9524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EEAB4D10-7A2B-4E36-9019-EF3430250EE0}"/>
                  </a:ext>
                </a:extLst>
              </p:cNvPr>
              <p:cNvSpPr/>
              <p:nvPr/>
            </p:nvSpPr>
            <p:spPr>
              <a:xfrm>
                <a:off x="7424732" y="5253038"/>
                <a:ext cx="514350" cy="43815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B58EF250-875C-4C6D-B72B-BC7AAF105749}"/>
                </a:ext>
              </a:extLst>
            </p:cNvPr>
            <p:cNvGrpSpPr/>
            <p:nvPr/>
          </p:nvGrpSpPr>
          <p:grpSpPr>
            <a:xfrm>
              <a:off x="8586784" y="5231608"/>
              <a:ext cx="1781175" cy="444955"/>
              <a:chOff x="7424732" y="5253038"/>
              <a:chExt cx="1781175" cy="444955"/>
            </a:xfrm>
          </p:grpSpPr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4D736621-DE29-427E-AACB-2D19A2E5C473}"/>
                  </a:ext>
                </a:extLst>
              </p:cNvPr>
              <p:cNvSpPr/>
              <p:nvPr/>
            </p:nvSpPr>
            <p:spPr>
              <a:xfrm>
                <a:off x="7929557" y="5259843"/>
                <a:ext cx="762000" cy="43815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55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C3AD9917-ECEB-4B20-A82B-15D2AFA903F4}"/>
                  </a:ext>
                </a:extLst>
              </p:cNvPr>
              <p:cNvSpPr/>
              <p:nvPr/>
            </p:nvSpPr>
            <p:spPr>
              <a:xfrm>
                <a:off x="8691557" y="5259843"/>
                <a:ext cx="514350" cy="43815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E8F2A6A8-0424-4573-A1AE-93960B8B1156}"/>
                  </a:ext>
                </a:extLst>
              </p:cNvPr>
              <p:cNvSpPr/>
              <p:nvPr/>
            </p:nvSpPr>
            <p:spPr>
              <a:xfrm>
                <a:off x="7424732" y="5253038"/>
                <a:ext cx="514350" cy="43815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4D5F229A-068E-46CD-995D-7EBCBC6440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5653" y="5526543"/>
              <a:ext cx="75246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2F396591-44C6-42FA-AD65-7ECFC8D200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7837" y="5526543"/>
              <a:ext cx="75246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42C76D1C-7BB2-4798-B15D-088A720A95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53359" y="5528586"/>
              <a:ext cx="75246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B5C01EAF-1A34-455B-ADEC-B87EC75B67AD}"/>
                </a:ext>
              </a:extLst>
            </p:cNvPr>
            <p:cNvGrpSpPr/>
            <p:nvPr/>
          </p:nvGrpSpPr>
          <p:grpSpPr>
            <a:xfrm>
              <a:off x="9982196" y="5345433"/>
              <a:ext cx="257175" cy="219075"/>
              <a:chOff x="6438897" y="3429000"/>
              <a:chExt cx="257175" cy="219075"/>
            </a:xfrm>
          </p:grpSpPr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061BD17B-8295-4ACE-BA93-CCCDF5ECCC30}"/>
                  </a:ext>
                </a:extLst>
              </p:cNvPr>
              <p:cNvCxnSpPr/>
              <p:nvPr/>
            </p:nvCxnSpPr>
            <p:spPr>
              <a:xfrm>
                <a:off x="6438897" y="3429000"/>
                <a:ext cx="257175" cy="21907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2EAA7722-C67B-4B77-A146-72B6A2E5702D}"/>
                  </a:ext>
                </a:extLst>
              </p:cNvPr>
              <p:cNvCxnSpPr/>
              <p:nvPr/>
            </p:nvCxnSpPr>
            <p:spPr>
              <a:xfrm flipH="1">
                <a:off x="6438897" y="3429000"/>
                <a:ext cx="257175" cy="21907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7BE1C580-3352-4DA4-B83F-F839647951BD}"/>
                </a:ext>
              </a:extLst>
            </p:cNvPr>
            <p:cNvGrpSpPr/>
            <p:nvPr/>
          </p:nvGrpSpPr>
          <p:grpSpPr>
            <a:xfrm>
              <a:off x="1907381" y="5293226"/>
              <a:ext cx="257175" cy="219075"/>
              <a:chOff x="6438897" y="3429000"/>
              <a:chExt cx="257175" cy="219075"/>
            </a:xfrm>
          </p:grpSpPr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673A3BA2-3C3B-4B6A-BE2A-5BC654AA8A64}"/>
                  </a:ext>
                </a:extLst>
              </p:cNvPr>
              <p:cNvCxnSpPr/>
              <p:nvPr/>
            </p:nvCxnSpPr>
            <p:spPr>
              <a:xfrm>
                <a:off x="6438897" y="3429000"/>
                <a:ext cx="257175" cy="21907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D37408BD-71A9-4B39-B649-4708938C436F}"/>
                  </a:ext>
                </a:extLst>
              </p:cNvPr>
              <p:cNvCxnSpPr/>
              <p:nvPr/>
            </p:nvCxnSpPr>
            <p:spPr>
              <a:xfrm flipH="1">
                <a:off x="6438897" y="3429000"/>
                <a:ext cx="257175" cy="21907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35512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4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9E8A2-F15E-41F8-BF31-F2EDF57CD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418"/>
            <a:ext cx="10515600" cy="204788"/>
          </a:xfrm>
        </p:spPr>
        <p:txBody>
          <a:bodyPr>
            <a:noAutofit/>
          </a:bodyPr>
          <a:lstStyle/>
          <a:p>
            <a:pPr algn="ctr"/>
            <a:r>
              <a:rPr lang="en-IN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Linked List Classification with respect to Implementation</a:t>
            </a:r>
            <a:endParaRPr lang="en-IN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67EED1-E2B7-4E25-B24F-F512D5671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Lecture 5: Data Structure &amp;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2A4C12-5821-484F-A0B0-2D5666961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844E-216E-47E9-9739-0B169D701703}" type="slidenum">
              <a:rPr lang="en-IN" smtClean="0"/>
              <a:t>13</a:t>
            </a:fld>
            <a:endParaRPr lang="en-IN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2E1A24C-655F-4824-BB65-196A879906EB}"/>
              </a:ext>
            </a:extLst>
          </p:cNvPr>
          <p:cNvGrpSpPr/>
          <p:nvPr/>
        </p:nvGrpSpPr>
        <p:grpSpPr>
          <a:xfrm>
            <a:off x="1338263" y="1066051"/>
            <a:ext cx="9515474" cy="1345217"/>
            <a:chOff x="1219200" y="4212752"/>
            <a:chExt cx="9515474" cy="1345217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21362F8-ADF3-4523-A06D-890B653918FF}"/>
                </a:ext>
              </a:extLst>
            </p:cNvPr>
            <p:cNvCxnSpPr/>
            <p:nvPr/>
          </p:nvCxnSpPr>
          <p:spPr>
            <a:xfrm>
              <a:off x="2343150" y="4933950"/>
              <a:ext cx="726757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28A489B-EE38-4207-84CA-6F182CF1A8CA}"/>
                </a:ext>
              </a:extLst>
            </p:cNvPr>
            <p:cNvCxnSpPr/>
            <p:nvPr/>
          </p:nvCxnSpPr>
          <p:spPr>
            <a:xfrm>
              <a:off x="6019797" y="4562475"/>
              <a:ext cx="0" cy="37147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9AC56F59-BE73-4656-BE10-15434D505985}"/>
                </a:ext>
              </a:extLst>
            </p:cNvPr>
            <p:cNvCxnSpPr/>
            <p:nvPr/>
          </p:nvCxnSpPr>
          <p:spPr>
            <a:xfrm>
              <a:off x="2352675" y="4924425"/>
              <a:ext cx="0" cy="23812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D953842-9152-4F42-A493-FF46399CA322}"/>
                </a:ext>
              </a:extLst>
            </p:cNvPr>
            <p:cNvCxnSpPr/>
            <p:nvPr/>
          </p:nvCxnSpPr>
          <p:spPr>
            <a:xfrm>
              <a:off x="9610725" y="4933950"/>
              <a:ext cx="0" cy="23812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1DB5F5D-7483-443C-A073-AF9BFEE198A6}"/>
                </a:ext>
              </a:extLst>
            </p:cNvPr>
            <p:cNvSpPr txBox="1"/>
            <p:nvPr/>
          </p:nvSpPr>
          <p:spPr>
            <a:xfrm>
              <a:off x="5100639" y="4212752"/>
              <a:ext cx="1838316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Linked List</a:t>
              </a:r>
              <a:endParaRPr lang="en-IN" b="1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25F5C9D-30C5-4328-91F9-5AB800DC9180}"/>
                </a:ext>
              </a:extLst>
            </p:cNvPr>
            <p:cNvSpPr txBox="1"/>
            <p:nvPr/>
          </p:nvSpPr>
          <p:spPr>
            <a:xfrm>
              <a:off x="1219200" y="5172075"/>
              <a:ext cx="2247899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Static Linked List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6E96D74-8D13-494E-A799-C961A7580A19}"/>
                </a:ext>
              </a:extLst>
            </p:cNvPr>
            <p:cNvSpPr txBox="1"/>
            <p:nvPr/>
          </p:nvSpPr>
          <p:spPr>
            <a:xfrm>
              <a:off x="8486775" y="5188637"/>
              <a:ext cx="2247899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Dynamic Linked List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2608AA6-CF34-4A4C-B9A7-D944AAEB790B}"/>
              </a:ext>
            </a:extLst>
          </p:cNvPr>
          <p:cNvSpPr txBox="1"/>
          <p:nvPr/>
        </p:nvSpPr>
        <p:spPr>
          <a:xfrm>
            <a:off x="666749" y="2970113"/>
            <a:ext cx="10887075" cy="1676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Static Linked List: </a:t>
            </a:r>
            <a:r>
              <a:rPr lang="en-US" dirty="0"/>
              <a:t>A linked list, which is implemented using array data structure, is called static linked list.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Dynamic Linked List: </a:t>
            </a:r>
            <a:r>
              <a:rPr lang="en-US" dirty="0"/>
              <a:t>A linked list, which is implemented using dynamic memory allocation concept (memory space will be allocated / deallocated during run time of the program)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1436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527D3-B82E-4C2B-B7EB-B16759432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850" y="257175"/>
            <a:ext cx="10515600" cy="557213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Representation of Linked List in Memory:</a:t>
            </a:r>
            <a:endParaRPr lang="en-IN" sz="4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A7C579-CC4C-4222-A40D-4B67B2F6E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Lecture 5: Data Structure &amp;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078BC4-F3C9-455B-80CF-C5C4E5583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844E-216E-47E9-9739-0B169D701703}" type="slidenum">
              <a:rPr lang="en-IN" smtClean="0"/>
              <a:t>14</a:t>
            </a:fld>
            <a:endParaRPr lang="en-I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6633634-17BB-4D5B-9D26-80FD1AE54CBC}"/>
              </a:ext>
            </a:extLst>
          </p:cNvPr>
          <p:cNvGrpSpPr/>
          <p:nvPr/>
        </p:nvGrpSpPr>
        <p:grpSpPr>
          <a:xfrm>
            <a:off x="581025" y="642885"/>
            <a:ext cx="9858374" cy="1190623"/>
            <a:chOff x="504825" y="885825"/>
            <a:chExt cx="9858374" cy="119062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0C405DA-FE1E-47C3-8AFC-E7D9A34A6839}"/>
                </a:ext>
              </a:extLst>
            </p:cNvPr>
            <p:cNvSpPr/>
            <p:nvPr/>
          </p:nvSpPr>
          <p:spPr>
            <a:xfrm>
              <a:off x="704850" y="1233487"/>
              <a:ext cx="457200" cy="37147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18CAD9C-C90B-4C29-A268-E29C5974372B}"/>
                </a:ext>
              </a:extLst>
            </p:cNvPr>
            <p:cNvGrpSpPr/>
            <p:nvPr/>
          </p:nvGrpSpPr>
          <p:grpSpPr>
            <a:xfrm>
              <a:off x="1828801" y="1628774"/>
              <a:ext cx="1276350" cy="438150"/>
              <a:chOff x="2466976" y="1895475"/>
              <a:chExt cx="1276350" cy="438150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090F972-855B-449A-B386-2FE4BD9EB9B7}"/>
                  </a:ext>
                </a:extLst>
              </p:cNvPr>
              <p:cNvSpPr/>
              <p:nvPr/>
            </p:nvSpPr>
            <p:spPr>
              <a:xfrm>
                <a:off x="2466976" y="1895475"/>
                <a:ext cx="762000" cy="43815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15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42E2DC7-4F05-419C-9509-963BB95A7DE3}"/>
                  </a:ext>
                </a:extLst>
              </p:cNvPr>
              <p:cNvSpPr/>
              <p:nvPr/>
            </p:nvSpPr>
            <p:spPr>
              <a:xfrm>
                <a:off x="3228976" y="1895475"/>
                <a:ext cx="514350" cy="43815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F557620-4571-4E18-A764-AC854BE3F297}"/>
                </a:ext>
              </a:extLst>
            </p:cNvPr>
            <p:cNvGrpSpPr/>
            <p:nvPr/>
          </p:nvGrpSpPr>
          <p:grpSpPr>
            <a:xfrm>
              <a:off x="3581404" y="1638298"/>
              <a:ext cx="1276350" cy="438150"/>
              <a:chOff x="2466976" y="1895475"/>
              <a:chExt cx="1276350" cy="43815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E3DAFBF-42CB-4965-A4A6-0F32DBA0624F}"/>
                  </a:ext>
                </a:extLst>
              </p:cNvPr>
              <p:cNvSpPr/>
              <p:nvPr/>
            </p:nvSpPr>
            <p:spPr>
              <a:xfrm>
                <a:off x="2466976" y="1895475"/>
                <a:ext cx="762000" cy="43815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F5E3AAB-7CBB-4024-82DE-D57F5BC2997D}"/>
                  </a:ext>
                </a:extLst>
              </p:cNvPr>
              <p:cNvSpPr/>
              <p:nvPr/>
            </p:nvSpPr>
            <p:spPr>
              <a:xfrm>
                <a:off x="3228976" y="1895475"/>
                <a:ext cx="514350" cy="43815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237245F-E5BB-46FC-A436-F2C31DF76A23}"/>
                </a:ext>
              </a:extLst>
            </p:cNvPr>
            <p:cNvGrpSpPr/>
            <p:nvPr/>
          </p:nvGrpSpPr>
          <p:grpSpPr>
            <a:xfrm>
              <a:off x="5419722" y="1638298"/>
              <a:ext cx="1276350" cy="438150"/>
              <a:chOff x="2466976" y="1895475"/>
              <a:chExt cx="1276350" cy="438150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135E474-299F-45E1-8473-4021422D9C9C}"/>
                  </a:ext>
                </a:extLst>
              </p:cNvPr>
              <p:cNvSpPr/>
              <p:nvPr/>
            </p:nvSpPr>
            <p:spPr>
              <a:xfrm>
                <a:off x="2466976" y="1895475"/>
                <a:ext cx="762000" cy="43815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25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3CBEBF5-EAE1-48A6-B671-3002E4BD651E}"/>
                  </a:ext>
                </a:extLst>
              </p:cNvPr>
              <p:cNvSpPr/>
              <p:nvPr/>
            </p:nvSpPr>
            <p:spPr>
              <a:xfrm>
                <a:off x="3228976" y="1895475"/>
                <a:ext cx="514350" cy="43815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B7F58AA-2977-46E0-B711-41AAEA51A51D}"/>
                </a:ext>
              </a:extLst>
            </p:cNvPr>
            <p:cNvGrpSpPr/>
            <p:nvPr/>
          </p:nvGrpSpPr>
          <p:grpSpPr>
            <a:xfrm>
              <a:off x="7267569" y="1638298"/>
              <a:ext cx="1276350" cy="438150"/>
              <a:chOff x="2466976" y="1895475"/>
              <a:chExt cx="1276350" cy="438150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5A7937D-0385-4780-9AEF-4FA814E562FD}"/>
                  </a:ext>
                </a:extLst>
              </p:cNvPr>
              <p:cNvSpPr/>
              <p:nvPr/>
            </p:nvSpPr>
            <p:spPr>
              <a:xfrm>
                <a:off x="2466976" y="1895475"/>
                <a:ext cx="762000" cy="43815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55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233DC74-6E2B-4F10-BCBB-38BAD89752F7}"/>
                  </a:ext>
                </a:extLst>
              </p:cNvPr>
              <p:cNvSpPr/>
              <p:nvPr/>
            </p:nvSpPr>
            <p:spPr>
              <a:xfrm>
                <a:off x="3228976" y="1895475"/>
                <a:ext cx="514350" cy="43815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2EB1480-3CA2-4E9C-87F1-21761BE6E28A}"/>
                </a:ext>
              </a:extLst>
            </p:cNvPr>
            <p:cNvGrpSpPr/>
            <p:nvPr/>
          </p:nvGrpSpPr>
          <p:grpSpPr>
            <a:xfrm>
              <a:off x="9086849" y="1638298"/>
              <a:ext cx="1276350" cy="438150"/>
              <a:chOff x="2466976" y="1895475"/>
              <a:chExt cx="1276350" cy="438150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64C9861-570F-498F-BBF0-EE1E6AB8FD81}"/>
                  </a:ext>
                </a:extLst>
              </p:cNvPr>
              <p:cNvSpPr/>
              <p:nvPr/>
            </p:nvSpPr>
            <p:spPr>
              <a:xfrm>
                <a:off x="2466976" y="1895475"/>
                <a:ext cx="762000" cy="43815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60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FFAD629-4575-4B85-A8AD-9E74B5B0C7DA}"/>
                  </a:ext>
                </a:extLst>
              </p:cNvPr>
              <p:cNvSpPr/>
              <p:nvPr/>
            </p:nvSpPr>
            <p:spPr>
              <a:xfrm>
                <a:off x="3228976" y="1895475"/>
                <a:ext cx="514350" cy="43815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BB14740-6B4C-4290-A33D-79A769FCE8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7976" y="1847849"/>
              <a:ext cx="733428" cy="95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396EADB-B42C-40A7-837F-4ED33379AB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5823" y="1838325"/>
              <a:ext cx="733428" cy="95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27C2CAF-304A-4E95-B950-0F0184AE4A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24621" y="1847849"/>
              <a:ext cx="733428" cy="95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A982638-0DD7-4CF0-8D4C-AC2FDCE62C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67707" y="1857373"/>
              <a:ext cx="733428" cy="95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D8F4F68-D595-4E08-9121-AC0246C583EB}"/>
                </a:ext>
              </a:extLst>
            </p:cNvPr>
            <p:cNvGrpSpPr/>
            <p:nvPr/>
          </p:nvGrpSpPr>
          <p:grpSpPr>
            <a:xfrm>
              <a:off x="9977436" y="1757359"/>
              <a:ext cx="257175" cy="219075"/>
              <a:chOff x="6438897" y="3429000"/>
              <a:chExt cx="257175" cy="219075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F4A26A1E-ADC3-4245-99A1-09334091C669}"/>
                  </a:ext>
                </a:extLst>
              </p:cNvPr>
              <p:cNvCxnSpPr/>
              <p:nvPr/>
            </p:nvCxnSpPr>
            <p:spPr>
              <a:xfrm>
                <a:off x="6438897" y="3429000"/>
                <a:ext cx="257175" cy="21907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05703FF8-8AA2-414E-A93E-8970EB7D03BC}"/>
                  </a:ext>
                </a:extLst>
              </p:cNvPr>
              <p:cNvCxnSpPr/>
              <p:nvPr/>
            </p:nvCxnSpPr>
            <p:spPr>
              <a:xfrm flipH="1">
                <a:off x="6438897" y="3429000"/>
                <a:ext cx="257175" cy="21907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0537821-4AE2-4D23-89DF-6DD7758CFD6C}"/>
                </a:ext>
              </a:extLst>
            </p:cNvPr>
            <p:cNvSpPr txBox="1"/>
            <p:nvPr/>
          </p:nvSpPr>
          <p:spPr>
            <a:xfrm>
              <a:off x="504825" y="885825"/>
              <a:ext cx="876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Start</a:t>
              </a:r>
              <a:endParaRPr lang="en-IN" dirty="0"/>
            </a:p>
          </p:txBody>
        </p: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D6523EE9-EBA0-442A-9F3C-8DA826ED655A}"/>
                </a:ext>
              </a:extLst>
            </p:cNvPr>
            <p:cNvCxnSpPr>
              <a:endCxn id="30" idx="1"/>
            </p:cNvCxnSpPr>
            <p:nvPr/>
          </p:nvCxnSpPr>
          <p:spPr>
            <a:xfrm>
              <a:off x="952500" y="1419225"/>
              <a:ext cx="876301" cy="428624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3" name="Table 33">
            <a:extLst>
              <a:ext uri="{FF2B5EF4-FFF2-40B4-BE49-F238E27FC236}">
                <a16:creationId xmlns:a16="http://schemas.microsoft.com/office/drawing/2014/main" id="{5FD85E54-31D7-400C-9008-F301108D61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181958"/>
              </p:ext>
            </p:extLst>
          </p:nvPr>
        </p:nvGraphicFramePr>
        <p:xfrm>
          <a:off x="6221409" y="2741426"/>
          <a:ext cx="587375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7375">
                  <a:extLst>
                    <a:ext uri="{9D8B030D-6E8A-4147-A177-3AD203B41FA5}">
                      <a16:colId xmlns:a16="http://schemas.microsoft.com/office/drawing/2014/main" val="693495541"/>
                    </a:ext>
                  </a:extLst>
                </a:gridCol>
              </a:tblGrid>
              <a:tr h="3586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114990"/>
                  </a:ext>
                </a:extLst>
              </a:tr>
              <a:tr h="3586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802065"/>
                  </a:ext>
                </a:extLst>
              </a:tr>
              <a:tr h="358617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500539"/>
                  </a:ext>
                </a:extLst>
              </a:tr>
              <a:tr h="3586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73569"/>
                  </a:ext>
                </a:extLst>
              </a:tr>
              <a:tr h="358617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806539"/>
                  </a:ext>
                </a:extLst>
              </a:tr>
              <a:tr h="3586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79093"/>
                  </a:ext>
                </a:extLst>
              </a:tr>
              <a:tr h="358617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993221"/>
                  </a:ext>
                </a:extLst>
              </a:tr>
              <a:tr h="3586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702007"/>
                  </a:ext>
                </a:extLst>
              </a:tr>
              <a:tr h="358617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979685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C376CA35-4044-489D-B457-45B09353A5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412726"/>
              </p:ext>
            </p:extLst>
          </p:nvPr>
        </p:nvGraphicFramePr>
        <p:xfrm>
          <a:off x="5970592" y="2741426"/>
          <a:ext cx="250817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817">
                  <a:extLst>
                    <a:ext uri="{9D8B030D-6E8A-4147-A177-3AD203B41FA5}">
                      <a16:colId xmlns:a16="http://schemas.microsoft.com/office/drawing/2014/main" val="693495541"/>
                    </a:ext>
                  </a:extLst>
                </a:gridCol>
              </a:tblGrid>
              <a:tr h="3586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114990"/>
                  </a:ext>
                </a:extLst>
              </a:tr>
              <a:tr h="3586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802065"/>
                  </a:ext>
                </a:extLst>
              </a:tr>
              <a:tr h="3586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500539"/>
                  </a:ext>
                </a:extLst>
              </a:tr>
              <a:tr h="3586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73569"/>
                  </a:ext>
                </a:extLst>
              </a:tr>
              <a:tr h="3586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806539"/>
                  </a:ext>
                </a:extLst>
              </a:tr>
              <a:tr h="3586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79093"/>
                  </a:ext>
                </a:extLst>
              </a:tr>
              <a:tr h="3586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993221"/>
                  </a:ext>
                </a:extLst>
              </a:tr>
              <a:tr h="3586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702007"/>
                  </a:ext>
                </a:extLst>
              </a:tr>
              <a:tr h="3586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979685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5EDD9F09-911B-48D4-AC61-EB40D7C4B407}"/>
              </a:ext>
            </a:extLst>
          </p:cNvPr>
          <p:cNvSpPr txBox="1"/>
          <p:nvPr/>
        </p:nvSpPr>
        <p:spPr>
          <a:xfrm>
            <a:off x="5970592" y="2424003"/>
            <a:ext cx="83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INFO</a:t>
            </a:r>
            <a:endParaRPr lang="en-IN" dirty="0"/>
          </a:p>
        </p:txBody>
      </p:sp>
      <p:graphicFrame>
        <p:nvGraphicFramePr>
          <p:cNvPr id="36" name="Table 33">
            <a:extLst>
              <a:ext uri="{FF2B5EF4-FFF2-40B4-BE49-F238E27FC236}">
                <a16:creationId xmlns:a16="http://schemas.microsoft.com/office/drawing/2014/main" id="{F732DA6D-4A51-47DF-998F-F2FF2FF114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903857"/>
              </p:ext>
            </p:extLst>
          </p:nvPr>
        </p:nvGraphicFramePr>
        <p:xfrm>
          <a:off x="7518394" y="2768820"/>
          <a:ext cx="587375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7375">
                  <a:extLst>
                    <a:ext uri="{9D8B030D-6E8A-4147-A177-3AD203B41FA5}">
                      <a16:colId xmlns:a16="http://schemas.microsoft.com/office/drawing/2014/main" val="693495541"/>
                    </a:ext>
                  </a:extLst>
                </a:gridCol>
              </a:tblGrid>
              <a:tr h="3586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114990"/>
                  </a:ext>
                </a:extLst>
              </a:tr>
              <a:tr h="3586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802065"/>
                  </a:ext>
                </a:extLst>
              </a:tr>
              <a:tr h="358617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500539"/>
                  </a:ext>
                </a:extLst>
              </a:tr>
              <a:tr h="3586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73569"/>
                  </a:ext>
                </a:extLst>
              </a:tr>
              <a:tr h="358617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806539"/>
                  </a:ext>
                </a:extLst>
              </a:tr>
              <a:tr h="3586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79093"/>
                  </a:ext>
                </a:extLst>
              </a:tr>
              <a:tr h="358617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993221"/>
                  </a:ext>
                </a:extLst>
              </a:tr>
              <a:tr h="3586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702007"/>
                  </a:ext>
                </a:extLst>
              </a:tr>
              <a:tr h="358617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979685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0F8EBEDD-7EB1-4781-ABAA-1C35611034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449326"/>
              </p:ext>
            </p:extLst>
          </p:nvPr>
        </p:nvGraphicFramePr>
        <p:xfrm>
          <a:off x="7267577" y="2768820"/>
          <a:ext cx="250817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817">
                  <a:extLst>
                    <a:ext uri="{9D8B030D-6E8A-4147-A177-3AD203B41FA5}">
                      <a16:colId xmlns:a16="http://schemas.microsoft.com/office/drawing/2014/main" val="693495541"/>
                    </a:ext>
                  </a:extLst>
                </a:gridCol>
              </a:tblGrid>
              <a:tr h="3586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114990"/>
                  </a:ext>
                </a:extLst>
              </a:tr>
              <a:tr h="3586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802065"/>
                  </a:ext>
                </a:extLst>
              </a:tr>
              <a:tr h="3586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500539"/>
                  </a:ext>
                </a:extLst>
              </a:tr>
              <a:tr h="3586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73569"/>
                  </a:ext>
                </a:extLst>
              </a:tr>
              <a:tr h="3586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806539"/>
                  </a:ext>
                </a:extLst>
              </a:tr>
              <a:tr h="3586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79093"/>
                  </a:ext>
                </a:extLst>
              </a:tr>
              <a:tr h="3586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993221"/>
                  </a:ext>
                </a:extLst>
              </a:tr>
              <a:tr h="3586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702007"/>
                  </a:ext>
                </a:extLst>
              </a:tr>
              <a:tr h="3586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979685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0BF5EF42-C4DC-44A8-BA13-E03FD4AB1796}"/>
              </a:ext>
            </a:extLst>
          </p:cNvPr>
          <p:cNvSpPr txBox="1"/>
          <p:nvPr/>
        </p:nvSpPr>
        <p:spPr>
          <a:xfrm>
            <a:off x="7267577" y="2451397"/>
            <a:ext cx="83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LINK</a:t>
            </a:r>
            <a:endParaRPr lang="en-IN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7615186-3E15-4B56-AB22-3EF1A01DA9BF}"/>
              </a:ext>
            </a:extLst>
          </p:cNvPr>
          <p:cNvSpPr txBox="1"/>
          <p:nvPr/>
        </p:nvSpPr>
        <p:spPr>
          <a:xfrm>
            <a:off x="4238625" y="2793335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  <a:endParaRPr lang="en-IN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B85CAF6-344A-43E9-9595-3A14CA1B8E63}"/>
              </a:ext>
            </a:extLst>
          </p:cNvPr>
          <p:cNvSpPr txBox="1"/>
          <p:nvPr/>
        </p:nvSpPr>
        <p:spPr>
          <a:xfrm>
            <a:off x="4238625" y="3162667"/>
            <a:ext cx="60960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en-IN" dirty="0"/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8C1D92EB-13DC-4AAC-939B-D8EB8F06A4DD}"/>
              </a:ext>
            </a:extLst>
          </p:cNvPr>
          <p:cNvCxnSpPr>
            <a:stCxn id="40" idx="3"/>
          </p:cNvCxnSpPr>
          <p:nvPr/>
        </p:nvCxnSpPr>
        <p:spPr>
          <a:xfrm>
            <a:off x="4848225" y="3347333"/>
            <a:ext cx="1122367" cy="70079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588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8" grpId="0"/>
      <p:bldP spid="39" grpId="0"/>
      <p:bldP spid="4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8CD09-64EB-4002-A1EF-62AC3AE47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034" y="203178"/>
            <a:ext cx="10515600" cy="790815"/>
          </a:xfrm>
        </p:spPr>
        <p:txBody>
          <a:bodyPr/>
          <a:lstStyle/>
          <a:p>
            <a:r>
              <a:rPr lang="en-US" dirty="0"/>
              <a:t>Implementation of Dynamic Linked List: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F2204D-201B-4045-A23F-D5F5EEB61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Lecture 5: Data Structure &amp;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5033F6-2DB6-40BB-84A0-D42AA85C3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844E-216E-47E9-9739-0B169D701703}" type="slidenum">
              <a:rPr lang="en-IN" smtClean="0"/>
              <a:t>15</a:t>
            </a:fld>
            <a:endParaRPr lang="en-IN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B46FCB9F-4068-4417-9CC3-3E488BD14E50}"/>
              </a:ext>
            </a:extLst>
          </p:cNvPr>
          <p:cNvSpPr/>
          <p:nvPr/>
        </p:nvSpPr>
        <p:spPr>
          <a:xfrm rot="16200000">
            <a:off x="7661280" y="1084621"/>
            <a:ext cx="475092" cy="1696719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3C7FB4-117F-4049-B57C-039A99D13891}"/>
              </a:ext>
            </a:extLst>
          </p:cNvPr>
          <p:cNvSpPr txBox="1"/>
          <p:nvPr/>
        </p:nvSpPr>
        <p:spPr>
          <a:xfrm>
            <a:off x="7407120" y="2230675"/>
            <a:ext cx="98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Node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5FF12C-BA4D-46C3-8725-6CD6C9FBAFFA}"/>
              </a:ext>
            </a:extLst>
          </p:cNvPr>
          <p:cNvSpPr txBox="1"/>
          <p:nvPr/>
        </p:nvSpPr>
        <p:spPr>
          <a:xfrm>
            <a:off x="724979" y="808775"/>
            <a:ext cx="34521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typedef struct node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 int data ;</a:t>
            </a:r>
          </a:p>
          <a:p>
            <a:r>
              <a:rPr lang="en-US" sz="2400" dirty="0"/>
              <a:t>    struct node * link;</a:t>
            </a:r>
          </a:p>
          <a:p>
            <a:r>
              <a:rPr lang="en-US" sz="2400" dirty="0"/>
              <a:t> }  </a:t>
            </a:r>
            <a:r>
              <a:rPr lang="en-US" sz="2400" dirty="0" err="1"/>
              <a:t>nd</a:t>
            </a:r>
            <a:r>
              <a:rPr lang="en-US" sz="2400" dirty="0"/>
              <a:t>;</a:t>
            </a:r>
            <a:endParaRPr lang="en-IN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B787A8-27BB-47C2-9ABD-5B44A1E66066}"/>
              </a:ext>
            </a:extLst>
          </p:cNvPr>
          <p:cNvSpPr/>
          <p:nvPr/>
        </p:nvSpPr>
        <p:spPr>
          <a:xfrm>
            <a:off x="6967389" y="1257284"/>
            <a:ext cx="1186011" cy="43815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20AD1C-5A4E-407B-BED4-EAB137EA772B}"/>
              </a:ext>
            </a:extLst>
          </p:cNvPr>
          <p:cNvSpPr/>
          <p:nvPr/>
        </p:nvSpPr>
        <p:spPr>
          <a:xfrm>
            <a:off x="8153400" y="1257284"/>
            <a:ext cx="695504" cy="4381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link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D87333-7519-49F8-821B-5D048BDAFB9E}"/>
              </a:ext>
            </a:extLst>
          </p:cNvPr>
          <p:cNvSpPr/>
          <p:nvPr/>
        </p:nvSpPr>
        <p:spPr>
          <a:xfrm>
            <a:off x="4691506" y="2290481"/>
            <a:ext cx="457200" cy="3714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1393A67-52FE-4C26-B8DF-522376ED08BB}"/>
              </a:ext>
            </a:extLst>
          </p:cNvPr>
          <p:cNvGrpSpPr/>
          <p:nvPr/>
        </p:nvGrpSpPr>
        <p:grpSpPr>
          <a:xfrm>
            <a:off x="5815457" y="2685768"/>
            <a:ext cx="1276350" cy="438150"/>
            <a:chOff x="2466976" y="1895475"/>
            <a:chExt cx="1276350" cy="43815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878DEE6-90EC-467A-9E65-2B6BB5C88E04}"/>
                </a:ext>
              </a:extLst>
            </p:cNvPr>
            <p:cNvSpPr/>
            <p:nvPr/>
          </p:nvSpPr>
          <p:spPr>
            <a:xfrm>
              <a:off x="2466976" y="1895475"/>
              <a:ext cx="762000" cy="43815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F841129-8E86-450E-A342-A7D56DA29A10}"/>
                </a:ext>
              </a:extLst>
            </p:cNvPr>
            <p:cNvSpPr/>
            <p:nvPr/>
          </p:nvSpPr>
          <p:spPr>
            <a:xfrm>
              <a:off x="3228976" y="1895475"/>
              <a:ext cx="514350" cy="43815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DE89F65-EC7E-428F-BFFA-78CAC738655C}"/>
              </a:ext>
            </a:extLst>
          </p:cNvPr>
          <p:cNvGrpSpPr/>
          <p:nvPr/>
        </p:nvGrpSpPr>
        <p:grpSpPr>
          <a:xfrm>
            <a:off x="7563034" y="2685044"/>
            <a:ext cx="1276350" cy="438150"/>
            <a:chOff x="2466976" y="1895475"/>
            <a:chExt cx="1276350" cy="43815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0E77861-2FDF-4CC8-8181-A1B7E8F47A6B}"/>
                </a:ext>
              </a:extLst>
            </p:cNvPr>
            <p:cNvSpPr/>
            <p:nvPr/>
          </p:nvSpPr>
          <p:spPr>
            <a:xfrm>
              <a:off x="2466976" y="1895475"/>
              <a:ext cx="762000" cy="43815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FBD92DF-2A47-4830-AFEA-066727744F3D}"/>
                </a:ext>
              </a:extLst>
            </p:cNvPr>
            <p:cNvSpPr/>
            <p:nvPr/>
          </p:nvSpPr>
          <p:spPr>
            <a:xfrm>
              <a:off x="3228976" y="1895475"/>
              <a:ext cx="514350" cy="43815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C33B963-3190-41AA-97F3-709098951B05}"/>
              </a:ext>
            </a:extLst>
          </p:cNvPr>
          <p:cNvGrpSpPr/>
          <p:nvPr/>
        </p:nvGrpSpPr>
        <p:grpSpPr>
          <a:xfrm>
            <a:off x="9329742" y="2693715"/>
            <a:ext cx="1276350" cy="438150"/>
            <a:chOff x="2466976" y="1895475"/>
            <a:chExt cx="1276350" cy="43815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E53E85F-A70B-4D6D-BFCA-18150D3FFFA4}"/>
                </a:ext>
              </a:extLst>
            </p:cNvPr>
            <p:cNvSpPr/>
            <p:nvPr/>
          </p:nvSpPr>
          <p:spPr>
            <a:xfrm>
              <a:off x="2466976" y="1895475"/>
              <a:ext cx="762000" cy="43815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37E1D9E-9FB2-4E32-9589-8F954D1D2799}"/>
                </a:ext>
              </a:extLst>
            </p:cNvPr>
            <p:cNvSpPr/>
            <p:nvPr/>
          </p:nvSpPr>
          <p:spPr>
            <a:xfrm>
              <a:off x="3228976" y="1895475"/>
              <a:ext cx="514350" cy="43815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B101CD4-1491-4814-A609-E3343CF660DF}"/>
              </a:ext>
            </a:extLst>
          </p:cNvPr>
          <p:cNvCxnSpPr>
            <a:cxnSpLocks/>
          </p:cNvCxnSpPr>
          <p:nvPr/>
        </p:nvCxnSpPr>
        <p:spPr>
          <a:xfrm flipV="1">
            <a:off x="6803018" y="2904119"/>
            <a:ext cx="733428" cy="95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CA5BFC9-B0AA-4BF8-9D85-A05D08C7F4F6}"/>
              </a:ext>
            </a:extLst>
          </p:cNvPr>
          <p:cNvCxnSpPr>
            <a:cxnSpLocks/>
          </p:cNvCxnSpPr>
          <p:nvPr/>
        </p:nvCxnSpPr>
        <p:spPr>
          <a:xfrm flipV="1">
            <a:off x="8610600" y="2912790"/>
            <a:ext cx="733428" cy="95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ED45ACB-A4BA-4685-B2F5-5B1A7A7C4E99}"/>
              </a:ext>
            </a:extLst>
          </p:cNvPr>
          <p:cNvGrpSpPr/>
          <p:nvPr/>
        </p:nvGrpSpPr>
        <p:grpSpPr>
          <a:xfrm>
            <a:off x="10220329" y="2812776"/>
            <a:ext cx="257175" cy="219075"/>
            <a:chOff x="6438897" y="3429000"/>
            <a:chExt cx="257175" cy="219075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134ACFB-599B-4451-8971-3D0F3FFE0FB3}"/>
                </a:ext>
              </a:extLst>
            </p:cNvPr>
            <p:cNvCxnSpPr/>
            <p:nvPr/>
          </p:nvCxnSpPr>
          <p:spPr>
            <a:xfrm>
              <a:off x="6438897" y="3429000"/>
              <a:ext cx="257175" cy="21907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4D69A3F-7BC4-4522-9EC1-D464CA77223F}"/>
                </a:ext>
              </a:extLst>
            </p:cNvPr>
            <p:cNvCxnSpPr/>
            <p:nvPr/>
          </p:nvCxnSpPr>
          <p:spPr>
            <a:xfrm flipH="1">
              <a:off x="6438897" y="3429000"/>
              <a:ext cx="257175" cy="21907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F18AF539-28DD-4357-82BC-78DC4469FA0D}"/>
              </a:ext>
            </a:extLst>
          </p:cNvPr>
          <p:cNvSpPr txBox="1"/>
          <p:nvPr/>
        </p:nvSpPr>
        <p:spPr>
          <a:xfrm>
            <a:off x="4491481" y="1942819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Start</a:t>
            </a:r>
            <a:endParaRPr lang="en-IN" dirty="0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60302F77-C3AA-470E-84C1-705B4468151B}"/>
              </a:ext>
            </a:extLst>
          </p:cNvPr>
          <p:cNvCxnSpPr>
            <a:endCxn id="39" idx="1"/>
          </p:cNvCxnSpPr>
          <p:nvPr/>
        </p:nvCxnSpPr>
        <p:spPr>
          <a:xfrm>
            <a:off x="4939156" y="2476219"/>
            <a:ext cx="876301" cy="428624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8AA4A8C-0A0D-44A8-B320-E4F5C5A060B6}"/>
              </a:ext>
            </a:extLst>
          </p:cNvPr>
          <p:cNvGrpSpPr/>
          <p:nvPr/>
        </p:nvGrpSpPr>
        <p:grpSpPr>
          <a:xfrm>
            <a:off x="4791518" y="2364868"/>
            <a:ext cx="257175" cy="219075"/>
            <a:chOff x="6438897" y="3429000"/>
            <a:chExt cx="257175" cy="219075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CE056B1-A6DB-4C56-978E-C952C8BD8046}"/>
                </a:ext>
              </a:extLst>
            </p:cNvPr>
            <p:cNvCxnSpPr/>
            <p:nvPr/>
          </p:nvCxnSpPr>
          <p:spPr>
            <a:xfrm>
              <a:off x="6438897" y="3429000"/>
              <a:ext cx="257175" cy="21907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3CCA1A6-41B4-41B4-BB6E-42ABEED1DB12}"/>
                </a:ext>
              </a:extLst>
            </p:cNvPr>
            <p:cNvCxnSpPr/>
            <p:nvPr/>
          </p:nvCxnSpPr>
          <p:spPr>
            <a:xfrm flipH="1">
              <a:off x="6438897" y="3429000"/>
              <a:ext cx="257175" cy="21907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96C36B23-8194-48F6-A9DF-CDD1A4D465F9}"/>
              </a:ext>
            </a:extLst>
          </p:cNvPr>
          <p:cNvSpPr txBox="1"/>
          <p:nvPr/>
        </p:nvSpPr>
        <p:spPr>
          <a:xfrm>
            <a:off x="483994" y="2760008"/>
            <a:ext cx="3808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Step 1:</a:t>
            </a:r>
            <a:r>
              <a:rPr lang="en-US" dirty="0"/>
              <a:t> </a:t>
            </a:r>
            <a:r>
              <a:rPr lang="en-US" dirty="0" err="1"/>
              <a:t>nd</a:t>
            </a:r>
            <a:r>
              <a:rPr lang="en-US" dirty="0"/>
              <a:t> * start=NULL;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E8A6813-876C-447D-867D-62C3DB2FB984}"/>
              </a:ext>
            </a:extLst>
          </p:cNvPr>
          <p:cNvSpPr/>
          <p:nvPr/>
        </p:nvSpPr>
        <p:spPr>
          <a:xfrm>
            <a:off x="5062981" y="3563239"/>
            <a:ext cx="457200" cy="3714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9695B75-9516-484A-8E6A-CCEBFD90B7E0}"/>
              </a:ext>
            </a:extLst>
          </p:cNvPr>
          <p:cNvSpPr txBox="1"/>
          <p:nvPr/>
        </p:nvSpPr>
        <p:spPr>
          <a:xfrm>
            <a:off x="4862956" y="3215577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ptr</a:t>
            </a:r>
            <a:endParaRPr lang="en-IN" dirty="0"/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BB71F977-F581-4EB4-A2FD-814028DAED33}"/>
              </a:ext>
            </a:extLst>
          </p:cNvPr>
          <p:cNvCxnSpPr>
            <a:cxnSpLocks/>
          </p:cNvCxnSpPr>
          <p:nvPr/>
        </p:nvCxnSpPr>
        <p:spPr>
          <a:xfrm flipV="1">
            <a:off x="5402285" y="3131865"/>
            <a:ext cx="941246" cy="609848"/>
          </a:xfrm>
          <a:prstGeom prst="bentConnector3">
            <a:avLst>
              <a:gd name="adj1" fmla="val 9949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4395329-3822-44CD-8785-9D48E7F9C686}"/>
              </a:ext>
            </a:extLst>
          </p:cNvPr>
          <p:cNvSpPr txBox="1"/>
          <p:nvPr/>
        </p:nvSpPr>
        <p:spPr>
          <a:xfrm>
            <a:off x="465824" y="3096174"/>
            <a:ext cx="3808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Step 2: </a:t>
            </a:r>
            <a:r>
              <a:rPr lang="en-US" dirty="0" err="1"/>
              <a:t>ptr</a:t>
            </a:r>
            <a:r>
              <a:rPr lang="en-US" dirty="0"/>
              <a:t>=(</a:t>
            </a:r>
            <a:r>
              <a:rPr lang="en-US" dirty="0" err="1"/>
              <a:t>nd</a:t>
            </a:r>
            <a:r>
              <a:rPr lang="en-US" dirty="0"/>
              <a:t>*) malloc(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nd</a:t>
            </a:r>
            <a:r>
              <a:rPr lang="en-US" dirty="0"/>
              <a:t>));</a:t>
            </a:r>
            <a:endParaRPr lang="en-IN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AB3F71F-4657-4B28-9062-2DF8D6DE210F}"/>
              </a:ext>
            </a:extLst>
          </p:cNvPr>
          <p:cNvSpPr txBox="1"/>
          <p:nvPr/>
        </p:nvSpPr>
        <p:spPr>
          <a:xfrm>
            <a:off x="447654" y="3415629"/>
            <a:ext cx="3808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Step 3:</a:t>
            </a:r>
            <a:r>
              <a:rPr lang="en-US" dirty="0"/>
              <a:t> </a:t>
            </a:r>
            <a:r>
              <a:rPr lang="en-US" dirty="0" err="1"/>
              <a:t>ptr</a:t>
            </a:r>
            <a:r>
              <a:rPr lang="en-US" dirty="0"/>
              <a:t>-&gt;data=15;</a:t>
            </a:r>
          </a:p>
          <a:p>
            <a:r>
              <a:rPr lang="en-US" dirty="0"/>
              <a:t>             start=</a:t>
            </a:r>
            <a:r>
              <a:rPr lang="en-US" dirty="0" err="1"/>
              <a:t>ptr</a:t>
            </a:r>
            <a:r>
              <a:rPr lang="en-US" dirty="0"/>
              <a:t>;</a:t>
            </a:r>
            <a:endParaRPr lang="en-IN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FB3FA5-4437-43ED-AE3E-F77540B2BBA6}"/>
              </a:ext>
            </a:extLst>
          </p:cNvPr>
          <p:cNvSpPr txBox="1"/>
          <p:nvPr/>
        </p:nvSpPr>
        <p:spPr>
          <a:xfrm>
            <a:off x="456738" y="3943390"/>
            <a:ext cx="3808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Step 4:</a:t>
            </a:r>
            <a:r>
              <a:rPr lang="en-US" dirty="0"/>
              <a:t> Do you want to continue?(y/n)</a:t>
            </a:r>
          </a:p>
          <a:p>
            <a:r>
              <a:rPr lang="en-US" dirty="0"/>
              <a:t>             If no, then go to Step 5;           </a:t>
            </a:r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1F8F679-F4DB-4D6D-96E7-9CE2113E8A65}"/>
              </a:ext>
            </a:extLst>
          </p:cNvPr>
          <p:cNvSpPr txBox="1"/>
          <p:nvPr/>
        </p:nvSpPr>
        <p:spPr>
          <a:xfrm>
            <a:off x="447653" y="4508119"/>
            <a:ext cx="460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i="1" dirty="0"/>
              <a:t>Step 4.1:</a:t>
            </a:r>
            <a:r>
              <a:rPr lang="en-US" dirty="0"/>
              <a:t> </a:t>
            </a:r>
            <a:r>
              <a:rPr lang="en-US" dirty="0" err="1"/>
              <a:t>ptr</a:t>
            </a:r>
            <a:r>
              <a:rPr lang="en-US" dirty="0"/>
              <a:t>-&gt;link=(</a:t>
            </a:r>
            <a:r>
              <a:rPr lang="en-US" dirty="0" err="1"/>
              <a:t>nd</a:t>
            </a:r>
            <a:r>
              <a:rPr lang="en-US" dirty="0"/>
              <a:t>*) malloc(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nd</a:t>
            </a:r>
            <a:r>
              <a:rPr lang="en-US" dirty="0"/>
              <a:t>));</a:t>
            </a: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6B042771-0DA0-403B-ACEB-5CF3F92CFD3F}"/>
              </a:ext>
            </a:extLst>
          </p:cNvPr>
          <p:cNvCxnSpPr>
            <a:cxnSpLocks/>
          </p:cNvCxnSpPr>
          <p:nvPr/>
        </p:nvCxnSpPr>
        <p:spPr>
          <a:xfrm flipV="1">
            <a:off x="5384115" y="3185929"/>
            <a:ext cx="2752033" cy="565401"/>
          </a:xfrm>
          <a:prstGeom prst="bentConnector3">
            <a:avLst>
              <a:gd name="adj1" fmla="val 9984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DD3B7CD-8E7A-400D-8C3C-CA633B56A0AE}"/>
              </a:ext>
            </a:extLst>
          </p:cNvPr>
          <p:cNvSpPr txBox="1"/>
          <p:nvPr/>
        </p:nvSpPr>
        <p:spPr>
          <a:xfrm>
            <a:off x="588034" y="4851214"/>
            <a:ext cx="3808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i="1" dirty="0"/>
              <a:t>Step 4.2: </a:t>
            </a:r>
            <a:r>
              <a:rPr lang="en-US" dirty="0" err="1"/>
              <a:t>ptr</a:t>
            </a:r>
            <a:r>
              <a:rPr lang="en-US" dirty="0"/>
              <a:t>=</a:t>
            </a:r>
            <a:r>
              <a:rPr lang="en-US" dirty="0" err="1"/>
              <a:t>ptr</a:t>
            </a:r>
            <a:r>
              <a:rPr lang="en-US" dirty="0"/>
              <a:t>-&gt;link;</a:t>
            </a:r>
          </a:p>
          <a:p>
            <a:r>
              <a:rPr lang="en-US" dirty="0"/>
              <a:t>                 </a:t>
            </a:r>
            <a:r>
              <a:rPr lang="en-US" dirty="0" err="1"/>
              <a:t>printf</a:t>
            </a:r>
            <a:r>
              <a:rPr lang="en-US" dirty="0"/>
              <a:t>(“\</a:t>
            </a:r>
            <a:r>
              <a:rPr lang="en-US" dirty="0" err="1"/>
              <a:t>nEnter</a:t>
            </a:r>
            <a:r>
              <a:rPr lang="en-US" dirty="0"/>
              <a:t> the data:”);</a:t>
            </a:r>
          </a:p>
          <a:p>
            <a:r>
              <a:rPr lang="en-US" dirty="0"/>
              <a:t>                 </a:t>
            </a:r>
            <a:r>
              <a:rPr lang="en-US" dirty="0" err="1"/>
              <a:t>scanf</a:t>
            </a:r>
            <a:r>
              <a:rPr lang="en-US" dirty="0"/>
              <a:t>(“%d”,&amp;</a:t>
            </a:r>
            <a:r>
              <a:rPr lang="en-US" dirty="0" err="1"/>
              <a:t>ptr</a:t>
            </a:r>
            <a:r>
              <a:rPr lang="en-US" dirty="0"/>
              <a:t>-&gt;data);</a:t>
            </a: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AE69B125-6E3A-46DE-B09C-9BB27B5B0B30}"/>
              </a:ext>
            </a:extLst>
          </p:cNvPr>
          <p:cNvCxnSpPr>
            <a:cxnSpLocks/>
          </p:cNvCxnSpPr>
          <p:nvPr/>
        </p:nvCxnSpPr>
        <p:spPr>
          <a:xfrm flipV="1">
            <a:off x="5415743" y="3126905"/>
            <a:ext cx="4555227" cy="630184"/>
          </a:xfrm>
          <a:prstGeom prst="bentConnector3">
            <a:avLst>
              <a:gd name="adj1" fmla="val 9999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50456F1-741B-4153-AE10-074ECA02A51B}"/>
              </a:ext>
            </a:extLst>
          </p:cNvPr>
          <p:cNvSpPr txBox="1"/>
          <p:nvPr/>
        </p:nvSpPr>
        <p:spPr>
          <a:xfrm>
            <a:off x="546912" y="5748307"/>
            <a:ext cx="3808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Step 5: </a:t>
            </a:r>
            <a:r>
              <a:rPr lang="en-US" dirty="0" err="1"/>
              <a:t>ptr</a:t>
            </a:r>
            <a:r>
              <a:rPr lang="en-US" dirty="0"/>
              <a:t>-&gt;link=NULL;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ABCA21-865F-4461-97F3-720EEC0B9B5F}"/>
              </a:ext>
            </a:extLst>
          </p:cNvPr>
          <p:cNvSpPr txBox="1"/>
          <p:nvPr/>
        </p:nvSpPr>
        <p:spPr>
          <a:xfrm>
            <a:off x="5967072" y="2760008"/>
            <a:ext cx="481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15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B30B40-C257-4E64-9AE5-1A79E4CBFC25}"/>
              </a:ext>
            </a:extLst>
          </p:cNvPr>
          <p:cNvSpPr txBox="1"/>
          <p:nvPr/>
        </p:nvSpPr>
        <p:spPr>
          <a:xfrm>
            <a:off x="7758260" y="2747767"/>
            <a:ext cx="360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5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D70003-77DD-466F-8E0C-6AE537166854}"/>
              </a:ext>
            </a:extLst>
          </p:cNvPr>
          <p:cNvSpPr txBox="1"/>
          <p:nvPr/>
        </p:nvSpPr>
        <p:spPr>
          <a:xfrm>
            <a:off x="9410701" y="2737647"/>
            <a:ext cx="616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60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01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1" grpId="0" animBg="1"/>
      <p:bldP spid="12" grpId="0" animBg="1"/>
      <p:bldP spid="16" grpId="0" animBg="1"/>
      <p:bldP spid="27" grpId="0"/>
      <p:bldP spid="44" grpId="0"/>
      <p:bldP spid="45" grpId="0" animBg="1"/>
      <p:bldP spid="46" grpId="0"/>
      <p:bldP spid="54" grpId="0"/>
      <p:bldP spid="55" grpId="0"/>
      <p:bldP spid="56" grpId="0"/>
      <p:bldP spid="57" grpId="0"/>
      <p:bldP spid="63" grpId="0"/>
      <p:bldP spid="48" grpId="0"/>
      <p:bldP spid="3" grpId="0"/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3EFEA-73C3-4210-83B2-21664E9D0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8890"/>
          </a:xfrm>
        </p:spPr>
        <p:txBody>
          <a:bodyPr>
            <a:normAutofit fontScale="90000"/>
          </a:bodyPr>
          <a:lstStyle/>
          <a:p>
            <a:r>
              <a:rPr lang="en-US" dirty="0"/>
              <a:t>Creation of Dynamic Linked List: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7AE9D-3009-4528-B1A8-DBDA449E7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562" y="923026"/>
            <a:ext cx="5598544" cy="525393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nd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* start=NULL;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void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create_linkedlist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()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{</a:t>
            </a:r>
          </a:p>
          <a:p>
            <a:pPr marL="180975" indent="0">
              <a:buNone/>
            </a:pP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nd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*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ptr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;</a:t>
            </a:r>
          </a:p>
          <a:p>
            <a:pPr marL="180975" indent="0"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char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ch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;</a:t>
            </a:r>
          </a:p>
          <a:p>
            <a:pPr marL="180975" indent="0">
              <a:buNone/>
            </a:pPr>
            <a:r>
              <a:rPr lang="en-IN" sz="2400" dirty="0" err="1">
                <a:solidFill>
                  <a:schemeClr val="accent1">
                    <a:lumMod val="50000"/>
                  </a:schemeClr>
                </a:solidFill>
              </a:rPr>
              <a:t>ptr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=(</a:t>
            </a:r>
            <a:r>
              <a:rPr lang="en-IN" sz="2400" dirty="0" err="1">
                <a:solidFill>
                  <a:schemeClr val="accent1">
                    <a:lumMod val="50000"/>
                  </a:schemeClr>
                </a:solidFill>
              </a:rPr>
              <a:t>nd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*)malloc(</a:t>
            </a:r>
            <a:r>
              <a:rPr lang="en-IN" sz="2400" dirty="0" err="1">
                <a:solidFill>
                  <a:schemeClr val="accent1">
                    <a:lumMod val="50000"/>
                  </a:schemeClr>
                </a:solidFill>
              </a:rPr>
              <a:t>sizeof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IN" sz="2400" dirty="0" err="1">
                <a:solidFill>
                  <a:schemeClr val="accent1">
                    <a:lumMod val="50000"/>
                  </a:schemeClr>
                </a:solidFill>
              </a:rPr>
              <a:t>nd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));</a:t>
            </a:r>
          </a:p>
          <a:p>
            <a:pPr marL="180975" indent="0">
              <a:buNone/>
            </a:pPr>
            <a:r>
              <a:rPr lang="en-IN" sz="2400" dirty="0" err="1">
                <a:solidFill>
                  <a:schemeClr val="accent1">
                    <a:lumMod val="50000"/>
                  </a:schemeClr>
                </a:solidFill>
              </a:rPr>
              <a:t>printf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(“\</a:t>
            </a:r>
            <a:r>
              <a:rPr lang="en-IN" sz="2400" dirty="0" err="1">
                <a:solidFill>
                  <a:schemeClr val="accent1">
                    <a:lumMod val="50000"/>
                  </a:schemeClr>
                </a:solidFill>
              </a:rPr>
              <a:t>nEnter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 the data:”);</a:t>
            </a:r>
          </a:p>
          <a:p>
            <a:pPr marL="180975" indent="0">
              <a:buNone/>
            </a:pPr>
            <a:r>
              <a:rPr lang="en-IN" sz="2400" dirty="0" err="1">
                <a:solidFill>
                  <a:schemeClr val="accent1">
                    <a:lumMod val="50000"/>
                  </a:schemeClr>
                </a:solidFill>
              </a:rPr>
              <a:t>scanf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(“%d”,&amp;</a:t>
            </a:r>
            <a:r>
              <a:rPr lang="en-IN" sz="2400" dirty="0" err="1">
                <a:solidFill>
                  <a:schemeClr val="accent1">
                    <a:lumMod val="50000"/>
                  </a:schemeClr>
                </a:solidFill>
              </a:rPr>
              <a:t>ptr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-&gt;data);</a:t>
            </a:r>
          </a:p>
          <a:p>
            <a:pPr marL="180975" indent="0">
              <a:buNone/>
            </a:pP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start=</a:t>
            </a:r>
            <a:r>
              <a:rPr lang="en-IN" sz="2400" dirty="0" err="1">
                <a:solidFill>
                  <a:schemeClr val="accent1">
                    <a:lumMod val="50000"/>
                  </a:schemeClr>
                </a:solidFill>
              </a:rPr>
              <a:t>ptr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;</a:t>
            </a:r>
          </a:p>
          <a:p>
            <a:pPr marL="180975" indent="0">
              <a:buNone/>
            </a:pPr>
            <a:r>
              <a:rPr lang="en-IN" sz="2400" dirty="0" err="1">
                <a:solidFill>
                  <a:schemeClr val="accent1">
                    <a:lumMod val="50000"/>
                  </a:schemeClr>
                </a:solidFill>
              </a:rPr>
              <a:t>printf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(“\n Do you want to continue?(y/n)”);</a:t>
            </a:r>
          </a:p>
          <a:p>
            <a:pPr marL="180975" indent="0">
              <a:buNone/>
            </a:pPr>
            <a:r>
              <a:rPr lang="en-IN" sz="2400" dirty="0" err="1">
                <a:solidFill>
                  <a:schemeClr val="accent1">
                    <a:lumMod val="50000"/>
                  </a:schemeClr>
                </a:solidFill>
              </a:rPr>
              <a:t>fflush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(stdin);</a:t>
            </a:r>
          </a:p>
          <a:p>
            <a:pPr marL="180975" indent="0">
              <a:buNone/>
            </a:pPr>
            <a:r>
              <a:rPr lang="en-IN" sz="2400" dirty="0" err="1">
                <a:solidFill>
                  <a:schemeClr val="accent1">
                    <a:lumMod val="50000"/>
                  </a:schemeClr>
                </a:solidFill>
              </a:rPr>
              <a:t>ch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=</a:t>
            </a:r>
            <a:r>
              <a:rPr lang="en-IN" sz="2400" dirty="0" err="1">
                <a:solidFill>
                  <a:schemeClr val="accent1">
                    <a:lumMod val="50000"/>
                  </a:schemeClr>
                </a:solidFill>
              </a:rPr>
              <a:t>getchar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();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01352C-27BE-4AA2-879E-67CC5806E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Lecture 5: Data Structure &amp;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46B8B7-3293-445F-A55D-7A51202E4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844E-216E-47E9-9739-0B169D701703}" type="slidenum">
              <a:rPr lang="en-IN" smtClean="0"/>
              <a:t>16</a:t>
            </a:fld>
            <a:endParaRPr lang="en-IN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420023C-49AA-409E-A763-ADB44AD84C3D}"/>
              </a:ext>
            </a:extLst>
          </p:cNvPr>
          <p:cNvSpPr txBox="1">
            <a:spLocks/>
          </p:cNvSpPr>
          <p:nvPr/>
        </p:nvSpPr>
        <p:spPr>
          <a:xfrm>
            <a:off x="6096000" y="920150"/>
            <a:ext cx="5598544" cy="52539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while(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ch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==‘y’)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{</a:t>
            </a:r>
          </a:p>
          <a:p>
            <a:pPr marL="266700" indent="0">
              <a:buFont typeface="Arial" panose="020B0604020202020204" pitchFamily="34" charset="0"/>
              <a:buNone/>
            </a:pPr>
            <a:r>
              <a:rPr lang="en-IN" sz="2400" dirty="0" err="1">
                <a:solidFill>
                  <a:schemeClr val="accent1">
                    <a:lumMod val="50000"/>
                  </a:schemeClr>
                </a:solidFill>
              </a:rPr>
              <a:t>ptr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-&gt;link=(</a:t>
            </a:r>
            <a:r>
              <a:rPr lang="en-IN" sz="2400" dirty="0" err="1">
                <a:solidFill>
                  <a:schemeClr val="accent1">
                    <a:lumMod val="50000"/>
                  </a:schemeClr>
                </a:solidFill>
              </a:rPr>
              <a:t>nd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*)malloc(</a:t>
            </a:r>
            <a:r>
              <a:rPr lang="en-IN" sz="2400" dirty="0" err="1">
                <a:solidFill>
                  <a:schemeClr val="accent1">
                    <a:lumMod val="50000"/>
                  </a:schemeClr>
                </a:solidFill>
              </a:rPr>
              <a:t>sizeof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IN" sz="2400" dirty="0" err="1">
                <a:solidFill>
                  <a:schemeClr val="accent1">
                    <a:lumMod val="50000"/>
                  </a:schemeClr>
                </a:solidFill>
              </a:rPr>
              <a:t>nd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));</a:t>
            </a:r>
          </a:p>
          <a:p>
            <a:pPr marL="266700" indent="0">
              <a:buFont typeface="Arial" panose="020B0604020202020204" pitchFamily="34" charset="0"/>
              <a:buNone/>
            </a:pPr>
            <a:r>
              <a:rPr lang="en-IN" sz="2400" dirty="0" err="1">
                <a:solidFill>
                  <a:schemeClr val="accent1">
                    <a:lumMod val="50000"/>
                  </a:schemeClr>
                </a:solidFill>
              </a:rPr>
              <a:t>ptr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=</a:t>
            </a:r>
            <a:r>
              <a:rPr lang="en-IN" sz="2400" dirty="0" err="1">
                <a:solidFill>
                  <a:schemeClr val="accent1">
                    <a:lumMod val="50000"/>
                  </a:schemeClr>
                </a:solidFill>
              </a:rPr>
              <a:t>ptr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-&gt;link;</a:t>
            </a:r>
          </a:p>
          <a:p>
            <a:pPr marL="266700" indent="0">
              <a:buFont typeface="Arial" panose="020B0604020202020204" pitchFamily="34" charset="0"/>
              <a:buNone/>
            </a:pPr>
            <a:r>
              <a:rPr lang="en-IN" sz="2400" dirty="0" err="1">
                <a:solidFill>
                  <a:schemeClr val="accent1">
                    <a:lumMod val="50000"/>
                  </a:schemeClr>
                </a:solidFill>
              </a:rPr>
              <a:t>printf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(“\</a:t>
            </a:r>
            <a:r>
              <a:rPr lang="en-IN" sz="2400" dirty="0" err="1">
                <a:solidFill>
                  <a:schemeClr val="accent1">
                    <a:lumMod val="50000"/>
                  </a:schemeClr>
                </a:solidFill>
              </a:rPr>
              <a:t>nEnter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 the data:”);</a:t>
            </a:r>
          </a:p>
          <a:p>
            <a:pPr marL="266700" indent="0">
              <a:buFont typeface="Arial" panose="020B0604020202020204" pitchFamily="34" charset="0"/>
              <a:buNone/>
            </a:pPr>
            <a:r>
              <a:rPr lang="en-IN" sz="2400" dirty="0" err="1">
                <a:solidFill>
                  <a:schemeClr val="accent1">
                    <a:lumMod val="50000"/>
                  </a:schemeClr>
                </a:solidFill>
              </a:rPr>
              <a:t>scanf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(“%d”,&amp;</a:t>
            </a:r>
            <a:r>
              <a:rPr lang="en-IN" sz="2400" dirty="0" err="1">
                <a:solidFill>
                  <a:schemeClr val="accent1">
                    <a:lumMod val="50000"/>
                  </a:schemeClr>
                </a:solidFill>
              </a:rPr>
              <a:t>ptr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-&gt;data);</a:t>
            </a:r>
          </a:p>
          <a:p>
            <a:pPr marL="266700" indent="0">
              <a:buFont typeface="Arial" panose="020B0604020202020204" pitchFamily="34" charset="0"/>
              <a:buNone/>
            </a:pPr>
            <a:r>
              <a:rPr lang="en-IN" sz="2400" dirty="0" err="1">
                <a:solidFill>
                  <a:schemeClr val="accent1">
                    <a:lumMod val="50000"/>
                  </a:schemeClr>
                </a:solidFill>
              </a:rPr>
              <a:t>printf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(“\n Do you want to continue?(y/n)”);</a:t>
            </a:r>
          </a:p>
          <a:p>
            <a:pPr marL="266700" indent="0">
              <a:buFont typeface="Arial" panose="020B0604020202020204" pitchFamily="34" charset="0"/>
              <a:buNone/>
            </a:pPr>
            <a:r>
              <a:rPr lang="en-IN" sz="2400" dirty="0" err="1">
                <a:solidFill>
                  <a:schemeClr val="accent1">
                    <a:lumMod val="50000"/>
                  </a:schemeClr>
                </a:solidFill>
              </a:rPr>
              <a:t>fflush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(stdin);</a:t>
            </a:r>
          </a:p>
          <a:p>
            <a:pPr marL="266700" indent="0">
              <a:buFont typeface="Arial" panose="020B0604020202020204" pitchFamily="34" charset="0"/>
              <a:buNone/>
            </a:pPr>
            <a:r>
              <a:rPr lang="en-IN" sz="2400" dirty="0" err="1">
                <a:solidFill>
                  <a:schemeClr val="accent1">
                    <a:lumMod val="50000"/>
                  </a:schemeClr>
                </a:solidFill>
              </a:rPr>
              <a:t>ch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=</a:t>
            </a:r>
            <a:r>
              <a:rPr lang="en-IN" sz="2400" dirty="0" err="1">
                <a:solidFill>
                  <a:schemeClr val="accent1">
                    <a:lumMod val="50000"/>
                  </a:schemeClr>
                </a:solidFill>
              </a:rPr>
              <a:t>getchar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400" dirty="0" err="1">
                <a:solidFill>
                  <a:schemeClr val="accent1">
                    <a:lumMod val="50000"/>
                  </a:schemeClr>
                </a:solidFill>
              </a:rPr>
              <a:t>ptr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-&gt;link=NULL;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} // end of function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533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73855-CE10-4324-9F3B-62E4B2C22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245"/>
            <a:ext cx="10515600" cy="57701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How to display the linked list?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10610-CB15-4250-A69D-48C3A766E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488" y="2015384"/>
            <a:ext cx="5348733" cy="437677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void display()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180975" indent="0">
              <a:buNone/>
            </a:pPr>
            <a:r>
              <a:rPr lang="en-US" dirty="0" err="1"/>
              <a:t>nd</a:t>
            </a:r>
            <a:r>
              <a:rPr lang="en-US" dirty="0"/>
              <a:t> *</a:t>
            </a:r>
            <a:r>
              <a:rPr lang="en-US" dirty="0" err="1"/>
              <a:t>ptr</a:t>
            </a:r>
            <a:r>
              <a:rPr lang="en-US" dirty="0"/>
              <a:t>;</a:t>
            </a:r>
          </a:p>
          <a:p>
            <a:pPr marL="180975" indent="0">
              <a:buNone/>
            </a:pPr>
            <a:r>
              <a:rPr lang="en-US" dirty="0" err="1"/>
              <a:t>ptr</a:t>
            </a:r>
            <a:r>
              <a:rPr lang="en-US" dirty="0"/>
              <a:t>=start;</a:t>
            </a:r>
          </a:p>
          <a:p>
            <a:pPr marL="180975" indent="0">
              <a:buNone/>
            </a:pPr>
            <a:r>
              <a:rPr lang="en-US" dirty="0" err="1"/>
              <a:t>printf</a:t>
            </a:r>
            <a:r>
              <a:rPr lang="en-US" dirty="0"/>
              <a:t>(“\</a:t>
            </a:r>
            <a:r>
              <a:rPr lang="en-US" dirty="0" err="1"/>
              <a:t>nStart</a:t>
            </a:r>
            <a:r>
              <a:rPr lang="en-US" dirty="0"/>
              <a:t>”);</a:t>
            </a:r>
          </a:p>
          <a:p>
            <a:pPr marL="180975" indent="0">
              <a:buNone/>
            </a:pPr>
            <a:r>
              <a:rPr lang="en-US" dirty="0"/>
              <a:t>while(</a:t>
            </a:r>
            <a:r>
              <a:rPr lang="en-US" dirty="0" err="1"/>
              <a:t>ptr</a:t>
            </a:r>
            <a:r>
              <a:rPr lang="en-US" dirty="0"/>
              <a:t>)</a:t>
            </a:r>
          </a:p>
          <a:p>
            <a:pPr marL="180975" indent="0">
              <a:buNone/>
            </a:pPr>
            <a:r>
              <a:rPr lang="en-US" dirty="0"/>
              <a:t>  {</a:t>
            </a:r>
          </a:p>
          <a:p>
            <a:pPr marL="180975" indent="0">
              <a:buNone/>
            </a:pPr>
            <a:r>
              <a:rPr lang="en-US" dirty="0"/>
              <a:t>     </a:t>
            </a:r>
            <a:r>
              <a:rPr lang="en-US" dirty="0" err="1"/>
              <a:t>printf</a:t>
            </a:r>
            <a:r>
              <a:rPr lang="en-US" dirty="0"/>
              <a:t>(“-&gt;%d”,</a:t>
            </a:r>
            <a:r>
              <a:rPr lang="en-US" dirty="0" err="1"/>
              <a:t>ptr</a:t>
            </a:r>
            <a:r>
              <a:rPr lang="en-US" dirty="0"/>
              <a:t>-&gt;data);</a:t>
            </a:r>
          </a:p>
          <a:p>
            <a:pPr marL="180975" indent="0">
              <a:buNone/>
            </a:pPr>
            <a:r>
              <a:rPr lang="en-US" dirty="0"/>
              <a:t>     </a:t>
            </a:r>
            <a:r>
              <a:rPr lang="en-US" dirty="0" err="1"/>
              <a:t>ptr</a:t>
            </a:r>
            <a:r>
              <a:rPr lang="en-US" dirty="0"/>
              <a:t>=</a:t>
            </a:r>
            <a:r>
              <a:rPr lang="en-US" dirty="0" err="1"/>
              <a:t>ptr</a:t>
            </a:r>
            <a:r>
              <a:rPr lang="en-US" dirty="0"/>
              <a:t>-&gt;link;</a:t>
            </a:r>
          </a:p>
          <a:p>
            <a:pPr marL="180975" indent="0">
              <a:buNone/>
            </a:pPr>
            <a:r>
              <a:rPr lang="en-US" dirty="0"/>
              <a:t>  }</a:t>
            </a:r>
          </a:p>
          <a:p>
            <a:pPr marL="180975" indent="0">
              <a:buNone/>
            </a:pPr>
            <a:r>
              <a:rPr lang="en-US" dirty="0"/>
              <a:t>} // end of display function</a:t>
            </a:r>
          </a:p>
          <a:p>
            <a:pPr marL="180975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DFB477-6F6B-4A2F-8230-1889C158E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Lecture 5: Data Structure &amp;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DDA8-4989-4144-AC64-BB9E1D9BA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844E-216E-47E9-9739-0B169D701703}" type="slidenum">
              <a:rPr lang="en-IN" smtClean="0"/>
              <a:t>17</a:t>
            </a:fld>
            <a:endParaRPr lang="en-I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128A414-91B2-4660-9903-5C7D2E03644B}"/>
              </a:ext>
            </a:extLst>
          </p:cNvPr>
          <p:cNvGrpSpPr/>
          <p:nvPr/>
        </p:nvGrpSpPr>
        <p:grpSpPr>
          <a:xfrm>
            <a:off x="835325" y="634258"/>
            <a:ext cx="9858374" cy="1190623"/>
            <a:chOff x="504825" y="885825"/>
            <a:chExt cx="9858374" cy="119062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C347E4C-DAFB-4694-8C82-3FE22BAE8F9A}"/>
                </a:ext>
              </a:extLst>
            </p:cNvPr>
            <p:cNvSpPr/>
            <p:nvPr/>
          </p:nvSpPr>
          <p:spPr>
            <a:xfrm>
              <a:off x="704850" y="1233487"/>
              <a:ext cx="457200" cy="37147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DDE5856-FF89-4629-9A94-3EEC0A22E359}"/>
                </a:ext>
              </a:extLst>
            </p:cNvPr>
            <p:cNvGrpSpPr/>
            <p:nvPr/>
          </p:nvGrpSpPr>
          <p:grpSpPr>
            <a:xfrm>
              <a:off x="1828801" y="1628774"/>
              <a:ext cx="1276350" cy="438150"/>
              <a:chOff x="2466976" y="1895475"/>
              <a:chExt cx="1276350" cy="438150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998FB73-CEE8-4385-A13D-ED3C80446893}"/>
                  </a:ext>
                </a:extLst>
              </p:cNvPr>
              <p:cNvSpPr/>
              <p:nvPr/>
            </p:nvSpPr>
            <p:spPr>
              <a:xfrm>
                <a:off x="2466976" y="1895475"/>
                <a:ext cx="762000" cy="43815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15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6C4FCAD-9993-4E6F-9490-79110A78A772}"/>
                  </a:ext>
                </a:extLst>
              </p:cNvPr>
              <p:cNvSpPr/>
              <p:nvPr/>
            </p:nvSpPr>
            <p:spPr>
              <a:xfrm>
                <a:off x="3228976" y="1895475"/>
                <a:ext cx="514350" cy="43815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812194E-99B8-4C5A-BD7F-583D2BEE48E0}"/>
                </a:ext>
              </a:extLst>
            </p:cNvPr>
            <p:cNvGrpSpPr/>
            <p:nvPr/>
          </p:nvGrpSpPr>
          <p:grpSpPr>
            <a:xfrm>
              <a:off x="3581404" y="1638298"/>
              <a:ext cx="1276350" cy="438150"/>
              <a:chOff x="2466976" y="1895475"/>
              <a:chExt cx="1276350" cy="43815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57301A1-64A2-4B53-B470-534CAA2C8D42}"/>
                  </a:ext>
                </a:extLst>
              </p:cNvPr>
              <p:cNvSpPr/>
              <p:nvPr/>
            </p:nvSpPr>
            <p:spPr>
              <a:xfrm>
                <a:off x="2466976" y="1895475"/>
                <a:ext cx="762000" cy="43815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4771E8E-41F7-41FE-9A73-783B2C0C1605}"/>
                  </a:ext>
                </a:extLst>
              </p:cNvPr>
              <p:cNvSpPr/>
              <p:nvPr/>
            </p:nvSpPr>
            <p:spPr>
              <a:xfrm>
                <a:off x="3228976" y="1895475"/>
                <a:ext cx="514350" cy="43815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F9278C3-17B2-4865-BED7-74027F9449C7}"/>
                </a:ext>
              </a:extLst>
            </p:cNvPr>
            <p:cNvGrpSpPr/>
            <p:nvPr/>
          </p:nvGrpSpPr>
          <p:grpSpPr>
            <a:xfrm>
              <a:off x="5419722" y="1638298"/>
              <a:ext cx="1276350" cy="438150"/>
              <a:chOff x="2466976" y="1895475"/>
              <a:chExt cx="1276350" cy="438150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E7FB083-0B83-4BF4-97AF-C583E8DD28E7}"/>
                  </a:ext>
                </a:extLst>
              </p:cNvPr>
              <p:cNvSpPr/>
              <p:nvPr/>
            </p:nvSpPr>
            <p:spPr>
              <a:xfrm>
                <a:off x="2466976" y="1895475"/>
                <a:ext cx="762000" cy="43815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25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5969A3E-5AC4-488E-990B-DDF21355C6E4}"/>
                  </a:ext>
                </a:extLst>
              </p:cNvPr>
              <p:cNvSpPr/>
              <p:nvPr/>
            </p:nvSpPr>
            <p:spPr>
              <a:xfrm>
                <a:off x="3228976" y="1895475"/>
                <a:ext cx="514350" cy="43815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5A4AD87-E5D8-4D80-81BD-C30C4EF08A30}"/>
                </a:ext>
              </a:extLst>
            </p:cNvPr>
            <p:cNvGrpSpPr/>
            <p:nvPr/>
          </p:nvGrpSpPr>
          <p:grpSpPr>
            <a:xfrm>
              <a:off x="7267569" y="1638298"/>
              <a:ext cx="1276350" cy="438150"/>
              <a:chOff x="2466976" y="1895475"/>
              <a:chExt cx="1276350" cy="438150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2728EA0-F5E9-4040-92A9-6CFB0B884317}"/>
                  </a:ext>
                </a:extLst>
              </p:cNvPr>
              <p:cNvSpPr/>
              <p:nvPr/>
            </p:nvSpPr>
            <p:spPr>
              <a:xfrm>
                <a:off x="2466976" y="1895475"/>
                <a:ext cx="762000" cy="43815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55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6EC80E2-B133-4AD1-AA75-0BD583FD6F0D}"/>
                  </a:ext>
                </a:extLst>
              </p:cNvPr>
              <p:cNvSpPr/>
              <p:nvPr/>
            </p:nvSpPr>
            <p:spPr>
              <a:xfrm>
                <a:off x="3228976" y="1895475"/>
                <a:ext cx="514350" cy="43815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5C2F054-8666-452B-AD25-34F755E5E03D}"/>
                </a:ext>
              </a:extLst>
            </p:cNvPr>
            <p:cNvGrpSpPr/>
            <p:nvPr/>
          </p:nvGrpSpPr>
          <p:grpSpPr>
            <a:xfrm>
              <a:off x="9086849" y="1638298"/>
              <a:ext cx="1276350" cy="438150"/>
              <a:chOff x="2466976" y="1895475"/>
              <a:chExt cx="1276350" cy="438150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59511C5-F613-4431-85F5-B113091FDBA7}"/>
                  </a:ext>
                </a:extLst>
              </p:cNvPr>
              <p:cNvSpPr/>
              <p:nvPr/>
            </p:nvSpPr>
            <p:spPr>
              <a:xfrm>
                <a:off x="2466976" y="1895475"/>
                <a:ext cx="762000" cy="43815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60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BB39D2A-543F-46D2-9DAF-CCEFA5504E6F}"/>
                  </a:ext>
                </a:extLst>
              </p:cNvPr>
              <p:cNvSpPr/>
              <p:nvPr/>
            </p:nvSpPr>
            <p:spPr>
              <a:xfrm>
                <a:off x="3228976" y="1895475"/>
                <a:ext cx="514350" cy="43815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55384FA-9B0A-4462-90FF-B40219BCD3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7976" y="1847849"/>
              <a:ext cx="733428" cy="95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A019681-612C-4957-B1E9-4BE3B02A32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5823" y="1838325"/>
              <a:ext cx="733428" cy="95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A951EC9-DE03-4C55-B9E3-1B760A8A00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24621" y="1847849"/>
              <a:ext cx="733428" cy="95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A6963EA-F823-4CA0-B6F7-EEC26F143E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67707" y="1857373"/>
              <a:ext cx="733428" cy="95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7DAA8AA-E095-44F9-9E38-D95D2BBE125B}"/>
                </a:ext>
              </a:extLst>
            </p:cNvPr>
            <p:cNvGrpSpPr/>
            <p:nvPr/>
          </p:nvGrpSpPr>
          <p:grpSpPr>
            <a:xfrm>
              <a:off x="9977436" y="1757359"/>
              <a:ext cx="257175" cy="219075"/>
              <a:chOff x="6438897" y="3429000"/>
              <a:chExt cx="257175" cy="219075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D285470-37A9-4367-9FD2-4271359958A6}"/>
                  </a:ext>
                </a:extLst>
              </p:cNvPr>
              <p:cNvCxnSpPr/>
              <p:nvPr/>
            </p:nvCxnSpPr>
            <p:spPr>
              <a:xfrm>
                <a:off x="6438897" y="3429000"/>
                <a:ext cx="257175" cy="21907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26CD4703-B92C-44F1-A7FF-B91A7769FF19}"/>
                  </a:ext>
                </a:extLst>
              </p:cNvPr>
              <p:cNvCxnSpPr/>
              <p:nvPr/>
            </p:nvCxnSpPr>
            <p:spPr>
              <a:xfrm flipH="1">
                <a:off x="6438897" y="3429000"/>
                <a:ext cx="257175" cy="21907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A2F8024-6ABC-4D06-AD02-4E7A6086D58F}"/>
                </a:ext>
              </a:extLst>
            </p:cNvPr>
            <p:cNvSpPr txBox="1"/>
            <p:nvPr/>
          </p:nvSpPr>
          <p:spPr>
            <a:xfrm>
              <a:off x="504825" y="885825"/>
              <a:ext cx="876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Start</a:t>
              </a:r>
              <a:endParaRPr lang="en-IN" dirty="0"/>
            </a:p>
          </p:txBody>
        </p: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332F503F-53ED-4C16-B298-0F1BD333CBE6}"/>
                </a:ext>
              </a:extLst>
            </p:cNvPr>
            <p:cNvCxnSpPr>
              <a:endCxn id="30" idx="1"/>
            </p:cNvCxnSpPr>
            <p:nvPr/>
          </p:nvCxnSpPr>
          <p:spPr>
            <a:xfrm>
              <a:off x="952500" y="1419225"/>
              <a:ext cx="876301" cy="428624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F6329C2-E664-4B83-97A2-EDE6C0A58C49}"/>
              </a:ext>
            </a:extLst>
          </p:cNvPr>
          <p:cNvGrpSpPr/>
          <p:nvPr/>
        </p:nvGrpSpPr>
        <p:grpSpPr>
          <a:xfrm>
            <a:off x="7598069" y="292926"/>
            <a:ext cx="876300" cy="719137"/>
            <a:chOff x="7598069" y="136525"/>
            <a:chExt cx="876300" cy="71913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1A20C02-E6FB-42AD-9854-E0454D84FB91}"/>
                </a:ext>
              </a:extLst>
            </p:cNvPr>
            <p:cNvSpPr/>
            <p:nvPr/>
          </p:nvSpPr>
          <p:spPr>
            <a:xfrm>
              <a:off x="7798094" y="484187"/>
              <a:ext cx="457200" cy="37147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11A8B9B-9255-47B3-B3AB-A15F50EC72A9}"/>
                </a:ext>
              </a:extLst>
            </p:cNvPr>
            <p:cNvSpPr txBox="1"/>
            <p:nvPr/>
          </p:nvSpPr>
          <p:spPr>
            <a:xfrm>
              <a:off x="7598069" y="136525"/>
              <a:ext cx="876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ptr</a:t>
              </a:r>
              <a:endParaRPr lang="en-IN" dirty="0"/>
            </a:p>
          </p:txBody>
        </p:sp>
      </p:grp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88D21926-48BF-44AA-B512-CD6D7A83F636}"/>
              </a:ext>
            </a:extLst>
          </p:cNvPr>
          <p:cNvCxnSpPr>
            <a:cxnSpLocks/>
          </p:cNvCxnSpPr>
          <p:nvPr/>
        </p:nvCxnSpPr>
        <p:spPr>
          <a:xfrm rot="10800000" flipV="1">
            <a:off x="2792714" y="843258"/>
            <a:ext cx="5024474" cy="522798"/>
          </a:xfrm>
          <a:prstGeom prst="bentConnector3">
            <a:avLst>
              <a:gd name="adj1" fmla="val 9996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2822A1FF-66BB-4637-AB68-5553312802F9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11616" y="843137"/>
            <a:ext cx="3239103" cy="482162"/>
          </a:xfrm>
          <a:prstGeom prst="bentConnector3">
            <a:avLst>
              <a:gd name="adj1" fmla="val 10033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2824A8B2-A008-477C-B094-7E9578929FCC}"/>
              </a:ext>
            </a:extLst>
          </p:cNvPr>
          <p:cNvCxnSpPr>
            <a:cxnSpLocks/>
          </p:cNvCxnSpPr>
          <p:nvPr/>
        </p:nvCxnSpPr>
        <p:spPr>
          <a:xfrm rot="10800000" flipV="1">
            <a:off x="6386040" y="843578"/>
            <a:ext cx="1412054" cy="548980"/>
          </a:xfrm>
          <a:prstGeom prst="bentConnector3">
            <a:avLst>
              <a:gd name="adj1" fmla="val 10009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BEAAE649-19FB-48D5-9067-CB828FBF1B13}"/>
              </a:ext>
            </a:extLst>
          </p:cNvPr>
          <p:cNvCxnSpPr>
            <a:cxnSpLocks/>
          </p:cNvCxnSpPr>
          <p:nvPr/>
        </p:nvCxnSpPr>
        <p:spPr>
          <a:xfrm>
            <a:off x="8235841" y="839552"/>
            <a:ext cx="1943508" cy="485747"/>
          </a:xfrm>
          <a:prstGeom prst="bentConnector3">
            <a:avLst>
              <a:gd name="adj1" fmla="val 10015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9632C9D-A451-47C7-A8EE-E4683D075268}"/>
              </a:ext>
            </a:extLst>
          </p:cNvPr>
          <p:cNvCxnSpPr>
            <a:stCxn id="32" idx="2"/>
            <a:endCxn id="24" idx="0"/>
          </p:cNvCxnSpPr>
          <p:nvPr/>
        </p:nvCxnSpPr>
        <p:spPr>
          <a:xfrm flipH="1">
            <a:off x="7979069" y="1012063"/>
            <a:ext cx="47625" cy="3746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5513B82-DF56-4AD9-ABB6-6C7A4F9BF5CD}"/>
              </a:ext>
            </a:extLst>
          </p:cNvPr>
          <p:cNvSpPr txBox="1"/>
          <p:nvPr/>
        </p:nvSpPr>
        <p:spPr>
          <a:xfrm>
            <a:off x="5282996" y="2435499"/>
            <a:ext cx="664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  <a:endParaRPr lang="en-IN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4070152-6A4F-44E1-95EB-96F282CD1F8F}"/>
              </a:ext>
            </a:extLst>
          </p:cNvPr>
          <p:cNvSpPr txBox="1"/>
          <p:nvPr/>
        </p:nvSpPr>
        <p:spPr>
          <a:xfrm>
            <a:off x="5812525" y="2443589"/>
            <a:ext cx="664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-&gt;15</a:t>
            </a:r>
            <a:endParaRPr lang="en-IN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CFCD8EC-BEC5-4B0A-8558-980CC0FA0063}"/>
              </a:ext>
            </a:extLst>
          </p:cNvPr>
          <p:cNvSpPr txBox="1"/>
          <p:nvPr/>
        </p:nvSpPr>
        <p:spPr>
          <a:xfrm>
            <a:off x="6285037" y="2426873"/>
            <a:ext cx="664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-&gt;5</a:t>
            </a:r>
            <a:endParaRPr lang="en-IN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1ECF706-991F-4CD9-92D8-76A2CE9477C9}"/>
              </a:ext>
            </a:extLst>
          </p:cNvPr>
          <p:cNvSpPr txBox="1"/>
          <p:nvPr/>
        </p:nvSpPr>
        <p:spPr>
          <a:xfrm>
            <a:off x="6703690" y="2426873"/>
            <a:ext cx="664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-&gt;25</a:t>
            </a:r>
            <a:endParaRPr lang="en-IN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89CAE35-1D14-4621-AF27-3CC09D1E1634}"/>
              </a:ext>
            </a:extLst>
          </p:cNvPr>
          <p:cNvSpPr txBox="1"/>
          <p:nvPr/>
        </p:nvSpPr>
        <p:spPr>
          <a:xfrm>
            <a:off x="7162302" y="2423769"/>
            <a:ext cx="664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-&gt;55</a:t>
            </a:r>
            <a:endParaRPr lang="en-IN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516138E-AF8A-452E-B77B-21CC3FC38DA4}"/>
              </a:ext>
            </a:extLst>
          </p:cNvPr>
          <p:cNvSpPr txBox="1"/>
          <p:nvPr/>
        </p:nvSpPr>
        <p:spPr>
          <a:xfrm>
            <a:off x="7594855" y="2423769"/>
            <a:ext cx="664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-&gt;60</a:t>
            </a:r>
            <a:endParaRPr lang="en-IN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65A96D8-2D4A-4242-9DA9-80EC14552227}"/>
              </a:ext>
            </a:extLst>
          </p:cNvPr>
          <p:cNvSpPr txBox="1"/>
          <p:nvPr/>
        </p:nvSpPr>
        <p:spPr>
          <a:xfrm>
            <a:off x="4994214" y="2119174"/>
            <a:ext cx="153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Output::</a:t>
            </a:r>
            <a:endParaRPr lang="en-IN" dirty="0"/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2B519C55-1BE5-4B93-A647-3D65C6A117E9}"/>
              </a:ext>
            </a:extLst>
          </p:cNvPr>
          <p:cNvCxnSpPr>
            <a:cxnSpLocks/>
          </p:cNvCxnSpPr>
          <p:nvPr/>
        </p:nvCxnSpPr>
        <p:spPr>
          <a:xfrm>
            <a:off x="8246264" y="846249"/>
            <a:ext cx="2910386" cy="203109"/>
          </a:xfrm>
          <a:prstGeom prst="bentConnector3">
            <a:avLst>
              <a:gd name="adj1" fmla="val 10009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22D63BC-12E8-4116-B47D-F62803515F08}"/>
              </a:ext>
            </a:extLst>
          </p:cNvPr>
          <p:cNvGrpSpPr/>
          <p:nvPr/>
        </p:nvGrpSpPr>
        <p:grpSpPr>
          <a:xfrm>
            <a:off x="11028062" y="1049358"/>
            <a:ext cx="257175" cy="219075"/>
            <a:chOff x="6438897" y="3429000"/>
            <a:chExt cx="257175" cy="219075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8D7805C-0035-4D19-8D9D-37650AD4945A}"/>
                </a:ext>
              </a:extLst>
            </p:cNvPr>
            <p:cNvCxnSpPr/>
            <p:nvPr/>
          </p:nvCxnSpPr>
          <p:spPr>
            <a:xfrm>
              <a:off x="6438897" y="3429000"/>
              <a:ext cx="257175" cy="21907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F70FF59-8142-4C06-83C1-2BE4E67CAB43}"/>
                </a:ext>
              </a:extLst>
            </p:cNvPr>
            <p:cNvCxnSpPr/>
            <p:nvPr/>
          </p:nvCxnSpPr>
          <p:spPr>
            <a:xfrm flipH="1">
              <a:off x="6438897" y="3429000"/>
              <a:ext cx="257175" cy="21907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F3D650AD-A5DE-4393-A483-CDEEB7CF1124}"/>
              </a:ext>
            </a:extLst>
          </p:cNvPr>
          <p:cNvSpPr txBox="1"/>
          <p:nvPr/>
        </p:nvSpPr>
        <p:spPr>
          <a:xfrm>
            <a:off x="5336624" y="2782799"/>
            <a:ext cx="351088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void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display(start);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void display(</a:t>
            </a:r>
            <a:r>
              <a:rPr lang="en-US" dirty="0" err="1"/>
              <a:t>nd</a:t>
            </a:r>
            <a:r>
              <a:rPr lang="en-US" dirty="0"/>
              <a:t> * </a:t>
            </a:r>
            <a:r>
              <a:rPr lang="en-US" dirty="0" err="1"/>
              <a:t>ptr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if (</a:t>
            </a:r>
            <a:r>
              <a:rPr lang="en-US" dirty="0" err="1"/>
              <a:t>ptr</a:t>
            </a:r>
            <a:r>
              <a:rPr lang="en-US" dirty="0"/>
              <a:t>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</a:t>
            </a:r>
            <a:r>
              <a:rPr lang="en-US" dirty="0" err="1"/>
              <a:t>printf</a:t>
            </a:r>
            <a:r>
              <a:rPr lang="en-US" dirty="0"/>
              <a:t>(“-&gt;%d”,</a:t>
            </a:r>
            <a:r>
              <a:rPr lang="en-US" dirty="0" err="1"/>
              <a:t>ptr</a:t>
            </a:r>
            <a:r>
              <a:rPr lang="en-US" dirty="0"/>
              <a:t>-&gt;data);</a:t>
            </a:r>
          </a:p>
          <a:p>
            <a:r>
              <a:rPr lang="en-US" dirty="0"/>
              <a:t>      </a:t>
            </a:r>
            <a:r>
              <a:rPr lang="en-US" dirty="0" err="1"/>
              <a:t>ptr</a:t>
            </a:r>
            <a:r>
              <a:rPr lang="en-US" dirty="0"/>
              <a:t>=</a:t>
            </a:r>
            <a:r>
              <a:rPr lang="en-US" dirty="0" err="1"/>
              <a:t>ptr</a:t>
            </a:r>
            <a:r>
              <a:rPr lang="en-US" dirty="0"/>
              <a:t>-&gt;link;</a:t>
            </a:r>
          </a:p>
          <a:p>
            <a:r>
              <a:rPr lang="en-US" dirty="0"/>
              <a:t>      display(</a:t>
            </a:r>
            <a:r>
              <a:rPr lang="en-US" dirty="0" err="1"/>
              <a:t>ptr</a:t>
            </a:r>
            <a:r>
              <a:rPr lang="en-US" dirty="0"/>
              <a:t>);</a:t>
            </a:r>
          </a:p>
          <a:p>
            <a:r>
              <a:rPr lang="en-US" dirty="0"/>
              <a:t>     }</a:t>
            </a:r>
          </a:p>
          <a:p>
            <a:r>
              <a:rPr lang="en-US" dirty="0"/>
              <a:t> } //end of function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07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7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7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  <p:bldP spid="61" grpId="0"/>
      <p:bldP spid="62" grpId="0"/>
      <p:bldP spid="63" grpId="0"/>
      <p:bldP spid="64" grpId="0"/>
      <p:bldP spid="6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F6C80-1D2C-45F4-8EA9-25EE169B5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6658155" cy="644166"/>
          </a:xfrm>
        </p:spPr>
        <p:txBody>
          <a:bodyPr>
            <a:normAutofit/>
          </a:bodyPr>
          <a:lstStyle/>
          <a:p>
            <a:r>
              <a:rPr lang="en-US" sz="3600" dirty="0"/>
              <a:t>Linked List:: Searching Operation 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0AD9C-6A01-44CC-A694-4CB1DB66A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5774"/>
            <a:ext cx="10515600" cy="5271189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Linear searching and Binary Searching </a:t>
            </a:r>
          </a:p>
          <a:p>
            <a:r>
              <a:rPr lang="en-US" dirty="0"/>
              <a:t>Limitations of Binary Searching Algorithms: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list must be sorted.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data structure, where the list is stored, should have the facility to direct access the element without accessing the other elements.</a:t>
            </a:r>
          </a:p>
          <a:p>
            <a:r>
              <a:rPr lang="en-US" dirty="0"/>
              <a:t>The second limitation fails in case of linked list.</a:t>
            </a:r>
          </a:p>
          <a:p>
            <a:r>
              <a:rPr lang="en-US" dirty="0"/>
              <a:t>So, we can not apply binary search algorithm even if the list is sorted in the linked list.</a:t>
            </a:r>
          </a:p>
          <a:p>
            <a:r>
              <a:rPr lang="en-US" dirty="0"/>
              <a:t>Therefore, we can implement the only linear searching algorithm on the linked list.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B283B5-569C-4D28-A6A1-0564C8B4F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Lecture 5: Data Structure &amp;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34A7F8-FB38-4B54-B7D4-2FEBC824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844E-216E-47E9-9739-0B169D701703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5758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73855-CE10-4324-9F3B-62E4B2C22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488" y="181147"/>
            <a:ext cx="10515600" cy="577012"/>
          </a:xfrm>
        </p:spPr>
        <p:txBody>
          <a:bodyPr>
            <a:noAutofit/>
          </a:bodyPr>
          <a:lstStyle/>
          <a:p>
            <a:r>
              <a:rPr lang="en-US" sz="3200" dirty="0"/>
              <a:t>Linked List:: Searching Operation (Cont..)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10610-CB15-4250-A69D-48C3A766E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3904" y="2045583"/>
            <a:ext cx="3973895" cy="3811185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nd</a:t>
            </a:r>
            <a:r>
              <a:rPr lang="en-US" sz="2400" dirty="0"/>
              <a:t> *search(int x)</a:t>
            </a:r>
          </a:p>
          <a:p>
            <a:pPr marL="0" indent="0">
              <a:buNone/>
            </a:pPr>
            <a:r>
              <a:rPr lang="en-US" sz="2400" dirty="0"/>
              <a:t>{</a:t>
            </a:r>
          </a:p>
          <a:p>
            <a:pPr marL="180975" indent="0">
              <a:buNone/>
            </a:pPr>
            <a:r>
              <a:rPr lang="en-US" sz="2400" dirty="0" err="1"/>
              <a:t>nd</a:t>
            </a:r>
            <a:r>
              <a:rPr lang="en-US" sz="2400" dirty="0"/>
              <a:t> *</a:t>
            </a:r>
            <a:r>
              <a:rPr lang="en-US" sz="2400" dirty="0" err="1"/>
              <a:t>ptr</a:t>
            </a:r>
            <a:r>
              <a:rPr lang="en-US" sz="2400" dirty="0"/>
              <a:t>;</a:t>
            </a:r>
          </a:p>
          <a:p>
            <a:pPr marL="180975" indent="0">
              <a:buNone/>
            </a:pPr>
            <a:r>
              <a:rPr lang="en-US" sz="2400" dirty="0" err="1"/>
              <a:t>ptr</a:t>
            </a:r>
            <a:r>
              <a:rPr lang="en-US" sz="2400" dirty="0"/>
              <a:t>=start;</a:t>
            </a:r>
          </a:p>
          <a:p>
            <a:pPr marL="180975" indent="0">
              <a:buNone/>
            </a:pPr>
            <a:r>
              <a:rPr lang="en-US" sz="2000" dirty="0"/>
              <a:t>while ((</a:t>
            </a:r>
            <a:r>
              <a:rPr lang="en-US" sz="2000" dirty="0" err="1"/>
              <a:t>ptr</a:t>
            </a:r>
            <a:r>
              <a:rPr lang="en-US" sz="2000" dirty="0"/>
              <a:t>)&amp;&amp;(</a:t>
            </a:r>
            <a:r>
              <a:rPr lang="en-US" sz="2000" dirty="0" err="1"/>
              <a:t>ptr</a:t>
            </a:r>
            <a:r>
              <a:rPr lang="en-US" sz="2000" dirty="0"/>
              <a:t>-&gt;data!=x))</a:t>
            </a:r>
          </a:p>
          <a:p>
            <a:pPr marL="180975" indent="0">
              <a:buNone/>
            </a:pPr>
            <a:r>
              <a:rPr lang="en-US" sz="2400" dirty="0"/>
              <a:t>  </a:t>
            </a:r>
            <a:r>
              <a:rPr lang="en-US" sz="2400" dirty="0" err="1"/>
              <a:t>ptr</a:t>
            </a:r>
            <a:r>
              <a:rPr lang="en-US" sz="2400" dirty="0"/>
              <a:t>=</a:t>
            </a:r>
            <a:r>
              <a:rPr lang="en-US" sz="2400" dirty="0" err="1"/>
              <a:t>ptr</a:t>
            </a:r>
            <a:r>
              <a:rPr lang="en-US" sz="2400" dirty="0"/>
              <a:t>-&gt;link;</a:t>
            </a:r>
          </a:p>
          <a:p>
            <a:pPr marL="180975" indent="0">
              <a:buNone/>
            </a:pPr>
            <a:r>
              <a:rPr lang="en-US" sz="2400" dirty="0"/>
              <a:t>return(</a:t>
            </a:r>
            <a:r>
              <a:rPr lang="en-US" sz="2400" dirty="0" err="1"/>
              <a:t>ptr</a:t>
            </a:r>
            <a:r>
              <a:rPr lang="en-US" sz="2400" dirty="0"/>
              <a:t>)</a:t>
            </a:r>
          </a:p>
          <a:p>
            <a:pPr marL="180975" indent="0">
              <a:buNone/>
            </a:pPr>
            <a:r>
              <a:rPr lang="en-US" sz="2400" dirty="0"/>
              <a:t>} // end of search function</a:t>
            </a:r>
          </a:p>
          <a:p>
            <a:pPr marL="180975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DFB477-6F6B-4A2F-8230-1889C158E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Lecture 5: Data Structure &amp;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DDA8-4989-4144-AC64-BB9E1D9BA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844E-216E-47E9-9739-0B169D701703}" type="slidenum">
              <a:rPr lang="en-IN" smtClean="0"/>
              <a:t>19</a:t>
            </a:fld>
            <a:endParaRPr lang="en-I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128A414-91B2-4660-9903-5C7D2E03644B}"/>
              </a:ext>
            </a:extLst>
          </p:cNvPr>
          <p:cNvGrpSpPr/>
          <p:nvPr/>
        </p:nvGrpSpPr>
        <p:grpSpPr>
          <a:xfrm>
            <a:off x="835325" y="634258"/>
            <a:ext cx="9858374" cy="1190623"/>
            <a:chOff x="504825" y="885825"/>
            <a:chExt cx="9858374" cy="119062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C347E4C-DAFB-4694-8C82-3FE22BAE8F9A}"/>
                </a:ext>
              </a:extLst>
            </p:cNvPr>
            <p:cNvSpPr/>
            <p:nvPr/>
          </p:nvSpPr>
          <p:spPr>
            <a:xfrm>
              <a:off x="704850" y="1233487"/>
              <a:ext cx="457200" cy="37147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DDE5856-FF89-4629-9A94-3EEC0A22E359}"/>
                </a:ext>
              </a:extLst>
            </p:cNvPr>
            <p:cNvGrpSpPr/>
            <p:nvPr/>
          </p:nvGrpSpPr>
          <p:grpSpPr>
            <a:xfrm>
              <a:off x="1828801" y="1628774"/>
              <a:ext cx="1276350" cy="438150"/>
              <a:chOff x="2466976" y="1895475"/>
              <a:chExt cx="1276350" cy="438150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998FB73-CEE8-4385-A13D-ED3C80446893}"/>
                  </a:ext>
                </a:extLst>
              </p:cNvPr>
              <p:cNvSpPr/>
              <p:nvPr/>
            </p:nvSpPr>
            <p:spPr>
              <a:xfrm>
                <a:off x="2466976" y="1895475"/>
                <a:ext cx="762000" cy="43815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15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6C4FCAD-9993-4E6F-9490-79110A78A772}"/>
                  </a:ext>
                </a:extLst>
              </p:cNvPr>
              <p:cNvSpPr/>
              <p:nvPr/>
            </p:nvSpPr>
            <p:spPr>
              <a:xfrm>
                <a:off x="3228976" y="1895475"/>
                <a:ext cx="514350" cy="43815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812194E-99B8-4C5A-BD7F-583D2BEE48E0}"/>
                </a:ext>
              </a:extLst>
            </p:cNvPr>
            <p:cNvGrpSpPr/>
            <p:nvPr/>
          </p:nvGrpSpPr>
          <p:grpSpPr>
            <a:xfrm>
              <a:off x="3581404" y="1638298"/>
              <a:ext cx="1276350" cy="438150"/>
              <a:chOff x="2466976" y="1895475"/>
              <a:chExt cx="1276350" cy="43815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57301A1-64A2-4B53-B470-534CAA2C8D42}"/>
                  </a:ext>
                </a:extLst>
              </p:cNvPr>
              <p:cNvSpPr/>
              <p:nvPr/>
            </p:nvSpPr>
            <p:spPr>
              <a:xfrm>
                <a:off x="2466976" y="1895475"/>
                <a:ext cx="762000" cy="43815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4771E8E-41F7-41FE-9A73-783B2C0C1605}"/>
                  </a:ext>
                </a:extLst>
              </p:cNvPr>
              <p:cNvSpPr/>
              <p:nvPr/>
            </p:nvSpPr>
            <p:spPr>
              <a:xfrm>
                <a:off x="3228976" y="1895475"/>
                <a:ext cx="514350" cy="43815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F9278C3-17B2-4865-BED7-74027F9449C7}"/>
                </a:ext>
              </a:extLst>
            </p:cNvPr>
            <p:cNvGrpSpPr/>
            <p:nvPr/>
          </p:nvGrpSpPr>
          <p:grpSpPr>
            <a:xfrm>
              <a:off x="5419722" y="1638298"/>
              <a:ext cx="1276350" cy="438150"/>
              <a:chOff x="2466976" y="1895475"/>
              <a:chExt cx="1276350" cy="438150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E7FB083-0B83-4BF4-97AF-C583E8DD28E7}"/>
                  </a:ext>
                </a:extLst>
              </p:cNvPr>
              <p:cNvSpPr/>
              <p:nvPr/>
            </p:nvSpPr>
            <p:spPr>
              <a:xfrm>
                <a:off x="2466976" y="1895475"/>
                <a:ext cx="762000" cy="43815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25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5969A3E-5AC4-488E-990B-DDF21355C6E4}"/>
                  </a:ext>
                </a:extLst>
              </p:cNvPr>
              <p:cNvSpPr/>
              <p:nvPr/>
            </p:nvSpPr>
            <p:spPr>
              <a:xfrm>
                <a:off x="3228976" y="1895475"/>
                <a:ext cx="514350" cy="43815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5A4AD87-E5D8-4D80-81BD-C30C4EF08A30}"/>
                </a:ext>
              </a:extLst>
            </p:cNvPr>
            <p:cNvGrpSpPr/>
            <p:nvPr/>
          </p:nvGrpSpPr>
          <p:grpSpPr>
            <a:xfrm>
              <a:off x="7267569" y="1638298"/>
              <a:ext cx="1276350" cy="438150"/>
              <a:chOff x="2466976" y="1895475"/>
              <a:chExt cx="1276350" cy="438150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2728EA0-F5E9-4040-92A9-6CFB0B884317}"/>
                  </a:ext>
                </a:extLst>
              </p:cNvPr>
              <p:cNvSpPr/>
              <p:nvPr/>
            </p:nvSpPr>
            <p:spPr>
              <a:xfrm>
                <a:off x="2466976" y="1895475"/>
                <a:ext cx="762000" cy="43815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55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6EC80E2-B133-4AD1-AA75-0BD583FD6F0D}"/>
                  </a:ext>
                </a:extLst>
              </p:cNvPr>
              <p:cNvSpPr/>
              <p:nvPr/>
            </p:nvSpPr>
            <p:spPr>
              <a:xfrm>
                <a:off x="3228976" y="1895475"/>
                <a:ext cx="514350" cy="43815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5C2F054-8666-452B-AD25-34F755E5E03D}"/>
                </a:ext>
              </a:extLst>
            </p:cNvPr>
            <p:cNvGrpSpPr/>
            <p:nvPr/>
          </p:nvGrpSpPr>
          <p:grpSpPr>
            <a:xfrm>
              <a:off x="9086849" y="1638298"/>
              <a:ext cx="1276350" cy="438150"/>
              <a:chOff x="2466976" y="1895475"/>
              <a:chExt cx="1276350" cy="438150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59511C5-F613-4431-85F5-B113091FDBA7}"/>
                  </a:ext>
                </a:extLst>
              </p:cNvPr>
              <p:cNvSpPr/>
              <p:nvPr/>
            </p:nvSpPr>
            <p:spPr>
              <a:xfrm>
                <a:off x="2466976" y="1895475"/>
                <a:ext cx="762000" cy="43815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60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BB39D2A-543F-46D2-9DAF-CCEFA5504E6F}"/>
                  </a:ext>
                </a:extLst>
              </p:cNvPr>
              <p:cNvSpPr/>
              <p:nvPr/>
            </p:nvSpPr>
            <p:spPr>
              <a:xfrm>
                <a:off x="3228976" y="1895475"/>
                <a:ext cx="514350" cy="43815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55384FA-9B0A-4462-90FF-B40219BCD3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7976" y="1847849"/>
              <a:ext cx="733428" cy="95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A019681-612C-4957-B1E9-4BE3B02A32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5823" y="1838325"/>
              <a:ext cx="733428" cy="95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A951EC9-DE03-4C55-B9E3-1B760A8A00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24621" y="1847849"/>
              <a:ext cx="733428" cy="95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A6963EA-F823-4CA0-B6F7-EEC26F143E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67707" y="1857373"/>
              <a:ext cx="733428" cy="95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7DAA8AA-E095-44F9-9E38-D95D2BBE125B}"/>
                </a:ext>
              </a:extLst>
            </p:cNvPr>
            <p:cNvGrpSpPr/>
            <p:nvPr/>
          </p:nvGrpSpPr>
          <p:grpSpPr>
            <a:xfrm>
              <a:off x="9977436" y="1757359"/>
              <a:ext cx="257175" cy="219075"/>
              <a:chOff x="6438897" y="3429000"/>
              <a:chExt cx="257175" cy="219075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D285470-37A9-4367-9FD2-4271359958A6}"/>
                  </a:ext>
                </a:extLst>
              </p:cNvPr>
              <p:cNvCxnSpPr/>
              <p:nvPr/>
            </p:nvCxnSpPr>
            <p:spPr>
              <a:xfrm>
                <a:off x="6438897" y="3429000"/>
                <a:ext cx="257175" cy="21907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26CD4703-B92C-44F1-A7FF-B91A7769FF19}"/>
                  </a:ext>
                </a:extLst>
              </p:cNvPr>
              <p:cNvCxnSpPr/>
              <p:nvPr/>
            </p:nvCxnSpPr>
            <p:spPr>
              <a:xfrm flipH="1">
                <a:off x="6438897" y="3429000"/>
                <a:ext cx="257175" cy="21907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A2F8024-6ABC-4D06-AD02-4E7A6086D58F}"/>
                </a:ext>
              </a:extLst>
            </p:cNvPr>
            <p:cNvSpPr txBox="1"/>
            <p:nvPr/>
          </p:nvSpPr>
          <p:spPr>
            <a:xfrm>
              <a:off x="504825" y="885825"/>
              <a:ext cx="876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Start</a:t>
              </a:r>
              <a:endParaRPr lang="en-IN" dirty="0"/>
            </a:p>
          </p:txBody>
        </p: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332F503F-53ED-4C16-B298-0F1BD333CBE6}"/>
                </a:ext>
              </a:extLst>
            </p:cNvPr>
            <p:cNvCxnSpPr>
              <a:endCxn id="30" idx="1"/>
            </p:cNvCxnSpPr>
            <p:nvPr/>
          </p:nvCxnSpPr>
          <p:spPr>
            <a:xfrm>
              <a:off x="952500" y="1419225"/>
              <a:ext cx="876301" cy="428624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F6329C2-E664-4B83-97A2-EDE6C0A58C49}"/>
              </a:ext>
            </a:extLst>
          </p:cNvPr>
          <p:cNvGrpSpPr/>
          <p:nvPr/>
        </p:nvGrpSpPr>
        <p:grpSpPr>
          <a:xfrm>
            <a:off x="7598069" y="292926"/>
            <a:ext cx="876300" cy="719137"/>
            <a:chOff x="7598069" y="136525"/>
            <a:chExt cx="876300" cy="71913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1A20C02-E6FB-42AD-9854-E0454D84FB91}"/>
                </a:ext>
              </a:extLst>
            </p:cNvPr>
            <p:cNvSpPr/>
            <p:nvPr/>
          </p:nvSpPr>
          <p:spPr>
            <a:xfrm>
              <a:off x="7798094" y="484187"/>
              <a:ext cx="457200" cy="37147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11A8B9B-9255-47B3-B3AB-A15F50EC72A9}"/>
                </a:ext>
              </a:extLst>
            </p:cNvPr>
            <p:cNvSpPr txBox="1"/>
            <p:nvPr/>
          </p:nvSpPr>
          <p:spPr>
            <a:xfrm>
              <a:off x="7598069" y="136525"/>
              <a:ext cx="876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ptr</a:t>
              </a:r>
              <a:endParaRPr lang="en-IN" dirty="0"/>
            </a:p>
          </p:txBody>
        </p:sp>
      </p:grp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88D21926-48BF-44AA-B512-CD6D7A83F636}"/>
              </a:ext>
            </a:extLst>
          </p:cNvPr>
          <p:cNvCxnSpPr>
            <a:cxnSpLocks/>
          </p:cNvCxnSpPr>
          <p:nvPr/>
        </p:nvCxnSpPr>
        <p:spPr>
          <a:xfrm rot="10800000" flipV="1">
            <a:off x="2792714" y="843258"/>
            <a:ext cx="5024474" cy="522798"/>
          </a:xfrm>
          <a:prstGeom prst="bentConnector3">
            <a:avLst>
              <a:gd name="adj1" fmla="val 9996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2822A1FF-66BB-4637-AB68-5553312802F9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11616" y="843137"/>
            <a:ext cx="3239103" cy="482162"/>
          </a:xfrm>
          <a:prstGeom prst="bentConnector3">
            <a:avLst>
              <a:gd name="adj1" fmla="val 10033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2824A8B2-A008-477C-B094-7E9578929FCC}"/>
              </a:ext>
            </a:extLst>
          </p:cNvPr>
          <p:cNvCxnSpPr>
            <a:cxnSpLocks/>
          </p:cNvCxnSpPr>
          <p:nvPr/>
        </p:nvCxnSpPr>
        <p:spPr>
          <a:xfrm rot="10800000" flipV="1">
            <a:off x="6386040" y="843578"/>
            <a:ext cx="1412054" cy="548980"/>
          </a:xfrm>
          <a:prstGeom prst="bentConnector3">
            <a:avLst>
              <a:gd name="adj1" fmla="val 10009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BEAAE649-19FB-48D5-9067-CB828FBF1B13}"/>
              </a:ext>
            </a:extLst>
          </p:cNvPr>
          <p:cNvCxnSpPr>
            <a:cxnSpLocks/>
          </p:cNvCxnSpPr>
          <p:nvPr/>
        </p:nvCxnSpPr>
        <p:spPr>
          <a:xfrm>
            <a:off x="8235841" y="839552"/>
            <a:ext cx="1943508" cy="485747"/>
          </a:xfrm>
          <a:prstGeom prst="bentConnector3">
            <a:avLst>
              <a:gd name="adj1" fmla="val 10015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9632C9D-A451-47C7-A8EE-E4683D075268}"/>
              </a:ext>
            </a:extLst>
          </p:cNvPr>
          <p:cNvCxnSpPr>
            <a:stCxn id="32" idx="2"/>
            <a:endCxn id="24" idx="0"/>
          </p:cNvCxnSpPr>
          <p:nvPr/>
        </p:nvCxnSpPr>
        <p:spPr>
          <a:xfrm flipH="1">
            <a:off x="7979069" y="1012063"/>
            <a:ext cx="47625" cy="3746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D65A96D8-2D4A-4242-9DA9-80EC14552227}"/>
              </a:ext>
            </a:extLst>
          </p:cNvPr>
          <p:cNvSpPr txBox="1"/>
          <p:nvPr/>
        </p:nvSpPr>
        <p:spPr>
          <a:xfrm>
            <a:off x="9062674" y="2243983"/>
            <a:ext cx="1854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FF"/>
                </a:highlight>
              </a:rPr>
              <a:t>Input/Output::</a:t>
            </a:r>
            <a:endParaRPr lang="en-IN" dirty="0">
              <a:highlight>
                <a:srgbClr val="00FFFF"/>
              </a:highlight>
            </a:endParaRPr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2B519C55-1BE5-4B93-A647-3D65C6A117E9}"/>
              </a:ext>
            </a:extLst>
          </p:cNvPr>
          <p:cNvCxnSpPr>
            <a:cxnSpLocks/>
          </p:cNvCxnSpPr>
          <p:nvPr/>
        </p:nvCxnSpPr>
        <p:spPr>
          <a:xfrm>
            <a:off x="8246264" y="846249"/>
            <a:ext cx="2910386" cy="203109"/>
          </a:xfrm>
          <a:prstGeom prst="bentConnector3">
            <a:avLst>
              <a:gd name="adj1" fmla="val 10009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22D63BC-12E8-4116-B47D-F62803515F08}"/>
              </a:ext>
            </a:extLst>
          </p:cNvPr>
          <p:cNvGrpSpPr/>
          <p:nvPr/>
        </p:nvGrpSpPr>
        <p:grpSpPr>
          <a:xfrm>
            <a:off x="11028062" y="1049358"/>
            <a:ext cx="257175" cy="219075"/>
            <a:chOff x="6438897" y="3429000"/>
            <a:chExt cx="257175" cy="219075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8D7805C-0035-4D19-8D9D-37650AD4945A}"/>
                </a:ext>
              </a:extLst>
            </p:cNvPr>
            <p:cNvCxnSpPr/>
            <p:nvPr/>
          </p:nvCxnSpPr>
          <p:spPr>
            <a:xfrm>
              <a:off x="6438897" y="3429000"/>
              <a:ext cx="257175" cy="21907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F70FF59-8142-4C06-83C1-2BE4E67CAB43}"/>
                </a:ext>
              </a:extLst>
            </p:cNvPr>
            <p:cNvCxnSpPr/>
            <p:nvPr/>
          </p:nvCxnSpPr>
          <p:spPr>
            <a:xfrm flipH="1">
              <a:off x="6438897" y="3429000"/>
              <a:ext cx="257175" cy="21907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F3D650AD-A5DE-4393-A483-CDEEB7CF1124}"/>
              </a:ext>
            </a:extLst>
          </p:cNvPr>
          <p:cNvSpPr txBox="1"/>
          <p:nvPr/>
        </p:nvSpPr>
        <p:spPr>
          <a:xfrm>
            <a:off x="361411" y="2034432"/>
            <a:ext cx="4232513" cy="37856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void main()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nd</a:t>
            </a:r>
            <a:r>
              <a:rPr lang="en-US" sz="2000" dirty="0"/>
              <a:t> *temp;</a:t>
            </a:r>
          </a:p>
          <a:p>
            <a:r>
              <a:rPr lang="en-US" sz="2000" dirty="0"/>
              <a:t>   int x;</a:t>
            </a:r>
          </a:p>
          <a:p>
            <a:r>
              <a:rPr lang="en-US" sz="2000" dirty="0"/>
              <a:t>   </a:t>
            </a:r>
            <a:r>
              <a:rPr lang="en-US" dirty="0" err="1"/>
              <a:t>printf</a:t>
            </a:r>
            <a:r>
              <a:rPr lang="en-US" dirty="0"/>
              <a:t>(“\n Enter the searching element:”);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scanf</a:t>
            </a:r>
            <a:r>
              <a:rPr lang="en-US" sz="2000" dirty="0"/>
              <a:t>(“%</a:t>
            </a:r>
            <a:r>
              <a:rPr lang="en-US" sz="2000" dirty="0" err="1"/>
              <a:t>d”,&amp;x</a:t>
            </a:r>
            <a:r>
              <a:rPr lang="en-US" sz="2000" dirty="0"/>
              <a:t>);</a:t>
            </a:r>
          </a:p>
          <a:p>
            <a:r>
              <a:rPr lang="en-US" sz="2000" dirty="0"/>
              <a:t>   temp=search(x)  </a:t>
            </a:r>
          </a:p>
          <a:p>
            <a:r>
              <a:rPr lang="en-US" sz="2000" dirty="0"/>
              <a:t>   if (temp)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printf</a:t>
            </a:r>
            <a:r>
              <a:rPr lang="en-US" sz="2000" dirty="0"/>
              <a:t>(“\n Search is successful”);</a:t>
            </a:r>
          </a:p>
          <a:p>
            <a:r>
              <a:rPr lang="en-US" sz="2000" dirty="0"/>
              <a:t> else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printf</a:t>
            </a:r>
            <a:r>
              <a:rPr lang="en-US" sz="2000" dirty="0"/>
              <a:t>(“\n Search is unsuccessful”);</a:t>
            </a:r>
          </a:p>
          <a:p>
            <a:r>
              <a:rPr lang="en-US" sz="2000" dirty="0"/>
              <a:t> }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F03A40-9D09-4A8E-A093-4E10EB5CB897}"/>
              </a:ext>
            </a:extLst>
          </p:cNvPr>
          <p:cNvSpPr txBox="1"/>
          <p:nvPr/>
        </p:nvSpPr>
        <p:spPr>
          <a:xfrm>
            <a:off x="8798943" y="2641058"/>
            <a:ext cx="301170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Enter the searching element:</a:t>
            </a:r>
          </a:p>
          <a:p>
            <a:r>
              <a:rPr lang="en-US" dirty="0"/>
              <a:t>x=25</a:t>
            </a:r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865FF50-C41E-4394-9349-C16BDA54D48F}"/>
              </a:ext>
            </a:extLst>
          </p:cNvPr>
          <p:cNvSpPr txBox="1"/>
          <p:nvPr/>
        </p:nvSpPr>
        <p:spPr>
          <a:xfrm>
            <a:off x="8798942" y="4684291"/>
            <a:ext cx="301170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Enter the searching element:</a:t>
            </a:r>
          </a:p>
          <a:p>
            <a:r>
              <a:rPr lang="en-US" dirty="0"/>
              <a:t>x=85</a:t>
            </a:r>
            <a:endParaRPr lang="en-IN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129896A-C0E8-4FD0-A109-2A334F01C989}"/>
              </a:ext>
            </a:extLst>
          </p:cNvPr>
          <p:cNvSpPr txBox="1"/>
          <p:nvPr/>
        </p:nvSpPr>
        <p:spPr>
          <a:xfrm>
            <a:off x="8798941" y="3295396"/>
            <a:ext cx="301170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/>
              <a:t>Search is successful</a:t>
            </a:r>
            <a:endParaRPr lang="en-IN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B207E1C-EF21-448E-AFDC-F17F677BCEAE}"/>
              </a:ext>
            </a:extLst>
          </p:cNvPr>
          <p:cNvSpPr txBox="1"/>
          <p:nvPr/>
        </p:nvSpPr>
        <p:spPr>
          <a:xfrm>
            <a:off x="8818888" y="5373215"/>
            <a:ext cx="301170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/>
              <a:t>Search is unsuccessful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660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7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3" dur="500"/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6" dur="500"/>
                                        <p:tgtEl>
                                          <p:spTgt spid="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9" dur="500"/>
                                        <p:tgtEl>
                                          <p:spTgt spid="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2" dur="500"/>
                                        <p:tgtEl>
                                          <p:spTgt spid="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5" dur="500"/>
                                        <p:tgtEl>
                                          <p:spTgt spid="7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52" grpId="0" animBg="1"/>
      <p:bldP spid="52" grpId="1" animBg="1"/>
      <p:bldP spid="53" grpId="0" animBg="1"/>
      <p:bldP spid="54" grpId="0" animBg="1"/>
      <p:bldP spid="54" grpId="1" animBg="1"/>
      <p:bldP spid="5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473E5-1EA1-4A88-9245-A1F4CF295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5444"/>
          </a:xfrm>
        </p:spPr>
        <p:txBody>
          <a:bodyPr/>
          <a:lstStyle/>
          <a:p>
            <a:r>
              <a:rPr lang="en-US" dirty="0"/>
              <a:t>Outline : Lecture 5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E8FAC-95B1-4634-92B7-8FFFC8D37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0570"/>
            <a:ext cx="5257800" cy="508639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000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35F0C5-52EC-46C0-9B68-C1C255DA8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Lecture 5: Data Structure &amp;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8E4DEC-F122-4F91-B5D4-BA9BF77B6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844E-216E-47E9-9739-0B169D701703}" type="slidenum">
              <a:rPr lang="en-IN" smtClean="0"/>
              <a:t>2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2F26C2-EC02-4786-ADD9-0CC425BD36A1}"/>
              </a:ext>
            </a:extLst>
          </p:cNvPr>
          <p:cNvSpPr txBox="1"/>
          <p:nvPr/>
        </p:nvSpPr>
        <p:spPr>
          <a:xfrm>
            <a:off x="621103" y="1090570"/>
            <a:ext cx="4994693" cy="3565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Sorting Algorithms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Insertion Sorting algorithm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Analysis of Insertion Sorting Algorithm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Selection Sorting algorithm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Analysis of Selection Sorting Algorithm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Bubble Sorting Algorithm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Analysis of Bubble Sorting Algorithm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Modified Bubble Sorting Algorithm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Advantage of Modified Bubble Sort Algorithm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7340D4-B9B8-4436-A600-E5FF831585D6}"/>
              </a:ext>
            </a:extLst>
          </p:cNvPr>
          <p:cNvSpPr txBox="1"/>
          <p:nvPr/>
        </p:nvSpPr>
        <p:spPr>
          <a:xfrm>
            <a:off x="5279366" y="984373"/>
            <a:ext cx="6415177" cy="5448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Linked List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1950" indent="-361950">
              <a:lnSpc>
                <a:spcPct val="107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Classification of Linked List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Classification of Linked List with respect to Implementation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287338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 Linked List</a:t>
            </a:r>
            <a:endParaRPr lang="en-IN" sz="16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287338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Dynamic Linked List</a:t>
            </a:r>
            <a:endParaRPr lang="en-IN" sz="16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Operations on Single Linked List: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1950" lvl="0" indent="173038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534988" algn="l"/>
              </a:tabLst>
            </a:pPr>
            <a:r>
              <a:rPr lang="en-IN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Creation of Single Dynamic Linked List</a:t>
            </a:r>
            <a:endParaRPr lang="en-IN" sz="16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1950" lvl="0" indent="173038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534988" algn="l"/>
              </a:tabLst>
            </a:pPr>
            <a:r>
              <a:rPr lang="en-IN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 the Linked List (Iterative and recursive Algorithms)</a:t>
            </a:r>
            <a:endParaRPr lang="en-IN" sz="16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1950" lvl="0" indent="173038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534988" algn="l"/>
              </a:tabLst>
            </a:pPr>
            <a:r>
              <a:rPr lang="en-IN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Searching Operation </a:t>
            </a:r>
            <a:endParaRPr lang="en-IN" sz="16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1950" lvl="0" indent="173038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534988" algn="l"/>
              </a:tabLst>
            </a:pPr>
            <a:r>
              <a:rPr lang="en-IN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Insertion Operation </a:t>
            </a:r>
            <a:endParaRPr lang="en-IN" sz="16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1950" lvl="0" indent="173038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534988" algn="l"/>
              </a:tabLst>
            </a:pPr>
            <a:r>
              <a:rPr lang="en-IN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Deletion Operation</a:t>
            </a:r>
            <a:endParaRPr lang="en-IN" sz="16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1950" lvl="0" indent="173038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534988" algn="l"/>
              </a:tabLst>
            </a:pPr>
            <a:r>
              <a:rPr lang="en-IN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Reverse Print the Linked List  (Iterative and Recursive Method)</a:t>
            </a:r>
            <a:endParaRPr lang="en-IN" sz="16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1950" lvl="0" indent="173038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534988" algn="l"/>
              </a:tabLst>
            </a:pPr>
            <a:r>
              <a:rPr lang="en-IN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Reverse the Linked List</a:t>
            </a:r>
            <a:endParaRPr lang="en-IN" sz="16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120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F6C80-1D2C-45F4-8EA9-25EE169B5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6658155" cy="644166"/>
          </a:xfrm>
        </p:spPr>
        <p:txBody>
          <a:bodyPr>
            <a:normAutofit/>
          </a:bodyPr>
          <a:lstStyle/>
          <a:p>
            <a:r>
              <a:rPr lang="en-US" sz="3600" dirty="0"/>
              <a:t>Linked List:: Insertion Operation 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0AD9C-6A01-44CC-A694-4CB1DB66A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5775"/>
            <a:ext cx="10515600" cy="2139350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Different cases of Insertion operations:</a:t>
            </a:r>
          </a:p>
          <a:p>
            <a:pPr marL="514350" indent="-65088">
              <a:buFont typeface="+mj-lt"/>
              <a:buAutoNum type="arabicPeriod"/>
            </a:pPr>
            <a:r>
              <a:rPr lang="en-US" dirty="0"/>
              <a:t>	After a specified element</a:t>
            </a:r>
          </a:p>
          <a:p>
            <a:pPr marL="514350" indent="-65088">
              <a:buFont typeface="+mj-lt"/>
              <a:buAutoNum type="arabicPeriod"/>
            </a:pPr>
            <a:r>
              <a:rPr lang="en-US" dirty="0"/>
              <a:t> Before a specified element</a:t>
            </a:r>
          </a:p>
          <a:p>
            <a:pPr marL="514350" indent="-65088">
              <a:buFont typeface="+mj-lt"/>
              <a:buAutoNum type="arabicPeriod"/>
            </a:pPr>
            <a:r>
              <a:rPr lang="en-US" dirty="0"/>
              <a:t> At a particular given position 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B283B5-569C-4D28-A6A1-0564C8B4F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Lecture 5: Data Structure &amp;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34A7F8-FB38-4B54-B7D4-2FEBC824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844E-216E-47E9-9739-0B169D701703}" type="slidenum">
              <a:rPr lang="en-IN" smtClean="0"/>
              <a:t>20</a:t>
            </a:fld>
            <a:endParaRPr lang="en-I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1CEDE28-19A1-48A3-B6CE-3E8F1DBB5CD2}"/>
              </a:ext>
            </a:extLst>
          </p:cNvPr>
          <p:cNvGrpSpPr/>
          <p:nvPr/>
        </p:nvGrpSpPr>
        <p:grpSpPr>
          <a:xfrm>
            <a:off x="838200" y="3429000"/>
            <a:ext cx="9858374" cy="1190623"/>
            <a:chOff x="504825" y="885825"/>
            <a:chExt cx="9858374" cy="119062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CDC645-322B-4079-BA28-A0636AF76BD6}"/>
                </a:ext>
              </a:extLst>
            </p:cNvPr>
            <p:cNvSpPr/>
            <p:nvPr/>
          </p:nvSpPr>
          <p:spPr>
            <a:xfrm>
              <a:off x="704850" y="1233487"/>
              <a:ext cx="457200" cy="37147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BF7D407-F178-4DE6-A4EF-B0C5791B0125}"/>
                </a:ext>
              </a:extLst>
            </p:cNvPr>
            <p:cNvGrpSpPr/>
            <p:nvPr/>
          </p:nvGrpSpPr>
          <p:grpSpPr>
            <a:xfrm>
              <a:off x="1828801" y="1628774"/>
              <a:ext cx="1276350" cy="438150"/>
              <a:chOff x="2466976" y="1895475"/>
              <a:chExt cx="1276350" cy="438150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2B811CED-EC5D-4439-9E40-32D812B2B16E}"/>
                  </a:ext>
                </a:extLst>
              </p:cNvPr>
              <p:cNvSpPr/>
              <p:nvPr/>
            </p:nvSpPr>
            <p:spPr>
              <a:xfrm>
                <a:off x="2466976" y="1895475"/>
                <a:ext cx="762000" cy="43815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15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21A3FD7-1B89-422A-ACF5-70DEF4F92A74}"/>
                  </a:ext>
                </a:extLst>
              </p:cNvPr>
              <p:cNvSpPr/>
              <p:nvPr/>
            </p:nvSpPr>
            <p:spPr>
              <a:xfrm>
                <a:off x="3228976" y="1895475"/>
                <a:ext cx="514350" cy="43815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D25E595-8AEB-430A-9E62-B518D4A2C6C5}"/>
                </a:ext>
              </a:extLst>
            </p:cNvPr>
            <p:cNvGrpSpPr/>
            <p:nvPr/>
          </p:nvGrpSpPr>
          <p:grpSpPr>
            <a:xfrm>
              <a:off x="3581404" y="1638298"/>
              <a:ext cx="1276350" cy="438150"/>
              <a:chOff x="2466976" y="1895475"/>
              <a:chExt cx="1276350" cy="43815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6C17AF6-BDC2-4701-8EE3-C1FBA033A565}"/>
                  </a:ext>
                </a:extLst>
              </p:cNvPr>
              <p:cNvSpPr/>
              <p:nvPr/>
            </p:nvSpPr>
            <p:spPr>
              <a:xfrm>
                <a:off x="2466976" y="1895475"/>
                <a:ext cx="762000" cy="43815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BF7CF60-0B03-4357-A2D5-9E2390282D2B}"/>
                  </a:ext>
                </a:extLst>
              </p:cNvPr>
              <p:cNvSpPr/>
              <p:nvPr/>
            </p:nvSpPr>
            <p:spPr>
              <a:xfrm>
                <a:off x="3228976" y="1895475"/>
                <a:ext cx="514350" cy="43815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5E0986C-C2E8-468B-966F-8208DAB9CC71}"/>
                </a:ext>
              </a:extLst>
            </p:cNvPr>
            <p:cNvGrpSpPr/>
            <p:nvPr/>
          </p:nvGrpSpPr>
          <p:grpSpPr>
            <a:xfrm>
              <a:off x="5419722" y="1638298"/>
              <a:ext cx="1276350" cy="438150"/>
              <a:chOff x="2466976" y="1895475"/>
              <a:chExt cx="1276350" cy="438150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44DBBF8-0918-4FE7-8197-A2625753C291}"/>
                  </a:ext>
                </a:extLst>
              </p:cNvPr>
              <p:cNvSpPr/>
              <p:nvPr/>
            </p:nvSpPr>
            <p:spPr>
              <a:xfrm>
                <a:off x="2466976" y="1895475"/>
                <a:ext cx="762000" cy="43815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25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053FBC5-267F-475E-B636-9C71FFE1FD9B}"/>
                  </a:ext>
                </a:extLst>
              </p:cNvPr>
              <p:cNvSpPr/>
              <p:nvPr/>
            </p:nvSpPr>
            <p:spPr>
              <a:xfrm>
                <a:off x="3228976" y="1895475"/>
                <a:ext cx="514350" cy="43815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A8D60A1-5D49-43DD-99D1-B34BE51BD000}"/>
                </a:ext>
              </a:extLst>
            </p:cNvPr>
            <p:cNvGrpSpPr/>
            <p:nvPr/>
          </p:nvGrpSpPr>
          <p:grpSpPr>
            <a:xfrm>
              <a:off x="7267569" y="1638298"/>
              <a:ext cx="1276350" cy="438150"/>
              <a:chOff x="2466976" y="1895475"/>
              <a:chExt cx="1276350" cy="438150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5E9301A-FADB-45BD-90C6-E2ACB63F15AE}"/>
                  </a:ext>
                </a:extLst>
              </p:cNvPr>
              <p:cNvSpPr/>
              <p:nvPr/>
            </p:nvSpPr>
            <p:spPr>
              <a:xfrm>
                <a:off x="2466976" y="1895475"/>
                <a:ext cx="762000" cy="43815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55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C08A677-EF14-4A4C-91D4-03F97E5FA378}"/>
                  </a:ext>
                </a:extLst>
              </p:cNvPr>
              <p:cNvSpPr/>
              <p:nvPr/>
            </p:nvSpPr>
            <p:spPr>
              <a:xfrm>
                <a:off x="3228976" y="1895475"/>
                <a:ext cx="514350" cy="43815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006C65D-D6CA-47A4-91E3-DC311829C0A5}"/>
                </a:ext>
              </a:extLst>
            </p:cNvPr>
            <p:cNvGrpSpPr/>
            <p:nvPr/>
          </p:nvGrpSpPr>
          <p:grpSpPr>
            <a:xfrm>
              <a:off x="9086849" y="1638298"/>
              <a:ext cx="1276350" cy="438150"/>
              <a:chOff x="2466976" y="1895475"/>
              <a:chExt cx="1276350" cy="438150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DE5D3B0-11A4-46BD-9A5F-B557B9F2A4B1}"/>
                  </a:ext>
                </a:extLst>
              </p:cNvPr>
              <p:cNvSpPr/>
              <p:nvPr/>
            </p:nvSpPr>
            <p:spPr>
              <a:xfrm>
                <a:off x="2466976" y="1895475"/>
                <a:ext cx="762000" cy="43815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60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48013E7-8E21-4978-8161-ABDA18482C69}"/>
                  </a:ext>
                </a:extLst>
              </p:cNvPr>
              <p:cNvSpPr/>
              <p:nvPr/>
            </p:nvSpPr>
            <p:spPr>
              <a:xfrm>
                <a:off x="3228976" y="1895475"/>
                <a:ext cx="514350" cy="43815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AA82A09-926F-4B5E-B707-CEACFAB60E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7976" y="1847849"/>
              <a:ext cx="733428" cy="95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7082838-13E7-4DC9-A122-B58672CCEF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5823" y="1838325"/>
              <a:ext cx="733428" cy="95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C47CA48-DC53-4A20-BFD6-8E5AE8FBED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24621" y="1847849"/>
              <a:ext cx="733428" cy="95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AE41067-8C1F-4C4B-82A8-0ABA843648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67707" y="1857373"/>
              <a:ext cx="733428" cy="95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88A6D14-2CC9-4DAC-9532-B4A00A410371}"/>
                </a:ext>
              </a:extLst>
            </p:cNvPr>
            <p:cNvGrpSpPr/>
            <p:nvPr/>
          </p:nvGrpSpPr>
          <p:grpSpPr>
            <a:xfrm>
              <a:off x="9977436" y="1757359"/>
              <a:ext cx="257175" cy="219075"/>
              <a:chOff x="6438897" y="3429000"/>
              <a:chExt cx="257175" cy="219075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B9D7E23-1CDA-422C-BC17-B7035C74F76C}"/>
                  </a:ext>
                </a:extLst>
              </p:cNvPr>
              <p:cNvCxnSpPr/>
              <p:nvPr/>
            </p:nvCxnSpPr>
            <p:spPr>
              <a:xfrm>
                <a:off x="6438897" y="3429000"/>
                <a:ext cx="257175" cy="21907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0FC4E807-0AA1-42D4-9219-4BB1A9831656}"/>
                  </a:ext>
                </a:extLst>
              </p:cNvPr>
              <p:cNvCxnSpPr/>
              <p:nvPr/>
            </p:nvCxnSpPr>
            <p:spPr>
              <a:xfrm flipH="1">
                <a:off x="6438897" y="3429000"/>
                <a:ext cx="257175" cy="21907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49AB105-6455-4A7D-AF19-3570104B1C09}"/>
                </a:ext>
              </a:extLst>
            </p:cNvPr>
            <p:cNvSpPr txBox="1"/>
            <p:nvPr/>
          </p:nvSpPr>
          <p:spPr>
            <a:xfrm>
              <a:off x="504825" y="885825"/>
              <a:ext cx="876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Start</a:t>
              </a:r>
              <a:endParaRPr lang="en-IN" dirty="0"/>
            </a:p>
          </p:txBody>
        </p: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CED8B700-BE11-4308-9755-F60E51E0B9E9}"/>
                </a:ext>
              </a:extLst>
            </p:cNvPr>
            <p:cNvCxnSpPr>
              <a:endCxn id="30" idx="1"/>
            </p:cNvCxnSpPr>
            <p:nvPr/>
          </p:nvCxnSpPr>
          <p:spPr>
            <a:xfrm>
              <a:off x="952500" y="1419225"/>
              <a:ext cx="876301" cy="428624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803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F6C80-1D2C-45F4-8EA9-25EE169B5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8582024" cy="644166"/>
          </a:xfrm>
        </p:spPr>
        <p:txBody>
          <a:bodyPr>
            <a:normAutofit/>
          </a:bodyPr>
          <a:lstStyle/>
          <a:p>
            <a:r>
              <a:rPr lang="en-US" sz="3600" dirty="0"/>
              <a:t>Linked List:: Insertion Operation (Cont..) 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0AD9C-6A01-44CC-A694-4CB1DB66A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5775"/>
            <a:ext cx="10515600" cy="510279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pPr marL="449262" indent="0">
              <a:buNone/>
            </a:pPr>
            <a:r>
              <a:rPr lang="en-US" dirty="0"/>
              <a:t>Case 1:	After a specified element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B283B5-569C-4D28-A6A1-0564C8B4F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Lecture 5: Data Structure &amp;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34A7F8-FB38-4B54-B7D4-2FEBC824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844E-216E-47E9-9739-0B169D701703}" type="slidenum">
              <a:rPr lang="en-IN" smtClean="0"/>
              <a:t>21</a:t>
            </a:fld>
            <a:endParaRPr lang="en-I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1CEDE28-19A1-48A3-B6CE-3E8F1DBB5CD2}"/>
              </a:ext>
            </a:extLst>
          </p:cNvPr>
          <p:cNvGrpSpPr/>
          <p:nvPr/>
        </p:nvGrpSpPr>
        <p:grpSpPr>
          <a:xfrm>
            <a:off x="691551" y="1311952"/>
            <a:ext cx="9858374" cy="1190623"/>
            <a:chOff x="504825" y="885825"/>
            <a:chExt cx="9858374" cy="119062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CDC645-322B-4079-BA28-A0636AF76BD6}"/>
                </a:ext>
              </a:extLst>
            </p:cNvPr>
            <p:cNvSpPr/>
            <p:nvPr/>
          </p:nvSpPr>
          <p:spPr>
            <a:xfrm>
              <a:off x="704850" y="1233487"/>
              <a:ext cx="457200" cy="37147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BF7D407-F178-4DE6-A4EF-B0C5791B0125}"/>
                </a:ext>
              </a:extLst>
            </p:cNvPr>
            <p:cNvGrpSpPr/>
            <p:nvPr/>
          </p:nvGrpSpPr>
          <p:grpSpPr>
            <a:xfrm>
              <a:off x="1828801" y="1628774"/>
              <a:ext cx="1276350" cy="438150"/>
              <a:chOff x="2466976" y="1895475"/>
              <a:chExt cx="1276350" cy="438150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2B811CED-EC5D-4439-9E40-32D812B2B16E}"/>
                  </a:ext>
                </a:extLst>
              </p:cNvPr>
              <p:cNvSpPr/>
              <p:nvPr/>
            </p:nvSpPr>
            <p:spPr>
              <a:xfrm>
                <a:off x="2466976" y="1895475"/>
                <a:ext cx="762000" cy="43815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15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21A3FD7-1B89-422A-ACF5-70DEF4F92A74}"/>
                  </a:ext>
                </a:extLst>
              </p:cNvPr>
              <p:cNvSpPr/>
              <p:nvPr/>
            </p:nvSpPr>
            <p:spPr>
              <a:xfrm>
                <a:off x="3228976" y="1895475"/>
                <a:ext cx="514350" cy="43815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D25E595-8AEB-430A-9E62-B518D4A2C6C5}"/>
                </a:ext>
              </a:extLst>
            </p:cNvPr>
            <p:cNvGrpSpPr/>
            <p:nvPr/>
          </p:nvGrpSpPr>
          <p:grpSpPr>
            <a:xfrm>
              <a:off x="3581404" y="1638298"/>
              <a:ext cx="1276350" cy="438150"/>
              <a:chOff x="2466976" y="1895475"/>
              <a:chExt cx="1276350" cy="43815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6C17AF6-BDC2-4701-8EE3-C1FBA033A565}"/>
                  </a:ext>
                </a:extLst>
              </p:cNvPr>
              <p:cNvSpPr/>
              <p:nvPr/>
            </p:nvSpPr>
            <p:spPr>
              <a:xfrm>
                <a:off x="2466976" y="1895475"/>
                <a:ext cx="762000" cy="43815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BF7CF60-0B03-4357-A2D5-9E2390282D2B}"/>
                  </a:ext>
                </a:extLst>
              </p:cNvPr>
              <p:cNvSpPr/>
              <p:nvPr/>
            </p:nvSpPr>
            <p:spPr>
              <a:xfrm>
                <a:off x="3228976" y="1895475"/>
                <a:ext cx="514350" cy="43815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5E0986C-C2E8-468B-966F-8208DAB9CC71}"/>
                </a:ext>
              </a:extLst>
            </p:cNvPr>
            <p:cNvGrpSpPr/>
            <p:nvPr/>
          </p:nvGrpSpPr>
          <p:grpSpPr>
            <a:xfrm>
              <a:off x="5419722" y="1638298"/>
              <a:ext cx="1276350" cy="438150"/>
              <a:chOff x="2466976" y="1895475"/>
              <a:chExt cx="1276350" cy="438150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44DBBF8-0918-4FE7-8197-A2625753C291}"/>
                  </a:ext>
                </a:extLst>
              </p:cNvPr>
              <p:cNvSpPr/>
              <p:nvPr/>
            </p:nvSpPr>
            <p:spPr>
              <a:xfrm>
                <a:off x="2466976" y="1895475"/>
                <a:ext cx="762000" cy="43815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25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053FBC5-267F-475E-B636-9C71FFE1FD9B}"/>
                  </a:ext>
                </a:extLst>
              </p:cNvPr>
              <p:cNvSpPr/>
              <p:nvPr/>
            </p:nvSpPr>
            <p:spPr>
              <a:xfrm>
                <a:off x="3228976" y="1895475"/>
                <a:ext cx="514350" cy="43815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A8D60A1-5D49-43DD-99D1-B34BE51BD000}"/>
                </a:ext>
              </a:extLst>
            </p:cNvPr>
            <p:cNvGrpSpPr/>
            <p:nvPr/>
          </p:nvGrpSpPr>
          <p:grpSpPr>
            <a:xfrm>
              <a:off x="7267569" y="1638298"/>
              <a:ext cx="1276350" cy="438150"/>
              <a:chOff x="2466976" y="1895475"/>
              <a:chExt cx="1276350" cy="438150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5E9301A-FADB-45BD-90C6-E2ACB63F15AE}"/>
                  </a:ext>
                </a:extLst>
              </p:cNvPr>
              <p:cNvSpPr/>
              <p:nvPr/>
            </p:nvSpPr>
            <p:spPr>
              <a:xfrm>
                <a:off x="2466976" y="1895475"/>
                <a:ext cx="762000" cy="43815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55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C08A677-EF14-4A4C-91D4-03F97E5FA378}"/>
                  </a:ext>
                </a:extLst>
              </p:cNvPr>
              <p:cNvSpPr/>
              <p:nvPr/>
            </p:nvSpPr>
            <p:spPr>
              <a:xfrm>
                <a:off x="3228976" y="1895475"/>
                <a:ext cx="514350" cy="43815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006C65D-D6CA-47A4-91E3-DC311829C0A5}"/>
                </a:ext>
              </a:extLst>
            </p:cNvPr>
            <p:cNvGrpSpPr/>
            <p:nvPr/>
          </p:nvGrpSpPr>
          <p:grpSpPr>
            <a:xfrm>
              <a:off x="9086849" y="1638298"/>
              <a:ext cx="1276350" cy="438150"/>
              <a:chOff x="2466976" y="1895475"/>
              <a:chExt cx="1276350" cy="438150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DE5D3B0-11A4-46BD-9A5F-B557B9F2A4B1}"/>
                  </a:ext>
                </a:extLst>
              </p:cNvPr>
              <p:cNvSpPr/>
              <p:nvPr/>
            </p:nvSpPr>
            <p:spPr>
              <a:xfrm>
                <a:off x="2466976" y="1895475"/>
                <a:ext cx="762000" cy="43815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60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48013E7-8E21-4978-8161-ABDA18482C69}"/>
                  </a:ext>
                </a:extLst>
              </p:cNvPr>
              <p:cNvSpPr/>
              <p:nvPr/>
            </p:nvSpPr>
            <p:spPr>
              <a:xfrm>
                <a:off x="3228976" y="1895475"/>
                <a:ext cx="514350" cy="43815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AA82A09-926F-4B5E-B707-CEACFAB60E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7976" y="1847849"/>
              <a:ext cx="733428" cy="95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7082838-13E7-4DC9-A122-B58672CCEF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5823" y="1838325"/>
              <a:ext cx="733428" cy="95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C47CA48-DC53-4A20-BFD6-8E5AE8FBED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24621" y="1847849"/>
              <a:ext cx="733428" cy="95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AE41067-8C1F-4C4B-82A8-0ABA843648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67707" y="1857373"/>
              <a:ext cx="733428" cy="95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88A6D14-2CC9-4DAC-9532-B4A00A410371}"/>
                </a:ext>
              </a:extLst>
            </p:cNvPr>
            <p:cNvGrpSpPr/>
            <p:nvPr/>
          </p:nvGrpSpPr>
          <p:grpSpPr>
            <a:xfrm>
              <a:off x="9977436" y="1757359"/>
              <a:ext cx="257175" cy="219075"/>
              <a:chOff x="6438897" y="3429000"/>
              <a:chExt cx="257175" cy="219075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B9D7E23-1CDA-422C-BC17-B7035C74F76C}"/>
                  </a:ext>
                </a:extLst>
              </p:cNvPr>
              <p:cNvCxnSpPr/>
              <p:nvPr/>
            </p:nvCxnSpPr>
            <p:spPr>
              <a:xfrm>
                <a:off x="6438897" y="3429000"/>
                <a:ext cx="257175" cy="21907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0FC4E807-0AA1-42D4-9219-4BB1A9831656}"/>
                  </a:ext>
                </a:extLst>
              </p:cNvPr>
              <p:cNvCxnSpPr/>
              <p:nvPr/>
            </p:nvCxnSpPr>
            <p:spPr>
              <a:xfrm flipH="1">
                <a:off x="6438897" y="3429000"/>
                <a:ext cx="257175" cy="21907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49AB105-6455-4A7D-AF19-3570104B1C09}"/>
                </a:ext>
              </a:extLst>
            </p:cNvPr>
            <p:cNvSpPr txBox="1"/>
            <p:nvPr/>
          </p:nvSpPr>
          <p:spPr>
            <a:xfrm>
              <a:off x="504825" y="885825"/>
              <a:ext cx="876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Start</a:t>
              </a:r>
              <a:endParaRPr lang="en-IN" dirty="0"/>
            </a:p>
          </p:txBody>
        </p: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CED8B700-BE11-4308-9755-F60E51E0B9E9}"/>
                </a:ext>
              </a:extLst>
            </p:cNvPr>
            <p:cNvCxnSpPr>
              <a:endCxn id="30" idx="1"/>
            </p:cNvCxnSpPr>
            <p:nvPr/>
          </p:nvCxnSpPr>
          <p:spPr>
            <a:xfrm>
              <a:off x="952500" y="1419225"/>
              <a:ext cx="876301" cy="428624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2AFE124-891B-4E50-985D-82B3541463AB}"/>
              </a:ext>
            </a:extLst>
          </p:cNvPr>
          <p:cNvGrpSpPr/>
          <p:nvPr/>
        </p:nvGrpSpPr>
        <p:grpSpPr>
          <a:xfrm>
            <a:off x="5324569" y="2821408"/>
            <a:ext cx="1276350" cy="438150"/>
            <a:chOff x="2466976" y="1895475"/>
            <a:chExt cx="1276350" cy="43815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A87232D-5E52-49AE-A3E0-1E1C19063FCC}"/>
                </a:ext>
              </a:extLst>
            </p:cNvPr>
            <p:cNvSpPr/>
            <p:nvPr/>
          </p:nvSpPr>
          <p:spPr>
            <a:xfrm>
              <a:off x="2466976" y="1895475"/>
              <a:ext cx="762000" cy="43815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D45ED63-53FA-4164-AEF8-7B4C616ECA60}"/>
                </a:ext>
              </a:extLst>
            </p:cNvPr>
            <p:cNvSpPr/>
            <p:nvPr/>
          </p:nvSpPr>
          <p:spPr>
            <a:xfrm>
              <a:off x="3228976" y="1895475"/>
              <a:ext cx="514350" cy="43815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5A6DE755-A6D2-4980-8382-1A2256FD4432}"/>
              </a:ext>
            </a:extLst>
          </p:cNvPr>
          <p:cNvSpPr txBox="1"/>
          <p:nvPr/>
        </p:nvSpPr>
        <p:spPr>
          <a:xfrm>
            <a:off x="5586619" y="2877205"/>
            <a:ext cx="481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en-US" dirty="0">
                <a:solidFill>
                  <a:schemeClr val="tx1"/>
                </a:solidFill>
              </a:rPr>
              <a:t>5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14740C0-F04F-4CAA-8775-C4DBEDC0EE4A}"/>
              </a:ext>
            </a:extLst>
          </p:cNvPr>
          <p:cNvGrpSpPr/>
          <p:nvPr/>
        </p:nvGrpSpPr>
        <p:grpSpPr>
          <a:xfrm>
            <a:off x="3217389" y="2942106"/>
            <a:ext cx="876300" cy="719137"/>
            <a:chOff x="7598069" y="136525"/>
            <a:chExt cx="876300" cy="719137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19739CF-9972-4E26-B9D8-2F4A6D1BB76D}"/>
                </a:ext>
              </a:extLst>
            </p:cNvPr>
            <p:cNvSpPr/>
            <p:nvPr/>
          </p:nvSpPr>
          <p:spPr>
            <a:xfrm>
              <a:off x="7798094" y="484187"/>
              <a:ext cx="457200" cy="37147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6BDD641-BBCC-4793-BA22-960307995CFC}"/>
                </a:ext>
              </a:extLst>
            </p:cNvPr>
            <p:cNvSpPr txBox="1"/>
            <p:nvPr/>
          </p:nvSpPr>
          <p:spPr>
            <a:xfrm>
              <a:off x="7598069" y="136525"/>
              <a:ext cx="876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ptr</a:t>
              </a:r>
              <a:endParaRPr lang="en-IN" dirty="0"/>
            </a:p>
          </p:txBody>
        </p:sp>
      </p:grp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32D0566E-E493-4F46-8CA2-059BBF6DBA13}"/>
              </a:ext>
            </a:extLst>
          </p:cNvPr>
          <p:cNvCxnSpPr>
            <a:cxnSpLocks/>
          </p:cNvCxnSpPr>
          <p:nvPr/>
        </p:nvCxnSpPr>
        <p:spPr>
          <a:xfrm flipV="1">
            <a:off x="3884009" y="3253302"/>
            <a:ext cx="1943508" cy="251420"/>
          </a:xfrm>
          <a:prstGeom prst="bentConnector3">
            <a:avLst>
              <a:gd name="adj1" fmla="val 1006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72732ACF-0A06-4460-B06D-B1449F4D6467}"/>
              </a:ext>
            </a:extLst>
          </p:cNvPr>
          <p:cNvSpPr txBox="1">
            <a:spLocks/>
          </p:cNvSpPr>
          <p:nvPr/>
        </p:nvSpPr>
        <p:spPr>
          <a:xfrm>
            <a:off x="691551" y="3905585"/>
            <a:ext cx="6571891" cy="5102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9262" indent="0">
              <a:buFont typeface="Arial" panose="020B0604020202020204" pitchFamily="34" charset="0"/>
              <a:buNone/>
            </a:pPr>
            <a:r>
              <a:rPr lang="en-US" dirty="0"/>
              <a:t>Insert 35 after the specified element x=5</a:t>
            </a: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984B210D-4B96-4006-87B6-6465746264A6}"/>
              </a:ext>
            </a:extLst>
          </p:cNvPr>
          <p:cNvSpPr txBox="1">
            <a:spLocks/>
          </p:cNvSpPr>
          <p:nvPr/>
        </p:nvSpPr>
        <p:spPr>
          <a:xfrm>
            <a:off x="691551" y="4508367"/>
            <a:ext cx="6571891" cy="13771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9262" indent="0">
              <a:buFont typeface="Arial" panose="020B0604020202020204" pitchFamily="34" charset="0"/>
              <a:buNone/>
            </a:pPr>
            <a:r>
              <a:rPr lang="en-US" dirty="0"/>
              <a:t>temp=search(5);</a:t>
            </a:r>
          </a:p>
          <a:p>
            <a:pPr marL="449262" indent="0">
              <a:buFont typeface="Arial" panose="020B0604020202020204" pitchFamily="34" charset="0"/>
              <a:buNone/>
            </a:pPr>
            <a:r>
              <a:rPr lang="en-US" dirty="0" err="1"/>
              <a:t>ptr</a:t>
            </a:r>
            <a:r>
              <a:rPr lang="en-US" dirty="0"/>
              <a:t>-&gt;link=temp-&gt;link;</a:t>
            </a:r>
          </a:p>
          <a:p>
            <a:pPr marL="449262" indent="0">
              <a:buFont typeface="Arial" panose="020B0604020202020204" pitchFamily="34" charset="0"/>
              <a:buNone/>
            </a:pPr>
            <a:r>
              <a:rPr lang="en-US" dirty="0"/>
              <a:t>temp-&gt;link=</a:t>
            </a:r>
            <a:r>
              <a:rPr lang="en-US" dirty="0" err="1"/>
              <a:t>ptr</a:t>
            </a:r>
            <a:r>
              <a:rPr lang="en-US" dirty="0"/>
              <a:t>;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D9776CC-8BF0-4462-A4D8-3E732A81752E}"/>
              </a:ext>
            </a:extLst>
          </p:cNvPr>
          <p:cNvGrpSpPr/>
          <p:nvPr/>
        </p:nvGrpSpPr>
        <p:grpSpPr>
          <a:xfrm>
            <a:off x="4895944" y="1291807"/>
            <a:ext cx="876300" cy="719137"/>
            <a:chOff x="7598069" y="136525"/>
            <a:chExt cx="876300" cy="719137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19B4446-F959-48B8-9F62-77372E4FB465}"/>
                </a:ext>
              </a:extLst>
            </p:cNvPr>
            <p:cNvSpPr/>
            <p:nvPr/>
          </p:nvSpPr>
          <p:spPr>
            <a:xfrm>
              <a:off x="7798094" y="484187"/>
              <a:ext cx="457200" cy="37147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F0E31D8-76CF-44D2-90A7-86EE3961311E}"/>
                </a:ext>
              </a:extLst>
            </p:cNvPr>
            <p:cNvSpPr txBox="1"/>
            <p:nvPr/>
          </p:nvSpPr>
          <p:spPr>
            <a:xfrm>
              <a:off x="7598069" y="136525"/>
              <a:ext cx="876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temp</a:t>
              </a:r>
              <a:endParaRPr lang="en-IN" dirty="0"/>
            </a:p>
          </p:txBody>
        </p:sp>
      </p:grp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ED65BDCA-9A8B-4D6B-83EF-1BADCC719DA4}"/>
              </a:ext>
            </a:extLst>
          </p:cNvPr>
          <p:cNvCxnSpPr>
            <a:cxnSpLocks/>
            <a:stCxn id="48" idx="1"/>
            <a:endCxn id="28" idx="0"/>
          </p:cNvCxnSpPr>
          <p:nvPr/>
        </p:nvCxnSpPr>
        <p:spPr>
          <a:xfrm rot="10800000" flipV="1">
            <a:off x="4149131" y="1825207"/>
            <a:ext cx="946839" cy="23921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1F23F8F5-34B0-43E9-B845-87D813D93064}"/>
              </a:ext>
            </a:extLst>
          </p:cNvPr>
          <p:cNvCxnSpPr>
            <a:cxnSpLocks/>
          </p:cNvCxnSpPr>
          <p:nvPr/>
        </p:nvCxnSpPr>
        <p:spPr>
          <a:xfrm flipV="1">
            <a:off x="5431774" y="2399152"/>
            <a:ext cx="194649" cy="165196"/>
          </a:xfrm>
          <a:prstGeom prst="bentConnector3">
            <a:avLst>
              <a:gd name="adj1" fmla="val -10954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37935197-D4F8-4FDA-84A7-ED63544F5079}"/>
              </a:ext>
            </a:extLst>
          </p:cNvPr>
          <p:cNvCxnSpPr>
            <a:cxnSpLocks/>
          </p:cNvCxnSpPr>
          <p:nvPr/>
        </p:nvCxnSpPr>
        <p:spPr>
          <a:xfrm>
            <a:off x="5371392" y="2564348"/>
            <a:ext cx="1169145" cy="476135"/>
          </a:xfrm>
          <a:prstGeom prst="bentConnector3">
            <a:avLst>
              <a:gd name="adj1" fmla="val 11955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>
            <a:extLst>
              <a:ext uri="{FF2B5EF4-FFF2-40B4-BE49-F238E27FC236}">
                <a16:creationId xmlns:a16="http://schemas.microsoft.com/office/drawing/2014/main" id="{691064B5-FB46-49EB-9AF4-B87805B28110}"/>
              </a:ext>
            </a:extLst>
          </p:cNvPr>
          <p:cNvGrpSpPr/>
          <p:nvPr/>
        </p:nvGrpSpPr>
        <p:grpSpPr>
          <a:xfrm>
            <a:off x="5364017" y="2199169"/>
            <a:ext cx="108640" cy="138373"/>
            <a:chOff x="6438897" y="3429000"/>
            <a:chExt cx="257175" cy="219075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9DB7955-CA81-4768-8DDF-966E26445465}"/>
                </a:ext>
              </a:extLst>
            </p:cNvPr>
            <p:cNvCxnSpPr/>
            <p:nvPr/>
          </p:nvCxnSpPr>
          <p:spPr>
            <a:xfrm>
              <a:off x="6438897" y="3429000"/>
              <a:ext cx="257175" cy="21907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B1606826-935E-4EE5-8CA9-0B47B449DE3B}"/>
                </a:ext>
              </a:extLst>
            </p:cNvPr>
            <p:cNvCxnSpPr/>
            <p:nvPr/>
          </p:nvCxnSpPr>
          <p:spPr>
            <a:xfrm flipH="1">
              <a:off x="6438897" y="3429000"/>
              <a:ext cx="257175" cy="21907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4577E1F0-7668-441F-A7AF-3D5E3926A213}"/>
              </a:ext>
            </a:extLst>
          </p:cNvPr>
          <p:cNvCxnSpPr>
            <a:cxnSpLocks/>
            <a:endCxn id="33" idx="1"/>
          </p:cNvCxnSpPr>
          <p:nvPr/>
        </p:nvCxnSpPr>
        <p:spPr>
          <a:xfrm rot="16200000" flipH="1">
            <a:off x="4752243" y="2468156"/>
            <a:ext cx="689881" cy="45477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507103E-939C-495A-9E77-F393635E0DAB}"/>
              </a:ext>
            </a:extLst>
          </p:cNvPr>
          <p:cNvSpPr txBox="1"/>
          <p:nvPr/>
        </p:nvSpPr>
        <p:spPr>
          <a:xfrm>
            <a:off x="7454295" y="2821408"/>
            <a:ext cx="4303509" cy="40934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case 1: temp=search(x);</a:t>
            </a:r>
          </a:p>
          <a:p>
            <a:r>
              <a:rPr lang="en-US" sz="2000" dirty="0"/>
              <a:t>             if(temp)</a:t>
            </a:r>
          </a:p>
          <a:p>
            <a:r>
              <a:rPr lang="en-US" sz="2000" dirty="0"/>
              <a:t>               {</a:t>
            </a:r>
          </a:p>
          <a:p>
            <a:r>
              <a:rPr lang="en-US" sz="2000" dirty="0"/>
              <a:t>               </a:t>
            </a:r>
            <a:r>
              <a:rPr lang="en-US" sz="2000" dirty="0" err="1"/>
              <a:t>ptr</a:t>
            </a:r>
            <a:r>
              <a:rPr lang="en-US" sz="2000" dirty="0"/>
              <a:t>=(</a:t>
            </a:r>
            <a:r>
              <a:rPr lang="en-US" sz="2000" dirty="0" err="1"/>
              <a:t>nd</a:t>
            </a:r>
            <a:r>
              <a:rPr lang="en-US" sz="2000" dirty="0"/>
              <a:t>*)malloc(</a:t>
            </a:r>
            <a:r>
              <a:rPr lang="en-US" sz="2000" dirty="0" err="1"/>
              <a:t>sizeof</a:t>
            </a:r>
            <a:r>
              <a:rPr lang="en-US" sz="2000" dirty="0"/>
              <a:t>(</a:t>
            </a:r>
            <a:r>
              <a:rPr lang="en-US" sz="2000" dirty="0" err="1"/>
              <a:t>nd</a:t>
            </a:r>
            <a:r>
              <a:rPr lang="en-US" sz="2000" dirty="0"/>
              <a:t>));</a:t>
            </a:r>
          </a:p>
          <a:p>
            <a:r>
              <a:rPr lang="en-US" sz="2000" dirty="0"/>
              <a:t>               </a:t>
            </a:r>
            <a:r>
              <a:rPr lang="en-US" sz="2000" dirty="0" err="1"/>
              <a:t>printf</a:t>
            </a:r>
            <a:r>
              <a:rPr lang="en-US" sz="2000" dirty="0"/>
              <a:t>(“\</a:t>
            </a:r>
            <a:r>
              <a:rPr lang="en-US" sz="2000" dirty="0" err="1"/>
              <a:t>nEnter</a:t>
            </a:r>
            <a:r>
              <a:rPr lang="en-US" sz="2000" dirty="0"/>
              <a:t> the data”);</a:t>
            </a:r>
          </a:p>
          <a:p>
            <a:r>
              <a:rPr lang="en-US" sz="2000" dirty="0"/>
              <a:t>               </a:t>
            </a:r>
            <a:r>
              <a:rPr lang="en-US" sz="2000" dirty="0" err="1"/>
              <a:t>scanf</a:t>
            </a:r>
            <a:r>
              <a:rPr lang="en-US" sz="2000" dirty="0"/>
              <a:t>(“%d”,&amp;</a:t>
            </a:r>
            <a:r>
              <a:rPr lang="en-US" sz="2000" dirty="0" err="1"/>
              <a:t>ptr</a:t>
            </a:r>
            <a:r>
              <a:rPr lang="en-US" sz="2000" dirty="0"/>
              <a:t>-&gt;data);</a:t>
            </a:r>
          </a:p>
          <a:p>
            <a:r>
              <a:rPr lang="en-US" sz="2000" dirty="0"/>
              <a:t>               </a:t>
            </a:r>
            <a:r>
              <a:rPr lang="en-US" sz="2000" dirty="0" err="1"/>
              <a:t>ptr</a:t>
            </a:r>
            <a:r>
              <a:rPr lang="en-US" sz="2000" dirty="0"/>
              <a:t>-&gt;link=temp-&gt;link;</a:t>
            </a:r>
          </a:p>
          <a:p>
            <a:r>
              <a:rPr lang="en-US" sz="2000" dirty="0"/>
              <a:t>               temp-&gt;link=</a:t>
            </a:r>
            <a:r>
              <a:rPr lang="en-US" sz="2000" dirty="0" err="1"/>
              <a:t>ptr</a:t>
            </a:r>
            <a:r>
              <a:rPr lang="en-US" sz="2000" dirty="0"/>
              <a:t>;</a:t>
            </a:r>
          </a:p>
          <a:p>
            <a:r>
              <a:rPr lang="en-US" sz="2000" dirty="0"/>
              <a:t>               }</a:t>
            </a:r>
          </a:p>
          <a:p>
            <a:r>
              <a:rPr lang="en-US" sz="2000" dirty="0"/>
              <a:t>             else</a:t>
            </a:r>
          </a:p>
          <a:p>
            <a:r>
              <a:rPr lang="en-US" sz="2000" dirty="0"/>
              <a:t>                 </a:t>
            </a:r>
            <a:r>
              <a:rPr lang="en-US" sz="2000" dirty="0" err="1"/>
              <a:t>printf</a:t>
            </a:r>
            <a:r>
              <a:rPr lang="en-US" sz="2000" dirty="0"/>
              <a:t>(“\n Specified element is not present in the list”);</a:t>
            </a:r>
          </a:p>
          <a:p>
            <a:r>
              <a:rPr lang="en-US" sz="2000" dirty="0"/>
              <a:t>               break	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089685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35" grpId="0"/>
      <p:bldP spid="45" grpId="0" animBg="1"/>
      <p:bldP spid="9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F6C80-1D2C-45F4-8EA9-25EE169B5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8582024" cy="644166"/>
          </a:xfrm>
        </p:spPr>
        <p:txBody>
          <a:bodyPr>
            <a:normAutofit/>
          </a:bodyPr>
          <a:lstStyle/>
          <a:p>
            <a:r>
              <a:rPr lang="en-US" sz="3600" dirty="0"/>
              <a:t>Linked List:: Insertion Operation (Cont..) 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0AD9C-6A01-44CC-A694-4CB1DB66A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5775"/>
            <a:ext cx="10515600" cy="510279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pPr marL="449262" indent="0">
              <a:buNone/>
            </a:pPr>
            <a:r>
              <a:rPr lang="en-US" dirty="0"/>
              <a:t>Case 2:	Before a specified element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B283B5-569C-4D28-A6A1-0564C8B4F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Lecture 5: Data Structure &amp;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34A7F8-FB38-4B54-B7D4-2FEBC824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844E-216E-47E9-9739-0B169D701703}" type="slidenum">
              <a:rPr lang="en-IN" smtClean="0"/>
              <a:t>22</a:t>
            </a:fld>
            <a:endParaRPr lang="en-I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1CEDE28-19A1-48A3-B6CE-3E8F1DBB5CD2}"/>
              </a:ext>
            </a:extLst>
          </p:cNvPr>
          <p:cNvGrpSpPr/>
          <p:nvPr/>
        </p:nvGrpSpPr>
        <p:grpSpPr>
          <a:xfrm>
            <a:off x="691551" y="1311952"/>
            <a:ext cx="9858374" cy="1190623"/>
            <a:chOff x="504825" y="885825"/>
            <a:chExt cx="9858374" cy="119062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CDC645-322B-4079-BA28-A0636AF76BD6}"/>
                </a:ext>
              </a:extLst>
            </p:cNvPr>
            <p:cNvSpPr/>
            <p:nvPr/>
          </p:nvSpPr>
          <p:spPr>
            <a:xfrm>
              <a:off x="704850" y="1233487"/>
              <a:ext cx="457200" cy="37147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BF7D407-F178-4DE6-A4EF-B0C5791B0125}"/>
                </a:ext>
              </a:extLst>
            </p:cNvPr>
            <p:cNvGrpSpPr/>
            <p:nvPr/>
          </p:nvGrpSpPr>
          <p:grpSpPr>
            <a:xfrm>
              <a:off x="1828801" y="1628774"/>
              <a:ext cx="1276350" cy="438150"/>
              <a:chOff x="2466976" y="1895475"/>
              <a:chExt cx="1276350" cy="438150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2B811CED-EC5D-4439-9E40-32D812B2B16E}"/>
                  </a:ext>
                </a:extLst>
              </p:cNvPr>
              <p:cNvSpPr/>
              <p:nvPr/>
            </p:nvSpPr>
            <p:spPr>
              <a:xfrm>
                <a:off x="2466976" y="1895475"/>
                <a:ext cx="762000" cy="43815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15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21A3FD7-1B89-422A-ACF5-70DEF4F92A74}"/>
                  </a:ext>
                </a:extLst>
              </p:cNvPr>
              <p:cNvSpPr/>
              <p:nvPr/>
            </p:nvSpPr>
            <p:spPr>
              <a:xfrm>
                <a:off x="3228976" y="1895475"/>
                <a:ext cx="514350" cy="43815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D25E595-8AEB-430A-9E62-B518D4A2C6C5}"/>
                </a:ext>
              </a:extLst>
            </p:cNvPr>
            <p:cNvGrpSpPr/>
            <p:nvPr/>
          </p:nvGrpSpPr>
          <p:grpSpPr>
            <a:xfrm>
              <a:off x="3581404" y="1638298"/>
              <a:ext cx="1276350" cy="438150"/>
              <a:chOff x="2466976" y="1895475"/>
              <a:chExt cx="1276350" cy="43815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6C17AF6-BDC2-4701-8EE3-C1FBA033A565}"/>
                  </a:ext>
                </a:extLst>
              </p:cNvPr>
              <p:cNvSpPr/>
              <p:nvPr/>
            </p:nvSpPr>
            <p:spPr>
              <a:xfrm>
                <a:off x="2466976" y="1895475"/>
                <a:ext cx="762000" cy="43815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BF7CF60-0B03-4357-A2D5-9E2390282D2B}"/>
                  </a:ext>
                </a:extLst>
              </p:cNvPr>
              <p:cNvSpPr/>
              <p:nvPr/>
            </p:nvSpPr>
            <p:spPr>
              <a:xfrm>
                <a:off x="3228976" y="1895475"/>
                <a:ext cx="514350" cy="43815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5E0986C-C2E8-468B-966F-8208DAB9CC71}"/>
                </a:ext>
              </a:extLst>
            </p:cNvPr>
            <p:cNvGrpSpPr/>
            <p:nvPr/>
          </p:nvGrpSpPr>
          <p:grpSpPr>
            <a:xfrm>
              <a:off x="5419722" y="1638298"/>
              <a:ext cx="1276350" cy="438150"/>
              <a:chOff x="2466976" y="1895475"/>
              <a:chExt cx="1276350" cy="438150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44DBBF8-0918-4FE7-8197-A2625753C291}"/>
                  </a:ext>
                </a:extLst>
              </p:cNvPr>
              <p:cNvSpPr/>
              <p:nvPr/>
            </p:nvSpPr>
            <p:spPr>
              <a:xfrm>
                <a:off x="2466976" y="1895475"/>
                <a:ext cx="762000" cy="43815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25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053FBC5-267F-475E-B636-9C71FFE1FD9B}"/>
                  </a:ext>
                </a:extLst>
              </p:cNvPr>
              <p:cNvSpPr/>
              <p:nvPr/>
            </p:nvSpPr>
            <p:spPr>
              <a:xfrm>
                <a:off x="3228976" y="1895475"/>
                <a:ext cx="514350" cy="43815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A8D60A1-5D49-43DD-99D1-B34BE51BD000}"/>
                </a:ext>
              </a:extLst>
            </p:cNvPr>
            <p:cNvGrpSpPr/>
            <p:nvPr/>
          </p:nvGrpSpPr>
          <p:grpSpPr>
            <a:xfrm>
              <a:off x="7267569" y="1638298"/>
              <a:ext cx="1276350" cy="438150"/>
              <a:chOff x="2466976" y="1895475"/>
              <a:chExt cx="1276350" cy="438150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5E9301A-FADB-45BD-90C6-E2ACB63F15AE}"/>
                  </a:ext>
                </a:extLst>
              </p:cNvPr>
              <p:cNvSpPr/>
              <p:nvPr/>
            </p:nvSpPr>
            <p:spPr>
              <a:xfrm>
                <a:off x="2466976" y="1895475"/>
                <a:ext cx="762000" cy="43815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55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C08A677-EF14-4A4C-91D4-03F97E5FA378}"/>
                  </a:ext>
                </a:extLst>
              </p:cNvPr>
              <p:cNvSpPr/>
              <p:nvPr/>
            </p:nvSpPr>
            <p:spPr>
              <a:xfrm>
                <a:off x="3228976" y="1895475"/>
                <a:ext cx="514350" cy="43815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006C65D-D6CA-47A4-91E3-DC311829C0A5}"/>
                </a:ext>
              </a:extLst>
            </p:cNvPr>
            <p:cNvGrpSpPr/>
            <p:nvPr/>
          </p:nvGrpSpPr>
          <p:grpSpPr>
            <a:xfrm>
              <a:off x="9086849" y="1638298"/>
              <a:ext cx="1276350" cy="438150"/>
              <a:chOff x="2466976" y="1895475"/>
              <a:chExt cx="1276350" cy="438150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DE5D3B0-11A4-46BD-9A5F-B557B9F2A4B1}"/>
                  </a:ext>
                </a:extLst>
              </p:cNvPr>
              <p:cNvSpPr/>
              <p:nvPr/>
            </p:nvSpPr>
            <p:spPr>
              <a:xfrm>
                <a:off x="2466976" y="1895475"/>
                <a:ext cx="762000" cy="43815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60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48013E7-8E21-4978-8161-ABDA18482C69}"/>
                  </a:ext>
                </a:extLst>
              </p:cNvPr>
              <p:cNvSpPr/>
              <p:nvPr/>
            </p:nvSpPr>
            <p:spPr>
              <a:xfrm>
                <a:off x="3228976" y="1895475"/>
                <a:ext cx="514350" cy="43815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AA82A09-926F-4B5E-B707-CEACFAB60E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7976" y="1847849"/>
              <a:ext cx="733428" cy="95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7082838-13E7-4DC9-A122-B58672CCEF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5823" y="1838325"/>
              <a:ext cx="733428" cy="95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C47CA48-DC53-4A20-BFD6-8E5AE8FBED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24621" y="1847849"/>
              <a:ext cx="733428" cy="95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AE41067-8C1F-4C4B-82A8-0ABA843648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67707" y="1857373"/>
              <a:ext cx="733428" cy="95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88A6D14-2CC9-4DAC-9532-B4A00A410371}"/>
                </a:ext>
              </a:extLst>
            </p:cNvPr>
            <p:cNvGrpSpPr/>
            <p:nvPr/>
          </p:nvGrpSpPr>
          <p:grpSpPr>
            <a:xfrm>
              <a:off x="9977436" y="1757359"/>
              <a:ext cx="257175" cy="219075"/>
              <a:chOff x="6438897" y="3429000"/>
              <a:chExt cx="257175" cy="219075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B9D7E23-1CDA-422C-BC17-B7035C74F76C}"/>
                  </a:ext>
                </a:extLst>
              </p:cNvPr>
              <p:cNvCxnSpPr/>
              <p:nvPr/>
            </p:nvCxnSpPr>
            <p:spPr>
              <a:xfrm>
                <a:off x="6438897" y="3429000"/>
                <a:ext cx="257175" cy="21907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0FC4E807-0AA1-42D4-9219-4BB1A9831656}"/>
                  </a:ext>
                </a:extLst>
              </p:cNvPr>
              <p:cNvCxnSpPr/>
              <p:nvPr/>
            </p:nvCxnSpPr>
            <p:spPr>
              <a:xfrm flipH="1">
                <a:off x="6438897" y="3429000"/>
                <a:ext cx="257175" cy="21907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49AB105-6455-4A7D-AF19-3570104B1C09}"/>
                </a:ext>
              </a:extLst>
            </p:cNvPr>
            <p:cNvSpPr txBox="1"/>
            <p:nvPr/>
          </p:nvSpPr>
          <p:spPr>
            <a:xfrm>
              <a:off x="504825" y="885825"/>
              <a:ext cx="876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Start</a:t>
              </a:r>
              <a:endParaRPr lang="en-IN" dirty="0"/>
            </a:p>
          </p:txBody>
        </p: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CED8B700-BE11-4308-9755-F60E51E0B9E9}"/>
                </a:ext>
              </a:extLst>
            </p:cNvPr>
            <p:cNvCxnSpPr>
              <a:endCxn id="30" idx="1"/>
            </p:cNvCxnSpPr>
            <p:nvPr/>
          </p:nvCxnSpPr>
          <p:spPr>
            <a:xfrm>
              <a:off x="952500" y="1419225"/>
              <a:ext cx="876301" cy="428624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2AFE124-891B-4E50-985D-82B3541463AB}"/>
              </a:ext>
            </a:extLst>
          </p:cNvPr>
          <p:cNvGrpSpPr/>
          <p:nvPr/>
        </p:nvGrpSpPr>
        <p:grpSpPr>
          <a:xfrm>
            <a:off x="5324569" y="2821408"/>
            <a:ext cx="1276350" cy="438150"/>
            <a:chOff x="2466976" y="1895475"/>
            <a:chExt cx="1276350" cy="43815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A87232D-5E52-49AE-A3E0-1E1C19063FCC}"/>
                </a:ext>
              </a:extLst>
            </p:cNvPr>
            <p:cNvSpPr/>
            <p:nvPr/>
          </p:nvSpPr>
          <p:spPr>
            <a:xfrm>
              <a:off x="2466976" y="1895475"/>
              <a:ext cx="762000" cy="43815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D45ED63-53FA-4164-AEF8-7B4C616ECA60}"/>
                </a:ext>
              </a:extLst>
            </p:cNvPr>
            <p:cNvSpPr/>
            <p:nvPr/>
          </p:nvSpPr>
          <p:spPr>
            <a:xfrm>
              <a:off x="3228976" y="1895475"/>
              <a:ext cx="514350" cy="43815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5A6DE755-A6D2-4980-8382-1A2256FD4432}"/>
              </a:ext>
            </a:extLst>
          </p:cNvPr>
          <p:cNvSpPr txBox="1"/>
          <p:nvPr/>
        </p:nvSpPr>
        <p:spPr>
          <a:xfrm>
            <a:off x="5586619" y="2877205"/>
            <a:ext cx="481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en-US" dirty="0">
                <a:solidFill>
                  <a:schemeClr val="tx1"/>
                </a:solidFill>
              </a:rPr>
              <a:t>5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14740C0-F04F-4CAA-8775-C4DBEDC0EE4A}"/>
              </a:ext>
            </a:extLst>
          </p:cNvPr>
          <p:cNvGrpSpPr/>
          <p:nvPr/>
        </p:nvGrpSpPr>
        <p:grpSpPr>
          <a:xfrm>
            <a:off x="3217389" y="2942106"/>
            <a:ext cx="876300" cy="719137"/>
            <a:chOff x="7598069" y="136525"/>
            <a:chExt cx="876300" cy="719137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19739CF-9972-4E26-B9D8-2F4A6D1BB76D}"/>
                </a:ext>
              </a:extLst>
            </p:cNvPr>
            <p:cNvSpPr/>
            <p:nvPr/>
          </p:nvSpPr>
          <p:spPr>
            <a:xfrm>
              <a:off x="7798094" y="484187"/>
              <a:ext cx="457200" cy="37147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6BDD641-BBCC-4793-BA22-960307995CFC}"/>
                </a:ext>
              </a:extLst>
            </p:cNvPr>
            <p:cNvSpPr txBox="1"/>
            <p:nvPr/>
          </p:nvSpPr>
          <p:spPr>
            <a:xfrm>
              <a:off x="7598069" y="136525"/>
              <a:ext cx="876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ptr</a:t>
              </a:r>
              <a:endParaRPr lang="en-IN" dirty="0"/>
            </a:p>
          </p:txBody>
        </p:sp>
      </p:grp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32D0566E-E493-4F46-8CA2-059BBF6DBA13}"/>
              </a:ext>
            </a:extLst>
          </p:cNvPr>
          <p:cNvCxnSpPr>
            <a:cxnSpLocks/>
          </p:cNvCxnSpPr>
          <p:nvPr/>
        </p:nvCxnSpPr>
        <p:spPr>
          <a:xfrm flipV="1">
            <a:off x="3884009" y="3253302"/>
            <a:ext cx="1943508" cy="251420"/>
          </a:xfrm>
          <a:prstGeom prst="bentConnector3">
            <a:avLst>
              <a:gd name="adj1" fmla="val 1006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72732ACF-0A06-4460-B06D-B1449F4D6467}"/>
              </a:ext>
            </a:extLst>
          </p:cNvPr>
          <p:cNvSpPr txBox="1">
            <a:spLocks/>
          </p:cNvSpPr>
          <p:nvPr/>
        </p:nvSpPr>
        <p:spPr>
          <a:xfrm>
            <a:off x="338446" y="2620396"/>
            <a:ext cx="2953430" cy="5102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9262" indent="0">
              <a:buFont typeface="Arial" panose="020B0604020202020204" pitchFamily="34" charset="0"/>
              <a:buNone/>
            </a:pPr>
            <a:r>
              <a:rPr lang="en-US" sz="2400" dirty="0"/>
              <a:t>Insert 35 before the specified element x=25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D9776CC-8BF0-4462-A4D8-3E732A81752E}"/>
              </a:ext>
            </a:extLst>
          </p:cNvPr>
          <p:cNvGrpSpPr/>
          <p:nvPr/>
        </p:nvGrpSpPr>
        <p:grpSpPr>
          <a:xfrm>
            <a:off x="4895944" y="1291807"/>
            <a:ext cx="876300" cy="719137"/>
            <a:chOff x="7598069" y="136525"/>
            <a:chExt cx="876300" cy="719137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19B4446-F959-48B8-9F62-77372E4FB465}"/>
                </a:ext>
              </a:extLst>
            </p:cNvPr>
            <p:cNvSpPr/>
            <p:nvPr/>
          </p:nvSpPr>
          <p:spPr>
            <a:xfrm>
              <a:off x="7798094" y="484187"/>
              <a:ext cx="457200" cy="37147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F0E31D8-76CF-44D2-90A7-86EE3961311E}"/>
                </a:ext>
              </a:extLst>
            </p:cNvPr>
            <p:cNvSpPr txBox="1"/>
            <p:nvPr/>
          </p:nvSpPr>
          <p:spPr>
            <a:xfrm>
              <a:off x="7598069" y="136525"/>
              <a:ext cx="876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temp</a:t>
              </a:r>
              <a:endParaRPr lang="en-IN" dirty="0"/>
            </a:p>
          </p:txBody>
        </p:sp>
      </p:grp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ED65BDCA-9A8B-4D6B-83EF-1BADCC719DA4}"/>
              </a:ext>
            </a:extLst>
          </p:cNvPr>
          <p:cNvCxnSpPr>
            <a:cxnSpLocks/>
            <a:stCxn id="48" idx="1"/>
            <a:endCxn id="28" idx="0"/>
          </p:cNvCxnSpPr>
          <p:nvPr/>
        </p:nvCxnSpPr>
        <p:spPr>
          <a:xfrm rot="10800000" flipV="1">
            <a:off x="4149131" y="1825207"/>
            <a:ext cx="946839" cy="23921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1F23F8F5-34B0-43E9-B845-87D813D93064}"/>
              </a:ext>
            </a:extLst>
          </p:cNvPr>
          <p:cNvCxnSpPr>
            <a:cxnSpLocks/>
          </p:cNvCxnSpPr>
          <p:nvPr/>
        </p:nvCxnSpPr>
        <p:spPr>
          <a:xfrm flipV="1">
            <a:off x="5431774" y="2399152"/>
            <a:ext cx="194649" cy="165196"/>
          </a:xfrm>
          <a:prstGeom prst="bentConnector3">
            <a:avLst>
              <a:gd name="adj1" fmla="val -10954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37935197-D4F8-4FDA-84A7-ED63544F5079}"/>
              </a:ext>
            </a:extLst>
          </p:cNvPr>
          <p:cNvCxnSpPr>
            <a:cxnSpLocks/>
          </p:cNvCxnSpPr>
          <p:nvPr/>
        </p:nvCxnSpPr>
        <p:spPr>
          <a:xfrm>
            <a:off x="5371392" y="2564348"/>
            <a:ext cx="1169145" cy="476135"/>
          </a:xfrm>
          <a:prstGeom prst="bentConnector3">
            <a:avLst>
              <a:gd name="adj1" fmla="val 11955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>
            <a:extLst>
              <a:ext uri="{FF2B5EF4-FFF2-40B4-BE49-F238E27FC236}">
                <a16:creationId xmlns:a16="http://schemas.microsoft.com/office/drawing/2014/main" id="{691064B5-FB46-49EB-9AF4-B87805B28110}"/>
              </a:ext>
            </a:extLst>
          </p:cNvPr>
          <p:cNvGrpSpPr/>
          <p:nvPr/>
        </p:nvGrpSpPr>
        <p:grpSpPr>
          <a:xfrm>
            <a:off x="5364017" y="2199169"/>
            <a:ext cx="108640" cy="138373"/>
            <a:chOff x="6438897" y="3429000"/>
            <a:chExt cx="257175" cy="219075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9DB7955-CA81-4768-8DDF-966E26445465}"/>
                </a:ext>
              </a:extLst>
            </p:cNvPr>
            <p:cNvCxnSpPr/>
            <p:nvPr/>
          </p:nvCxnSpPr>
          <p:spPr>
            <a:xfrm>
              <a:off x="6438897" y="3429000"/>
              <a:ext cx="257175" cy="21907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B1606826-935E-4EE5-8CA9-0B47B449DE3B}"/>
                </a:ext>
              </a:extLst>
            </p:cNvPr>
            <p:cNvCxnSpPr/>
            <p:nvPr/>
          </p:nvCxnSpPr>
          <p:spPr>
            <a:xfrm flipH="1">
              <a:off x="6438897" y="3429000"/>
              <a:ext cx="257175" cy="21907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4577E1F0-7668-441F-A7AF-3D5E3926A213}"/>
              </a:ext>
            </a:extLst>
          </p:cNvPr>
          <p:cNvCxnSpPr>
            <a:cxnSpLocks/>
            <a:endCxn id="33" idx="1"/>
          </p:cNvCxnSpPr>
          <p:nvPr/>
        </p:nvCxnSpPr>
        <p:spPr>
          <a:xfrm rot="16200000" flipH="1">
            <a:off x="4752243" y="2468156"/>
            <a:ext cx="689881" cy="45477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98B0119-2588-4AD5-9E38-8A7873EB511E}"/>
              </a:ext>
            </a:extLst>
          </p:cNvPr>
          <p:cNvSpPr txBox="1"/>
          <p:nvPr/>
        </p:nvSpPr>
        <p:spPr>
          <a:xfrm>
            <a:off x="6866584" y="2612112"/>
            <a:ext cx="4986970" cy="44012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else</a:t>
            </a:r>
          </a:p>
          <a:p>
            <a:r>
              <a:rPr lang="en-US" sz="2000" dirty="0"/>
              <a:t>                  {</a:t>
            </a:r>
          </a:p>
          <a:p>
            <a:r>
              <a:rPr lang="en-US" sz="2000" dirty="0"/>
              <a:t>                     temp=start;</a:t>
            </a:r>
          </a:p>
          <a:p>
            <a:r>
              <a:rPr lang="en-US" sz="2000" dirty="0"/>
              <a:t>                     while(temp-&gt;link-&gt;data!=x)</a:t>
            </a:r>
          </a:p>
          <a:p>
            <a:r>
              <a:rPr lang="en-US" sz="2000" dirty="0"/>
              <a:t>                         temp=temp-&gt;link;</a:t>
            </a:r>
          </a:p>
          <a:p>
            <a:r>
              <a:rPr lang="en-US" sz="2000" dirty="0"/>
              <a:t>                     if(temp)</a:t>
            </a:r>
          </a:p>
          <a:p>
            <a:r>
              <a:rPr lang="en-US" sz="2000" dirty="0"/>
              <a:t>                      {</a:t>
            </a:r>
          </a:p>
          <a:p>
            <a:r>
              <a:rPr lang="en-US" sz="2000" dirty="0"/>
              <a:t>                     </a:t>
            </a:r>
            <a:r>
              <a:rPr lang="en-US" sz="2000" dirty="0" err="1"/>
              <a:t>ptr</a:t>
            </a:r>
            <a:r>
              <a:rPr lang="en-US" sz="2000" dirty="0"/>
              <a:t>-&gt;link=temp-&gt;link;</a:t>
            </a:r>
          </a:p>
          <a:p>
            <a:r>
              <a:rPr lang="en-US" sz="2000" dirty="0"/>
              <a:t>                     temp-&gt;link=</a:t>
            </a:r>
            <a:r>
              <a:rPr lang="en-US" sz="2000" dirty="0" err="1"/>
              <a:t>ptr</a:t>
            </a:r>
            <a:r>
              <a:rPr lang="en-US" sz="2000" dirty="0"/>
              <a:t>;</a:t>
            </a:r>
          </a:p>
          <a:p>
            <a:r>
              <a:rPr lang="en-US" sz="2000" dirty="0"/>
              <a:t>                      }</a:t>
            </a:r>
          </a:p>
          <a:p>
            <a:r>
              <a:rPr lang="en-US" sz="2000" dirty="0"/>
              <a:t>                    else</a:t>
            </a:r>
          </a:p>
          <a:p>
            <a:r>
              <a:rPr lang="en-US" sz="2000" dirty="0"/>
              <a:t>   </a:t>
            </a:r>
            <a:r>
              <a:rPr lang="en-US" sz="1600" dirty="0" err="1"/>
              <a:t>printf</a:t>
            </a:r>
            <a:r>
              <a:rPr lang="en-US" sz="1600" dirty="0"/>
              <a:t>(“\n Specified element is not present in the list”);</a:t>
            </a:r>
          </a:p>
          <a:p>
            <a:r>
              <a:rPr lang="en-US" sz="2000" dirty="0"/>
              <a:t>                    }</a:t>
            </a:r>
          </a:p>
          <a:p>
            <a:r>
              <a:rPr lang="en-US" sz="2000" dirty="0"/>
              <a:t>                     break;</a:t>
            </a:r>
            <a:r>
              <a:rPr lang="en-US" dirty="0"/>
              <a:t>                     </a:t>
            </a:r>
            <a:endParaRPr lang="en-I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BFA262B-FEC7-4209-A827-313DCB9C269C}"/>
              </a:ext>
            </a:extLst>
          </p:cNvPr>
          <p:cNvSpPr txBox="1"/>
          <p:nvPr/>
        </p:nvSpPr>
        <p:spPr>
          <a:xfrm>
            <a:off x="403284" y="3708613"/>
            <a:ext cx="5548450" cy="25545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case 2: </a:t>
            </a:r>
            <a:r>
              <a:rPr lang="en-US" sz="2000" dirty="0" err="1"/>
              <a:t>ptr</a:t>
            </a:r>
            <a:r>
              <a:rPr lang="en-US" sz="2000" dirty="0"/>
              <a:t>=(</a:t>
            </a:r>
            <a:r>
              <a:rPr lang="en-US" sz="2000" dirty="0" err="1"/>
              <a:t>nd</a:t>
            </a:r>
            <a:r>
              <a:rPr lang="en-US" sz="2000" dirty="0"/>
              <a:t>*)malloc(</a:t>
            </a:r>
            <a:r>
              <a:rPr lang="en-US" sz="2000" dirty="0" err="1"/>
              <a:t>sizeof</a:t>
            </a:r>
            <a:r>
              <a:rPr lang="en-US" sz="2000" dirty="0"/>
              <a:t>(</a:t>
            </a:r>
            <a:r>
              <a:rPr lang="en-US" sz="2000" dirty="0" err="1"/>
              <a:t>nd</a:t>
            </a:r>
            <a:r>
              <a:rPr lang="en-US" sz="2000" dirty="0"/>
              <a:t>));</a:t>
            </a:r>
          </a:p>
          <a:p>
            <a:r>
              <a:rPr lang="en-US" sz="2000" dirty="0"/>
              <a:t>               </a:t>
            </a:r>
            <a:r>
              <a:rPr lang="en-US" sz="2000" dirty="0" err="1"/>
              <a:t>printf</a:t>
            </a:r>
            <a:r>
              <a:rPr lang="en-US" sz="2000" dirty="0"/>
              <a:t>(“\</a:t>
            </a:r>
            <a:r>
              <a:rPr lang="en-US" sz="2000" dirty="0" err="1"/>
              <a:t>nEnter</a:t>
            </a:r>
            <a:r>
              <a:rPr lang="en-US" sz="2000" dirty="0"/>
              <a:t> the data”);</a:t>
            </a:r>
          </a:p>
          <a:p>
            <a:r>
              <a:rPr lang="en-US" sz="2000" dirty="0"/>
              <a:t>               </a:t>
            </a:r>
            <a:r>
              <a:rPr lang="en-US" sz="2000" dirty="0" err="1"/>
              <a:t>scanf</a:t>
            </a:r>
            <a:r>
              <a:rPr lang="en-US" sz="2000" dirty="0"/>
              <a:t>(“%d”,&amp;</a:t>
            </a:r>
            <a:r>
              <a:rPr lang="en-US" sz="2000" dirty="0" err="1"/>
              <a:t>ptr</a:t>
            </a:r>
            <a:r>
              <a:rPr lang="en-US" sz="2000" dirty="0"/>
              <a:t>-&gt;data);</a:t>
            </a:r>
          </a:p>
          <a:p>
            <a:r>
              <a:rPr lang="en-US" sz="2000" dirty="0"/>
              <a:t>              if(start-&gt;data==x )</a:t>
            </a:r>
          </a:p>
          <a:p>
            <a:r>
              <a:rPr lang="en-US" sz="2000" dirty="0"/>
              <a:t>                  {</a:t>
            </a:r>
          </a:p>
          <a:p>
            <a:r>
              <a:rPr lang="en-US" sz="2000" dirty="0"/>
              <a:t>                      </a:t>
            </a:r>
            <a:r>
              <a:rPr lang="en-US" sz="2000" dirty="0" err="1"/>
              <a:t>ptr</a:t>
            </a:r>
            <a:r>
              <a:rPr lang="en-US" sz="2000" dirty="0"/>
              <a:t>-&gt;link=start;</a:t>
            </a:r>
          </a:p>
          <a:p>
            <a:r>
              <a:rPr lang="en-US" sz="2000" dirty="0"/>
              <a:t>                      start=</a:t>
            </a:r>
            <a:r>
              <a:rPr lang="en-US" sz="2000" dirty="0" err="1"/>
              <a:t>ptr</a:t>
            </a:r>
            <a:r>
              <a:rPr lang="en-US" sz="2000" dirty="0"/>
              <a:t>;</a:t>
            </a:r>
          </a:p>
          <a:p>
            <a:r>
              <a:rPr lang="en-US" sz="2000" dirty="0"/>
              <a:t>                    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22125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4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35" grpId="0"/>
      <p:bldP spid="4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F6C80-1D2C-45F4-8EA9-25EE169B5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8582024" cy="644166"/>
          </a:xfrm>
        </p:spPr>
        <p:txBody>
          <a:bodyPr>
            <a:normAutofit/>
          </a:bodyPr>
          <a:lstStyle/>
          <a:p>
            <a:r>
              <a:rPr lang="en-US" sz="3600" dirty="0"/>
              <a:t>Linked List:: Insertion Operation (Cont..) 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0AD9C-6A01-44CC-A694-4CB1DB66A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5775"/>
            <a:ext cx="10515600" cy="510279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pPr marL="449262" indent="0">
              <a:buNone/>
            </a:pPr>
            <a:r>
              <a:rPr lang="en-US" dirty="0"/>
              <a:t>Case 3: At a particular given position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B283B5-569C-4D28-A6A1-0564C8B4F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Lecture 5: Data Structure &amp;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34A7F8-FB38-4B54-B7D4-2FEBC824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844E-216E-47E9-9739-0B169D701703}" type="slidenum">
              <a:rPr lang="en-IN" smtClean="0"/>
              <a:t>23</a:t>
            </a:fld>
            <a:endParaRPr lang="en-I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1CEDE28-19A1-48A3-B6CE-3E8F1DBB5CD2}"/>
              </a:ext>
            </a:extLst>
          </p:cNvPr>
          <p:cNvGrpSpPr/>
          <p:nvPr/>
        </p:nvGrpSpPr>
        <p:grpSpPr>
          <a:xfrm>
            <a:off x="691551" y="1311952"/>
            <a:ext cx="9858374" cy="1190623"/>
            <a:chOff x="504825" y="885825"/>
            <a:chExt cx="9858374" cy="119062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CDC645-322B-4079-BA28-A0636AF76BD6}"/>
                </a:ext>
              </a:extLst>
            </p:cNvPr>
            <p:cNvSpPr/>
            <p:nvPr/>
          </p:nvSpPr>
          <p:spPr>
            <a:xfrm>
              <a:off x="704850" y="1233487"/>
              <a:ext cx="457200" cy="37147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BF7D407-F178-4DE6-A4EF-B0C5791B0125}"/>
                </a:ext>
              </a:extLst>
            </p:cNvPr>
            <p:cNvGrpSpPr/>
            <p:nvPr/>
          </p:nvGrpSpPr>
          <p:grpSpPr>
            <a:xfrm>
              <a:off x="1828801" y="1628774"/>
              <a:ext cx="1276350" cy="438150"/>
              <a:chOff x="2466976" y="1895475"/>
              <a:chExt cx="1276350" cy="438150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2B811CED-EC5D-4439-9E40-32D812B2B16E}"/>
                  </a:ext>
                </a:extLst>
              </p:cNvPr>
              <p:cNvSpPr/>
              <p:nvPr/>
            </p:nvSpPr>
            <p:spPr>
              <a:xfrm>
                <a:off x="2466976" y="1895475"/>
                <a:ext cx="762000" cy="43815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15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21A3FD7-1B89-422A-ACF5-70DEF4F92A74}"/>
                  </a:ext>
                </a:extLst>
              </p:cNvPr>
              <p:cNvSpPr/>
              <p:nvPr/>
            </p:nvSpPr>
            <p:spPr>
              <a:xfrm>
                <a:off x="3228976" y="1895475"/>
                <a:ext cx="514350" cy="43815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D25E595-8AEB-430A-9E62-B518D4A2C6C5}"/>
                </a:ext>
              </a:extLst>
            </p:cNvPr>
            <p:cNvGrpSpPr/>
            <p:nvPr/>
          </p:nvGrpSpPr>
          <p:grpSpPr>
            <a:xfrm>
              <a:off x="3581404" y="1638298"/>
              <a:ext cx="1276350" cy="438150"/>
              <a:chOff x="2466976" y="1895475"/>
              <a:chExt cx="1276350" cy="43815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6C17AF6-BDC2-4701-8EE3-C1FBA033A565}"/>
                  </a:ext>
                </a:extLst>
              </p:cNvPr>
              <p:cNvSpPr/>
              <p:nvPr/>
            </p:nvSpPr>
            <p:spPr>
              <a:xfrm>
                <a:off x="2466976" y="1895475"/>
                <a:ext cx="762000" cy="43815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BF7CF60-0B03-4357-A2D5-9E2390282D2B}"/>
                  </a:ext>
                </a:extLst>
              </p:cNvPr>
              <p:cNvSpPr/>
              <p:nvPr/>
            </p:nvSpPr>
            <p:spPr>
              <a:xfrm>
                <a:off x="3228976" y="1895475"/>
                <a:ext cx="514350" cy="43815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5E0986C-C2E8-468B-966F-8208DAB9CC71}"/>
                </a:ext>
              </a:extLst>
            </p:cNvPr>
            <p:cNvGrpSpPr/>
            <p:nvPr/>
          </p:nvGrpSpPr>
          <p:grpSpPr>
            <a:xfrm>
              <a:off x="5419722" y="1638298"/>
              <a:ext cx="1276350" cy="438150"/>
              <a:chOff x="2466976" y="1895475"/>
              <a:chExt cx="1276350" cy="438150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44DBBF8-0918-4FE7-8197-A2625753C291}"/>
                  </a:ext>
                </a:extLst>
              </p:cNvPr>
              <p:cNvSpPr/>
              <p:nvPr/>
            </p:nvSpPr>
            <p:spPr>
              <a:xfrm>
                <a:off x="2466976" y="1895475"/>
                <a:ext cx="762000" cy="43815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25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053FBC5-267F-475E-B636-9C71FFE1FD9B}"/>
                  </a:ext>
                </a:extLst>
              </p:cNvPr>
              <p:cNvSpPr/>
              <p:nvPr/>
            </p:nvSpPr>
            <p:spPr>
              <a:xfrm>
                <a:off x="3228976" y="1895475"/>
                <a:ext cx="514350" cy="43815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A8D60A1-5D49-43DD-99D1-B34BE51BD000}"/>
                </a:ext>
              </a:extLst>
            </p:cNvPr>
            <p:cNvGrpSpPr/>
            <p:nvPr/>
          </p:nvGrpSpPr>
          <p:grpSpPr>
            <a:xfrm>
              <a:off x="7267569" y="1638298"/>
              <a:ext cx="1276350" cy="438150"/>
              <a:chOff x="2466976" y="1895475"/>
              <a:chExt cx="1276350" cy="438150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5E9301A-FADB-45BD-90C6-E2ACB63F15AE}"/>
                  </a:ext>
                </a:extLst>
              </p:cNvPr>
              <p:cNvSpPr/>
              <p:nvPr/>
            </p:nvSpPr>
            <p:spPr>
              <a:xfrm>
                <a:off x="2466976" y="1895475"/>
                <a:ext cx="762000" cy="43815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55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C08A677-EF14-4A4C-91D4-03F97E5FA378}"/>
                  </a:ext>
                </a:extLst>
              </p:cNvPr>
              <p:cNvSpPr/>
              <p:nvPr/>
            </p:nvSpPr>
            <p:spPr>
              <a:xfrm>
                <a:off x="3228976" y="1895475"/>
                <a:ext cx="514350" cy="43815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006C65D-D6CA-47A4-91E3-DC311829C0A5}"/>
                </a:ext>
              </a:extLst>
            </p:cNvPr>
            <p:cNvGrpSpPr/>
            <p:nvPr/>
          </p:nvGrpSpPr>
          <p:grpSpPr>
            <a:xfrm>
              <a:off x="9086849" y="1638298"/>
              <a:ext cx="1276350" cy="438150"/>
              <a:chOff x="2466976" y="1895475"/>
              <a:chExt cx="1276350" cy="438150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DE5D3B0-11A4-46BD-9A5F-B557B9F2A4B1}"/>
                  </a:ext>
                </a:extLst>
              </p:cNvPr>
              <p:cNvSpPr/>
              <p:nvPr/>
            </p:nvSpPr>
            <p:spPr>
              <a:xfrm>
                <a:off x="2466976" y="1895475"/>
                <a:ext cx="762000" cy="43815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60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48013E7-8E21-4978-8161-ABDA18482C69}"/>
                  </a:ext>
                </a:extLst>
              </p:cNvPr>
              <p:cNvSpPr/>
              <p:nvPr/>
            </p:nvSpPr>
            <p:spPr>
              <a:xfrm>
                <a:off x="3228976" y="1895475"/>
                <a:ext cx="514350" cy="43815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AA82A09-926F-4B5E-B707-CEACFAB60E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7976" y="1847849"/>
              <a:ext cx="733428" cy="95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7082838-13E7-4DC9-A122-B58672CCEF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5823" y="1838325"/>
              <a:ext cx="733428" cy="95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C47CA48-DC53-4A20-BFD6-8E5AE8FBED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24621" y="1847849"/>
              <a:ext cx="733428" cy="95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AE41067-8C1F-4C4B-82A8-0ABA843648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67707" y="1857373"/>
              <a:ext cx="733428" cy="95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88A6D14-2CC9-4DAC-9532-B4A00A410371}"/>
                </a:ext>
              </a:extLst>
            </p:cNvPr>
            <p:cNvGrpSpPr/>
            <p:nvPr/>
          </p:nvGrpSpPr>
          <p:grpSpPr>
            <a:xfrm>
              <a:off x="9977436" y="1757359"/>
              <a:ext cx="257175" cy="219075"/>
              <a:chOff x="6438897" y="3429000"/>
              <a:chExt cx="257175" cy="219075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B9D7E23-1CDA-422C-BC17-B7035C74F76C}"/>
                  </a:ext>
                </a:extLst>
              </p:cNvPr>
              <p:cNvCxnSpPr/>
              <p:nvPr/>
            </p:nvCxnSpPr>
            <p:spPr>
              <a:xfrm>
                <a:off x="6438897" y="3429000"/>
                <a:ext cx="257175" cy="21907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0FC4E807-0AA1-42D4-9219-4BB1A9831656}"/>
                  </a:ext>
                </a:extLst>
              </p:cNvPr>
              <p:cNvCxnSpPr/>
              <p:nvPr/>
            </p:nvCxnSpPr>
            <p:spPr>
              <a:xfrm flipH="1">
                <a:off x="6438897" y="3429000"/>
                <a:ext cx="257175" cy="21907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49AB105-6455-4A7D-AF19-3570104B1C09}"/>
                </a:ext>
              </a:extLst>
            </p:cNvPr>
            <p:cNvSpPr txBox="1"/>
            <p:nvPr/>
          </p:nvSpPr>
          <p:spPr>
            <a:xfrm>
              <a:off x="504825" y="885825"/>
              <a:ext cx="876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Start</a:t>
              </a:r>
              <a:endParaRPr lang="en-IN" dirty="0"/>
            </a:p>
          </p:txBody>
        </p: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CED8B700-BE11-4308-9755-F60E51E0B9E9}"/>
                </a:ext>
              </a:extLst>
            </p:cNvPr>
            <p:cNvCxnSpPr>
              <a:endCxn id="30" idx="1"/>
            </p:cNvCxnSpPr>
            <p:nvPr/>
          </p:nvCxnSpPr>
          <p:spPr>
            <a:xfrm>
              <a:off x="952500" y="1419225"/>
              <a:ext cx="876301" cy="428624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2AFE124-891B-4E50-985D-82B3541463AB}"/>
              </a:ext>
            </a:extLst>
          </p:cNvPr>
          <p:cNvGrpSpPr/>
          <p:nvPr/>
        </p:nvGrpSpPr>
        <p:grpSpPr>
          <a:xfrm>
            <a:off x="5324569" y="2821408"/>
            <a:ext cx="1276350" cy="438150"/>
            <a:chOff x="2466976" y="1895475"/>
            <a:chExt cx="1276350" cy="43815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A87232D-5E52-49AE-A3E0-1E1C19063FCC}"/>
                </a:ext>
              </a:extLst>
            </p:cNvPr>
            <p:cNvSpPr/>
            <p:nvPr/>
          </p:nvSpPr>
          <p:spPr>
            <a:xfrm>
              <a:off x="2466976" y="1895475"/>
              <a:ext cx="762000" cy="43815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D45ED63-53FA-4164-AEF8-7B4C616ECA60}"/>
                </a:ext>
              </a:extLst>
            </p:cNvPr>
            <p:cNvSpPr/>
            <p:nvPr/>
          </p:nvSpPr>
          <p:spPr>
            <a:xfrm>
              <a:off x="3228976" y="1895475"/>
              <a:ext cx="514350" cy="43815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5A6DE755-A6D2-4980-8382-1A2256FD4432}"/>
              </a:ext>
            </a:extLst>
          </p:cNvPr>
          <p:cNvSpPr txBox="1"/>
          <p:nvPr/>
        </p:nvSpPr>
        <p:spPr>
          <a:xfrm>
            <a:off x="5586619" y="2877205"/>
            <a:ext cx="481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en-US" dirty="0">
                <a:solidFill>
                  <a:schemeClr val="tx1"/>
                </a:solidFill>
              </a:rPr>
              <a:t>5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14740C0-F04F-4CAA-8775-C4DBEDC0EE4A}"/>
              </a:ext>
            </a:extLst>
          </p:cNvPr>
          <p:cNvGrpSpPr/>
          <p:nvPr/>
        </p:nvGrpSpPr>
        <p:grpSpPr>
          <a:xfrm>
            <a:off x="3217389" y="2942106"/>
            <a:ext cx="876300" cy="719137"/>
            <a:chOff x="7598069" y="136525"/>
            <a:chExt cx="876300" cy="719137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19739CF-9972-4E26-B9D8-2F4A6D1BB76D}"/>
                </a:ext>
              </a:extLst>
            </p:cNvPr>
            <p:cNvSpPr/>
            <p:nvPr/>
          </p:nvSpPr>
          <p:spPr>
            <a:xfrm>
              <a:off x="7798094" y="484187"/>
              <a:ext cx="457200" cy="37147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6BDD641-BBCC-4793-BA22-960307995CFC}"/>
                </a:ext>
              </a:extLst>
            </p:cNvPr>
            <p:cNvSpPr txBox="1"/>
            <p:nvPr/>
          </p:nvSpPr>
          <p:spPr>
            <a:xfrm>
              <a:off x="7598069" y="136525"/>
              <a:ext cx="876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ptr</a:t>
              </a:r>
              <a:endParaRPr lang="en-IN" dirty="0"/>
            </a:p>
          </p:txBody>
        </p:sp>
      </p:grp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32D0566E-E493-4F46-8CA2-059BBF6DBA13}"/>
              </a:ext>
            </a:extLst>
          </p:cNvPr>
          <p:cNvCxnSpPr>
            <a:cxnSpLocks/>
          </p:cNvCxnSpPr>
          <p:nvPr/>
        </p:nvCxnSpPr>
        <p:spPr>
          <a:xfrm flipV="1">
            <a:off x="3884009" y="3253302"/>
            <a:ext cx="1943508" cy="251420"/>
          </a:xfrm>
          <a:prstGeom prst="bentConnector3">
            <a:avLst>
              <a:gd name="adj1" fmla="val 1006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72732ACF-0A06-4460-B06D-B1449F4D646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3641" y="2630229"/>
                <a:ext cx="3700154" cy="39423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49262" indent="0">
                  <a:buFont typeface="Arial" panose="020B0604020202020204" pitchFamily="34" charset="0"/>
                  <a:buNone/>
                </a:pPr>
                <a:r>
                  <a:rPr lang="en-US" sz="2400" dirty="0"/>
                  <a:t>Insert 35 at position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𝑝𝑜𝑠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72732ACF-0A06-4460-B06D-B1449F4D6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41" y="2630229"/>
                <a:ext cx="3700154" cy="394239"/>
              </a:xfrm>
              <a:prstGeom prst="rect">
                <a:avLst/>
              </a:prstGeom>
              <a:blipFill>
                <a:blip r:embed="rId2"/>
                <a:stretch>
                  <a:fillRect t="-21538" b="-1384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6D9776CC-8BF0-4462-A4D8-3E732A81752E}"/>
              </a:ext>
            </a:extLst>
          </p:cNvPr>
          <p:cNvGrpSpPr/>
          <p:nvPr/>
        </p:nvGrpSpPr>
        <p:grpSpPr>
          <a:xfrm>
            <a:off x="4895944" y="1291807"/>
            <a:ext cx="876300" cy="719137"/>
            <a:chOff x="7598069" y="136525"/>
            <a:chExt cx="876300" cy="719137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19B4446-F959-48B8-9F62-77372E4FB465}"/>
                </a:ext>
              </a:extLst>
            </p:cNvPr>
            <p:cNvSpPr/>
            <p:nvPr/>
          </p:nvSpPr>
          <p:spPr>
            <a:xfrm>
              <a:off x="7798094" y="484187"/>
              <a:ext cx="457200" cy="37147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F0E31D8-76CF-44D2-90A7-86EE3961311E}"/>
                </a:ext>
              </a:extLst>
            </p:cNvPr>
            <p:cNvSpPr txBox="1"/>
            <p:nvPr/>
          </p:nvSpPr>
          <p:spPr>
            <a:xfrm>
              <a:off x="7598069" y="136525"/>
              <a:ext cx="876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temp</a:t>
              </a:r>
              <a:endParaRPr lang="en-IN" dirty="0"/>
            </a:p>
          </p:txBody>
        </p:sp>
      </p:grp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ED65BDCA-9A8B-4D6B-83EF-1BADCC719DA4}"/>
              </a:ext>
            </a:extLst>
          </p:cNvPr>
          <p:cNvCxnSpPr>
            <a:cxnSpLocks/>
            <a:stCxn id="48" idx="1"/>
            <a:endCxn id="28" idx="0"/>
          </p:cNvCxnSpPr>
          <p:nvPr/>
        </p:nvCxnSpPr>
        <p:spPr>
          <a:xfrm rot="10800000" flipV="1">
            <a:off x="4149131" y="1825207"/>
            <a:ext cx="946839" cy="23921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1F23F8F5-34B0-43E9-B845-87D813D93064}"/>
              </a:ext>
            </a:extLst>
          </p:cNvPr>
          <p:cNvCxnSpPr>
            <a:cxnSpLocks/>
          </p:cNvCxnSpPr>
          <p:nvPr/>
        </p:nvCxnSpPr>
        <p:spPr>
          <a:xfrm flipV="1">
            <a:off x="5431774" y="2399152"/>
            <a:ext cx="194649" cy="165196"/>
          </a:xfrm>
          <a:prstGeom prst="bentConnector3">
            <a:avLst>
              <a:gd name="adj1" fmla="val -10954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37935197-D4F8-4FDA-84A7-ED63544F5079}"/>
              </a:ext>
            </a:extLst>
          </p:cNvPr>
          <p:cNvCxnSpPr>
            <a:cxnSpLocks/>
          </p:cNvCxnSpPr>
          <p:nvPr/>
        </p:nvCxnSpPr>
        <p:spPr>
          <a:xfrm>
            <a:off x="5371392" y="2564348"/>
            <a:ext cx="1169145" cy="476135"/>
          </a:xfrm>
          <a:prstGeom prst="bentConnector3">
            <a:avLst>
              <a:gd name="adj1" fmla="val 11955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>
            <a:extLst>
              <a:ext uri="{FF2B5EF4-FFF2-40B4-BE49-F238E27FC236}">
                <a16:creationId xmlns:a16="http://schemas.microsoft.com/office/drawing/2014/main" id="{691064B5-FB46-49EB-9AF4-B87805B28110}"/>
              </a:ext>
            </a:extLst>
          </p:cNvPr>
          <p:cNvGrpSpPr/>
          <p:nvPr/>
        </p:nvGrpSpPr>
        <p:grpSpPr>
          <a:xfrm>
            <a:off x="5364017" y="2199169"/>
            <a:ext cx="108640" cy="138373"/>
            <a:chOff x="6438897" y="3429000"/>
            <a:chExt cx="257175" cy="219075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9DB7955-CA81-4768-8DDF-966E26445465}"/>
                </a:ext>
              </a:extLst>
            </p:cNvPr>
            <p:cNvCxnSpPr/>
            <p:nvPr/>
          </p:nvCxnSpPr>
          <p:spPr>
            <a:xfrm>
              <a:off x="6438897" y="3429000"/>
              <a:ext cx="257175" cy="21907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B1606826-935E-4EE5-8CA9-0B47B449DE3B}"/>
                </a:ext>
              </a:extLst>
            </p:cNvPr>
            <p:cNvCxnSpPr/>
            <p:nvPr/>
          </p:nvCxnSpPr>
          <p:spPr>
            <a:xfrm flipH="1">
              <a:off x="6438897" y="3429000"/>
              <a:ext cx="257175" cy="21907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4577E1F0-7668-441F-A7AF-3D5E3926A213}"/>
              </a:ext>
            </a:extLst>
          </p:cNvPr>
          <p:cNvCxnSpPr>
            <a:cxnSpLocks/>
            <a:endCxn id="33" idx="1"/>
          </p:cNvCxnSpPr>
          <p:nvPr/>
        </p:nvCxnSpPr>
        <p:spPr>
          <a:xfrm rot="16200000" flipH="1">
            <a:off x="4752243" y="2468156"/>
            <a:ext cx="689881" cy="45477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98B0119-2588-4AD5-9E38-8A7873EB511E}"/>
              </a:ext>
            </a:extLst>
          </p:cNvPr>
          <p:cNvSpPr txBox="1"/>
          <p:nvPr/>
        </p:nvSpPr>
        <p:spPr>
          <a:xfrm>
            <a:off x="6711346" y="3311438"/>
            <a:ext cx="4642453" cy="25545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If(temp)</a:t>
            </a:r>
          </a:p>
          <a:p>
            <a:r>
              <a:rPr lang="en-US" sz="2000" dirty="0"/>
              <a:t>       {</a:t>
            </a:r>
          </a:p>
          <a:p>
            <a:r>
              <a:rPr lang="en-US" sz="2000" dirty="0"/>
              <a:t>          </a:t>
            </a:r>
            <a:r>
              <a:rPr lang="en-US" sz="2000" dirty="0" err="1"/>
              <a:t>ptr</a:t>
            </a:r>
            <a:r>
              <a:rPr lang="en-US" sz="2000" dirty="0"/>
              <a:t>-&gt;link=temp-&gt;link;</a:t>
            </a:r>
          </a:p>
          <a:p>
            <a:r>
              <a:rPr lang="en-US" sz="2000" dirty="0"/>
              <a:t>          temp-&gt;link=</a:t>
            </a:r>
            <a:r>
              <a:rPr lang="en-US" sz="2000" dirty="0" err="1"/>
              <a:t>ptr</a:t>
            </a:r>
            <a:r>
              <a:rPr lang="en-US" sz="2000" dirty="0"/>
              <a:t>;</a:t>
            </a:r>
          </a:p>
          <a:p>
            <a:r>
              <a:rPr lang="en-US" sz="2000" dirty="0"/>
              <a:t>         }</a:t>
            </a:r>
          </a:p>
          <a:p>
            <a:r>
              <a:rPr lang="en-US" sz="2000" dirty="0"/>
              <a:t>    else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printf</a:t>
            </a:r>
            <a:r>
              <a:rPr lang="en-US" sz="2000" dirty="0"/>
              <a:t>(“\n Invalid Position supplied”);</a:t>
            </a:r>
          </a:p>
          <a:p>
            <a:r>
              <a:rPr lang="en-US" sz="2000" dirty="0"/>
              <a:t> break;</a:t>
            </a:r>
            <a:r>
              <a:rPr lang="en-US" dirty="0"/>
              <a:t>                     </a:t>
            </a:r>
            <a:endParaRPr lang="en-I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BFA262B-FEC7-4209-A827-313DCB9C269C}"/>
              </a:ext>
            </a:extLst>
          </p:cNvPr>
          <p:cNvSpPr txBox="1"/>
          <p:nvPr/>
        </p:nvSpPr>
        <p:spPr>
          <a:xfrm>
            <a:off x="403284" y="3708613"/>
            <a:ext cx="5548450" cy="25545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case 3: </a:t>
            </a:r>
            <a:r>
              <a:rPr lang="en-US" sz="2000" dirty="0" err="1"/>
              <a:t>ptr</a:t>
            </a:r>
            <a:r>
              <a:rPr lang="en-US" sz="2000" dirty="0"/>
              <a:t>=(</a:t>
            </a:r>
            <a:r>
              <a:rPr lang="en-US" sz="2000" dirty="0" err="1"/>
              <a:t>nd</a:t>
            </a:r>
            <a:r>
              <a:rPr lang="en-US" sz="2000" dirty="0"/>
              <a:t>*)malloc(</a:t>
            </a:r>
            <a:r>
              <a:rPr lang="en-US" sz="2000" dirty="0" err="1"/>
              <a:t>sizeof</a:t>
            </a:r>
            <a:r>
              <a:rPr lang="en-US" sz="2000" dirty="0"/>
              <a:t>(</a:t>
            </a:r>
            <a:r>
              <a:rPr lang="en-US" sz="2000" dirty="0" err="1"/>
              <a:t>nd</a:t>
            </a:r>
            <a:r>
              <a:rPr lang="en-US" sz="2000" dirty="0"/>
              <a:t>));</a:t>
            </a:r>
          </a:p>
          <a:p>
            <a:r>
              <a:rPr lang="en-US" sz="2000" dirty="0"/>
              <a:t>               </a:t>
            </a:r>
            <a:r>
              <a:rPr lang="en-US" sz="2000" dirty="0" err="1"/>
              <a:t>printf</a:t>
            </a:r>
            <a:r>
              <a:rPr lang="en-US" sz="2000" dirty="0"/>
              <a:t>(“\</a:t>
            </a:r>
            <a:r>
              <a:rPr lang="en-US" sz="2000" dirty="0" err="1"/>
              <a:t>nEnter</a:t>
            </a:r>
            <a:r>
              <a:rPr lang="en-US" sz="2000" dirty="0"/>
              <a:t> the data”);</a:t>
            </a:r>
          </a:p>
          <a:p>
            <a:r>
              <a:rPr lang="en-US" sz="2000" dirty="0"/>
              <a:t>               </a:t>
            </a:r>
            <a:r>
              <a:rPr lang="en-US" sz="2000" dirty="0" err="1"/>
              <a:t>scanf</a:t>
            </a:r>
            <a:r>
              <a:rPr lang="en-US" sz="2000" dirty="0"/>
              <a:t>(“%d”,&amp;</a:t>
            </a:r>
            <a:r>
              <a:rPr lang="en-US" sz="2000" dirty="0" err="1"/>
              <a:t>ptr</a:t>
            </a:r>
            <a:r>
              <a:rPr lang="en-US" sz="2000" dirty="0"/>
              <a:t>-&gt;data);</a:t>
            </a:r>
          </a:p>
          <a:p>
            <a:r>
              <a:rPr lang="en-US" sz="2000" dirty="0"/>
              <a:t>               temp=start; count=1;</a:t>
            </a:r>
          </a:p>
          <a:p>
            <a:r>
              <a:rPr lang="en-US" sz="2000" dirty="0"/>
              <a:t>               while((count!=(pos-1))&amp;&amp;(temp))</a:t>
            </a:r>
          </a:p>
          <a:p>
            <a:r>
              <a:rPr lang="en-US" sz="2000" dirty="0"/>
              <a:t>                        {</a:t>
            </a:r>
          </a:p>
          <a:p>
            <a:r>
              <a:rPr lang="en-US" sz="2000" dirty="0"/>
              <a:t>                           temp=temp-&gt;link;</a:t>
            </a:r>
          </a:p>
          <a:p>
            <a:r>
              <a:rPr lang="en-US" sz="2000"/>
              <a:t>                            count++; 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1278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35" grpId="0"/>
      <p:bldP spid="4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F6C80-1D2C-45F4-8EA9-25EE169B5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6658155" cy="644166"/>
          </a:xfrm>
        </p:spPr>
        <p:txBody>
          <a:bodyPr>
            <a:normAutofit/>
          </a:bodyPr>
          <a:lstStyle/>
          <a:p>
            <a:r>
              <a:rPr lang="en-US" sz="3600" dirty="0"/>
              <a:t>Linked List:: Deletion Operation 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0AD9C-6A01-44CC-A694-4CB1DB66A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5775"/>
            <a:ext cx="10515600" cy="1685036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Different cases of Deletion operations:</a:t>
            </a:r>
          </a:p>
          <a:p>
            <a:pPr marL="514350" indent="-65088">
              <a:buFont typeface="+mj-lt"/>
              <a:buAutoNum type="arabicPeriod"/>
            </a:pPr>
            <a:r>
              <a:rPr lang="en-US" dirty="0"/>
              <a:t> Delete a specified element</a:t>
            </a:r>
          </a:p>
          <a:p>
            <a:pPr marL="514350" indent="-65088">
              <a:buFont typeface="+mj-lt"/>
              <a:buAutoNum type="arabicPeriod"/>
            </a:pPr>
            <a:r>
              <a:rPr lang="en-US" dirty="0"/>
              <a:t> Delete an element whose position is given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B283B5-569C-4D28-A6A1-0564C8B4F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Lecture 5: Data Structure &amp;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34A7F8-FB38-4B54-B7D4-2FEBC824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844E-216E-47E9-9739-0B169D701703}" type="slidenum">
              <a:rPr lang="en-IN" smtClean="0"/>
              <a:t>24</a:t>
            </a:fld>
            <a:endParaRPr lang="en-I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1CEDE28-19A1-48A3-B6CE-3E8F1DBB5CD2}"/>
              </a:ext>
            </a:extLst>
          </p:cNvPr>
          <p:cNvGrpSpPr/>
          <p:nvPr/>
        </p:nvGrpSpPr>
        <p:grpSpPr>
          <a:xfrm>
            <a:off x="838200" y="3429000"/>
            <a:ext cx="9858374" cy="1190623"/>
            <a:chOff x="504825" y="885825"/>
            <a:chExt cx="9858374" cy="119062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CDC645-322B-4079-BA28-A0636AF76BD6}"/>
                </a:ext>
              </a:extLst>
            </p:cNvPr>
            <p:cNvSpPr/>
            <p:nvPr/>
          </p:nvSpPr>
          <p:spPr>
            <a:xfrm>
              <a:off x="704850" y="1233487"/>
              <a:ext cx="457200" cy="37147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BF7D407-F178-4DE6-A4EF-B0C5791B0125}"/>
                </a:ext>
              </a:extLst>
            </p:cNvPr>
            <p:cNvGrpSpPr/>
            <p:nvPr/>
          </p:nvGrpSpPr>
          <p:grpSpPr>
            <a:xfrm>
              <a:off x="1828801" y="1628774"/>
              <a:ext cx="1276350" cy="438150"/>
              <a:chOff x="2466976" y="1895475"/>
              <a:chExt cx="1276350" cy="438150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2B811CED-EC5D-4439-9E40-32D812B2B16E}"/>
                  </a:ext>
                </a:extLst>
              </p:cNvPr>
              <p:cNvSpPr/>
              <p:nvPr/>
            </p:nvSpPr>
            <p:spPr>
              <a:xfrm>
                <a:off x="2466976" y="1895475"/>
                <a:ext cx="762000" cy="43815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15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21A3FD7-1B89-422A-ACF5-70DEF4F92A74}"/>
                  </a:ext>
                </a:extLst>
              </p:cNvPr>
              <p:cNvSpPr/>
              <p:nvPr/>
            </p:nvSpPr>
            <p:spPr>
              <a:xfrm>
                <a:off x="3228976" y="1895475"/>
                <a:ext cx="514350" cy="43815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D25E595-8AEB-430A-9E62-B518D4A2C6C5}"/>
                </a:ext>
              </a:extLst>
            </p:cNvPr>
            <p:cNvGrpSpPr/>
            <p:nvPr/>
          </p:nvGrpSpPr>
          <p:grpSpPr>
            <a:xfrm>
              <a:off x="3581404" y="1638298"/>
              <a:ext cx="1276350" cy="438150"/>
              <a:chOff x="2466976" y="1895475"/>
              <a:chExt cx="1276350" cy="43815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6C17AF6-BDC2-4701-8EE3-C1FBA033A565}"/>
                  </a:ext>
                </a:extLst>
              </p:cNvPr>
              <p:cNvSpPr/>
              <p:nvPr/>
            </p:nvSpPr>
            <p:spPr>
              <a:xfrm>
                <a:off x="2466976" y="1895475"/>
                <a:ext cx="762000" cy="43815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BF7CF60-0B03-4357-A2D5-9E2390282D2B}"/>
                  </a:ext>
                </a:extLst>
              </p:cNvPr>
              <p:cNvSpPr/>
              <p:nvPr/>
            </p:nvSpPr>
            <p:spPr>
              <a:xfrm>
                <a:off x="3228976" y="1895475"/>
                <a:ext cx="514350" cy="43815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5E0986C-C2E8-468B-966F-8208DAB9CC71}"/>
                </a:ext>
              </a:extLst>
            </p:cNvPr>
            <p:cNvGrpSpPr/>
            <p:nvPr/>
          </p:nvGrpSpPr>
          <p:grpSpPr>
            <a:xfrm>
              <a:off x="5419722" y="1638298"/>
              <a:ext cx="1276350" cy="438150"/>
              <a:chOff x="2466976" y="1895475"/>
              <a:chExt cx="1276350" cy="438150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44DBBF8-0918-4FE7-8197-A2625753C291}"/>
                  </a:ext>
                </a:extLst>
              </p:cNvPr>
              <p:cNvSpPr/>
              <p:nvPr/>
            </p:nvSpPr>
            <p:spPr>
              <a:xfrm>
                <a:off x="2466976" y="1895475"/>
                <a:ext cx="762000" cy="43815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25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053FBC5-267F-475E-B636-9C71FFE1FD9B}"/>
                  </a:ext>
                </a:extLst>
              </p:cNvPr>
              <p:cNvSpPr/>
              <p:nvPr/>
            </p:nvSpPr>
            <p:spPr>
              <a:xfrm>
                <a:off x="3228976" y="1895475"/>
                <a:ext cx="514350" cy="43815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A8D60A1-5D49-43DD-99D1-B34BE51BD000}"/>
                </a:ext>
              </a:extLst>
            </p:cNvPr>
            <p:cNvGrpSpPr/>
            <p:nvPr/>
          </p:nvGrpSpPr>
          <p:grpSpPr>
            <a:xfrm>
              <a:off x="7267569" y="1638298"/>
              <a:ext cx="1276350" cy="438150"/>
              <a:chOff x="2466976" y="1895475"/>
              <a:chExt cx="1276350" cy="438150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5E9301A-FADB-45BD-90C6-E2ACB63F15AE}"/>
                  </a:ext>
                </a:extLst>
              </p:cNvPr>
              <p:cNvSpPr/>
              <p:nvPr/>
            </p:nvSpPr>
            <p:spPr>
              <a:xfrm>
                <a:off x="2466976" y="1895475"/>
                <a:ext cx="762000" cy="43815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55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C08A677-EF14-4A4C-91D4-03F97E5FA378}"/>
                  </a:ext>
                </a:extLst>
              </p:cNvPr>
              <p:cNvSpPr/>
              <p:nvPr/>
            </p:nvSpPr>
            <p:spPr>
              <a:xfrm>
                <a:off x="3228976" y="1895475"/>
                <a:ext cx="514350" cy="43815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006C65D-D6CA-47A4-91E3-DC311829C0A5}"/>
                </a:ext>
              </a:extLst>
            </p:cNvPr>
            <p:cNvGrpSpPr/>
            <p:nvPr/>
          </p:nvGrpSpPr>
          <p:grpSpPr>
            <a:xfrm>
              <a:off x="9086849" y="1638298"/>
              <a:ext cx="1276350" cy="438150"/>
              <a:chOff x="2466976" y="1895475"/>
              <a:chExt cx="1276350" cy="438150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DE5D3B0-11A4-46BD-9A5F-B557B9F2A4B1}"/>
                  </a:ext>
                </a:extLst>
              </p:cNvPr>
              <p:cNvSpPr/>
              <p:nvPr/>
            </p:nvSpPr>
            <p:spPr>
              <a:xfrm>
                <a:off x="2466976" y="1895475"/>
                <a:ext cx="762000" cy="43815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60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48013E7-8E21-4978-8161-ABDA18482C69}"/>
                  </a:ext>
                </a:extLst>
              </p:cNvPr>
              <p:cNvSpPr/>
              <p:nvPr/>
            </p:nvSpPr>
            <p:spPr>
              <a:xfrm>
                <a:off x="3228976" y="1895475"/>
                <a:ext cx="514350" cy="43815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AA82A09-926F-4B5E-B707-CEACFAB60E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7976" y="1847849"/>
              <a:ext cx="733428" cy="95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7082838-13E7-4DC9-A122-B58672CCEF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5823" y="1838325"/>
              <a:ext cx="733428" cy="95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C47CA48-DC53-4A20-BFD6-8E5AE8FBED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24621" y="1847849"/>
              <a:ext cx="733428" cy="95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AE41067-8C1F-4C4B-82A8-0ABA843648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67707" y="1857373"/>
              <a:ext cx="733428" cy="95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88A6D14-2CC9-4DAC-9532-B4A00A410371}"/>
                </a:ext>
              </a:extLst>
            </p:cNvPr>
            <p:cNvGrpSpPr/>
            <p:nvPr/>
          </p:nvGrpSpPr>
          <p:grpSpPr>
            <a:xfrm>
              <a:off x="9977436" y="1757359"/>
              <a:ext cx="257175" cy="219075"/>
              <a:chOff x="6438897" y="3429000"/>
              <a:chExt cx="257175" cy="219075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B9D7E23-1CDA-422C-BC17-B7035C74F76C}"/>
                  </a:ext>
                </a:extLst>
              </p:cNvPr>
              <p:cNvCxnSpPr/>
              <p:nvPr/>
            </p:nvCxnSpPr>
            <p:spPr>
              <a:xfrm>
                <a:off x="6438897" y="3429000"/>
                <a:ext cx="257175" cy="21907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0FC4E807-0AA1-42D4-9219-4BB1A9831656}"/>
                  </a:ext>
                </a:extLst>
              </p:cNvPr>
              <p:cNvCxnSpPr/>
              <p:nvPr/>
            </p:nvCxnSpPr>
            <p:spPr>
              <a:xfrm flipH="1">
                <a:off x="6438897" y="3429000"/>
                <a:ext cx="257175" cy="21907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49AB105-6455-4A7D-AF19-3570104B1C09}"/>
                </a:ext>
              </a:extLst>
            </p:cNvPr>
            <p:cNvSpPr txBox="1"/>
            <p:nvPr/>
          </p:nvSpPr>
          <p:spPr>
            <a:xfrm>
              <a:off x="504825" y="885825"/>
              <a:ext cx="876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Start</a:t>
              </a:r>
              <a:endParaRPr lang="en-IN" dirty="0"/>
            </a:p>
          </p:txBody>
        </p: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CED8B700-BE11-4308-9755-F60E51E0B9E9}"/>
                </a:ext>
              </a:extLst>
            </p:cNvPr>
            <p:cNvCxnSpPr>
              <a:endCxn id="30" idx="1"/>
            </p:cNvCxnSpPr>
            <p:nvPr/>
          </p:nvCxnSpPr>
          <p:spPr>
            <a:xfrm>
              <a:off x="952500" y="1419225"/>
              <a:ext cx="876301" cy="428624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0522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F6C80-1D2C-45F4-8EA9-25EE169B5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8582024" cy="644166"/>
          </a:xfrm>
        </p:spPr>
        <p:txBody>
          <a:bodyPr>
            <a:normAutofit/>
          </a:bodyPr>
          <a:lstStyle/>
          <a:p>
            <a:r>
              <a:rPr lang="en-US" sz="3600" dirty="0"/>
              <a:t>Linked List:: Deletion Operation (Cont..) 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0AD9C-6A01-44CC-A694-4CB1DB66A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5775"/>
            <a:ext cx="10515600" cy="510279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pPr marL="449262" indent="0">
              <a:buNone/>
            </a:pPr>
            <a:r>
              <a:rPr lang="en-US" dirty="0"/>
              <a:t>Case 1:	Delete a specified element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B283B5-569C-4D28-A6A1-0564C8B4F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Lecture 5: Data Structure &amp;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34A7F8-FB38-4B54-B7D4-2FEBC824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844E-216E-47E9-9739-0B169D701703}" type="slidenum">
              <a:rPr lang="en-IN" smtClean="0"/>
              <a:t>25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CDC645-322B-4079-BA28-A0636AF76BD6}"/>
              </a:ext>
            </a:extLst>
          </p:cNvPr>
          <p:cNvSpPr/>
          <p:nvPr/>
        </p:nvSpPr>
        <p:spPr>
          <a:xfrm>
            <a:off x="891576" y="1659614"/>
            <a:ext cx="457200" cy="3714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BF7D407-F178-4DE6-A4EF-B0C5791B0125}"/>
              </a:ext>
            </a:extLst>
          </p:cNvPr>
          <p:cNvGrpSpPr/>
          <p:nvPr/>
        </p:nvGrpSpPr>
        <p:grpSpPr>
          <a:xfrm>
            <a:off x="2015527" y="2054901"/>
            <a:ext cx="1276350" cy="438150"/>
            <a:chOff x="2466976" y="1895475"/>
            <a:chExt cx="1276350" cy="43815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B811CED-EC5D-4439-9E40-32D812B2B16E}"/>
                </a:ext>
              </a:extLst>
            </p:cNvPr>
            <p:cNvSpPr/>
            <p:nvPr/>
          </p:nvSpPr>
          <p:spPr>
            <a:xfrm>
              <a:off x="2466976" y="1895475"/>
              <a:ext cx="762000" cy="43815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15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21A3FD7-1B89-422A-ACF5-70DEF4F92A74}"/>
                </a:ext>
              </a:extLst>
            </p:cNvPr>
            <p:cNvSpPr/>
            <p:nvPr/>
          </p:nvSpPr>
          <p:spPr>
            <a:xfrm>
              <a:off x="3228976" y="1895475"/>
              <a:ext cx="514350" cy="43815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D25E595-8AEB-430A-9E62-B518D4A2C6C5}"/>
              </a:ext>
            </a:extLst>
          </p:cNvPr>
          <p:cNvGrpSpPr/>
          <p:nvPr/>
        </p:nvGrpSpPr>
        <p:grpSpPr>
          <a:xfrm>
            <a:off x="3768130" y="2064425"/>
            <a:ext cx="1276350" cy="438150"/>
            <a:chOff x="2466976" y="1895475"/>
            <a:chExt cx="1276350" cy="43815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6C17AF6-BDC2-4701-8EE3-C1FBA033A565}"/>
                </a:ext>
              </a:extLst>
            </p:cNvPr>
            <p:cNvSpPr/>
            <p:nvPr/>
          </p:nvSpPr>
          <p:spPr>
            <a:xfrm>
              <a:off x="2466976" y="1895475"/>
              <a:ext cx="762000" cy="43815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BF7CF60-0B03-4357-A2D5-9E2390282D2B}"/>
                </a:ext>
              </a:extLst>
            </p:cNvPr>
            <p:cNvSpPr/>
            <p:nvPr/>
          </p:nvSpPr>
          <p:spPr>
            <a:xfrm>
              <a:off x="3228976" y="1895475"/>
              <a:ext cx="514350" cy="43815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5E0986C-C2E8-468B-966F-8208DAB9CC71}"/>
              </a:ext>
            </a:extLst>
          </p:cNvPr>
          <p:cNvGrpSpPr/>
          <p:nvPr/>
        </p:nvGrpSpPr>
        <p:grpSpPr>
          <a:xfrm>
            <a:off x="5606448" y="2064425"/>
            <a:ext cx="1276350" cy="438150"/>
            <a:chOff x="2466976" y="1895475"/>
            <a:chExt cx="1276350" cy="43815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44DBBF8-0918-4FE7-8197-A2625753C291}"/>
                </a:ext>
              </a:extLst>
            </p:cNvPr>
            <p:cNvSpPr/>
            <p:nvPr/>
          </p:nvSpPr>
          <p:spPr>
            <a:xfrm>
              <a:off x="2466976" y="1895475"/>
              <a:ext cx="762000" cy="43815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25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053FBC5-267F-475E-B636-9C71FFE1FD9B}"/>
                </a:ext>
              </a:extLst>
            </p:cNvPr>
            <p:cNvSpPr/>
            <p:nvPr/>
          </p:nvSpPr>
          <p:spPr>
            <a:xfrm>
              <a:off x="3228976" y="1895475"/>
              <a:ext cx="514350" cy="43815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A8D60A1-5D49-43DD-99D1-B34BE51BD000}"/>
              </a:ext>
            </a:extLst>
          </p:cNvPr>
          <p:cNvGrpSpPr/>
          <p:nvPr/>
        </p:nvGrpSpPr>
        <p:grpSpPr>
          <a:xfrm>
            <a:off x="7454295" y="2064425"/>
            <a:ext cx="1276350" cy="438150"/>
            <a:chOff x="2466976" y="1895475"/>
            <a:chExt cx="1276350" cy="43815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5E9301A-FADB-45BD-90C6-E2ACB63F15AE}"/>
                </a:ext>
              </a:extLst>
            </p:cNvPr>
            <p:cNvSpPr/>
            <p:nvPr/>
          </p:nvSpPr>
          <p:spPr>
            <a:xfrm>
              <a:off x="2466976" y="1895475"/>
              <a:ext cx="762000" cy="43815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55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C08A677-EF14-4A4C-91D4-03F97E5FA378}"/>
                </a:ext>
              </a:extLst>
            </p:cNvPr>
            <p:cNvSpPr/>
            <p:nvPr/>
          </p:nvSpPr>
          <p:spPr>
            <a:xfrm>
              <a:off x="3228976" y="1895475"/>
              <a:ext cx="514350" cy="43815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006C65D-D6CA-47A4-91E3-DC311829C0A5}"/>
              </a:ext>
            </a:extLst>
          </p:cNvPr>
          <p:cNvGrpSpPr/>
          <p:nvPr/>
        </p:nvGrpSpPr>
        <p:grpSpPr>
          <a:xfrm>
            <a:off x="9273575" y="2064425"/>
            <a:ext cx="1276350" cy="438150"/>
            <a:chOff x="2466976" y="1895475"/>
            <a:chExt cx="1276350" cy="43815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DE5D3B0-11A4-46BD-9A5F-B557B9F2A4B1}"/>
                </a:ext>
              </a:extLst>
            </p:cNvPr>
            <p:cNvSpPr/>
            <p:nvPr/>
          </p:nvSpPr>
          <p:spPr>
            <a:xfrm>
              <a:off x="2466976" y="1895475"/>
              <a:ext cx="762000" cy="43815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60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48013E7-8E21-4978-8161-ABDA18482C69}"/>
                </a:ext>
              </a:extLst>
            </p:cNvPr>
            <p:cNvSpPr/>
            <p:nvPr/>
          </p:nvSpPr>
          <p:spPr>
            <a:xfrm>
              <a:off x="3228976" y="1895475"/>
              <a:ext cx="514350" cy="43815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AA82A09-926F-4B5E-B707-CEACFAB60E2E}"/>
              </a:ext>
            </a:extLst>
          </p:cNvPr>
          <p:cNvCxnSpPr>
            <a:cxnSpLocks/>
          </p:cNvCxnSpPr>
          <p:nvPr/>
        </p:nvCxnSpPr>
        <p:spPr>
          <a:xfrm flipV="1">
            <a:off x="3034702" y="2273976"/>
            <a:ext cx="733428" cy="95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7082838-13E7-4DC9-A122-B58672CCEF01}"/>
              </a:ext>
            </a:extLst>
          </p:cNvPr>
          <p:cNvCxnSpPr>
            <a:cxnSpLocks/>
          </p:cNvCxnSpPr>
          <p:nvPr/>
        </p:nvCxnSpPr>
        <p:spPr>
          <a:xfrm flipV="1">
            <a:off x="4882549" y="2264452"/>
            <a:ext cx="733428" cy="95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C47CA48-DC53-4A20-BFD6-8E5AE8FBED52}"/>
              </a:ext>
            </a:extLst>
          </p:cNvPr>
          <p:cNvCxnSpPr>
            <a:cxnSpLocks/>
          </p:cNvCxnSpPr>
          <p:nvPr/>
        </p:nvCxnSpPr>
        <p:spPr>
          <a:xfrm flipV="1">
            <a:off x="6711347" y="2273976"/>
            <a:ext cx="733428" cy="95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AE41067-8C1F-4C4B-82A8-0ABA8436481D}"/>
              </a:ext>
            </a:extLst>
          </p:cNvPr>
          <p:cNvCxnSpPr>
            <a:cxnSpLocks/>
          </p:cNvCxnSpPr>
          <p:nvPr/>
        </p:nvCxnSpPr>
        <p:spPr>
          <a:xfrm flipV="1">
            <a:off x="8554433" y="2283500"/>
            <a:ext cx="733428" cy="95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88A6D14-2CC9-4DAC-9532-B4A00A410371}"/>
              </a:ext>
            </a:extLst>
          </p:cNvPr>
          <p:cNvGrpSpPr/>
          <p:nvPr/>
        </p:nvGrpSpPr>
        <p:grpSpPr>
          <a:xfrm>
            <a:off x="10164162" y="2183486"/>
            <a:ext cx="257175" cy="219075"/>
            <a:chOff x="6438897" y="3429000"/>
            <a:chExt cx="257175" cy="21907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B9D7E23-1CDA-422C-BC17-B7035C74F76C}"/>
                </a:ext>
              </a:extLst>
            </p:cNvPr>
            <p:cNvCxnSpPr/>
            <p:nvPr/>
          </p:nvCxnSpPr>
          <p:spPr>
            <a:xfrm>
              <a:off x="6438897" y="3429000"/>
              <a:ext cx="257175" cy="21907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FC4E807-0AA1-42D4-9219-4BB1A9831656}"/>
                </a:ext>
              </a:extLst>
            </p:cNvPr>
            <p:cNvCxnSpPr/>
            <p:nvPr/>
          </p:nvCxnSpPr>
          <p:spPr>
            <a:xfrm flipH="1">
              <a:off x="6438897" y="3429000"/>
              <a:ext cx="257175" cy="21907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49AB105-6455-4A7D-AF19-3570104B1C09}"/>
              </a:ext>
            </a:extLst>
          </p:cNvPr>
          <p:cNvSpPr txBox="1"/>
          <p:nvPr/>
        </p:nvSpPr>
        <p:spPr>
          <a:xfrm>
            <a:off x="691551" y="1311952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Start</a:t>
            </a:r>
            <a:endParaRPr lang="en-IN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CED8B700-BE11-4308-9755-F60E51E0B9E9}"/>
              </a:ext>
            </a:extLst>
          </p:cNvPr>
          <p:cNvCxnSpPr>
            <a:endCxn id="30" idx="1"/>
          </p:cNvCxnSpPr>
          <p:nvPr/>
        </p:nvCxnSpPr>
        <p:spPr>
          <a:xfrm>
            <a:off x="1139226" y="1845352"/>
            <a:ext cx="876301" cy="428624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14740C0-F04F-4CAA-8775-C4DBEDC0EE4A}"/>
              </a:ext>
            </a:extLst>
          </p:cNvPr>
          <p:cNvGrpSpPr/>
          <p:nvPr/>
        </p:nvGrpSpPr>
        <p:grpSpPr>
          <a:xfrm>
            <a:off x="3787018" y="2469019"/>
            <a:ext cx="876300" cy="719137"/>
            <a:chOff x="7598069" y="136525"/>
            <a:chExt cx="876300" cy="719137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19739CF-9972-4E26-B9D8-2F4A6D1BB76D}"/>
                </a:ext>
              </a:extLst>
            </p:cNvPr>
            <p:cNvSpPr/>
            <p:nvPr/>
          </p:nvSpPr>
          <p:spPr>
            <a:xfrm>
              <a:off x="7798094" y="484187"/>
              <a:ext cx="457200" cy="37147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6BDD641-BBCC-4793-BA22-960307995CFC}"/>
                </a:ext>
              </a:extLst>
            </p:cNvPr>
            <p:cNvSpPr txBox="1"/>
            <p:nvPr/>
          </p:nvSpPr>
          <p:spPr>
            <a:xfrm>
              <a:off x="7598069" y="136525"/>
              <a:ext cx="876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ptr</a:t>
              </a:r>
              <a:endParaRPr lang="en-IN" dirty="0"/>
            </a:p>
          </p:txBody>
        </p:sp>
      </p:grp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32D0566E-E493-4F46-8CA2-059BBF6DBA13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4444243" y="2491265"/>
            <a:ext cx="1942872" cy="511154"/>
          </a:xfrm>
          <a:prstGeom prst="bentConnector3">
            <a:avLst>
              <a:gd name="adj1" fmla="val 9972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72732ACF-0A06-4460-B06D-B1449F4D6467}"/>
              </a:ext>
            </a:extLst>
          </p:cNvPr>
          <p:cNvSpPr txBox="1">
            <a:spLocks/>
          </p:cNvSpPr>
          <p:nvPr/>
        </p:nvSpPr>
        <p:spPr>
          <a:xfrm>
            <a:off x="691551" y="3905585"/>
            <a:ext cx="6571891" cy="5102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9262" indent="0">
              <a:buNone/>
            </a:pPr>
            <a:r>
              <a:rPr lang="en-US" dirty="0"/>
              <a:t>Delete the specified element 25</a:t>
            </a: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984B210D-4B96-4006-87B6-6465746264A6}"/>
              </a:ext>
            </a:extLst>
          </p:cNvPr>
          <p:cNvSpPr txBox="1">
            <a:spLocks/>
          </p:cNvSpPr>
          <p:nvPr/>
        </p:nvSpPr>
        <p:spPr>
          <a:xfrm>
            <a:off x="691551" y="4508367"/>
            <a:ext cx="6571891" cy="13771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9262" indent="0">
              <a:buFont typeface="Arial" panose="020B0604020202020204" pitchFamily="34" charset="0"/>
              <a:buNone/>
            </a:pPr>
            <a:r>
              <a:rPr lang="en-US" dirty="0"/>
              <a:t>temp-&gt;link=temp-&gt;link-&gt;link;</a:t>
            </a:r>
          </a:p>
          <a:p>
            <a:pPr marL="449262" indent="0">
              <a:buFont typeface="Arial" panose="020B0604020202020204" pitchFamily="34" charset="0"/>
              <a:buNone/>
            </a:pPr>
            <a:r>
              <a:rPr lang="en-US" dirty="0" err="1"/>
              <a:t>ptr</a:t>
            </a:r>
            <a:r>
              <a:rPr lang="en-US" dirty="0"/>
              <a:t>=temp-&gt;link;</a:t>
            </a:r>
          </a:p>
          <a:p>
            <a:pPr marL="449262" indent="0">
              <a:buFont typeface="Arial" panose="020B0604020202020204" pitchFamily="34" charset="0"/>
              <a:buNone/>
            </a:pPr>
            <a:r>
              <a:rPr lang="en-US" dirty="0"/>
              <a:t>free(</a:t>
            </a:r>
            <a:r>
              <a:rPr lang="en-US" dirty="0" err="1"/>
              <a:t>ptr</a:t>
            </a:r>
            <a:r>
              <a:rPr lang="en-US" dirty="0"/>
              <a:t>); // for deallocating the node (25)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D9776CC-8BF0-4462-A4D8-3E732A81752E}"/>
              </a:ext>
            </a:extLst>
          </p:cNvPr>
          <p:cNvGrpSpPr/>
          <p:nvPr/>
        </p:nvGrpSpPr>
        <p:grpSpPr>
          <a:xfrm>
            <a:off x="4895944" y="1291807"/>
            <a:ext cx="876300" cy="719137"/>
            <a:chOff x="7598069" y="136525"/>
            <a:chExt cx="876300" cy="719137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19B4446-F959-48B8-9F62-77372E4FB465}"/>
                </a:ext>
              </a:extLst>
            </p:cNvPr>
            <p:cNvSpPr/>
            <p:nvPr/>
          </p:nvSpPr>
          <p:spPr>
            <a:xfrm>
              <a:off x="7798094" y="484187"/>
              <a:ext cx="457200" cy="37147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F0E31D8-76CF-44D2-90A7-86EE3961311E}"/>
                </a:ext>
              </a:extLst>
            </p:cNvPr>
            <p:cNvSpPr txBox="1"/>
            <p:nvPr/>
          </p:nvSpPr>
          <p:spPr>
            <a:xfrm>
              <a:off x="7598069" y="136525"/>
              <a:ext cx="876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temp</a:t>
              </a:r>
              <a:endParaRPr lang="en-IN" dirty="0"/>
            </a:p>
          </p:txBody>
        </p:sp>
      </p:grp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ED65BDCA-9A8B-4D6B-83EF-1BADCC719DA4}"/>
              </a:ext>
            </a:extLst>
          </p:cNvPr>
          <p:cNvCxnSpPr>
            <a:cxnSpLocks/>
            <a:stCxn id="48" idx="1"/>
            <a:endCxn id="28" idx="0"/>
          </p:cNvCxnSpPr>
          <p:nvPr/>
        </p:nvCxnSpPr>
        <p:spPr>
          <a:xfrm rot="10800000" flipV="1">
            <a:off x="4149131" y="1825207"/>
            <a:ext cx="946839" cy="23921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1F23F8F5-34B0-43E9-B845-87D813D93064}"/>
              </a:ext>
            </a:extLst>
          </p:cNvPr>
          <p:cNvCxnSpPr>
            <a:cxnSpLocks/>
          </p:cNvCxnSpPr>
          <p:nvPr/>
        </p:nvCxnSpPr>
        <p:spPr>
          <a:xfrm flipV="1">
            <a:off x="5364017" y="2397970"/>
            <a:ext cx="2100368" cy="303079"/>
          </a:xfrm>
          <a:prstGeom prst="bentConnector3">
            <a:avLst>
              <a:gd name="adj1" fmla="val 8491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37935197-D4F8-4FDA-84A7-ED63544F5079}"/>
              </a:ext>
            </a:extLst>
          </p:cNvPr>
          <p:cNvCxnSpPr>
            <a:cxnSpLocks/>
          </p:cNvCxnSpPr>
          <p:nvPr/>
        </p:nvCxnSpPr>
        <p:spPr>
          <a:xfrm>
            <a:off x="4934065" y="2334526"/>
            <a:ext cx="480991" cy="357899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>
            <a:extLst>
              <a:ext uri="{FF2B5EF4-FFF2-40B4-BE49-F238E27FC236}">
                <a16:creationId xmlns:a16="http://schemas.microsoft.com/office/drawing/2014/main" id="{691064B5-FB46-49EB-9AF4-B87805B28110}"/>
              </a:ext>
            </a:extLst>
          </p:cNvPr>
          <p:cNvGrpSpPr/>
          <p:nvPr/>
        </p:nvGrpSpPr>
        <p:grpSpPr>
          <a:xfrm>
            <a:off x="5364017" y="2199169"/>
            <a:ext cx="108640" cy="138373"/>
            <a:chOff x="6438897" y="3429000"/>
            <a:chExt cx="257175" cy="219075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9DB7955-CA81-4768-8DDF-966E26445465}"/>
                </a:ext>
              </a:extLst>
            </p:cNvPr>
            <p:cNvCxnSpPr/>
            <p:nvPr/>
          </p:nvCxnSpPr>
          <p:spPr>
            <a:xfrm>
              <a:off x="6438897" y="3429000"/>
              <a:ext cx="257175" cy="21907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B1606826-935E-4EE5-8CA9-0B47B449DE3B}"/>
                </a:ext>
              </a:extLst>
            </p:cNvPr>
            <p:cNvCxnSpPr/>
            <p:nvPr/>
          </p:nvCxnSpPr>
          <p:spPr>
            <a:xfrm flipH="1">
              <a:off x="6438897" y="3429000"/>
              <a:ext cx="257175" cy="21907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7507103E-939C-495A-9E77-F393635E0DAB}"/>
              </a:ext>
            </a:extLst>
          </p:cNvPr>
          <p:cNvSpPr txBox="1"/>
          <p:nvPr/>
        </p:nvSpPr>
        <p:spPr>
          <a:xfrm>
            <a:off x="7463467" y="2717229"/>
            <a:ext cx="4303509" cy="403187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case 1: temp=start;</a:t>
            </a:r>
          </a:p>
          <a:p>
            <a:r>
              <a:rPr lang="en-US" sz="2000" dirty="0"/>
              <a:t>                     while(temp-&gt;link-&gt;data!=x)</a:t>
            </a:r>
          </a:p>
          <a:p>
            <a:r>
              <a:rPr lang="en-US" sz="2000" dirty="0"/>
              <a:t>                         temp=temp-&gt;link;</a:t>
            </a:r>
          </a:p>
          <a:p>
            <a:r>
              <a:rPr lang="en-US" sz="2000" dirty="0"/>
              <a:t>                     if(temp)</a:t>
            </a:r>
          </a:p>
          <a:p>
            <a:r>
              <a:rPr lang="en-US" sz="2000" dirty="0"/>
              <a:t>                      {</a:t>
            </a:r>
          </a:p>
          <a:p>
            <a:r>
              <a:rPr lang="en-US" sz="2000" dirty="0"/>
              <a:t>                         </a:t>
            </a:r>
            <a:r>
              <a:rPr lang="en-US" sz="2000" dirty="0" err="1"/>
              <a:t>ptr</a:t>
            </a:r>
            <a:r>
              <a:rPr lang="en-US" sz="2000" dirty="0"/>
              <a:t>=temp-&gt;link;</a:t>
            </a:r>
          </a:p>
          <a:p>
            <a:r>
              <a:rPr lang="en-US" sz="2000" dirty="0"/>
              <a:t>                         temp-&gt;link=</a:t>
            </a:r>
            <a:r>
              <a:rPr lang="en-US" sz="2000" dirty="0" err="1"/>
              <a:t>ptr</a:t>
            </a:r>
            <a:r>
              <a:rPr lang="en-US" sz="2000" dirty="0"/>
              <a:t>-&gt;link;</a:t>
            </a:r>
          </a:p>
          <a:p>
            <a:r>
              <a:rPr lang="en-US" sz="2000" dirty="0"/>
              <a:t>                         free(</a:t>
            </a:r>
            <a:r>
              <a:rPr lang="en-US" sz="2000" dirty="0" err="1"/>
              <a:t>ptr</a:t>
            </a:r>
            <a:r>
              <a:rPr lang="en-US" sz="2000" dirty="0"/>
              <a:t>);</a:t>
            </a:r>
          </a:p>
          <a:p>
            <a:r>
              <a:rPr lang="en-US" sz="2000" dirty="0"/>
              <a:t>                      }</a:t>
            </a:r>
          </a:p>
          <a:p>
            <a:r>
              <a:rPr lang="en-US" sz="2000" dirty="0"/>
              <a:t>                    else</a:t>
            </a:r>
          </a:p>
          <a:p>
            <a:r>
              <a:rPr lang="en-US" sz="2000" dirty="0"/>
              <a:t>                        </a:t>
            </a:r>
            <a:r>
              <a:rPr lang="en-US" sz="1600" dirty="0" err="1"/>
              <a:t>printf</a:t>
            </a:r>
            <a:r>
              <a:rPr lang="en-US" sz="1600" dirty="0"/>
              <a:t>(“\n Specified element is             </a:t>
            </a:r>
          </a:p>
          <a:p>
            <a:r>
              <a:rPr lang="en-US" sz="1600" dirty="0"/>
              <a:t>                                           not present in the list”);</a:t>
            </a:r>
          </a:p>
          <a:p>
            <a:r>
              <a:rPr lang="en-US" sz="2000" dirty="0"/>
              <a:t>               break;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021079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F6C80-1D2C-45F4-8EA9-25EE169B5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8582024" cy="644166"/>
          </a:xfrm>
        </p:spPr>
        <p:txBody>
          <a:bodyPr>
            <a:normAutofit/>
          </a:bodyPr>
          <a:lstStyle/>
          <a:p>
            <a:r>
              <a:rPr lang="en-US" sz="3600" dirty="0"/>
              <a:t>Linked List:: Deletion Operation (Cont..) </a:t>
            </a:r>
            <a:endParaRPr lang="en-IN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F0AD9C-6A01-44CC-A694-4CB1DB66A2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05775"/>
                <a:ext cx="10515600" cy="510279"/>
              </a:xfr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/>
              <a:lstStyle/>
              <a:p>
                <a:pPr marL="449262" indent="0">
                  <a:buNone/>
                </a:pPr>
                <a:r>
                  <a:rPr lang="en-US" dirty="0"/>
                  <a:t>Case 2: Delete an element at a particular given position,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𝑝𝑜𝑠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F0AD9C-6A01-44CC-A694-4CB1DB66A2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05775"/>
                <a:ext cx="10515600" cy="510279"/>
              </a:xfrm>
              <a:blipFill>
                <a:blip r:embed="rId2"/>
                <a:stretch>
                  <a:fillRect t="-20482" b="-289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B283B5-569C-4D28-A6A1-0564C8B4F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Lecture 5: Data Structure &amp;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34A7F8-FB38-4B54-B7D4-2FEBC824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844E-216E-47E9-9739-0B169D701703}" type="slidenum">
              <a:rPr lang="en-IN" smtClean="0"/>
              <a:t>26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CDC645-322B-4079-BA28-A0636AF76BD6}"/>
              </a:ext>
            </a:extLst>
          </p:cNvPr>
          <p:cNvSpPr/>
          <p:nvPr/>
        </p:nvSpPr>
        <p:spPr>
          <a:xfrm>
            <a:off x="891576" y="1659614"/>
            <a:ext cx="457200" cy="3714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BF7D407-F178-4DE6-A4EF-B0C5791B0125}"/>
              </a:ext>
            </a:extLst>
          </p:cNvPr>
          <p:cNvGrpSpPr/>
          <p:nvPr/>
        </p:nvGrpSpPr>
        <p:grpSpPr>
          <a:xfrm>
            <a:off x="2015527" y="2054901"/>
            <a:ext cx="1276350" cy="438150"/>
            <a:chOff x="2466976" y="1895475"/>
            <a:chExt cx="1276350" cy="43815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B811CED-EC5D-4439-9E40-32D812B2B16E}"/>
                </a:ext>
              </a:extLst>
            </p:cNvPr>
            <p:cNvSpPr/>
            <p:nvPr/>
          </p:nvSpPr>
          <p:spPr>
            <a:xfrm>
              <a:off x="2466976" y="1895475"/>
              <a:ext cx="762000" cy="43815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15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21A3FD7-1B89-422A-ACF5-70DEF4F92A74}"/>
                </a:ext>
              </a:extLst>
            </p:cNvPr>
            <p:cNvSpPr/>
            <p:nvPr/>
          </p:nvSpPr>
          <p:spPr>
            <a:xfrm>
              <a:off x="3228976" y="1895475"/>
              <a:ext cx="514350" cy="43815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D25E595-8AEB-430A-9E62-B518D4A2C6C5}"/>
              </a:ext>
            </a:extLst>
          </p:cNvPr>
          <p:cNvGrpSpPr/>
          <p:nvPr/>
        </p:nvGrpSpPr>
        <p:grpSpPr>
          <a:xfrm>
            <a:off x="3768130" y="2064425"/>
            <a:ext cx="1276350" cy="438150"/>
            <a:chOff x="2466976" y="1895475"/>
            <a:chExt cx="1276350" cy="43815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6C17AF6-BDC2-4701-8EE3-C1FBA033A565}"/>
                </a:ext>
              </a:extLst>
            </p:cNvPr>
            <p:cNvSpPr/>
            <p:nvPr/>
          </p:nvSpPr>
          <p:spPr>
            <a:xfrm>
              <a:off x="2466976" y="1895475"/>
              <a:ext cx="762000" cy="43815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BF7CF60-0B03-4357-A2D5-9E2390282D2B}"/>
                </a:ext>
              </a:extLst>
            </p:cNvPr>
            <p:cNvSpPr/>
            <p:nvPr/>
          </p:nvSpPr>
          <p:spPr>
            <a:xfrm>
              <a:off x="3228976" y="1895475"/>
              <a:ext cx="514350" cy="43815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5E0986C-C2E8-468B-966F-8208DAB9CC71}"/>
              </a:ext>
            </a:extLst>
          </p:cNvPr>
          <p:cNvGrpSpPr/>
          <p:nvPr/>
        </p:nvGrpSpPr>
        <p:grpSpPr>
          <a:xfrm>
            <a:off x="5606448" y="2064425"/>
            <a:ext cx="1276350" cy="438150"/>
            <a:chOff x="2466976" y="1895475"/>
            <a:chExt cx="1276350" cy="43815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44DBBF8-0918-4FE7-8197-A2625753C291}"/>
                </a:ext>
              </a:extLst>
            </p:cNvPr>
            <p:cNvSpPr/>
            <p:nvPr/>
          </p:nvSpPr>
          <p:spPr>
            <a:xfrm>
              <a:off x="2466976" y="1895475"/>
              <a:ext cx="762000" cy="43815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25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053FBC5-267F-475E-B636-9C71FFE1FD9B}"/>
                </a:ext>
              </a:extLst>
            </p:cNvPr>
            <p:cNvSpPr/>
            <p:nvPr/>
          </p:nvSpPr>
          <p:spPr>
            <a:xfrm>
              <a:off x="3228976" y="1895475"/>
              <a:ext cx="514350" cy="43815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A8D60A1-5D49-43DD-99D1-B34BE51BD000}"/>
              </a:ext>
            </a:extLst>
          </p:cNvPr>
          <p:cNvGrpSpPr/>
          <p:nvPr/>
        </p:nvGrpSpPr>
        <p:grpSpPr>
          <a:xfrm>
            <a:off x="7454295" y="2064425"/>
            <a:ext cx="1276350" cy="438150"/>
            <a:chOff x="2466976" y="1895475"/>
            <a:chExt cx="1276350" cy="43815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5E9301A-FADB-45BD-90C6-E2ACB63F15AE}"/>
                </a:ext>
              </a:extLst>
            </p:cNvPr>
            <p:cNvSpPr/>
            <p:nvPr/>
          </p:nvSpPr>
          <p:spPr>
            <a:xfrm>
              <a:off x="2466976" y="1895475"/>
              <a:ext cx="762000" cy="43815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55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C08A677-EF14-4A4C-91D4-03F97E5FA378}"/>
                </a:ext>
              </a:extLst>
            </p:cNvPr>
            <p:cNvSpPr/>
            <p:nvPr/>
          </p:nvSpPr>
          <p:spPr>
            <a:xfrm>
              <a:off x="3228976" y="1895475"/>
              <a:ext cx="514350" cy="43815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006C65D-D6CA-47A4-91E3-DC311829C0A5}"/>
              </a:ext>
            </a:extLst>
          </p:cNvPr>
          <p:cNvGrpSpPr/>
          <p:nvPr/>
        </p:nvGrpSpPr>
        <p:grpSpPr>
          <a:xfrm>
            <a:off x="9273575" y="2064425"/>
            <a:ext cx="1276350" cy="438150"/>
            <a:chOff x="2466976" y="1895475"/>
            <a:chExt cx="1276350" cy="43815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DE5D3B0-11A4-46BD-9A5F-B557B9F2A4B1}"/>
                </a:ext>
              </a:extLst>
            </p:cNvPr>
            <p:cNvSpPr/>
            <p:nvPr/>
          </p:nvSpPr>
          <p:spPr>
            <a:xfrm>
              <a:off x="2466976" y="1895475"/>
              <a:ext cx="762000" cy="43815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60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48013E7-8E21-4978-8161-ABDA18482C69}"/>
                </a:ext>
              </a:extLst>
            </p:cNvPr>
            <p:cNvSpPr/>
            <p:nvPr/>
          </p:nvSpPr>
          <p:spPr>
            <a:xfrm>
              <a:off x="3228976" y="1895475"/>
              <a:ext cx="514350" cy="43815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AA82A09-926F-4B5E-B707-CEACFAB60E2E}"/>
              </a:ext>
            </a:extLst>
          </p:cNvPr>
          <p:cNvCxnSpPr>
            <a:cxnSpLocks/>
          </p:cNvCxnSpPr>
          <p:nvPr/>
        </p:nvCxnSpPr>
        <p:spPr>
          <a:xfrm flipV="1">
            <a:off x="3034702" y="2273976"/>
            <a:ext cx="733428" cy="95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7082838-13E7-4DC9-A122-B58672CCEF01}"/>
              </a:ext>
            </a:extLst>
          </p:cNvPr>
          <p:cNvCxnSpPr>
            <a:cxnSpLocks/>
          </p:cNvCxnSpPr>
          <p:nvPr/>
        </p:nvCxnSpPr>
        <p:spPr>
          <a:xfrm flipV="1">
            <a:off x="4882549" y="2264452"/>
            <a:ext cx="733428" cy="95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C47CA48-DC53-4A20-BFD6-8E5AE8FBED52}"/>
              </a:ext>
            </a:extLst>
          </p:cNvPr>
          <p:cNvCxnSpPr>
            <a:cxnSpLocks/>
          </p:cNvCxnSpPr>
          <p:nvPr/>
        </p:nvCxnSpPr>
        <p:spPr>
          <a:xfrm flipV="1">
            <a:off x="6711347" y="2273976"/>
            <a:ext cx="733428" cy="95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AE41067-8C1F-4C4B-82A8-0ABA8436481D}"/>
              </a:ext>
            </a:extLst>
          </p:cNvPr>
          <p:cNvCxnSpPr>
            <a:cxnSpLocks/>
          </p:cNvCxnSpPr>
          <p:nvPr/>
        </p:nvCxnSpPr>
        <p:spPr>
          <a:xfrm flipV="1">
            <a:off x="8554433" y="2283500"/>
            <a:ext cx="733428" cy="95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88A6D14-2CC9-4DAC-9532-B4A00A410371}"/>
              </a:ext>
            </a:extLst>
          </p:cNvPr>
          <p:cNvGrpSpPr/>
          <p:nvPr/>
        </p:nvGrpSpPr>
        <p:grpSpPr>
          <a:xfrm>
            <a:off x="10164162" y="2183486"/>
            <a:ext cx="257175" cy="219075"/>
            <a:chOff x="6438897" y="3429000"/>
            <a:chExt cx="257175" cy="21907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B9D7E23-1CDA-422C-BC17-B7035C74F76C}"/>
                </a:ext>
              </a:extLst>
            </p:cNvPr>
            <p:cNvCxnSpPr/>
            <p:nvPr/>
          </p:nvCxnSpPr>
          <p:spPr>
            <a:xfrm>
              <a:off x="6438897" y="3429000"/>
              <a:ext cx="257175" cy="21907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FC4E807-0AA1-42D4-9219-4BB1A9831656}"/>
                </a:ext>
              </a:extLst>
            </p:cNvPr>
            <p:cNvCxnSpPr/>
            <p:nvPr/>
          </p:nvCxnSpPr>
          <p:spPr>
            <a:xfrm flipH="1">
              <a:off x="6438897" y="3429000"/>
              <a:ext cx="257175" cy="21907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49AB105-6455-4A7D-AF19-3570104B1C09}"/>
              </a:ext>
            </a:extLst>
          </p:cNvPr>
          <p:cNvSpPr txBox="1"/>
          <p:nvPr/>
        </p:nvSpPr>
        <p:spPr>
          <a:xfrm>
            <a:off x="691551" y="1311952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Start</a:t>
            </a:r>
            <a:endParaRPr lang="en-IN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CED8B700-BE11-4308-9755-F60E51E0B9E9}"/>
              </a:ext>
            </a:extLst>
          </p:cNvPr>
          <p:cNvCxnSpPr>
            <a:endCxn id="30" idx="1"/>
          </p:cNvCxnSpPr>
          <p:nvPr/>
        </p:nvCxnSpPr>
        <p:spPr>
          <a:xfrm>
            <a:off x="1139226" y="1845352"/>
            <a:ext cx="876301" cy="428624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14740C0-F04F-4CAA-8775-C4DBEDC0EE4A}"/>
              </a:ext>
            </a:extLst>
          </p:cNvPr>
          <p:cNvGrpSpPr/>
          <p:nvPr/>
        </p:nvGrpSpPr>
        <p:grpSpPr>
          <a:xfrm>
            <a:off x="4364337" y="2441243"/>
            <a:ext cx="876300" cy="719137"/>
            <a:chOff x="7598069" y="136525"/>
            <a:chExt cx="876300" cy="719137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19739CF-9972-4E26-B9D8-2F4A6D1BB76D}"/>
                </a:ext>
              </a:extLst>
            </p:cNvPr>
            <p:cNvSpPr/>
            <p:nvPr/>
          </p:nvSpPr>
          <p:spPr>
            <a:xfrm>
              <a:off x="7798094" y="484187"/>
              <a:ext cx="457200" cy="37147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6BDD641-BBCC-4793-BA22-960307995CFC}"/>
                </a:ext>
              </a:extLst>
            </p:cNvPr>
            <p:cNvSpPr txBox="1"/>
            <p:nvPr/>
          </p:nvSpPr>
          <p:spPr>
            <a:xfrm>
              <a:off x="7598069" y="136525"/>
              <a:ext cx="876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ptr</a:t>
              </a:r>
              <a:endParaRPr lang="en-IN" dirty="0"/>
            </a:p>
          </p:txBody>
        </p:sp>
      </p:grp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32D0566E-E493-4F46-8CA2-059BBF6DBA13}"/>
              </a:ext>
            </a:extLst>
          </p:cNvPr>
          <p:cNvCxnSpPr>
            <a:cxnSpLocks/>
          </p:cNvCxnSpPr>
          <p:nvPr/>
        </p:nvCxnSpPr>
        <p:spPr>
          <a:xfrm flipV="1">
            <a:off x="4831963" y="2514199"/>
            <a:ext cx="1536485" cy="457166"/>
          </a:xfrm>
          <a:prstGeom prst="bentConnector3">
            <a:avLst>
              <a:gd name="adj1" fmla="val 10052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72732ACF-0A06-4460-B06D-B1449F4D646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3284" y="2993165"/>
                <a:ext cx="3866791" cy="496373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49262" indent="0">
                  <a:buNone/>
                </a:pPr>
                <a:r>
                  <a:rPr lang="en-US" sz="2400" dirty="0"/>
                  <a:t>Delete the node at given position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𝑝𝑜𝑠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72732ACF-0A06-4460-B06D-B1449F4D6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84" y="2993165"/>
                <a:ext cx="3866791" cy="496373"/>
              </a:xfrm>
              <a:prstGeom prst="rect">
                <a:avLst/>
              </a:prstGeom>
              <a:blipFill>
                <a:blip r:embed="rId3"/>
                <a:stretch>
                  <a:fillRect t="-172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6D9776CC-8BF0-4462-A4D8-3E732A81752E}"/>
              </a:ext>
            </a:extLst>
          </p:cNvPr>
          <p:cNvGrpSpPr/>
          <p:nvPr/>
        </p:nvGrpSpPr>
        <p:grpSpPr>
          <a:xfrm>
            <a:off x="4895944" y="1291807"/>
            <a:ext cx="876300" cy="719137"/>
            <a:chOff x="7598069" y="136525"/>
            <a:chExt cx="876300" cy="719137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19B4446-F959-48B8-9F62-77372E4FB465}"/>
                </a:ext>
              </a:extLst>
            </p:cNvPr>
            <p:cNvSpPr/>
            <p:nvPr/>
          </p:nvSpPr>
          <p:spPr>
            <a:xfrm>
              <a:off x="7798094" y="484187"/>
              <a:ext cx="457200" cy="37147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F0E31D8-76CF-44D2-90A7-86EE3961311E}"/>
                </a:ext>
              </a:extLst>
            </p:cNvPr>
            <p:cNvSpPr txBox="1"/>
            <p:nvPr/>
          </p:nvSpPr>
          <p:spPr>
            <a:xfrm>
              <a:off x="7598069" y="136525"/>
              <a:ext cx="876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temp</a:t>
              </a:r>
              <a:endParaRPr lang="en-IN" dirty="0"/>
            </a:p>
          </p:txBody>
        </p:sp>
      </p:grp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ED65BDCA-9A8B-4D6B-83EF-1BADCC719DA4}"/>
              </a:ext>
            </a:extLst>
          </p:cNvPr>
          <p:cNvCxnSpPr>
            <a:cxnSpLocks/>
            <a:stCxn id="48" idx="1"/>
            <a:endCxn id="28" idx="0"/>
          </p:cNvCxnSpPr>
          <p:nvPr/>
        </p:nvCxnSpPr>
        <p:spPr>
          <a:xfrm rot="10800000" flipV="1">
            <a:off x="4149131" y="1825207"/>
            <a:ext cx="946839" cy="23921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>
            <a:extLst>
              <a:ext uri="{FF2B5EF4-FFF2-40B4-BE49-F238E27FC236}">
                <a16:creationId xmlns:a16="http://schemas.microsoft.com/office/drawing/2014/main" id="{691064B5-FB46-49EB-9AF4-B87805B28110}"/>
              </a:ext>
            </a:extLst>
          </p:cNvPr>
          <p:cNvGrpSpPr/>
          <p:nvPr/>
        </p:nvGrpSpPr>
        <p:grpSpPr>
          <a:xfrm>
            <a:off x="5364017" y="2199169"/>
            <a:ext cx="108640" cy="138373"/>
            <a:chOff x="6438897" y="3429000"/>
            <a:chExt cx="257175" cy="219075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9DB7955-CA81-4768-8DDF-966E26445465}"/>
                </a:ext>
              </a:extLst>
            </p:cNvPr>
            <p:cNvCxnSpPr/>
            <p:nvPr/>
          </p:nvCxnSpPr>
          <p:spPr>
            <a:xfrm>
              <a:off x="6438897" y="3429000"/>
              <a:ext cx="257175" cy="21907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B1606826-935E-4EE5-8CA9-0B47B449DE3B}"/>
                </a:ext>
              </a:extLst>
            </p:cNvPr>
            <p:cNvCxnSpPr/>
            <p:nvPr/>
          </p:nvCxnSpPr>
          <p:spPr>
            <a:xfrm flipH="1">
              <a:off x="6438897" y="3429000"/>
              <a:ext cx="257175" cy="21907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98B0119-2588-4AD5-9E38-8A7873EB511E}"/>
              </a:ext>
            </a:extLst>
          </p:cNvPr>
          <p:cNvSpPr txBox="1"/>
          <p:nvPr/>
        </p:nvSpPr>
        <p:spPr>
          <a:xfrm>
            <a:off x="6711346" y="3311438"/>
            <a:ext cx="4642453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If(temp)</a:t>
            </a:r>
          </a:p>
          <a:p>
            <a:r>
              <a:rPr lang="en-US" sz="2000" dirty="0"/>
              <a:t>       {</a:t>
            </a:r>
          </a:p>
          <a:p>
            <a:r>
              <a:rPr lang="en-US" sz="2000" dirty="0"/>
              <a:t>          </a:t>
            </a:r>
            <a:r>
              <a:rPr lang="en-US" sz="2000" dirty="0" err="1"/>
              <a:t>ptr</a:t>
            </a:r>
            <a:r>
              <a:rPr lang="en-US" sz="2000" dirty="0"/>
              <a:t>=temp-&gt;link;</a:t>
            </a:r>
          </a:p>
          <a:p>
            <a:r>
              <a:rPr lang="en-US" sz="2000" dirty="0"/>
              <a:t>          temp-&gt;link=</a:t>
            </a:r>
            <a:r>
              <a:rPr lang="en-US" sz="2000" dirty="0" err="1"/>
              <a:t>ptr</a:t>
            </a:r>
            <a:r>
              <a:rPr lang="en-US" sz="2000" dirty="0"/>
              <a:t>-&gt;link;</a:t>
            </a:r>
          </a:p>
          <a:p>
            <a:r>
              <a:rPr lang="en-US" sz="2000" dirty="0"/>
              <a:t>          free(</a:t>
            </a:r>
            <a:r>
              <a:rPr lang="en-US" sz="2000" dirty="0" err="1"/>
              <a:t>ptr</a:t>
            </a:r>
            <a:r>
              <a:rPr lang="en-US" sz="2000" dirty="0"/>
              <a:t>);</a:t>
            </a:r>
          </a:p>
          <a:p>
            <a:r>
              <a:rPr lang="en-US" sz="2000" dirty="0"/>
              <a:t>        }</a:t>
            </a:r>
          </a:p>
          <a:p>
            <a:r>
              <a:rPr lang="en-US" sz="2000" dirty="0"/>
              <a:t>    else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printf</a:t>
            </a:r>
            <a:r>
              <a:rPr lang="en-US" sz="2000" dirty="0"/>
              <a:t>(“\n Invalid Position supplied”);</a:t>
            </a:r>
          </a:p>
          <a:p>
            <a:r>
              <a:rPr lang="en-US" sz="2000" dirty="0"/>
              <a:t> break;</a:t>
            </a:r>
            <a:r>
              <a:rPr lang="en-US" dirty="0"/>
              <a:t>                     </a:t>
            </a:r>
            <a:endParaRPr lang="en-I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BFA262B-FEC7-4209-A827-313DCB9C269C}"/>
              </a:ext>
            </a:extLst>
          </p:cNvPr>
          <p:cNvSpPr txBox="1"/>
          <p:nvPr/>
        </p:nvSpPr>
        <p:spPr>
          <a:xfrm>
            <a:off x="403284" y="3708613"/>
            <a:ext cx="5548450" cy="22467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case 3: </a:t>
            </a:r>
            <a:r>
              <a:rPr lang="en-US" sz="2000" dirty="0" err="1"/>
              <a:t>printf</a:t>
            </a:r>
            <a:r>
              <a:rPr lang="en-US" sz="2000" dirty="0"/>
              <a:t>(“\n Enter the position”);</a:t>
            </a:r>
          </a:p>
          <a:p>
            <a:r>
              <a:rPr lang="en-US" sz="2000" dirty="0"/>
              <a:t>               </a:t>
            </a:r>
            <a:r>
              <a:rPr lang="en-US" sz="2000" dirty="0" err="1"/>
              <a:t>scanf</a:t>
            </a:r>
            <a:r>
              <a:rPr lang="en-US" sz="2000" dirty="0"/>
              <a:t>(“%</a:t>
            </a:r>
            <a:r>
              <a:rPr lang="en-US" sz="2000" dirty="0" err="1"/>
              <a:t>d”,&amp;pos</a:t>
            </a:r>
            <a:r>
              <a:rPr lang="en-US" sz="2000" dirty="0"/>
              <a:t>);</a:t>
            </a:r>
          </a:p>
          <a:p>
            <a:r>
              <a:rPr lang="en-US" sz="2000" dirty="0"/>
              <a:t>               temp=start; count=1;</a:t>
            </a:r>
          </a:p>
          <a:p>
            <a:r>
              <a:rPr lang="en-US" sz="2000" dirty="0"/>
              <a:t>               while((count!=(pos-1))&amp;&amp;(temp))</a:t>
            </a:r>
          </a:p>
          <a:p>
            <a:r>
              <a:rPr lang="en-US" sz="2000" dirty="0"/>
              <a:t>                        {</a:t>
            </a:r>
          </a:p>
          <a:p>
            <a:r>
              <a:rPr lang="en-US" sz="2000" dirty="0"/>
              <a:t>                           temp=temp-&gt;link;</a:t>
            </a:r>
          </a:p>
          <a:p>
            <a:r>
              <a:rPr lang="en-US" sz="2000" dirty="0"/>
              <a:t>                            count++; }</a:t>
            </a: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5FFD75C9-3144-4B48-8C5A-6307451CDEF0}"/>
              </a:ext>
            </a:extLst>
          </p:cNvPr>
          <p:cNvCxnSpPr>
            <a:cxnSpLocks/>
          </p:cNvCxnSpPr>
          <p:nvPr/>
        </p:nvCxnSpPr>
        <p:spPr>
          <a:xfrm flipV="1">
            <a:off x="5364017" y="2389344"/>
            <a:ext cx="2100368" cy="303079"/>
          </a:xfrm>
          <a:prstGeom prst="bentConnector3">
            <a:avLst>
              <a:gd name="adj1" fmla="val 8491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5A1E5EF0-41D0-423F-A9C9-96DB1453F5EA}"/>
              </a:ext>
            </a:extLst>
          </p:cNvPr>
          <p:cNvCxnSpPr>
            <a:cxnSpLocks/>
          </p:cNvCxnSpPr>
          <p:nvPr/>
        </p:nvCxnSpPr>
        <p:spPr>
          <a:xfrm>
            <a:off x="4934065" y="2334526"/>
            <a:ext cx="480991" cy="357899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59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F6C80-1D2C-45F4-8EA9-25EE169B5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1251" y="200421"/>
            <a:ext cx="7674274" cy="644166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Linked List:: Reverse Print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3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Recursive Method)</a:t>
            </a:r>
            <a:endParaRPr lang="en-IN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B283B5-569C-4D28-A6A1-0564C8B4F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Lecture 5: Data Structure &amp;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34A7F8-FB38-4B54-B7D4-2FEBC824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844E-216E-47E9-9739-0B169D701703}" type="slidenum">
              <a:rPr lang="en-IN" smtClean="0"/>
              <a:t>27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CDC645-322B-4079-BA28-A0636AF76BD6}"/>
              </a:ext>
            </a:extLst>
          </p:cNvPr>
          <p:cNvSpPr/>
          <p:nvPr/>
        </p:nvSpPr>
        <p:spPr>
          <a:xfrm>
            <a:off x="736300" y="1007583"/>
            <a:ext cx="457200" cy="3714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BF7D407-F178-4DE6-A4EF-B0C5791B0125}"/>
              </a:ext>
            </a:extLst>
          </p:cNvPr>
          <p:cNvGrpSpPr/>
          <p:nvPr/>
        </p:nvGrpSpPr>
        <p:grpSpPr>
          <a:xfrm>
            <a:off x="1860251" y="1402870"/>
            <a:ext cx="1276350" cy="438150"/>
            <a:chOff x="2466976" y="1895475"/>
            <a:chExt cx="1276350" cy="43815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B811CED-EC5D-4439-9E40-32D812B2B16E}"/>
                </a:ext>
              </a:extLst>
            </p:cNvPr>
            <p:cNvSpPr/>
            <p:nvPr/>
          </p:nvSpPr>
          <p:spPr>
            <a:xfrm>
              <a:off x="2466976" y="1895475"/>
              <a:ext cx="762000" cy="43815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15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21A3FD7-1B89-422A-ACF5-70DEF4F92A74}"/>
                </a:ext>
              </a:extLst>
            </p:cNvPr>
            <p:cNvSpPr/>
            <p:nvPr/>
          </p:nvSpPr>
          <p:spPr>
            <a:xfrm>
              <a:off x="3228976" y="1895475"/>
              <a:ext cx="514350" cy="43815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D25E595-8AEB-430A-9E62-B518D4A2C6C5}"/>
              </a:ext>
            </a:extLst>
          </p:cNvPr>
          <p:cNvGrpSpPr/>
          <p:nvPr/>
        </p:nvGrpSpPr>
        <p:grpSpPr>
          <a:xfrm>
            <a:off x="3612854" y="1412394"/>
            <a:ext cx="1276350" cy="438150"/>
            <a:chOff x="2466976" y="1895475"/>
            <a:chExt cx="1276350" cy="43815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6C17AF6-BDC2-4701-8EE3-C1FBA033A565}"/>
                </a:ext>
              </a:extLst>
            </p:cNvPr>
            <p:cNvSpPr/>
            <p:nvPr/>
          </p:nvSpPr>
          <p:spPr>
            <a:xfrm>
              <a:off x="2466976" y="1895475"/>
              <a:ext cx="762000" cy="43815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BF7CF60-0B03-4357-A2D5-9E2390282D2B}"/>
                </a:ext>
              </a:extLst>
            </p:cNvPr>
            <p:cNvSpPr/>
            <p:nvPr/>
          </p:nvSpPr>
          <p:spPr>
            <a:xfrm>
              <a:off x="3228976" y="1895475"/>
              <a:ext cx="514350" cy="43815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5E0986C-C2E8-468B-966F-8208DAB9CC71}"/>
              </a:ext>
            </a:extLst>
          </p:cNvPr>
          <p:cNvGrpSpPr/>
          <p:nvPr/>
        </p:nvGrpSpPr>
        <p:grpSpPr>
          <a:xfrm>
            <a:off x="5451172" y="1412394"/>
            <a:ext cx="1276350" cy="438150"/>
            <a:chOff x="2466976" y="1895475"/>
            <a:chExt cx="1276350" cy="43815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44DBBF8-0918-4FE7-8197-A2625753C291}"/>
                </a:ext>
              </a:extLst>
            </p:cNvPr>
            <p:cNvSpPr/>
            <p:nvPr/>
          </p:nvSpPr>
          <p:spPr>
            <a:xfrm>
              <a:off x="2466976" y="1895475"/>
              <a:ext cx="762000" cy="43815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25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053FBC5-267F-475E-B636-9C71FFE1FD9B}"/>
                </a:ext>
              </a:extLst>
            </p:cNvPr>
            <p:cNvSpPr/>
            <p:nvPr/>
          </p:nvSpPr>
          <p:spPr>
            <a:xfrm>
              <a:off x="3228976" y="1895475"/>
              <a:ext cx="514350" cy="43815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006C65D-D6CA-47A4-91E3-DC311829C0A5}"/>
              </a:ext>
            </a:extLst>
          </p:cNvPr>
          <p:cNvGrpSpPr/>
          <p:nvPr/>
        </p:nvGrpSpPr>
        <p:grpSpPr>
          <a:xfrm>
            <a:off x="7299024" y="1421917"/>
            <a:ext cx="1276350" cy="438150"/>
            <a:chOff x="2466976" y="1895475"/>
            <a:chExt cx="1276350" cy="43815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DE5D3B0-11A4-46BD-9A5F-B557B9F2A4B1}"/>
                </a:ext>
              </a:extLst>
            </p:cNvPr>
            <p:cNvSpPr/>
            <p:nvPr/>
          </p:nvSpPr>
          <p:spPr>
            <a:xfrm>
              <a:off x="2466976" y="1895475"/>
              <a:ext cx="762000" cy="43815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60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48013E7-8E21-4978-8161-ABDA18482C69}"/>
                </a:ext>
              </a:extLst>
            </p:cNvPr>
            <p:cNvSpPr/>
            <p:nvPr/>
          </p:nvSpPr>
          <p:spPr>
            <a:xfrm>
              <a:off x="3228976" y="1895475"/>
              <a:ext cx="514350" cy="43815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AA82A09-926F-4B5E-B707-CEACFAB60E2E}"/>
              </a:ext>
            </a:extLst>
          </p:cNvPr>
          <p:cNvCxnSpPr>
            <a:cxnSpLocks/>
          </p:cNvCxnSpPr>
          <p:nvPr/>
        </p:nvCxnSpPr>
        <p:spPr>
          <a:xfrm flipV="1">
            <a:off x="2879426" y="1621945"/>
            <a:ext cx="733428" cy="95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7082838-13E7-4DC9-A122-B58672CCEF01}"/>
              </a:ext>
            </a:extLst>
          </p:cNvPr>
          <p:cNvCxnSpPr>
            <a:cxnSpLocks/>
          </p:cNvCxnSpPr>
          <p:nvPr/>
        </p:nvCxnSpPr>
        <p:spPr>
          <a:xfrm flipV="1">
            <a:off x="4727273" y="1612421"/>
            <a:ext cx="733428" cy="95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C47CA48-DC53-4A20-BFD6-8E5AE8FBED52}"/>
              </a:ext>
            </a:extLst>
          </p:cNvPr>
          <p:cNvCxnSpPr>
            <a:cxnSpLocks/>
          </p:cNvCxnSpPr>
          <p:nvPr/>
        </p:nvCxnSpPr>
        <p:spPr>
          <a:xfrm flipV="1">
            <a:off x="6556071" y="1621945"/>
            <a:ext cx="733428" cy="95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88A6D14-2CC9-4DAC-9532-B4A00A410371}"/>
              </a:ext>
            </a:extLst>
          </p:cNvPr>
          <p:cNvGrpSpPr/>
          <p:nvPr/>
        </p:nvGrpSpPr>
        <p:grpSpPr>
          <a:xfrm>
            <a:off x="8189611" y="1521931"/>
            <a:ext cx="257175" cy="219075"/>
            <a:chOff x="6438897" y="3429000"/>
            <a:chExt cx="257175" cy="21907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B9D7E23-1CDA-422C-BC17-B7035C74F76C}"/>
                </a:ext>
              </a:extLst>
            </p:cNvPr>
            <p:cNvCxnSpPr/>
            <p:nvPr/>
          </p:nvCxnSpPr>
          <p:spPr>
            <a:xfrm>
              <a:off x="6438897" y="3429000"/>
              <a:ext cx="257175" cy="21907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FC4E807-0AA1-42D4-9219-4BB1A9831656}"/>
                </a:ext>
              </a:extLst>
            </p:cNvPr>
            <p:cNvCxnSpPr/>
            <p:nvPr/>
          </p:nvCxnSpPr>
          <p:spPr>
            <a:xfrm flipH="1">
              <a:off x="6438897" y="3429000"/>
              <a:ext cx="257175" cy="21907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49AB105-6455-4A7D-AF19-3570104B1C09}"/>
              </a:ext>
            </a:extLst>
          </p:cNvPr>
          <p:cNvSpPr txBox="1"/>
          <p:nvPr/>
        </p:nvSpPr>
        <p:spPr>
          <a:xfrm>
            <a:off x="536275" y="659921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Start</a:t>
            </a:r>
            <a:endParaRPr lang="en-IN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CED8B700-BE11-4308-9755-F60E51E0B9E9}"/>
              </a:ext>
            </a:extLst>
          </p:cNvPr>
          <p:cNvCxnSpPr>
            <a:endCxn id="30" idx="1"/>
          </p:cNvCxnSpPr>
          <p:nvPr/>
        </p:nvCxnSpPr>
        <p:spPr>
          <a:xfrm>
            <a:off x="983950" y="1193321"/>
            <a:ext cx="876301" cy="428624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B7933118-147F-4F1A-BB6B-E6ED7377C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488" y="2015384"/>
            <a:ext cx="5348733" cy="4376778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void display(</a:t>
            </a:r>
            <a:r>
              <a:rPr lang="en-US" dirty="0" err="1"/>
              <a:t>nd</a:t>
            </a:r>
            <a:r>
              <a:rPr lang="en-US" dirty="0"/>
              <a:t> *</a:t>
            </a:r>
            <a:r>
              <a:rPr lang="en-US" dirty="0" err="1"/>
              <a:t>ptr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180975" indent="0">
              <a:buNone/>
            </a:pPr>
            <a:r>
              <a:rPr lang="en-US" dirty="0"/>
              <a:t>if(</a:t>
            </a:r>
            <a:r>
              <a:rPr lang="en-US" dirty="0" err="1"/>
              <a:t>ptr</a:t>
            </a:r>
            <a:r>
              <a:rPr lang="en-US" dirty="0"/>
              <a:t>)</a:t>
            </a:r>
          </a:p>
          <a:p>
            <a:pPr marL="180975" indent="0">
              <a:buNone/>
            </a:pPr>
            <a:r>
              <a:rPr lang="en-US" dirty="0"/>
              <a:t>  {</a:t>
            </a:r>
          </a:p>
          <a:p>
            <a:pPr marL="180975" indent="0">
              <a:buNone/>
            </a:pPr>
            <a:r>
              <a:rPr lang="en-US" dirty="0"/>
              <a:t>     </a:t>
            </a:r>
            <a:r>
              <a:rPr lang="en-US" dirty="0" err="1"/>
              <a:t>printf</a:t>
            </a:r>
            <a:r>
              <a:rPr lang="en-US" dirty="0"/>
              <a:t>(“%d”,</a:t>
            </a:r>
            <a:r>
              <a:rPr lang="en-US" dirty="0" err="1"/>
              <a:t>ptr</a:t>
            </a:r>
            <a:r>
              <a:rPr lang="en-US" dirty="0"/>
              <a:t>-&gt;data);</a:t>
            </a:r>
          </a:p>
          <a:p>
            <a:pPr marL="180975" indent="0">
              <a:buNone/>
            </a:pPr>
            <a:r>
              <a:rPr lang="en-US" dirty="0"/>
              <a:t>     display(</a:t>
            </a:r>
            <a:r>
              <a:rPr lang="en-US" dirty="0" err="1"/>
              <a:t>ptr</a:t>
            </a:r>
            <a:r>
              <a:rPr lang="en-US" dirty="0"/>
              <a:t>-&gt;link);</a:t>
            </a:r>
          </a:p>
          <a:p>
            <a:pPr marL="180975" indent="0">
              <a:buNone/>
            </a:pPr>
            <a:r>
              <a:rPr lang="en-US" dirty="0"/>
              <a:t>  }</a:t>
            </a:r>
          </a:p>
          <a:p>
            <a:pPr marL="180975" indent="0">
              <a:buNone/>
            </a:pPr>
            <a:r>
              <a:rPr lang="en-US" dirty="0"/>
              <a:t>} // end of display function</a:t>
            </a:r>
          </a:p>
          <a:p>
            <a:pPr marL="180975" indent="0">
              <a:buNone/>
            </a:pP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1E7DBAB-4FAE-45E4-9131-F9BD0C74F1EB}"/>
              </a:ext>
            </a:extLst>
          </p:cNvPr>
          <p:cNvSpPr txBox="1"/>
          <p:nvPr/>
        </p:nvSpPr>
        <p:spPr>
          <a:xfrm>
            <a:off x="2114550" y="102925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nd1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A01D9A4-D752-4DA1-B441-A806D254A4CA}"/>
              </a:ext>
            </a:extLst>
          </p:cNvPr>
          <p:cNvSpPr txBox="1"/>
          <p:nvPr/>
        </p:nvSpPr>
        <p:spPr>
          <a:xfrm>
            <a:off x="3993854" y="101895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nd2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FE549B9-5BA4-40A4-920B-BE0FE8F91957}"/>
              </a:ext>
            </a:extLst>
          </p:cNvPr>
          <p:cNvSpPr txBox="1"/>
          <p:nvPr/>
        </p:nvSpPr>
        <p:spPr>
          <a:xfrm>
            <a:off x="5791200" y="100972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nd3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6CF0B2B-FCBA-488F-B64E-94858733DE06}"/>
              </a:ext>
            </a:extLst>
          </p:cNvPr>
          <p:cNvSpPr txBox="1"/>
          <p:nvPr/>
        </p:nvSpPr>
        <p:spPr>
          <a:xfrm>
            <a:off x="7680024" y="105304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nd4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EC08C18-F678-4C02-9791-793922ACD951}"/>
              </a:ext>
            </a:extLst>
          </p:cNvPr>
          <p:cNvSpPr txBox="1"/>
          <p:nvPr/>
        </p:nvSpPr>
        <p:spPr>
          <a:xfrm>
            <a:off x="6778011" y="2185695"/>
            <a:ext cx="1419225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display(nd1)</a:t>
            </a:r>
            <a:endParaRPr lang="en-I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6006641-9449-4FC7-8545-4462AA720FE8}"/>
              </a:ext>
            </a:extLst>
          </p:cNvPr>
          <p:cNvSpPr txBox="1"/>
          <p:nvPr/>
        </p:nvSpPr>
        <p:spPr>
          <a:xfrm>
            <a:off x="7900987" y="2956068"/>
            <a:ext cx="1419225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display(nd2)</a:t>
            </a:r>
            <a:endParaRPr lang="en-IN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93B712A-612C-4E19-90D5-66AF55DA4921}"/>
              </a:ext>
            </a:extLst>
          </p:cNvPr>
          <p:cNvSpPr txBox="1"/>
          <p:nvPr/>
        </p:nvSpPr>
        <p:spPr>
          <a:xfrm>
            <a:off x="8899406" y="3690871"/>
            <a:ext cx="1530651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display(nd3)</a:t>
            </a:r>
            <a:endParaRPr lang="en-IN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043594B-087F-4FF8-A86D-A068223CA349}"/>
              </a:ext>
            </a:extLst>
          </p:cNvPr>
          <p:cNvSpPr txBox="1"/>
          <p:nvPr/>
        </p:nvSpPr>
        <p:spPr>
          <a:xfrm>
            <a:off x="9664731" y="4425674"/>
            <a:ext cx="1562100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display(nd4)</a:t>
            </a:r>
            <a:endParaRPr lang="en-IN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D159DC9-C0D5-4CA4-90D4-17E1D499307F}"/>
              </a:ext>
            </a:extLst>
          </p:cNvPr>
          <p:cNvSpPr txBox="1"/>
          <p:nvPr/>
        </p:nvSpPr>
        <p:spPr>
          <a:xfrm>
            <a:off x="10553700" y="5170002"/>
            <a:ext cx="1562100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display(NULL)</a:t>
            </a:r>
            <a:endParaRPr lang="en-IN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BFDEA01-E383-4E8A-B8CD-1B5BB6E30715}"/>
              </a:ext>
            </a:extLst>
          </p:cNvPr>
          <p:cNvSpPr txBox="1"/>
          <p:nvPr/>
        </p:nvSpPr>
        <p:spPr>
          <a:xfrm>
            <a:off x="6052238" y="2951003"/>
            <a:ext cx="901994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P(nd1)</a:t>
            </a:r>
            <a:endParaRPr lang="en-IN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F6B7B39-218D-420F-BA05-48AD999B4320}"/>
              </a:ext>
            </a:extLst>
          </p:cNvPr>
          <p:cNvSpPr txBox="1"/>
          <p:nvPr/>
        </p:nvSpPr>
        <p:spPr>
          <a:xfrm>
            <a:off x="7171429" y="3690871"/>
            <a:ext cx="901994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P(nd2)</a:t>
            </a:r>
            <a:endParaRPr lang="en-IN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D73E44F-7E42-4C43-97B4-0071115B8BEB}"/>
              </a:ext>
            </a:extLst>
          </p:cNvPr>
          <p:cNvSpPr txBox="1"/>
          <p:nvPr/>
        </p:nvSpPr>
        <p:spPr>
          <a:xfrm>
            <a:off x="8061024" y="4417433"/>
            <a:ext cx="901994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P(nd3)</a:t>
            </a:r>
            <a:endParaRPr lang="en-IN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7501643-D7AA-4CBB-A290-C055449D2496}"/>
              </a:ext>
            </a:extLst>
          </p:cNvPr>
          <p:cNvSpPr txBox="1"/>
          <p:nvPr/>
        </p:nvSpPr>
        <p:spPr>
          <a:xfrm>
            <a:off x="8800837" y="5185945"/>
            <a:ext cx="901994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P(nd4)</a:t>
            </a:r>
            <a:endParaRPr lang="en-IN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02FC1EF-E1D7-4B01-BA32-093F2A23A1D3}"/>
              </a:ext>
            </a:extLst>
          </p:cNvPr>
          <p:cNvCxnSpPr>
            <a:stCxn id="40" idx="2"/>
          </p:cNvCxnSpPr>
          <p:nvPr/>
        </p:nvCxnSpPr>
        <p:spPr>
          <a:xfrm flipH="1">
            <a:off x="6470347" y="2555027"/>
            <a:ext cx="1017277" cy="3674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882F7DC-1013-4DCE-9EC9-98B425D36776}"/>
              </a:ext>
            </a:extLst>
          </p:cNvPr>
          <p:cNvCxnSpPr/>
          <p:nvPr/>
        </p:nvCxnSpPr>
        <p:spPr>
          <a:xfrm flipH="1">
            <a:off x="7564784" y="3328556"/>
            <a:ext cx="1017277" cy="3674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8376CA7-A17D-475E-A867-3EF0DDCDBA7F}"/>
              </a:ext>
            </a:extLst>
          </p:cNvPr>
          <p:cNvCxnSpPr/>
          <p:nvPr/>
        </p:nvCxnSpPr>
        <p:spPr>
          <a:xfrm flipH="1">
            <a:off x="8647454" y="4052922"/>
            <a:ext cx="1017277" cy="3674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661BE6E-C6AE-473F-8AB7-F1978A66983C}"/>
              </a:ext>
            </a:extLst>
          </p:cNvPr>
          <p:cNvCxnSpPr/>
          <p:nvPr/>
        </p:nvCxnSpPr>
        <p:spPr>
          <a:xfrm flipH="1">
            <a:off x="9364222" y="4800357"/>
            <a:ext cx="1017277" cy="3674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31C4360-4CA7-42D8-BCEF-45017AE7A72E}"/>
              </a:ext>
            </a:extLst>
          </p:cNvPr>
          <p:cNvCxnSpPr>
            <a:cxnSpLocks/>
          </p:cNvCxnSpPr>
          <p:nvPr/>
        </p:nvCxnSpPr>
        <p:spPr>
          <a:xfrm>
            <a:off x="7487624" y="2555027"/>
            <a:ext cx="1024397" cy="3674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2029628-C788-491D-9A8B-79625EBF58BB}"/>
              </a:ext>
            </a:extLst>
          </p:cNvPr>
          <p:cNvCxnSpPr>
            <a:cxnSpLocks/>
          </p:cNvCxnSpPr>
          <p:nvPr/>
        </p:nvCxnSpPr>
        <p:spPr>
          <a:xfrm>
            <a:off x="8582061" y="3328881"/>
            <a:ext cx="1024397" cy="3674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44D9C13-3D27-4F47-9E02-29C2D4FEFB55}"/>
              </a:ext>
            </a:extLst>
          </p:cNvPr>
          <p:cNvCxnSpPr>
            <a:cxnSpLocks/>
          </p:cNvCxnSpPr>
          <p:nvPr/>
        </p:nvCxnSpPr>
        <p:spPr>
          <a:xfrm>
            <a:off x="9664731" y="4068002"/>
            <a:ext cx="1024397" cy="3674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69E5D8A-57DC-46BA-AD37-22F015D3E628}"/>
              </a:ext>
            </a:extLst>
          </p:cNvPr>
          <p:cNvCxnSpPr>
            <a:cxnSpLocks/>
          </p:cNvCxnSpPr>
          <p:nvPr/>
        </p:nvCxnSpPr>
        <p:spPr>
          <a:xfrm>
            <a:off x="10374490" y="4793075"/>
            <a:ext cx="1024397" cy="3674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0607390-FDBA-4E29-BB68-04EEBB111759}"/>
              </a:ext>
            </a:extLst>
          </p:cNvPr>
          <p:cNvSpPr txBox="1"/>
          <p:nvPr/>
        </p:nvSpPr>
        <p:spPr>
          <a:xfrm>
            <a:off x="6135976" y="3614526"/>
            <a:ext cx="631522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15</a:t>
            </a:r>
            <a:endParaRPr lang="en-IN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B29D065-8409-4664-A7C5-B07F7EF1E0A7}"/>
              </a:ext>
            </a:extLst>
          </p:cNvPr>
          <p:cNvSpPr txBox="1"/>
          <p:nvPr/>
        </p:nvSpPr>
        <p:spPr>
          <a:xfrm>
            <a:off x="7236625" y="4375698"/>
            <a:ext cx="631522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5</a:t>
            </a:r>
            <a:endParaRPr lang="en-IN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B644E2E-FE56-44D5-8CC6-3C1BA86B43C6}"/>
              </a:ext>
            </a:extLst>
          </p:cNvPr>
          <p:cNvSpPr txBox="1"/>
          <p:nvPr/>
        </p:nvSpPr>
        <p:spPr>
          <a:xfrm>
            <a:off x="8002694" y="5100220"/>
            <a:ext cx="631522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25</a:t>
            </a:r>
            <a:endParaRPr lang="en-IN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EDFE005-B6CF-4C55-9D28-34066765B3C1}"/>
              </a:ext>
            </a:extLst>
          </p:cNvPr>
          <p:cNvSpPr txBox="1"/>
          <p:nvPr/>
        </p:nvSpPr>
        <p:spPr>
          <a:xfrm>
            <a:off x="8837493" y="5809729"/>
            <a:ext cx="631522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60</a:t>
            </a:r>
            <a:endParaRPr lang="en-IN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FC0F25B-11A4-4F18-B50F-AA231501600C}"/>
              </a:ext>
            </a:extLst>
          </p:cNvPr>
          <p:cNvCxnSpPr>
            <a:stCxn id="45" idx="2"/>
            <a:endCxn id="59" idx="0"/>
          </p:cNvCxnSpPr>
          <p:nvPr/>
        </p:nvCxnSpPr>
        <p:spPr>
          <a:xfrm flipH="1">
            <a:off x="6451737" y="3320335"/>
            <a:ext cx="51498" cy="2941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CC7D06E-AB80-49EE-ACED-20317E4D3CDE}"/>
              </a:ext>
            </a:extLst>
          </p:cNvPr>
          <p:cNvCxnSpPr/>
          <p:nvPr/>
        </p:nvCxnSpPr>
        <p:spPr>
          <a:xfrm flipH="1">
            <a:off x="7577686" y="4052922"/>
            <a:ext cx="51498" cy="2941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079203D-0838-41E2-9360-11C2240290B2}"/>
              </a:ext>
            </a:extLst>
          </p:cNvPr>
          <p:cNvCxnSpPr/>
          <p:nvPr/>
        </p:nvCxnSpPr>
        <p:spPr>
          <a:xfrm flipH="1">
            <a:off x="8455814" y="4781403"/>
            <a:ext cx="51498" cy="2941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56720F4-BF9F-4085-AFB4-14F461036101}"/>
              </a:ext>
            </a:extLst>
          </p:cNvPr>
          <p:cNvCxnSpPr/>
          <p:nvPr/>
        </p:nvCxnSpPr>
        <p:spPr>
          <a:xfrm flipH="1">
            <a:off x="9130343" y="5511384"/>
            <a:ext cx="51498" cy="2941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636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6" grpId="1"/>
      <p:bldP spid="37" grpId="0"/>
      <p:bldP spid="37" grpId="1"/>
      <p:bldP spid="38" grpId="0"/>
      <p:bldP spid="38" grpId="1"/>
      <p:bldP spid="39" grpId="0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9" grpId="0" animBg="1"/>
      <p:bldP spid="60" grpId="0" animBg="1"/>
      <p:bldP spid="61" grpId="0" animBg="1"/>
      <p:bldP spid="6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F6C80-1D2C-45F4-8EA9-25EE169B5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1251" y="200421"/>
            <a:ext cx="7855210" cy="644166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Linked List:: Reverse Print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3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Recursive Method)</a:t>
            </a:r>
            <a:endParaRPr lang="en-IN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B283B5-569C-4D28-A6A1-0564C8B4F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Lecture 5: Data Structure &amp;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34A7F8-FB38-4B54-B7D4-2FEBC824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844E-216E-47E9-9739-0B169D701703}" type="slidenum">
              <a:rPr lang="en-IN" smtClean="0"/>
              <a:t>28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CDC645-322B-4079-BA28-A0636AF76BD6}"/>
              </a:ext>
            </a:extLst>
          </p:cNvPr>
          <p:cNvSpPr/>
          <p:nvPr/>
        </p:nvSpPr>
        <p:spPr>
          <a:xfrm>
            <a:off x="736300" y="1007583"/>
            <a:ext cx="457200" cy="3714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BF7D407-F178-4DE6-A4EF-B0C5791B0125}"/>
              </a:ext>
            </a:extLst>
          </p:cNvPr>
          <p:cNvGrpSpPr/>
          <p:nvPr/>
        </p:nvGrpSpPr>
        <p:grpSpPr>
          <a:xfrm>
            <a:off x="1860251" y="1402870"/>
            <a:ext cx="1276350" cy="438150"/>
            <a:chOff x="2466976" y="1895475"/>
            <a:chExt cx="1276350" cy="43815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B811CED-EC5D-4439-9E40-32D812B2B16E}"/>
                </a:ext>
              </a:extLst>
            </p:cNvPr>
            <p:cNvSpPr/>
            <p:nvPr/>
          </p:nvSpPr>
          <p:spPr>
            <a:xfrm>
              <a:off x="2466976" y="1895475"/>
              <a:ext cx="762000" cy="43815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15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21A3FD7-1B89-422A-ACF5-70DEF4F92A74}"/>
                </a:ext>
              </a:extLst>
            </p:cNvPr>
            <p:cNvSpPr/>
            <p:nvPr/>
          </p:nvSpPr>
          <p:spPr>
            <a:xfrm>
              <a:off x="3228976" y="1895475"/>
              <a:ext cx="514350" cy="43815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D25E595-8AEB-430A-9E62-B518D4A2C6C5}"/>
              </a:ext>
            </a:extLst>
          </p:cNvPr>
          <p:cNvGrpSpPr/>
          <p:nvPr/>
        </p:nvGrpSpPr>
        <p:grpSpPr>
          <a:xfrm>
            <a:off x="3612854" y="1412394"/>
            <a:ext cx="1276350" cy="438150"/>
            <a:chOff x="2466976" y="1895475"/>
            <a:chExt cx="1276350" cy="43815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6C17AF6-BDC2-4701-8EE3-C1FBA033A565}"/>
                </a:ext>
              </a:extLst>
            </p:cNvPr>
            <p:cNvSpPr/>
            <p:nvPr/>
          </p:nvSpPr>
          <p:spPr>
            <a:xfrm>
              <a:off x="2466976" y="1895475"/>
              <a:ext cx="762000" cy="43815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BF7CF60-0B03-4357-A2D5-9E2390282D2B}"/>
                </a:ext>
              </a:extLst>
            </p:cNvPr>
            <p:cNvSpPr/>
            <p:nvPr/>
          </p:nvSpPr>
          <p:spPr>
            <a:xfrm>
              <a:off x="3228976" y="1895475"/>
              <a:ext cx="514350" cy="43815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5E0986C-C2E8-468B-966F-8208DAB9CC71}"/>
              </a:ext>
            </a:extLst>
          </p:cNvPr>
          <p:cNvGrpSpPr/>
          <p:nvPr/>
        </p:nvGrpSpPr>
        <p:grpSpPr>
          <a:xfrm>
            <a:off x="5451172" y="1412394"/>
            <a:ext cx="1276350" cy="438150"/>
            <a:chOff x="2466976" y="1895475"/>
            <a:chExt cx="1276350" cy="43815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44DBBF8-0918-4FE7-8197-A2625753C291}"/>
                </a:ext>
              </a:extLst>
            </p:cNvPr>
            <p:cNvSpPr/>
            <p:nvPr/>
          </p:nvSpPr>
          <p:spPr>
            <a:xfrm>
              <a:off x="2466976" y="1895475"/>
              <a:ext cx="762000" cy="43815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25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053FBC5-267F-475E-B636-9C71FFE1FD9B}"/>
                </a:ext>
              </a:extLst>
            </p:cNvPr>
            <p:cNvSpPr/>
            <p:nvPr/>
          </p:nvSpPr>
          <p:spPr>
            <a:xfrm>
              <a:off x="3228976" y="1895475"/>
              <a:ext cx="514350" cy="43815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006C65D-D6CA-47A4-91E3-DC311829C0A5}"/>
              </a:ext>
            </a:extLst>
          </p:cNvPr>
          <p:cNvGrpSpPr/>
          <p:nvPr/>
        </p:nvGrpSpPr>
        <p:grpSpPr>
          <a:xfrm>
            <a:off x="7299024" y="1421917"/>
            <a:ext cx="1276350" cy="438150"/>
            <a:chOff x="2466976" y="1895475"/>
            <a:chExt cx="1276350" cy="43815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DE5D3B0-11A4-46BD-9A5F-B557B9F2A4B1}"/>
                </a:ext>
              </a:extLst>
            </p:cNvPr>
            <p:cNvSpPr/>
            <p:nvPr/>
          </p:nvSpPr>
          <p:spPr>
            <a:xfrm>
              <a:off x="2466976" y="1895475"/>
              <a:ext cx="762000" cy="43815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60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48013E7-8E21-4978-8161-ABDA18482C69}"/>
                </a:ext>
              </a:extLst>
            </p:cNvPr>
            <p:cNvSpPr/>
            <p:nvPr/>
          </p:nvSpPr>
          <p:spPr>
            <a:xfrm>
              <a:off x="3228976" y="1895475"/>
              <a:ext cx="514350" cy="43815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AA82A09-926F-4B5E-B707-CEACFAB60E2E}"/>
              </a:ext>
            </a:extLst>
          </p:cNvPr>
          <p:cNvCxnSpPr>
            <a:cxnSpLocks/>
          </p:cNvCxnSpPr>
          <p:nvPr/>
        </p:nvCxnSpPr>
        <p:spPr>
          <a:xfrm flipV="1">
            <a:off x="2879426" y="1621945"/>
            <a:ext cx="733428" cy="95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7082838-13E7-4DC9-A122-B58672CCEF01}"/>
              </a:ext>
            </a:extLst>
          </p:cNvPr>
          <p:cNvCxnSpPr>
            <a:cxnSpLocks/>
          </p:cNvCxnSpPr>
          <p:nvPr/>
        </p:nvCxnSpPr>
        <p:spPr>
          <a:xfrm flipV="1">
            <a:off x="4727273" y="1612421"/>
            <a:ext cx="733428" cy="95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C47CA48-DC53-4A20-BFD6-8E5AE8FBED52}"/>
              </a:ext>
            </a:extLst>
          </p:cNvPr>
          <p:cNvCxnSpPr>
            <a:cxnSpLocks/>
          </p:cNvCxnSpPr>
          <p:nvPr/>
        </p:nvCxnSpPr>
        <p:spPr>
          <a:xfrm flipV="1">
            <a:off x="6556071" y="1621945"/>
            <a:ext cx="733428" cy="95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88A6D14-2CC9-4DAC-9532-B4A00A410371}"/>
              </a:ext>
            </a:extLst>
          </p:cNvPr>
          <p:cNvGrpSpPr/>
          <p:nvPr/>
        </p:nvGrpSpPr>
        <p:grpSpPr>
          <a:xfrm>
            <a:off x="8189611" y="1521931"/>
            <a:ext cx="257175" cy="219075"/>
            <a:chOff x="6438897" y="3429000"/>
            <a:chExt cx="257175" cy="21907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B9D7E23-1CDA-422C-BC17-B7035C74F76C}"/>
                </a:ext>
              </a:extLst>
            </p:cNvPr>
            <p:cNvCxnSpPr/>
            <p:nvPr/>
          </p:nvCxnSpPr>
          <p:spPr>
            <a:xfrm>
              <a:off x="6438897" y="3429000"/>
              <a:ext cx="257175" cy="21907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FC4E807-0AA1-42D4-9219-4BB1A9831656}"/>
                </a:ext>
              </a:extLst>
            </p:cNvPr>
            <p:cNvCxnSpPr/>
            <p:nvPr/>
          </p:nvCxnSpPr>
          <p:spPr>
            <a:xfrm flipH="1">
              <a:off x="6438897" y="3429000"/>
              <a:ext cx="257175" cy="21907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49AB105-6455-4A7D-AF19-3570104B1C09}"/>
              </a:ext>
            </a:extLst>
          </p:cNvPr>
          <p:cNvSpPr txBox="1"/>
          <p:nvPr/>
        </p:nvSpPr>
        <p:spPr>
          <a:xfrm>
            <a:off x="536275" y="659921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Start</a:t>
            </a:r>
            <a:endParaRPr lang="en-IN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CED8B700-BE11-4308-9755-F60E51E0B9E9}"/>
              </a:ext>
            </a:extLst>
          </p:cNvPr>
          <p:cNvCxnSpPr>
            <a:endCxn id="30" idx="1"/>
          </p:cNvCxnSpPr>
          <p:nvPr/>
        </p:nvCxnSpPr>
        <p:spPr>
          <a:xfrm>
            <a:off x="983950" y="1193321"/>
            <a:ext cx="876301" cy="428624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B7933118-147F-4F1A-BB6B-E6ED7377C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488" y="2015384"/>
            <a:ext cx="5348733" cy="4376778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rdisplay</a:t>
            </a:r>
            <a:r>
              <a:rPr lang="en-US" dirty="0"/>
              <a:t>(</a:t>
            </a:r>
            <a:r>
              <a:rPr lang="en-US" dirty="0" err="1"/>
              <a:t>nd</a:t>
            </a:r>
            <a:r>
              <a:rPr lang="en-US" dirty="0"/>
              <a:t> *</a:t>
            </a:r>
            <a:r>
              <a:rPr lang="en-US" dirty="0" err="1"/>
              <a:t>ptr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180975" indent="0">
              <a:buNone/>
            </a:pPr>
            <a:r>
              <a:rPr lang="en-US" dirty="0"/>
              <a:t>if(</a:t>
            </a:r>
            <a:r>
              <a:rPr lang="en-US" dirty="0" err="1"/>
              <a:t>ptr</a:t>
            </a:r>
            <a:r>
              <a:rPr lang="en-US" dirty="0"/>
              <a:t>)</a:t>
            </a:r>
          </a:p>
          <a:p>
            <a:pPr marL="180975" indent="0">
              <a:buNone/>
            </a:pPr>
            <a:r>
              <a:rPr lang="en-US" dirty="0"/>
              <a:t>  {</a:t>
            </a:r>
          </a:p>
          <a:p>
            <a:pPr marL="180975" indent="0">
              <a:buNone/>
            </a:pPr>
            <a:r>
              <a:rPr lang="en-US" dirty="0"/>
              <a:t>   </a:t>
            </a:r>
            <a:r>
              <a:rPr lang="en-US" dirty="0" err="1"/>
              <a:t>rdisplay</a:t>
            </a:r>
            <a:r>
              <a:rPr lang="en-US" dirty="0"/>
              <a:t>(</a:t>
            </a:r>
            <a:r>
              <a:rPr lang="en-US" dirty="0" err="1"/>
              <a:t>ptr</a:t>
            </a:r>
            <a:r>
              <a:rPr lang="en-US" dirty="0"/>
              <a:t>-&gt;link);   </a:t>
            </a:r>
          </a:p>
          <a:p>
            <a:pPr marL="180975" indent="0">
              <a:buNone/>
            </a:pPr>
            <a:r>
              <a:rPr lang="en-US" dirty="0"/>
              <a:t>   </a:t>
            </a:r>
            <a:r>
              <a:rPr lang="en-US" dirty="0" err="1"/>
              <a:t>printf</a:t>
            </a:r>
            <a:r>
              <a:rPr lang="en-US" dirty="0"/>
              <a:t>(“%d”,</a:t>
            </a:r>
            <a:r>
              <a:rPr lang="en-US" dirty="0" err="1"/>
              <a:t>ptr</a:t>
            </a:r>
            <a:r>
              <a:rPr lang="en-US" dirty="0"/>
              <a:t>-&gt;data);</a:t>
            </a:r>
          </a:p>
          <a:p>
            <a:pPr marL="180975" indent="0">
              <a:buNone/>
            </a:pPr>
            <a:r>
              <a:rPr lang="en-US" dirty="0"/>
              <a:t>  }</a:t>
            </a:r>
          </a:p>
          <a:p>
            <a:pPr marL="180975" indent="0">
              <a:buNone/>
            </a:pPr>
            <a:r>
              <a:rPr lang="en-US" dirty="0"/>
              <a:t>} // end of </a:t>
            </a:r>
            <a:r>
              <a:rPr lang="en-US" dirty="0" err="1"/>
              <a:t>rdisplay</a:t>
            </a:r>
            <a:r>
              <a:rPr lang="en-US" dirty="0"/>
              <a:t> function</a:t>
            </a:r>
          </a:p>
          <a:p>
            <a:pPr marL="180975" indent="0">
              <a:buNone/>
            </a:pP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1E7DBAB-4FAE-45E4-9131-F9BD0C74F1EB}"/>
              </a:ext>
            </a:extLst>
          </p:cNvPr>
          <p:cNvSpPr txBox="1"/>
          <p:nvPr/>
        </p:nvSpPr>
        <p:spPr>
          <a:xfrm>
            <a:off x="2114550" y="102925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nd1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A01D9A4-D752-4DA1-B441-A806D254A4CA}"/>
              </a:ext>
            </a:extLst>
          </p:cNvPr>
          <p:cNvSpPr txBox="1"/>
          <p:nvPr/>
        </p:nvSpPr>
        <p:spPr>
          <a:xfrm>
            <a:off x="3993854" y="101895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nd2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FE549B9-5BA4-40A4-920B-BE0FE8F91957}"/>
              </a:ext>
            </a:extLst>
          </p:cNvPr>
          <p:cNvSpPr txBox="1"/>
          <p:nvPr/>
        </p:nvSpPr>
        <p:spPr>
          <a:xfrm>
            <a:off x="5791200" y="100972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nd3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6CF0B2B-FCBA-488F-B64E-94858733DE06}"/>
              </a:ext>
            </a:extLst>
          </p:cNvPr>
          <p:cNvSpPr txBox="1"/>
          <p:nvPr/>
        </p:nvSpPr>
        <p:spPr>
          <a:xfrm>
            <a:off x="7680024" y="105304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nd4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D159DC9-C0D5-4CA4-90D4-17E1D499307F}"/>
              </a:ext>
            </a:extLst>
          </p:cNvPr>
          <p:cNvSpPr txBox="1"/>
          <p:nvPr/>
        </p:nvSpPr>
        <p:spPr>
          <a:xfrm>
            <a:off x="5832172" y="5185553"/>
            <a:ext cx="1562100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err="1"/>
              <a:t>rdisplay</a:t>
            </a:r>
            <a:r>
              <a:rPr lang="en-US" sz="1800" b="1" dirty="0"/>
              <a:t>(NULL)</a:t>
            </a:r>
            <a:endParaRPr lang="en-IN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610B339-00CE-405D-9A4D-AF50C231BF9D}"/>
              </a:ext>
            </a:extLst>
          </p:cNvPr>
          <p:cNvGrpSpPr/>
          <p:nvPr/>
        </p:nvGrpSpPr>
        <p:grpSpPr>
          <a:xfrm>
            <a:off x="9353653" y="2120315"/>
            <a:ext cx="2041673" cy="736733"/>
            <a:chOff x="6470348" y="2185695"/>
            <a:chExt cx="2041673" cy="736733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EC08C18-F678-4C02-9791-793922ACD951}"/>
                </a:ext>
              </a:extLst>
            </p:cNvPr>
            <p:cNvSpPr txBox="1"/>
            <p:nvPr/>
          </p:nvSpPr>
          <p:spPr>
            <a:xfrm>
              <a:off x="6778011" y="2185695"/>
              <a:ext cx="1511613" cy="369332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err="1"/>
                <a:t>rdisplay</a:t>
              </a:r>
              <a:r>
                <a:rPr lang="en-US" sz="1800" b="1" dirty="0"/>
                <a:t>(nd1)</a:t>
              </a:r>
              <a:endParaRPr lang="en-IN" dirty="0"/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02FC1EF-E1D7-4B01-BA32-093F2A23A1D3}"/>
                </a:ext>
              </a:extLst>
            </p:cNvPr>
            <p:cNvCxnSpPr>
              <a:cxnSpLocks/>
              <a:stCxn id="40" idx="2"/>
            </p:cNvCxnSpPr>
            <p:nvPr/>
          </p:nvCxnSpPr>
          <p:spPr>
            <a:xfrm flipH="1">
              <a:off x="6470348" y="2555027"/>
              <a:ext cx="1063470" cy="36740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231C4360-4CA7-42D8-BCEF-45017AE7A72E}"/>
                </a:ext>
              </a:extLst>
            </p:cNvPr>
            <p:cNvCxnSpPr>
              <a:cxnSpLocks/>
            </p:cNvCxnSpPr>
            <p:nvPr/>
          </p:nvCxnSpPr>
          <p:spPr>
            <a:xfrm>
              <a:off x="7487624" y="2555027"/>
              <a:ext cx="1024397" cy="36740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86006641-9449-4FC7-8545-4462AA720FE8}"/>
              </a:ext>
            </a:extLst>
          </p:cNvPr>
          <p:cNvSpPr txBox="1"/>
          <p:nvPr/>
        </p:nvSpPr>
        <p:spPr>
          <a:xfrm>
            <a:off x="8449608" y="2887764"/>
            <a:ext cx="1646853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err="1"/>
              <a:t>rdisplay</a:t>
            </a:r>
            <a:r>
              <a:rPr lang="en-US" sz="1800" b="1" dirty="0"/>
              <a:t>(nd2)</a:t>
            </a:r>
            <a:endParaRPr lang="en-IN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882F7DC-1013-4DCE-9EC9-98B425D36776}"/>
              </a:ext>
            </a:extLst>
          </p:cNvPr>
          <p:cNvCxnSpPr/>
          <p:nvPr/>
        </p:nvCxnSpPr>
        <p:spPr>
          <a:xfrm flipH="1">
            <a:off x="8255758" y="3264070"/>
            <a:ext cx="1017277" cy="3674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2029628-C788-491D-9A8B-79625EBF58BB}"/>
              </a:ext>
            </a:extLst>
          </p:cNvPr>
          <p:cNvCxnSpPr>
            <a:cxnSpLocks/>
          </p:cNvCxnSpPr>
          <p:nvPr/>
        </p:nvCxnSpPr>
        <p:spPr>
          <a:xfrm>
            <a:off x="9273035" y="3264395"/>
            <a:ext cx="1024397" cy="3674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93B712A-612C-4E19-90D5-66AF55DA4921}"/>
              </a:ext>
            </a:extLst>
          </p:cNvPr>
          <p:cNvSpPr txBox="1"/>
          <p:nvPr/>
        </p:nvSpPr>
        <p:spPr>
          <a:xfrm>
            <a:off x="7420726" y="3660846"/>
            <a:ext cx="1530651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err="1"/>
              <a:t>rdisplay</a:t>
            </a:r>
            <a:r>
              <a:rPr lang="en-US" sz="1800" b="1" dirty="0"/>
              <a:t>(nd3)</a:t>
            </a:r>
            <a:endParaRPr lang="en-IN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8376CA7-A17D-475E-A867-3EF0DDCDBA7F}"/>
              </a:ext>
            </a:extLst>
          </p:cNvPr>
          <p:cNvCxnSpPr/>
          <p:nvPr/>
        </p:nvCxnSpPr>
        <p:spPr>
          <a:xfrm flipH="1">
            <a:off x="7168774" y="4022897"/>
            <a:ext cx="1017277" cy="3674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44D9C13-3D27-4F47-9E02-29C2D4FEFB55}"/>
              </a:ext>
            </a:extLst>
          </p:cNvPr>
          <p:cNvCxnSpPr>
            <a:cxnSpLocks/>
          </p:cNvCxnSpPr>
          <p:nvPr/>
        </p:nvCxnSpPr>
        <p:spPr>
          <a:xfrm>
            <a:off x="8186051" y="4037977"/>
            <a:ext cx="1024397" cy="3674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043594B-087F-4FF8-A86D-A068223CA349}"/>
              </a:ext>
            </a:extLst>
          </p:cNvPr>
          <p:cNvSpPr txBox="1"/>
          <p:nvPr/>
        </p:nvSpPr>
        <p:spPr>
          <a:xfrm>
            <a:off x="6419244" y="4405378"/>
            <a:ext cx="1562100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err="1"/>
              <a:t>rdisplay</a:t>
            </a:r>
            <a:r>
              <a:rPr lang="en-US" sz="1800" b="1" dirty="0"/>
              <a:t>(nd4)</a:t>
            </a:r>
            <a:endParaRPr lang="en-IN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661BE6E-C6AE-473F-8AB7-F1978A66983C}"/>
              </a:ext>
            </a:extLst>
          </p:cNvPr>
          <p:cNvCxnSpPr/>
          <p:nvPr/>
        </p:nvCxnSpPr>
        <p:spPr>
          <a:xfrm flipH="1">
            <a:off x="6118735" y="4780061"/>
            <a:ext cx="1017277" cy="3674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69E5D8A-57DC-46BA-AD37-22F015D3E628}"/>
              </a:ext>
            </a:extLst>
          </p:cNvPr>
          <p:cNvCxnSpPr>
            <a:cxnSpLocks/>
          </p:cNvCxnSpPr>
          <p:nvPr/>
        </p:nvCxnSpPr>
        <p:spPr>
          <a:xfrm>
            <a:off x="7129003" y="4772779"/>
            <a:ext cx="1024397" cy="3674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BFDEA01-E383-4E8A-B8CD-1B5BB6E30715}"/>
              </a:ext>
            </a:extLst>
          </p:cNvPr>
          <p:cNvSpPr txBox="1"/>
          <p:nvPr/>
        </p:nvSpPr>
        <p:spPr>
          <a:xfrm>
            <a:off x="11070428" y="2864419"/>
            <a:ext cx="901994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P(nd1)</a:t>
            </a:r>
            <a:endParaRPr lang="en-IN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0607390-FDBA-4E29-BB68-04EEBB111759}"/>
              </a:ext>
            </a:extLst>
          </p:cNvPr>
          <p:cNvSpPr txBox="1"/>
          <p:nvPr/>
        </p:nvSpPr>
        <p:spPr>
          <a:xfrm>
            <a:off x="11154166" y="3527942"/>
            <a:ext cx="631522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15</a:t>
            </a:r>
            <a:endParaRPr lang="en-IN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FC0F25B-11A4-4F18-B50F-AA231501600C}"/>
              </a:ext>
            </a:extLst>
          </p:cNvPr>
          <p:cNvCxnSpPr>
            <a:stCxn id="45" idx="2"/>
            <a:endCxn id="59" idx="0"/>
          </p:cNvCxnSpPr>
          <p:nvPr/>
        </p:nvCxnSpPr>
        <p:spPr>
          <a:xfrm flipH="1">
            <a:off x="11469927" y="3233751"/>
            <a:ext cx="51498" cy="2941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F6B7B39-218D-420F-BA05-48AD999B4320}"/>
              </a:ext>
            </a:extLst>
          </p:cNvPr>
          <p:cNvSpPr txBox="1"/>
          <p:nvPr/>
        </p:nvSpPr>
        <p:spPr>
          <a:xfrm>
            <a:off x="9857524" y="3660846"/>
            <a:ext cx="901994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P(nd2)</a:t>
            </a:r>
            <a:endParaRPr lang="en-IN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B29D065-8409-4664-A7C5-B07F7EF1E0A7}"/>
              </a:ext>
            </a:extLst>
          </p:cNvPr>
          <p:cNvSpPr txBox="1"/>
          <p:nvPr/>
        </p:nvSpPr>
        <p:spPr>
          <a:xfrm>
            <a:off x="9922720" y="4345673"/>
            <a:ext cx="631522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5</a:t>
            </a:r>
            <a:endParaRPr lang="en-IN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CC7D06E-AB80-49EE-ACED-20317E4D3CDE}"/>
              </a:ext>
            </a:extLst>
          </p:cNvPr>
          <p:cNvCxnSpPr/>
          <p:nvPr/>
        </p:nvCxnSpPr>
        <p:spPr>
          <a:xfrm flipH="1">
            <a:off x="10263781" y="4022897"/>
            <a:ext cx="51498" cy="2941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D73E44F-7E42-4C43-97B4-0071115B8BEB}"/>
              </a:ext>
            </a:extLst>
          </p:cNvPr>
          <p:cNvSpPr txBox="1"/>
          <p:nvPr/>
        </p:nvSpPr>
        <p:spPr>
          <a:xfrm>
            <a:off x="8883239" y="4438504"/>
            <a:ext cx="901994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P(nd3)</a:t>
            </a:r>
            <a:endParaRPr lang="en-IN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B644E2E-FE56-44D5-8CC6-3C1BA86B43C6}"/>
              </a:ext>
            </a:extLst>
          </p:cNvPr>
          <p:cNvSpPr txBox="1"/>
          <p:nvPr/>
        </p:nvSpPr>
        <p:spPr>
          <a:xfrm>
            <a:off x="8824909" y="5121291"/>
            <a:ext cx="631522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25</a:t>
            </a:r>
            <a:endParaRPr lang="en-IN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079203D-0838-41E2-9360-11C2240290B2}"/>
              </a:ext>
            </a:extLst>
          </p:cNvPr>
          <p:cNvCxnSpPr/>
          <p:nvPr/>
        </p:nvCxnSpPr>
        <p:spPr>
          <a:xfrm flipH="1">
            <a:off x="9278029" y="4802474"/>
            <a:ext cx="51498" cy="2941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7501643-D7AA-4CBB-A290-C055449D2496}"/>
              </a:ext>
            </a:extLst>
          </p:cNvPr>
          <p:cNvSpPr txBox="1"/>
          <p:nvPr/>
        </p:nvSpPr>
        <p:spPr>
          <a:xfrm>
            <a:off x="7708606" y="5157191"/>
            <a:ext cx="901994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P(nd4)</a:t>
            </a:r>
            <a:endParaRPr lang="en-IN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EDFE005-B6CF-4C55-9D28-34066765B3C1}"/>
              </a:ext>
            </a:extLst>
          </p:cNvPr>
          <p:cNvSpPr txBox="1"/>
          <p:nvPr/>
        </p:nvSpPr>
        <p:spPr>
          <a:xfrm>
            <a:off x="7745262" y="5780975"/>
            <a:ext cx="631522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60</a:t>
            </a:r>
            <a:endParaRPr lang="en-IN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56720F4-BF9F-4085-AFB4-14F461036101}"/>
              </a:ext>
            </a:extLst>
          </p:cNvPr>
          <p:cNvCxnSpPr/>
          <p:nvPr/>
        </p:nvCxnSpPr>
        <p:spPr>
          <a:xfrm flipH="1">
            <a:off x="8038112" y="5482630"/>
            <a:ext cx="51498" cy="2941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922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uild="p" animBg="1"/>
      <p:bldP spid="44" grpId="0" animBg="1"/>
      <p:bldP spid="41" grpId="0" animBg="1"/>
      <p:bldP spid="42" grpId="0" animBg="1"/>
      <p:bldP spid="43" grpId="0" animBg="1"/>
      <p:bldP spid="45" grpId="0" animBg="1"/>
      <p:bldP spid="59" grpId="0" animBg="1"/>
      <p:bldP spid="46" grpId="0" animBg="1"/>
      <p:bldP spid="60" grpId="0" animBg="1"/>
      <p:bldP spid="47" grpId="0" animBg="1"/>
      <p:bldP spid="61" grpId="0" animBg="1"/>
      <p:bldP spid="48" grpId="0" animBg="1"/>
      <p:bldP spid="6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F6C80-1D2C-45F4-8EA9-25EE169B5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1251" y="200421"/>
            <a:ext cx="7674274" cy="644166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Linked List:: Reverse Print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3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Iterative Method)</a:t>
            </a:r>
            <a:endParaRPr lang="en-IN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B283B5-569C-4D28-A6A1-0564C8B4F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Lecture 5: Data Structure &amp;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34A7F8-FB38-4B54-B7D4-2FEBC824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844E-216E-47E9-9739-0B169D701703}" type="slidenum">
              <a:rPr lang="en-IN" smtClean="0"/>
              <a:t>29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CDC645-322B-4079-BA28-A0636AF76BD6}"/>
              </a:ext>
            </a:extLst>
          </p:cNvPr>
          <p:cNvSpPr/>
          <p:nvPr/>
        </p:nvSpPr>
        <p:spPr>
          <a:xfrm>
            <a:off x="736300" y="1007583"/>
            <a:ext cx="457200" cy="3714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BF7D407-F178-4DE6-A4EF-B0C5791B0125}"/>
              </a:ext>
            </a:extLst>
          </p:cNvPr>
          <p:cNvGrpSpPr/>
          <p:nvPr/>
        </p:nvGrpSpPr>
        <p:grpSpPr>
          <a:xfrm>
            <a:off x="1860251" y="1402870"/>
            <a:ext cx="1276350" cy="438150"/>
            <a:chOff x="2466976" y="1895475"/>
            <a:chExt cx="1276350" cy="43815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B811CED-EC5D-4439-9E40-32D812B2B16E}"/>
                </a:ext>
              </a:extLst>
            </p:cNvPr>
            <p:cNvSpPr/>
            <p:nvPr/>
          </p:nvSpPr>
          <p:spPr>
            <a:xfrm>
              <a:off x="2466976" y="1895475"/>
              <a:ext cx="762000" cy="43815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15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21A3FD7-1B89-422A-ACF5-70DEF4F92A74}"/>
                </a:ext>
              </a:extLst>
            </p:cNvPr>
            <p:cNvSpPr/>
            <p:nvPr/>
          </p:nvSpPr>
          <p:spPr>
            <a:xfrm>
              <a:off x="3228976" y="1895475"/>
              <a:ext cx="514350" cy="43815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D25E595-8AEB-430A-9E62-B518D4A2C6C5}"/>
              </a:ext>
            </a:extLst>
          </p:cNvPr>
          <p:cNvGrpSpPr/>
          <p:nvPr/>
        </p:nvGrpSpPr>
        <p:grpSpPr>
          <a:xfrm>
            <a:off x="3612854" y="1412394"/>
            <a:ext cx="1276350" cy="438150"/>
            <a:chOff x="2466976" y="1895475"/>
            <a:chExt cx="1276350" cy="43815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6C17AF6-BDC2-4701-8EE3-C1FBA033A565}"/>
                </a:ext>
              </a:extLst>
            </p:cNvPr>
            <p:cNvSpPr/>
            <p:nvPr/>
          </p:nvSpPr>
          <p:spPr>
            <a:xfrm>
              <a:off x="2466976" y="1895475"/>
              <a:ext cx="762000" cy="43815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BF7CF60-0B03-4357-A2D5-9E2390282D2B}"/>
                </a:ext>
              </a:extLst>
            </p:cNvPr>
            <p:cNvSpPr/>
            <p:nvPr/>
          </p:nvSpPr>
          <p:spPr>
            <a:xfrm>
              <a:off x="3228976" y="1895475"/>
              <a:ext cx="514350" cy="43815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5E0986C-C2E8-468B-966F-8208DAB9CC71}"/>
              </a:ext>
            </a:extLst>
          </p:cNvPr>
          <p:cNvGrpSpPr/>
          <p:nvPr/>
        </p:nvGrpSpPr>
        <p:grpSpPr>
          <a:xfrm>
            <a:off x="5451172" y="1412394"/>
            <a:ext cx="1276350" cy="438150"/>
            <a:chOff x="2466976" y="1895475"/>
            <a:chExt cx="1276350" cy="43815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44DBBF8-0918-4FE7-8197-A2625753C291}"/>
                </a:ext>
              </a:extLst>
            </p:cNvPr>
            <p:cNvSpPr/>
            <p:nvPr/>
          </p:nvSpPr>
          <p:spPr>
            <a:xfrm>
              <a:off x="2466976" y="1895475"/>
              <a:ext cx="762000" cy="43815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25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053FBC5-267F-475E-B636-9C71FFE1FD9B}"/>
                </a:ext>
              </a:extLst>
            </p:cNvPr>
            <p:cNvSpPr/>
            <p:nvPr/>
          </p:nvSpPr>
          <p:spPr>
            <a:xfrm>
              <a:off x="3228976" y="1895475"/>
              <a:ext cx="514350" cy="43815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006C65D-D6CA-47A4-91E3-DC311829C0A5}"/>
              </a:ext>
            </a:extLst>
          </p:cNvPr>
          <p:cNvGrpSpPr/>
          <p:nvPr/>
        </p:nvGrpSpPr>
        <p:grpSpPr>
          <a:xfrm>
            <a:off x="7299024" y="1421917"/>
            <a:ext cx="1276350" cy="438150"/>
            <a:chOff x="2466976" y="1895475"/>
            <a:chExt cx="1276350" cy="43815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DE5D3B0-11A4-46BD-9A5F-B557B9F2A4B1}"/>
                </a:ext>
              </a:extLst>
            </p:cNvPr>
            <p:cNvSpPr/>
            <p:nvPr/>
          </p:nvSpPr>
          <p:spPr>
            <a:xfrm>
              <a:off x="2466976" y="1895475"/>
              <a:ext cx="762000" cy="43815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60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48013E7-8E21-4978-8161-ABDA18482C69}"/>
                </a:ext>
              </a:extLst>
            </p:cNvPr>
            <p:cNvSpPr/>
            <p:nvPr/>
          </p:nvSpPr>
          <p:spPr>
            <a:xfrm>
              <a:off x="3228976" y="1895475"/>
              <a:ext cx="514350" cy="43815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AA82A09-926F-4B5E-B707-CEACFAB60E2E}"/>
              </a:ext>
            </a:extLst>
          </p:cNvPr>
          <p:cNvCxnSpPr>
            <a:cxnSpLocks/>
          </p:cNvCxnSpPr>
          <p:nvPr/>
        </p:nvCxnSpPr>
        <p:spPr>
          <a:xfrm flipV="1">
            <a:off x="2879426" y="1621945"/>
            <a:ext cx="733428" cy="95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7082838-13E7-4DC9-A122-B58672CCEF01}"/>
              </a:ext>
            </a:extLst>
          </p:cNvPr>
          <p:cNvCxnSpPr>
            <a:cxnSpLocks/>
          </p:cNvCxnSpPr>
          <p:nvPr/>
        </p:nvCxnSpPr>
        <p:spPr>
          <a:xfrm flipV="1">
            <a:off x="4727273" y="1612421"/>
            <a:ext cx="733428" cy="95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C47CA48-DC53-4A20-BFD6-8E5AE8FBED52}"/>
              </a:ext>
            </a:extLst>
          </p:cNvPr>
          <p:cNvCxnSpPr>
            <a:cxnSpLocks/>
          </p:cNvCxnSpPr>
          <p:nvPr/>
        </p:nvCxnSpPr>
        <p:spPr>
          <a:xfrm flipV="1">
            <a:off x="6556071" y="1621945"/>
            <a:ext cx="733428" cy="95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88A6D14-2CC9-4DAC-9532-B4A00A410371}"/>
              </a:ext>
            </a:extLst>
          </p:cNvPr>
          <p:cNvGrpSpPr/>
          <p:nvPr/>
        </p:nvGrpSpPr>
        <p:grpSpPr>
          <a:xfrm>
            <a:off x="8189611" y="1521931"/>
            <a:ext cx="257175" cy="219075"/>
            <a:chOff x="6438897" y="3429000"/>
            <a:chExt cx="257175" cy="21907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B9D7E23-1CDA-422C-BC17-B7035C74F76C}"/>
                </a:ext>
              </a:extLst>
            </p:cNvPr>
            <p:cNvCxnSpPr/>
            <p:nvPr/>
          </p:nvCxnSpPr>
          <p:spPr>
            <a:xfrm>
              <a:off x="6438897" y="3429000"/>
              <a:ext cx="257175" cy="21907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FC4E807-0AA1-42D4-9219-4BB1A9831656}"/>
                </a:ext>
              </a:extLst>
            </p:cNvPr>
            <p:cNvCxnSpPr/>
            <p:nvPr/>
          </p:nvCxnSpPr>
          <p:spPr>
            <a:xfrm flipH="1">
              <a:off x="6438897" y="3429000"/>
              <a:ext cx="257175" cy="21907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49AB105-6455-4A7D-AF19-3570104B1C09}"/>
              </a:ext>
            </a:extLst>
          </p:cNvPr>
          <p:cNvSpPr txBox="1"/>
          <p:nvPr/>
        </p:nvSpPr>
        <p:spPr>
          <a:xfrm>
            <a:off x="536275" y="659921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Start</a:t>
            </a:r>
            <a:endParaRPr lang="en-IN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CED8B700-BE11-4308-9755-F60E51E0B9E9}"/>
              </a:ext>
            </a:extLst>
          </p:cNvPr>
          <p:cNvCxnSpPr>
            <a:endCxn id="30" idx="1"/>
          </p:cNvCxnSpPr>
          <p:nvPr/>
        </p:nvCxnSpPr>
        <p:spPr>
          <a:xfrm>
            <a:off x="983950" y="1193321"/>
            <a:ext cx="876301" cy="428624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B7933118-147F-4F1A-BB6B-E6ED7377C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755" y="2099337"/>
            <a:ext cx="4114801" cy="4376778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rdisplay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nd</a:t>
            </a:r>
            <a:r>
              <a:rPr lang="en-US" dirty="0"/>
              <a:t> *</a:t>
            </a:r>
            <a:r>
              <a:rPr lang="en-US" dirty="0" err="1"/>
              <a:t>ptr</a:t>
            </a:r>
            <a:r>
              <a:rPr lang="en-US" dirty="0"/>
              <a:t>, *temp;</a:t>
            </a:r>
          </a:p>
          <a:p>
            <a:pPr marL="0" indent="0">
              <a:buNone/>
            </a:pPr>
            <a:r>
              <a:rPr lang="en-US" dirty="0"/>
              <a:t>    temp=NULL;</a:t>
            </a:r>
          </a:p>
          <a:p>
            <a:pPr marL="180975" indent="0">
              <a:buNone/>
            </a:pPr>
            <a:r>
              <a:rPr lang="en-US" dirty="0"/>
              <a:t>while(temp!=start)</a:t>
            </a:r>
          </a:p>
          <a:p>
            <a:pPr marL="180975" indent="0">
              <a:buNone/>
            </a:pPr>
            <a:r>
              <a:rPr lang="en-US" dirty="0"/>
              <a:t>  {</a:t>
            </a:r>
          </a:p>
          <a:p>
            <a:pPr marL="180975" indent="0">
              <a:buNone/>
            </a:pPr>
            <a:r>
              <a:rPr lang="en-US" dirty="0"/>
              <a:t>    </a:t>
            </a:r>
            <a:r>
              <a:rPr lang="en-US" dirty="0" err="1"/>
              <a:t>ptr</a:t>
            </a:r>
            <a:r>
              <a:rPr lang="en-US" dirty="0"/>
              <a:t>=start;</a:t>
            </a:r>
          </a:p>
          <a:p>
            <a:pPr marL="180975" indent="0">
              <a:buNone/>
            </a:pPr>
            <a:r>
              <a:rPr lang="en-US" dirty="0"/>
              <a:t>     while(</a:t>
            </a:r>
            <a:r>
              <a:rPr lang="en-US" dirty="0" err="1"/>
              <a:t>ptr</a:t>
            </a:r>
            <a:r>
              <a:rPr lang="en-US" dirty="0"/>
              <a:t>-&gt;link!=temp)</a:t>
            </a:r>
          </a:p>
          <a:p>
            <a:pPr marL="180975" indent="0">
              <a:buNone/>
            </a:pPr>
            <a:r>
              <a:rPr lang="en-US" dirty="0"/>
              <a:t>         </a:t>
            </a:r>
            <a:r>
              <a:rPr lang="en-US" dirty="0" err="1"/>
              <a:t>ptr</a:t>
            </a:r>
            <a:r>
              <a:rPr lang="en-US" dirty="0"/>
              <a:t>=</a:t>
            </a:r>
            <a:r>
              <a:rPr lang="en-US" dirty="0" err="1"/>
              <a:t>ptr</a:t>
            </a:r>
            <a:r>
              <a:rPr lang="en-US" dirty="0"/>
              <a:t>-&gt;link;</a:t>
            </a:r>
          </a:p>
          <a:p>
            <a:pPr marL="180975" indent="0">
              <a:buNone/>
            </a:pPr>
            <a:r>
              <a:rPr lang="en-US" dirty="0"/>
              <a:t>     </a:t>
            </a:r>
            <a:r>
              <a:rPr lang="en-US" dirty="0" err="1"/>
              <a:t>printf</a:t>
            </a:r>
            <a:r>
              <a:rPr lang="en-US" dirty="0"/>
              <a:t>(“%d”,</a:t>
            </a:r>
            <a:r>
              <a:rPr lang="en-US" dirty="0" err="1"/>
              <a:t>ptr</a:t>
            </a:r>
            <a:r>
              <a:rPr lang="en-US" dirty="0"/>
              <a:t>-&gt;data);</a:t>
            </a:r>
          </a:p>
          <a:p>
            <a:pPr marL="180975" indent="0">
              <a:buNone/>
            </a:pPr>
            <a:r>
              <a:rPr lang="en-US" dirty="0"/>
              <a:t>     temp=</a:t>
            </a:r>
            <a:r>
              <a:rPr lang="en-US" dirty="0" err="1"/>
              <a:t>ptr</a:t>
            </a:r>
            <a:r>
              <a:rPr lang="en-US" dirty="0"/>
              <a:t>;</a:t>
            </a:r>
          </a:p>
          <a:p>
            <a:pPr marL="180975" indent="0">
              <a:buNone/>
            </a:pPr>
            <a:r>
              <a:rPr lang="en-US" dirty="0"/>
              <a:t>  }</a:t>
            </a:r>
          </a:p>
          <a:p>
            <a:pPr marL="180975" indent="0">
              <a:buNone/>
            </a:pPr>
            <a:r>
              <a:rPr lang="en-US" dirty="0"/>
              <a:t>} // end of function</a:t>
            </a:r>
          </a:p>
          <a:p>
            <a:pPr marL="180975" indent="0">
              <a:buNone/>
            </a:pP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A01D9A4-D752-4DA1-B441-A806D254A4CA}"/>
              </a:ext>
            </a:extLst>
          </p:cNvPr>
          <p:cNvSpPr txBox="1"/>
          <p:nvPr/>
        </p:nvSpPr>
        <p:spPr>
          <a:xfrm>
            <a:off x="4955872" y="2399080"/>
            <a:ext cx="87630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temp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6145FF5-FD34-47D0-8D2F-C40CF42C3BE9}"/>
              </a:ext>
            </a:extLst>
          </p:cNvPr>
          <p:cNvGrpSpPr/>
          <p:nvPr/>
        </p:nvGrpSpPr>
        <p:grpSpPr>
          <a:xfrm>
            <a:off x="6298902" y="2474208"/>
            <a:ext cx="257175" cy="219075"/>
            <a:chOff x="6438897" y="3429000"/>
            <a:chExt cx="257175" cy="219075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E8F5B90-15DB-4B64-859B-68B0A939F778}"/>
                </a:ext>
              </a:extLst>
            </p:cNvPr>
            <p:cNvCxnSpPr/>
            <p:nvPr/>
          </p:nvCxnSpPr>
          <p:spPr>
            <a:xfrm>
              <a:off x="6438897" y="3429000"/>
              <a:ext cx="257175" cy="21907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CB2987E-FC48-4777-9BB7-38A3C113D468}"/>
                </a:ext>
              </a:extLst>
            </p:cNvPr>
            <p:cNvCxnSpPr/>
            <p:nvPr/>
          </p:nvCxnSpPr>
          <p:spPr>
            <a:xfrm flipH="1">
              <a:off x="6438897" y="3429000"/>
              <a:ext cx="257175" cy="21907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C91C5AB-B8B9-4AD6-9992-119476BEF549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5832172" y="2583746"/>
            <a:ext cx="521003" cy="58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A5125D5-D84D-4C9E-B5FB-C04BFBA868E1}"/>
              </a:ext>
            </a:extLst>
          </p:cNvPr>
          <p:cNvGrpSpPr/>
          <p:nvPr/>
        </p:nvGrpSpPr>
        <p:grpSpPr>
          <a:xfrm>
            <a:off x="2269827" y="777157"/>
            <a:ext cx="514350" cy="625713"/>
            <a:chOff x="8575374" y="2908062"/>
            <a:chExt cx="514350" cy="625713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F97ADD1-6E3B-4C18-A85D-3FCB58177F3F}"/>
                </a:ext>
              </a:extLst>
            </p:cNvPr>
            <p:cNvSpPr txBox="1"/>
            <p:nvPr/>
          </p:nvSpPr>
          <p:spPr>
            <a:xfrm>
              <a:off x="8575374" y="2908062"/>
              <a:ext cx="514350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58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chemeClr val="accent1">
                      <a:lumMod val="75000"/>
                    </a:schemeClr>
                  </a:solidFill>
                </a:rPr>
                <a:t>ptr</a:t>
              </a:r>
              <a:endParaRPr lang="en-IN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BDD9813-37AD-4479-A304-19D1D5CA07DB}"/>
                </a:ext>
              </a:extLst>
            </p:cNvPr>
            <p:cNvCxnSpPr>
              <a:stCxn id="70" idx="2"/>
            </p:cNvCxnSpPr>
            <p:nvPr/>
          </p:nvCxnSpPr>
          <p:spPr>
            <a:xfrm flipH="1">
              <a:off x="8829675" y="3277394"/>
              <a:ext cx="2874" cy="25638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F3AB3A4-EF1F-4B86-973E-473615C4ED13}"/>
              </a:ext>
            </a:extLst>
          </p:cNvPr>
          <p:cNvGrpSpPr/>
          <p:nvPr/>
        </p:nvGrpSpPr>
        <p:grpSpPr>
          <a:xfrm>
            <a:off x="3993854" y="777157"/>
            <a:ext cx="514350" cy="625713"/>
            <a:chOff x="8575374" y="2908062"/>
            <a:chExt cx="514350" cy="625713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172A02C-C7BA-4E4F-B98F-64A52F031C5C}"/>
                </a:ext>
              </a:extLst>
            </p:cNvPr>
            <p:cNvSpPr txBox="1"/>
            <p:nvPr/>
          </p:nvSpPr>
          <p:spPr>
            <a:xfrm>
              <a:off x="8575374" y="2908062"/>
              <a:ext cx="514350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58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chemeClr val="accent1">
                      <a:lumMod val="75000"/>
                    </a:schemeClr>
                  </a:solidFill>
                </a:rPr>
                <a:t>ptr</a:t>
              </a:r>
              <a:endParaRPr lang="en-IN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DCA8C2CC-4782-4E8E-8ACA-7C5C8AA0628E}"/>
                </a:ext>
              </a:extLst>
            </p:cNvPr>
            <p:cNvCxnSpPr>
              <a:stCxn id="73" idx="2"/>
            </p:cNvCxnSpPr>
            <p:nvPr/>
          </p:nvCxnSpPr>
          <p:spPr>
            <a:xfrm flipH="1">
              <a:off x="8829675" y="3277394"/>
              <a:ext cx="2874" cy="25638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EBDDB4F-C237-43B7-B35E-5B6D87F125D3}"/>
              </a:ext>
            </a:extLst>
          </p:cNvPr>
          <p:cNvGrpSpPr/>
          <p:nvPr/>
        </p:nvGrpSpPr>
        <p:grpSpPr>
          <a:xfrm>
            <a:off x="5832172" y="786681"/>
            <a:ext cx="514350" cy="625713"/>
            <a:chOff x="8575374" y="2908062"/>
            <a:chExt cx="514350" cy="625713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5A6305B-B23B-4F1E-B883-59FF3BBC62A7}"/>
                </a:ext>
              </a:extLst>
            </p:cNvPr>
            <p:cNvSpPr txBox="1"/>
            <p:nvPr/>
          </p:nvSpPr>
          <p:spPr>
            <a:xfrm>
              <a:off x="8575374" y="2908062"/>
              <a:ext cx="514350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58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chemeClr val="accent1">
                      <a:lumMod val="75000"/>
                    </a:schemeClr>
                  </a:solidFill>
                </a:rPr>
                <a:t>ptr</a:t>
              </a:r>
              <a:endParaRPr lang="en-IN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2043F81E-417D-4079-8F97-8C030C4C2F2A}"/>
                </a:ext>
              </a:extLst>
            </p:cNvPr>
            <p:cNvCxnSpPr>
              <a:stCxn id="76" idx="2"/>
            </p:cNvCxnSpPr>
            <p:nvPr/>
          </p:nvCxnSpPr>
          <p:spPr>
            <a:xfrm flipH="1">
              <a:off x="8829675" y="3277394"/>
              <a:ext cx="2874" cy="25638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1D63A8CC-9FE0-4C00-AF83-F96C671D70F6}"/>
              </a:ext>
            </a:extLst>
          </p:cNvPr>
          <p:cNvGrpSpPr/>
          <p:nvPr/>
        </p:nvGrpSpPr>
        <p:grpSpPr>
          <a:xfrm>
            <a:off x="7680024" y="782520"/>
            <a:ext cx="514350" cy="625713"/>
            <a:chOff x="8575374" y="2908062"/>
            <a:chExt cx="514350" cy="625713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E9EAF18-1F43-4EAF-AAFB-0CB93B2D55B3}"/>
                </a:ext>
              </a:extLst>
            </p:cNvPr>
            <p:cNvSpPr txBox="1"/>
            <p:nvPr/>
          </p:nvSpPr>
          <p:spPr>
            <a:xfrm>
              <a:off x="8575374" y="2908062"/>
              <a:ext cx="514350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58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chemeClr val="accent1">
                      <a:lumMod val="75000"/>
                    </a:schemeClr>
                  </a:solidFill>
                </a:rPr>
                <a:t>ptr</a:t>
              </a:r>
              <a:endParaRPr lang="en-IN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60644B1D-AD11-476B-8F01-886A8CE71889}"/>
                </a:ext>
              </a:extLst>
            </p:cNvPr>
            <p:cNvCxnSpPr>
              <a:stCxn id="79" idx="2"/>
            </p:cNvCxnSpPr>
            <p:nvPr/>
          </p:nvCxnSpPr>
          <p:spPr>
            <a:xfrm flipH="1">
              <a:off x="8829675" y="3277394"/>
              <a:ext cx="2874" cy="25638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B0B13E62-AF9B-4296-9C78-3A856B474C06}"/>
              </a:ext>
            </a:extLst>
          </p:cNvPr>
          <p:cNvCxnSpPr>
            <a:cxnSpLocks/>
          </p:cNvCxnSpPr>
          <p:nvPr/>
        </p:nvCxnSpPr>
        <p:spPr>
          <a:xfrm flipV="1">
            <a:off x="5394022" y="1909980"/>
            <a:ext cx="2460327" cy="269505"/>
          </a:xfrm>
          <a:prstGeom prst="bentConnector3">
            <a:avLst>
              <a:gd name="adj1" fmla="val 9994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E5EE502-935E-4ED0-A042-86EFB8ED3D37}"/>
              </a:ext>
            </a:extLst>
          </p:cNvPr>
          <p:cNvCxnSpPr>
            <a:cxnSpLocks/>
          </p:cNvCxnSpPr>
          <p:nvPr/>
        </p:nvCxnSpPr>
        <p:spPr>
          <a:xfrm>
            <a:off x="5403547" y="2179485"/>
            <a:ext cx="0" cy="2195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69E51F13-EE8D-4AC2-B23F-5ABBFED84500}"/>
              </a:ext>
            </a:extLst>
          </p:cNvPr>
          <p:cNvCxnSpPr>
            <a:cxnSpLocks/>
          </p:cNvCxnSpPr>
          <p:nvPr/>
        </p:nvCxnSpPr>
        <p:spPr>
          <a:xfrm flipV="1">
            <a:off x="5386630" y="1897297"/>
            <a:ext cx="891084" cy="290127"/>
          </a:xfrm>
          <a:prstGeom prst="bentConnector3">
            <a:avLst>
              <a:gd name="adj1" fmla="val 10023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E5B965D8-3F12-4055-8AC2-810093D5F5D3}"/>
              </a:ext>
            </a:extLst>
          </p:cNvPr>
          <p:cNvCxnSpPr>
            <a:cxnSpLocks/>
          </p:cNvCxnSpPr>
          <p:nvPr/>
        </p:nvCxnSpPr>
        <p:spPr>
          <a:xfrm rot="10800000">
            <a:off x="4248156" y="1897297"/>
            <a:ext cx="1167055" cy="279400"/>
          </a:xfrm>
          <a:prstGeom prst="bentConnector3">
            <a:avLst>
              <a:gd name="adj1" fmla="val 9978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1033653C-39E6-44E3-AD12-FE98FA7FA518}"/>
              </a:ext>
            </a:extLst>
          </p:cNvPr>
          <p:cNvCxnSpPr>
            <a:cxnSpLocks/>
          </p:cNvCxnSpPr>
          <p:nvPr/>
        </p:nvCxnSpPr>
        <p:spPr>
          <a:xfrm rot="10800000">
            <a:off x="2472117" y="1840886"/>
            <a:ext cx="2931430" cy="346539"/>
          </a:xfrm>
          <a:prstGeom prst="bentConnector3">
            <a:avLst>
              <a:gd name="adj1" fmla="val 10003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908738F5-6310-4C9B-BE33-6830B14D4BF7}"/>
              </a:ext>
            </a:extLst>
          </p:cNvPr>
          <p:cNvSpPr txBox="1"/>
          <p:nvPr/>
        </p:nvSpPr>
        <p:spPr>
          <a:xfrm>
            <a:off x="4822522" y="3337075"/>
            <a:ext cx="100965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  <a:endParaRPr lang="en-IN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A712CA5-14A9-4BB6-8623-AB818F5B3852}"/>
              </a:ext>
            </a:extLst>
          </p:cNvPr>
          <p:cNvSpPr txBox="1"/>
          <p:nvPr/>
        </p:nvSpPr>
        <p:spPr>
          <a:xfrm>
            <a:off x="6232961" y="3923543"/>
            <a:ext cx="521003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60</a:t>
            </a:r>
            <a:endParaRPr lang="en-IN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899E666-7193-4157-A009-55A19102B811}"/>
              </a:ext>
            </a:extLst>
          </p:cNvPr>
          <p:cNvSpPr txBox="1"/>
          <p:nvPr/>
        </p:nvSpPr>
        <p:spPr>
          <a:xfrm>
            <a:off x="7131185" y="3923543"/>
            <a:ext cx="521003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25</a:t>
            </a:r>
            <a:endParaRPr lang="en-IN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5873F16-CC9F-49BC-9E52-720C3FFACA9F}"/>
              </a:ext>
            </a:extLst>
          </p:cNvPr>
          <p:cNvSpPr txBox="1"/>
          <p:nvPr/>
        </p:nvSpPr>
        <p:spPr>
          <a:xfrm>
            <a:off x="8061024" y="3918394"/>
            <a:ext cx="521003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  <a:endParaRPr lang="en-IN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5D9394C-3AFC-41E0-915E-9A947BCCCB38}"/>
              </a:ext>
            </a:extLst>
          </p:cNvPr>
          <p:cNvSpPr txBox="1"/>
          <p:nvPr/>
        </p:nvSpPr>
        <p:spPr>
          <a:xfrm>
            <a:off x="8959248" y="3918394"/>
            <a:ext cx="521003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8748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3" dur="250" autoRev="1" fill="remove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4" dur="250" autoRev="1" fill="remove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5" dur="250" autoRev="1" fill="remove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250" autoRev="1" fill="remove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130" dur="2000" fill="hold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1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132" dur="2000" fill="hold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5" dur="250" autoRev="1" fill="remove"/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6" dur="250" autoRev="1" fill="remove"/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7" dur="250" autoRev="1" fill="remove"/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8" dur="250" autoRev="1" fill="remove"/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0" dur="250" autoRev="1" fill="remove"/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51" dur="250" autoRev="1" fill="remove"/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2" dur="250" autoRev="1" fill="remove"/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3" dur="250" autoRev="1" fill="remove"/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5" dur="250" autoRev="1" fill="remove"/>
                                        <p:tgtEl>
                                          <p:spTgt spid="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6" dur="250" autoRev="1" fill="remove"/>
                                        <p:tgtEl>
                                          <p:spTgt spid="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7" dur="250" autoRev="1" fill="remove"/>
                                        <p:tgtEl>
                                          <p:spTgt spid="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8" dur="250" autoRev="1" fill="remove"/>
                                        <p:tgtEl>
                                          <p:spTgt spid="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7" dur="250" autoRev="1" fill="remove"/>
                                        <p:tgtEl>
                                          <p:spTgt spid="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8" dur="250" autoRev="1" fill="remove"/>
                                        <p:tgtEl>
                                          <p:spTgt spid="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9" dur="250" autoRev="1" fill="remove"/>
                                        <p:tgtEl>
                                          <p:spTgt spid="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0" dur="250" autoRev="1" fill="remove"/>
                                        <p:tgtEl>
                                          <p:spTgt spid="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1" dur="250" autoRev="1" fill="remove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02" dur="250" autoRev="1" fill="remove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3" dur="250" autoRev="1" fill="remove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4" dur="250" autoRev="1" fill="remove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6" dur="250" autoRev="1" fill="remove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07" dur="250" autoRev="1" fill="remove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8" dur="250" autoRev="1" fill="remove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9" dur="250" autoRev="1" fill="remove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1" dur="250" autoRev="1" fill="remove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12" dur="250" autoRev="1" fill="remove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3" dur="250" autoRev="1" fill="remove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4" dur="250" autoRev="1" fill="remove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7" dur="250" autoRev="1" fill="remove"/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8" dur="250" autoRev="1" fill="remove"/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9" dur="250" autoRev="1" fill="remove"/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0" dur="250" autoRev="1" fill="remove"/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2" dur="250" autoRev="1" fill="remove"/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33" dur="250" autoRev="1" fill="remove"/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4" dur="250" autoRev="1" fill="remove"/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5" dur="250" autoRev="1" fill="remove"/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8" dur="250" autoRev="1" fill="remove"/>
                                        <p:tgtEl>
                                          <p:spTgt spid="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49" dur="250" autoRev="1" fill="remove"/>
                                        <p:tgtEl>
                                          <p:spTgt spid="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0" dur="250" autoRev="1" fill="remove"/>
                                        <p:tgtEl>
                                          <p:spTgt spid="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1" dur="250" autoRev="1" fill="remove"/>
                                        <p:tgtEl>
                                          <p:spTgt spid="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0" dur="250" autoRev="1" fill="remove"/>
                                        <p:tgtEl>
                                          <p:spTgt spid="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61" dur="250" autoRev="1" fill="remove"/>
                                        <p:tgtEl>
                                          <p:spTgt spid="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2" dur="250" autoRev="1" fill="remove"/>
                                        <p:tgtEl>
                                          <p:spTgt spid="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3" dur="250" autoRev="1" fill="remove"/>
                                        <p:tgtEl>
                                          <p:spTgt spid="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5" dur="250" autoRev="1" fill="remove"/>
                                        <p:tgtEl>
                                          <p:spTgt spid="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66" dur="250" autoRev="1" fill="remove"/>
                                        <p:tgtEl>
                                          <p:spTgt spid="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7" dur="250" autoRev="1" fill="remove"/>
                                        <p:tgtEl>
                                          <p:spTgt spid="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8" dur="250" autoRev="1" fill="remove"/>
                                        <p:tgtEl>
                                          <p:spTgt spid="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7" dur="250" autoRev="1" fill="remove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78" dur="250" autoRev="1" fill="remove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9" dur="250" autoRev="1" fill="remove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0" dur="250" autoRev="1" fill="remove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2" dur="250" autoRev="1" fill="remove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83" dur="250" autoRev="1" fill="remove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4" dur="250" autoRev="1" fill="remove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5" dur="250" autoRev="1" fill="remove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7" dur="250" autoRev="1" fill="remove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88" dur="250" autoRev="1" fill="remove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9" dur="250" autoRev="1" fill="remove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0" dur="250" autoRev="1" fill="remove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3" dur="250" autoRev="1" fill="remove"/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04" dur="250" autoRev="1" fill="remove"/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5" dur="250" autoRev="1" fill="remove"/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6" dur="250" autoRev="1" fill="remove"/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8" dur="250" autoRev="1" fill="remove"/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09" dur="250" autoRev="1" fill="remove"/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10" dur="250" autoRev="1" fill="remove"/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1" dur="250" autoRev="1" fill="remove"/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5" dur="250" autoRev="1" fill="remove"/>
                                        <p:tgtEl>
                                          <p:spTgt spid="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16" dur="250" autoRev="1" fill="remove"/>
                                        <p:tgtEl>
                                          <p:spTgt spid="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17" dur="250" autoRev="1" fill="remove"/>
                                        <p:tgtEl>
                                          <p:spTgt spid="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8" dur="250" autoRev="1" fill="remove"/>
                                        <p:tgtEl>
                                          <p:spTgt spid="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1" dur="2000" fill="hold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6" dur="500"/>
                                        <p:tgtEl>
                                          <p:spTgt spid="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111" grpId="0" animBg="1"/>
      <p:bldP spid="112" grpId="0" animBg="1"/>
      <p:bldP spid="113" grpId="0" animBg="1"/>
      <p:bldP spid="114" grpId="0" animBg="1"/>
      <p:bldP spid="1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18BF7-FAD4-417F-A681-01AE146F7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003"/>
            <a:ext cx="5778260" cy="808067"/>
          </a:xfrm>
        </p:spPr>
        <p:txBody>
          <a:bodyPr>
            <a:normAutofit fontScale="90000"/>
          </a:bodyPr>
          <a:lstStyle/>
          <a:p>
            <a:r>
              <a:rPr lang="en-IN" dirty="0"/>
              <a:t>Insertion Sorting algorithm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99C9C-E300-4F75-A829-E4BC233CE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189" y="719946"/>
            <a:ext cx="10515600" cy="808068"/>
          </a:xfrm>
        </p:spPr>
        <p:txBody>
          <a:bodyPr>
            <a:normAutofit/>
          </a:bodyPr>
          <a:lstStyle/>
          <a:p>
            <a:r>
              <a:rPr lang="en-US" sz="2400" dirty="0"/>
              <a:t>This Sorting Algorithm is very popular with bridge players when they are first sorting their cards.</a:t>
            </a:r>
            <a:endParaRPr lang="en-IN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D476C2-61C2-45C6-81E4-5E6B51B3F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Lecture 5: Data Structure &amp;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AB9520-58B4-4E95-8EA4-AC67A33CF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844E-216E-47E9-9739-0B169D701703}" type="slidenum">
              <a:rPr lang="en-IN" smtClean="0"/>
              <a:t>3</a:t>
            </a:fld>
            <a:endParaRPr lang="en-IN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2045F9B-EBD1-48EB-AA58-DD7510182D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611456"/>
              </p:ext>
            </p:extLst>
          </p:nvPr>
        </p:nvGraphicFramePr>
        <p:xfrm>
          <a:off x="769190" y="1528013"/>
          <a:ext cx="4906992" cy="27157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719">
                  <a:extLst>
                    <a:ext uri="{9D8B030D-6E8A-4147-A177-3AD203B41FA5}">
                      <a16:colId xmlns:a16="http://schemas.microsoft.com/office/drawing/2014/main" val="3194511695"/>
                    </a:ext>
                  </a:extLst>
                </a:gridCol>
                <a:gridCol w="690114">
                  <a:extLst>
                    <a:ext uri="{9D8B030D-6E8A-4147-A177-3AD203B41FA5}">
                      <a16:colId xmlns:a16="http://schemas.microsoft.com/office/drawing/2014/main" val="1766786419"/>
                    </a:ext>
                  </a:extLst>
                </a:gridCol>
                <a:gridCol w="862641">
                  <a:extLst>
                    <a:ext uri="{9D8B030D-6E8A-4147-A177-3AD203B41FA5}">
                      <a16:colId xmlns:a16="http://schemas.microsoft.com/office/drawing/2014/main" val="4254399619"/>
                    </a:ext>
                  </a:extLst>
                </a:gridCol>
                <a:gridCol w="750498">
                  <a:extLst>
                    <a:ext uri="{9D8B030D-6E8A-4147-A177-3AD203B41FA5}">
                      <a16:colId xmlns:a16="http://schemas.microsoft.com/office/drawing/2014/main" val="2504633175"/>
                    </a:ext>
                  </a:extLst>
                </a:gridCol>
                <a:gridCol w="819510">
                  <a:extLst>
                    <a:ext uri="{9D8B030D-6E8A-4147-A177-3AD203B41FA5}">
                      <a16:colId xmlns:a16="http://schemas.microsoft.com/office/drawing/2014/main" val="755375097"/>
                    </a:ext>
                  </a:extLst>
                </a:gridCol>
                <a:gridCol w="819510">
                  <a:extLst>
                    <a:ext uri="{9D8B030D-6E8A-4147-A177-3AD203B41FA5}">
                      <a16:colId xmlns:a16="http://schemas.microsoft.com/office/drawing/2014/main" val="1369090964"/>
                    </a:ext>
                  </a:extLst>
                </a:gridCol>
              </a:tblGrid>
              <a:tr h="387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A[0]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A[1]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A[2]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A[3]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A[4]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175652"/>
                  </a:ext>
                </a:extLst>
              </a:tr>
              <a:tr h="387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Initially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77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160330"/>
                  </a:ext>
                </a:extLst>
              </a:tr>
              <a:tr h="38796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</a:t>
                      </a:r>
                      <a:r>
                        <a:rPr lang="en-US" dirty="0"/>
                        <a:t>=1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33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056249"/>
                  </a:ext>
                </a:extLst>
              </a:tr>
              <a:tr h="38796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</a:t>
                      </a:r>
                      <a:r>
                        <a:rPr lang="en-US" dirty="0"/>
                        <a:t>=2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44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126143"/>
                  </a:ext>
                </a:extLst>
              </a:tr>
              <a:tr h="38796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</a:t>
                      </a:r>
                      <a:r>
                        <a:rPr lang="en-US" dirty="0"/>
                        <a:t>=3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11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399943"/>
                  </a:ext>
                </a:extLst>
              </a:tr>
              <a:tr h="38796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</a:t>
                      </a:r>
                      <a:r>
                        <a:rPr lang="en-US" dirty="0"/>
                        <a:t>=4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55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063257"/>
                  </a:ext>
                </a:extLst>
              </a:tr>
              <a:tr h="387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Sorted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80319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9A046FF-A4C7-4339-A016-0A9EBF4B26C1}"/>
                  </a:ext>
                </a:extLst>
              </p:cNvPr>
              <p:cNvSpPr txBox="1"/>
              <p:nvPr/>
            </p:nvSpPr>
            <p:spPr>
              <a:xfrm>
                <a:off x="6026989" y="1256740"/>
                <a:ext cx="5778260" cy="48167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𝑣𝑜𝑖𝑑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𝑖𝑛𝑠𝑒𝑟𝑡𝑖𝑜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𝑠𝑜𝑟𝑡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/>
                          </m:d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{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𝑖𝑛𝑡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sz="1600" b="1" dirty="0"/>
                  <a:t>  /* initially a[0] may be thought of as a sorted file of one element. 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b="1" dirty="0"/>
                  <a:t>    After each pass, the elements a[0] through a[k]  are in order */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( 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=1; 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&lt;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; 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++)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{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];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       </a:t>
                </a:r>
                <a:r>
                  <a:rPr lang="en-US" sz="1600" b="1" dirty="0"/>
                  <a:t>/* move right one position all elements greater than y*/</a:t>
                </a:r>
                <a:endParaRPr lang="en-US" b="1" dirty="0"/>
              </a:p>
              <a:p>
                <a:r>
                  <a:rPr lang="en-IN" dirty="0"/>
                  <a:t>     for ( j=i-1 ; j&gt;=0 &amp;&amp; y&lt;a[j] ; j--)</a:t>
                </a:r>
              </a:p>
              <a:p>
                <a:r>
                  <a:rPr lang="en-IN" dirty="0"/>
                  <a:t>         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+1]=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];</m:t>
                    </m:r>
                  </m:oMath>
                </a14:m>
                <a:endParaRPr lang="en-IN" dirty="0"/>
              </a:p>
              <a:p>
                <a:r>
                  <a:rPr lang="en-IN" sz="1600" dirty="0"/>
                  <a:t>     </a:t>
                </a:r>
                <a:r>
                  <a:rPr lang="en-IN" sz="1600" b="1" dirty="0"/>
                  <a:t>/* insert y at proper position */</a:t>
                </a:r>
              </a:p>
              <a:p>
                <a:r>
                  <a:rPr lang="en-IN" dirty="0"/>
                  <a:t>   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+1]=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  }</m:t>
                      </m:r>
                    </m:oMath>
                  </m:oMathPara>
                </a14:m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9A046FF-A4C7-4339-A016-0A9EBF4B2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989" y="1256740"/>
                <a:ext cx="5778260" cy="4816703"/>
              </a:xfrm>
              <a:prstGeom prst="rect">
                <a:avLst/>
              </a:prstGeom>
              <a:blipFill>
                <a:blip r:embed="rId2"/>
                <a:stretch>
                  <a:fillRect l="-422" r="-2004" b="-38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4134E90-9296-4E33-BCB9-31CCC2306BFD}"/>
                  </a:ext>
                </a:extLst>
              </p:cNvPr>
              <p:cNvSpPr txBox="1"/>
              <p:nvPr/>
            </p:nvSpPr>
            <p:spPr>
              <a:xfrm>
                <a:off x="838199" y="4313208"/>
                <a:ext cx="5188789" cy="2098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Analysis of Insertion Sort Algorithm:</a:t>
                </a:r>
              </a:p>
              <a:p>
                <a:r>
                  <a:rPr lang="en-US" b="1" i="1" dirty="0"/>
                  <a:t>Best case: </a:t>
                </a:r>
                <a:r>
                  <a:rPr lang="en-US" dirty="0"/>
                  <a:t>When the list is already sorted, only one comparison is made on each pass.</a:t>
                </a:r>
              </a:p>
              <a:p>
                <a:r>
                  <a:rPr lang="en-US" dirty="0"/>
                  <a:t>Therefore,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  <a:p>
                <a:r>
                  <a:rPr lang="en-IN" b="1" i="1" dirty="0"/>
                  <a:t>Worst case: </a:t>
                </a:r>
                <a:r>
                  <a:rPr lang="en-IN" dirty="0"/>
                  <a:t>If the list is initially sorted in reverse order, then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=1+2+3+…+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/>
                  <a:t>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4134E90-9296-4E33-BCB9-31CCC2306B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4313208"/>
                <a:ext cx="5188789" cy="2098138"/>
              </a:xfrm>
              <a:prstGeom prst="rect">
                <a:avLst/>
              </a:prstGeom>
              <a:blipFill>
                <a:blip r:embed="rId3"/>
                <a:stretch>
                  <a:fillRect l="-939" t="-1744" b="-5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609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2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20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F6C80-1D2C-45F4-8EA9-25EE169B5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6658155" cy="644166"/>
          </a:xfrm>
        </p:spPr>
        <p:txBody>
          <a:bodyPr>
            <a:normAutofit/>
          </a:bodyPr>
          <a:lstStyle/>
          <a:p>
            <a:r>
              <a:rPr lang="en-US" sz="3600" dirty="0"/>
              <a:t>Linked List:: Reverse Linked List 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0AD9C-6A01-44CC-A694-4CB1DB66A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5775"/>
            <a:ext cx="10515600" cy="644166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How?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B283B5-569C-4D28-A6A1-0564C8B4F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Lecture 5: Data Structure &amp;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34A7F8-FB38-4B54-B7D4-2FEBC824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844E-216E-47E9-9739-0B169D701703}" type="slidenum">
              <a:rPr lang="en-IN" smtClean="0"/>
              <a:t>30</a:t>
            </a:fld>
            <a:endParaRPr lang="en-I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1CEDE28-19A1-48A3-B6CE-3E8F1DBB5CD2}"/>
              </a:ext>
            </a:extLst>
          </p:cNvPr>
          <p:cNvGrpSpPr/>
          <p:nvPr/>
        </p:nvGrpSpPr>
        <p:grpSpPr>
          <a:xfrm>
            <a:off x="717430" y="1675025"/>
            <a:ext cx="9858374" cy="1190623"/>
            <a:chOff x="504825" y="885825"/>
            <a:chExt cx="9858374" cy="119062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CDC645-322B-4079-BA28-A0636AF76BD6}"/>
                </a:ext>
              </a:extLst>
            </p:cNvPr>
            <p:cNvSpPr/>
            <p:nvPr/>
          </p:nvSpPr>
          <p:spPr>
            <a:xfrm>
              <a:off x="704850" y="1233487"/>
              <a:ext cx="457200" cy="37147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BF7D407-F178-4DE6-A4EF-B0C5791B0125}"/>
                </a:ext>
              </a:extLst>
            </p:cNvPr>
            <p:cNvGrpSpPr/>
            <p:nvPr/>
          </p:nvGrpSpPr>
          <p:grpSpPr>
            <a:xfrm>
              <a:off x="1828801" y="1628774"/>
              <a:ext cx="1276350" cy="438150"/>
              <a:chOff x="2466976" y="1895475"/>
              <a:chExt cx="1276350" cy="438150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2B811CED-EC5D-4439-9E40-32D812B2B16E}"/>
                  </a:ext>
                </a:extLst>
              </p:cNvPr>
              <p:cNvSpPr/>
              <p:nvPr/>
            </p:nvSpPr>
            <p:spPr>
              <a:xfrm>
                <a:off x="2466976" y="1895475"/>
                <a:ext cx="762000" cy="43815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15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21A3FD7-1B89-422A-ACF5-70DEF4F92A74}"/>
                  </a:ext>
                </a:extLst>
              </p:cNvPr>
              <p:cNvSpPr/>
              <p:nvPr/>
            </p:nvSpPr>
            <p:spPr>
              <a:xfrm>
                <a:off x="3228976" y="1895475"/>
                <a:ext cx="514350" cy="43815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D25E595-8AEB-430A-9E62-B518D4A2C6C5}"/>
                </a:ext>
              </a:extLst>
            </p:cNvPr>
            <p:cNvGrpSpPr/>
            <p:nvPr/>
          </p:nvGrpSpPr>
          <p:grpSpPr>
            <a:xfrm>
              <a:off x="3581404" y="1638298"/>
              <a:ext cx="1276350" cy="438150"/>
              <a:chOff x="2466976" y="1895475"/>
              <a:chExt cx="1276350" cy="43815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6C17AF6-BDC2-4701-8EE3-C1FBA033A565}"/>
                  </a:ext>
                </a:extLst>
              </p:cNvPr>
              <p:cNvSpPr/>
              <p:nvPr/>
            </p:nvSpPr>
            <p:spPr>
              <a:xfrm>
                <a:off x="2466976" y="1895475"/>
                <a:ext cx="762000" cy="43815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BF7CF60-0B03-4357-A2D5-9E2390282D2B}"/>
                  </a:ext>
                </a:extLst>
              </p:cNvPr>
              <p:cNvSpPr/>
              <p:nvPr/>
            </p:nvSpPr>
            <p:spPr>
              <a:xfrm>
                <a:off x="3228976" y="1895475"/>
                <a:ext cx="514350" cy="43815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5E0986C-C2E8-468B-966F-8208DAB9CC71}"/>
                </a:ext>
              </a:extLst>
            </p:cNvPr>
            <p:cNvGrpSpPr/>
            <p:nvPr/>
          </p:nvGrpSpPr>
          <p:grpSpPr>
            <a:xfrm>
              <a:off x="5419722" y="1638298"/>
              <a:ext cx="1276350" cy="438150"/>
              <a:chOff x="2466976" y="1895475"/>
              <a:chExt cx="1276350" cy="438150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44DBBF8-0918-4FE7-8197-A2625753C291}"/>
                  </a:ext>
                </a:extLst>
              </p:cNvPr>
              <p:cNvSpPr/>
              <p:nvPr/>
            </p:nvSpPr>
            <p:spPr>
              <a:xfrm>
                <a:off x="2466976" y="1895475"/>
                <a:ext cx="762000" cy="43815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25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053FBC5-267F-475E-B636-9C71FFE1FD9B}"/>
                  </a:ext>
                </a:extLst>
              </p:cNvPr>
              <p:cNvSpPr/>
              <p:nvPr/>
            </p:nvSpPr>
            <p:spPr>
              <a:xfrm>
                <a:off x="3228976" y="1895475"/>
                <a:ext cx="514350" cy="43815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A8D60A1-5D49-43DD-99D1-B34BE51BD000}"/>
                </a:ext>
              </a:extLst>
            </p:cNvPr>
            <p:cNvGrpSpPr/>
            <p:nvPr/>
          </p:nvGrpSpPr>
          <p:grpSpPr>
            <a:xfrm>
              <a:off x="7267569" y="1638298"/>
              <a:ext cx="1276350" cy="438150"/>
              <a:chOff x="2466976" y="1895475"/>
              <a:chExt cx="1276350" cy="438150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5E9301A-FADB-45BD-90C6-E2ACB63F15AE}"/>
                  </a:ext>
                </a:extLst>
              </p:cNvPr>
              <p:cNvSpPr/>
              <p:nvPr/>
            </p:nvSpPr>
            <p:spPr>
              <a:xfrm>
                <a:off x="2466976" y="1895475"/>
                <a:ext cx="762000" cy="43815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55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C08A677-EF14-4A4C-91D4-03F97E5FA378}"/>
                  </a:ext>
                </a:extLst>
              </p:cNvPr>
              <p:cNvSpPr/>
              <p:nvPr/>
            </p:nvSpPr>
            <p:spPr>
              <a:xfrm>
                <a:off x="3228976" y="1895475"/>
                <a:ext cx="514350" cy="43815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006C65D-D6CA-47A4-91E3-DC311829C0A5}"/>
                </a:ext>
              </a:extLst>
            </p:cNvPr>
            <p:cNvGrpSpPr/>
            <p:nvPr/>
          </p:nvGrpSpPr>
          <p:grpSpPr>
            <a:xfrm>
              <a:off x="9086849" y="1638298"/>
              <a:ext cx="1276350" cy="438150"/>
              <a:chOff x="2466976" y="1895475"/>
              <a:chExt cx="1276350" cy="438150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DE5D3B0-11A4-46BD-9A5F-B557B9F2A4B1}"/>
                  </a:ext>
                </a:extLst>
              </p:cNvPr>
              <p:cNvSpPr/>
              <p:nvPr/>
            </p:nvSpPr>
            <p:spPr>
              <a:xfrm>
                <a:off x="2466976" y="1895475"/>
                <a:ext cx="762000" cy="43815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60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48013E7-8E21-4978-8161-ABDA18482C69}"/>
                  </a:ext>
                </a:extLst>
              </p:cNvPr>
              <p:cNvSpPr/>
              <p:nvPr/>
            </p:nvSpPr>
            <p:spPr>
              <a:xfrm>
                <a:off x="3228976" y="1895475"/>
                <a:ext cx="514350" cy="43815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AA82A09-926F-4B5E-B707-CEACFAB60E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7976" y="1847849"/>
              <a:ext cx="733428" cy="95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7082838-13E7-4DC9-A122-B58672CCEF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5823" y="1838325"/>
              <a:ext cx="733428" cy="95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C47CA48-DC53-4A20-BFD6-8E5AE8FBED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24621" y="1847849"/>
              <a:ext cx="733428" cy="95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AE41067-8C1F-4C4B-82A8-0ABA843648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67707" y="1857373"/>
              <a:ext cx="733428" cy="95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88A6D14-2CC9-4DAC-9532-B4A00A410371}"/>
                </a:ext>
              </a:extLst>
            </p:cNvPr>
            <p:cNvGrpSpPr/>
            <p:nvPr/>
          </p:nvGrpSpPr>
          <p:grpSpPr>
            <a:xfrm>
              <a:off x="9977436" y="1757359"/>
              <a:ext cx="257175" cy="219075"/>
              <a:chOff x="6438897" y="3429000"/>
              <a:chExt cx="257175" cy="219075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B9D7E23-1CDA-422C-BC17-B7035C74F76C}"/>
                  </a:ext>
                </a:extLst>
              </p:cNvPr>
              <p:cNvCxnSpPr/>
              <p:nvPr/>
            </p:nvCxnSpPr>
            <p:spPr>
              <a:xfrm>
                <a:off x="6438897" y="3429000"/>
                <a:ext cx="257175" cy="21907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0FC4E807-0AA1-42D4-9219-4BB1A9831656}"/>
                  </a:ext>
                </a:extLst>
              </p:cNvPr>
              <p:cNvCxnSpPr/>
              <p:nvPr/>
            </p:nvCxnSpPr>
            <p:spPr>
              <a:xfrm flipH="1">
                <a:off x="6438897" y="3429000"/>
                <a:ext cx="257175" cy="21907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49AB105-6455-4A7D-AF19-3570104B1C09}"/>
                </a:ext>
              </a:extLst>
            </p:cNvPr>
            <p:cNvSpPr txBox="1"/>
            <p:nvPr/>
          </p:nvSpPr>
          <p:spPr>
            <a:xfrm>
              <a:off x="504825" y="885825"/>
              <a:ext cx="876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Start</a:t>
              </a:r>
              <a:endParaRPr lang="en-IN" dirty="0"/>
            </a:p>
          </p:txBody>
        </p: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CED8B700-BE11-4308-9755-F60E51E0B9E9}"/>
                </a:ext>
              </a:extLst>
            </p:cNvPr>
            <p:cNvCxnSpPr>
              <a:endCxn id="30" idx="1"/>
            </p:cNvCxnSpPr>
            <p:nvPr/>
          </p:nvCxnSpPr>
          <p:spPr>
            <a:xfrm>
              <a:off x="952500" y="1419225"/>
              <a:ext cx="876301" cy="428624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BD0AEAF1-FE03-4DA7-A17B-82B80DF757B0}"/>
              </a:ext>
            </a:extLst>
          </p:cNvPr>
          <p:cNvGrpSpPr/>
          <p:nvPr/>
        </p:nvGrpSpPr>
        <p:grpSpPr>
          <a:xfrm>
            <a:off x="588842" y="3787088"/>
            <a:ext cx="10064782" cy="1416092"/>
            <a:chOff x="588842" y="3787088"/>
            <a:chExt cx="10064782" cy="1416092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099D03E-246B-42DA-8174-79C467A91F94}"/>
                </a:ext>
              </a:extLst>
            </p:cNvPr>
            <p:cNvSpPr/>
            <p:nvPr/>
          </p:nvSpPr>
          <p:spPr>
            <a:xfrm>
              <a:off x="788867" y="4134750"/>
              <a:ext cx="457200" cy="37147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1CB2EB6-2CE4-48F5-8E31-562E916C46AF}"/>
                </a:ext>
              </a:extLst>
            </p:cNvPr>
            <p:cNvGrpSpPr/>
            <p:nvPr/>
          </p:nvGrpSpPr>
          <p:grpSpPr>
            <a:xfrm>
              <a:off x="1912818" y="4530037"/>
              <a:ext cx="1276350" cy="438150"/>
              <a:chOff x="2466976" y="1895475"/>
              <a:chExt cx="1276350" cy="438150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B88A493-2EC4-4C2F-AD4F-9EDD0BCE3FD8}"/>
                  </a:ext>
                </a:extLst>
              </p:cNvPr>
              <p:cNvSpPr/>
              <p:nvPr/>
            </p:nvSpPr>
            <p:spPr>
              <a:xfrm>
                <a:off x="2466976" y="1895475"/>
                <a:ext cx="762000" cy="43815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15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65917E93-AF2A-49C9-ABB1-C46D4EB6AE32}"/>
                  </a:ext>
                </a:extLst>
              </p:cNvPr>
              <p:cNvSpPr/>
              <p:nvPr/>
            </p:nvSpPr>
            <p:spPr>
              <a:xfrm>
                <a:off x="3228976" y="1895475"/>
                <a:ext cx="514350" cy="43815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FF00B13-30A0-4269-9B91-ABB2E6D117C4}"/>
                </a:ext>
              </a:extLst>
            </p:cNvPr>
            <p:cNvGrpSpPr/>
            <p:nvPr/>
          </p:nvGrpSpPr>
          <p:grpSpPr>
            <a:xfrm>
              <a:off x="3665421" y="4539561"/>
              <a:ext cx="1276350" cy="438150"/>
              <a:chOff x="2466976" y="1895475"/>
              <a:chExt cx="1276350" cy="438150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1F88DFFB-7893-45A1-8CAF-7FEC264E9199}"/>
                  </a:ext>
                </a:extLst>
              </p:cNvPr>
              <p:cNvSpPr/>
              <p:nvPr/>
            </p:nvSpPr>
            <p:spPr>
              <a:xfrm>
                <a:off x="2466976" y="1895475"/>
                <a:ext cx="762000" cy="43815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21B49FAA-A52E-4305-A2E4-BE1858E3D890}"/>
                  </a:ext>
                </a:extLst>
              </p:cNvPr>
              <p:cNvSpPr/>
              <p:nvPr/>
            </p:nvSpPr>
            <p:spPr>
              <a:xfrm>
                <a:off x="3228976" y="1895475"/>
                <a:ext cx="514350" cy="43815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EF72A64-30D5-414D-B1BC-4615179E2E8B}"/>
                </a:ext>
              </a:extLst>
            </p:cNvPr>
            <p:cNvGrpSpPr/>
            <p:nvPr/>
          </p:nvGrpSpPr>
          <p:grpSpPr>
            <a:xfrm>
              <a:off x="5503739" y="4539561"/>
              <a:ext cx="1276350" cy="438150"/>
              <a:chOff x="2466976" y="1895475"/>
              <a:chExt cx="1276350" cy="438150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34A2AEE7-B1C2-4FC7-AA0B-0E21EF90E520}"/>
                  </a:ext>
                </a:extLst>
              </p:cNvPr>
              <p:cNvSpPr/>
              <p:nvPr/>
            </p:nvSpPr>
            <p:spPr>
              <a:xfrm>
                <a:off x="2466976" y="1895475"/>
                <a:ext cx="762000" cy="43815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25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9E65162-BCE0-46D1-A7AF-7EBA097B57D8}"/>
                  </a:ext>
                </a:extLst>
              </p:cNvPr>
              <p:cNvSpPr/>
              <p:nvPr/>
            </p:nvSpPr>
            <p:spPr>
              <a:xfrm>
                <a:off x="3228976" y="1895475"/>
                <a:ext cx="514350" cy="43815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6692AD9-5EC3-4FF7-87DE-D9467DD2E5FC}"/>
                </a:ext>
              </a:extLst>
            </p:cNvPr>
            <p:cNvGrpSpPr/>
            <p:nvPr/>
          </p:nvGrpSpPr>
          <p:grpSpPr>
            <a:xfrm>
              <a:off x="7351586" y="4539561"/>
              <a:ext cx="1276350" cy="438150"/>
              <a:chOff x="2466976" y="1895475"/>
              <a:chExt cx="1276350" cy="438150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14742B6-8AB4-4ABB-BB08-C67E20B1FFBB}"/>
                  </a:ext>
                </a:extLst>
              </p:cNvPr>
              <p:cNvSpPr/>
              <p:nvPr/>
            </p:nvSpPr>
            <p:spPr>
              <a:xfrm>
                <a:off x="2466976" y="1895475"/>
                <a:ext cx="762000" cy="43815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55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D26F16BC-3883-4CD9-9D6C-83BAE7BF1AEE}"/>
                  </a:ext>
                </a:extLst>
              </p:cNvPr>
              <p:cNvSpPr/>
              <p:nvPr/>
            </p:nvSpPr>
            <p:spPr>
              <a:xfrm>
                <a:off x="3228976" y="1895475"/>
                <a:ext cx="514350" cy="43815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C1FEF09-8433-4F82-85A8-23E98E86FFAC}"/>
                </a:ext>
              </a:extLst>
            </p:cNvPr>
            <p:cNvGrpSpPr/>
            <p:nvPr/>
          </p:nvGrpSpPr>
          <p:grpSpPr>
            <a:xfrm>
              <a:off x="9170866" y="4539561"/>
              <a:ext cx="1276350" cy="438150"/>
              <a:chOff x="2466976" y="1895475"/>
              <a:chExt cx="1276350" cy="438150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1A125303-3311-473E-A857-B9DD890428D7}"/>
                  </a:ext>
                </a:extLst>
              </p:cNvPr>
              <p:cNvSpPr/>
              <p:nvPr/>
            </p:nvSpPr>
            <p:spPr>
              <a:xfrm>
                <a:off x="2466976" y="1895475"/>
                <a:ext cx="762000" cy="43815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60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A2F91804-3AF7-4DE4-B509-3E1A5D6CBAA8}"/>
                  </a:ext>
                </a:extLst>
              </p:cNvPr>
              <p:cNvSpPr/>
              <p:nvPr/>
            </p:nvSpPr>
            <p:spPr>
              <a:xfrm>
                <a:off x="3228976" y="1895475"/>
                <a:ext cx="514350" cy="43815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21A65243-E006-4A87-8637-022592EB2F69}"/>
                </a:ext>
              </a:extLst>
            </p:cNvPr>
            <p:cNvGrpSpPr/>
            <p:nvPr/>
          </p:nvGrpSpPr>
          <p:grpSpPr>
            <a:xfrm>
              <a:off x="2829458" y="4630050"/>
              <a:ext cx="257175" cy="219075"/>
              <a:chOff x="6438897" y="3429000"/>
              <a:chExt cx="257175" cy="219075"/>
            </a:xfrm>
          </p:grpSpPr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49334CDD-EF2C-49E7-855F-04EC52E40EB4}"/>
                  </a:ext>
                </a:extLst>
              </p:cNvPr>
              <p:cNvCxnSpPr/>
              <p:nvPr/>
            </p:nvCxnSpPr>
            <p:spPr>
              <a:xfrm>
                <a:off x="6438897" y="3429000"/>
                <a:ext cx="257175" cy="21907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E47AC943-9815-4FFA-95DA-31F15C603612}"/>
                  </a:ext>
                </a:extLst>
              </p:cNvPr>
              <p:cNvCxnSpPr/>
              <p:nvPr/>
            </p:nvCxnSpPr>
            <p:spPr>
              <a:xfrm flipH="1">
                <a:off x="6438897" y="3429000"/>
                <a:ext cx="257175" cy="21907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2FD51B5-EEB4-417F-8AA7-B7488C9B7930}"/>
                </a:ext>
              </a:extLst>
            </p:cNvPr>
            <p:cNvSpPr txBox="1"/>
            <p:nvPr/>
          </p:nvSpPr>
          <p:spPr>
            <a:xfrm>
              <a:off x="588842" y="3787088"/>
              <a:ext cx="876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Start</a:t>
              </a:r>
              <a:endParaRPr lang="en-IN" dirty="0"/>
            </a:p>
          </p:txBody>
        </p:sp>
        <p:cxnSp>
          <p:nvCxnSpPr>
            <p:cNvPr id="45" name="Connector: Elbow 44">
              <a:extLst>
                <a:ext uri="{FF2B5EF4-FFF2-40B4-BE49-F238E27FC236}">
                  <a16:creationId xmlns:a16="http://schemas.microsoft.com/office/drawing/2014/main" id="{31090375-BA03-48CF-8112-AC80FE73BF09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1246067" y="4320488"/>
              <a:ext cx="9207170" cy="420445"/>
            </a:xfrm>
            <a:prstGeom prst="bentConnector3">
              <a:avLst>
                <a:gd name="adj1" fmla="val 103592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7AFE8F1F-3844-4733-8829-C33183B87B27}"/>
                </a:ext>
              </a:extLst>
            </p:cNvPr>
            <p:cNvGrpSpPr/>
            <p:nvPr/>
          </p:nvGrpSpPr>
          <p:grpSpPr>
            <a:xfrm>
              <a:off x="8627937" y="4758636"/>
              <a:ext cx="2025687" cy="438148"/>
              <a:chOff x="8627937" y="4758636"/>
              <a:chExt cx="2025687" cy="438148"/>
            </a:xfrm>
          </p:grpSpPr>
          <p:cxnSp>
            <p:nvCxnSpPr>
              <p:cNvPr id="64" name="Connector: Elbow 63">
                <a:extLst>
                  <a:ext uri="{FF2B5EF4-FFF2-40B4-BE49-F238E27FC236}">
                    <a16:creationId xmlns:a16="http://schemas.microsoft.com/office/drawing/2014/main" id="{5137849B-2EFF-4683-9405-5A72737F863C}"/>
                  </a:ext>
                </a:extLst>
              </p:cNvPr>
              <p:cNvCxnSpPr>
                <a:cxnSpLocks/>
                <a:endCxn id="51" idx="3"/>
              </p:cNvCxnSpPr>
              <p:nvPr/>
            </p:nvCxnSpPr>
            <p:spPr>
              <a:xfrm rot="10800000">
                <a:off x="8627937" y="4758636"/>
                <a:ext cx="2025687" cy="438148"/>
              </a:xfrm>
              <a:prstGeom prst="bentConnector3">
                <a:avLst>
                  <a:gd name="adj1" fmla="val 82790"/>
                </a:avLst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or: Elbow 80">
                <a:extLst>
                  <a:ext uri="{FF2B5EF4-FFF2-40B4-BE49-F238E27FC236}">
                    <a16:creationId xmlns:a16="http://schemas.microsoft.com/office/drawing/2014/main" id="{7A607DE0-CE3E-4E50-B0F0-5C9A17089463}"/>
                  </a:ext>
                </a:extLst>
              </p:cNvPr>
              <p:cNvCxnSpPr/>
              <p:nvPr/>
            </p:nvCxnSpPr>
            <p:spPr>
              <a:xfrm rot="16200000" flipH="1">
                <a:off x="10307983" y="4859770"/>
                <a:ext cx="347659" cy="326368"/>
              </a:xfrm>
              <a:prstGeom prst="bentConnector3">
                <a:avLst>
                  <a:gd name="adj1" fmla="val 374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E81276D3-4884-4E88-B86B-677C1A16F54E}"/>
                </a:ext>
              </a:extLst>
            </p:cNvPr>
            <p:cNvGrpSpPr/>
            <p:nvPr/>
          </p:nvGrpSpPr>
          <p:grpSpPr>
            <a:xfrm>
              <a:off x="6808668" y="4758636"/>
              <a:ext cx="2025687" cy="438148"/>
              <a:chOff x="8627937" y="4758636"/>
              <a:chExt cx="2025687" cy="438148"/>
            </a:xfrm>
          </p:grpSpPr>
          <p:cxnSp>
            <p:nvCxnSpPr>
              <p:cNvPr id="85" name="Connector: Elbow 84">
                <a:extLst>
                  <a:ext uri="{FF2B5EF4-FFF2-40B4-BE49-F238E27FC236}">
                    <a16:creationId xmlns:a16="http://schemas.microsoft.com/office/drawing/2014/main" id="{57AAE050-2E5E-4368-87CC-05C40FE2C07D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627937" y="4758636"/>
                <a:ext cx="2025687" cy="438148"/>
              </a:xfrm>
              <a:prstGeom prst="bentConnector3">
                <a:avLst>
                  <a:gd name="adj1" fmla="val 82790"/>
                </a:avLst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nector: Elbow 85">
                <a:extLst>
                  <a:ext uri="{FF2B5EF4-FFF2-40B4-BE49-F238E27FC236}">
                    <a16:creationId xmlns:a16="http://schemas.microsoft.com/office/drawing/2014/main" id="{93C73A6E-1141-4EC0-8895-E10C1EC28DE1}"/>
                  </a:ext>
                </a:extLst>
              </p:cNvPr>
              <p:cNvCxnSpPr/>
              <p:nvPr/>
            </p:nvCxnSpPr>
            <p:spPr>
              <a:xfrm rot="16200000" flipH="1">
                <a:off x="10307983" y="4859770"/>
                <a:ext cx="347659" cy="326368"/>
              </a:xfrm>
              <a:prstGeom prst="bentConnector3">
                <a:avLst>
                  <a:gd name="adj1" fmla="val 374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98930DDD-2D91-49FF-B5F4-F97C5E002BD9}"/>
                </a:ext>
              </a:extLst>
            </p:cNvPr>
            <p:cNvGrpSpPr/>
            <p:nvPr/>
          </p:nvGrpSpPr>
          <p:grpSpPr>
            <a:xfrm>
              <a:off x="4953530" y="4765032"/>
              <a:ext cx="2025687" cy="438148"/>
              <a:chOff x="8627937" y="4758636"/>
              <a:chExt cx="2025687" cy="438148"/>
            </a:xfrm>
          </p:grpSpPr>
          <p:cxnSp>
            <p:nvCxnSpPr>
              <p:cNvPr id="88" name="Connector: Elbow 87">
                <a:extLst>
                  <a:ext uri="{FF2B5EF4-FFF2-40B4-BE49-F238E27FC236}">
                    <a16:creationId xmlns:a16="http://schemas.microsoft.com/office/drawing/2014/main" id="{816666E5-0A0E-48D3-AAF6-DDCABF34D64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627937" y="4758636"/>
                <a:ext cx="2025687" cy="438148"/>
              </a:xfrm>
              <a:prstGeom prst="bentConnector3">
                <a:avLst>
                  <a:gd name="adj1" fmla="val 82790"/>
                </a:avLst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nector: Elbow 88">
                <a:extLst>
                  <a:ext uri="{FF2B5EF4-FFF2-40B4-BE49-F238E27FC236}">
                    <a16:creationId xmlns:a16="http://schemas.microsoft.com/office/drawing/2014/main" id="{C59C6318-2007-4193-909D-1E77A774BA33}"/>
                  </a:ext>
                </a:extLst>
              </p:cNvPr>
              <p:cNvCxnSpPr/>
              <p:nvPr/>
            </p:nvCxnSpPr>
            <p:spPr>
              <a:xfrm rot="16200000" flipH="1">
                <a:off x="10307983" y="4859770"/>
                <a:ext cx="347659" cy="326368"/>
              </a:xfrm>
              <a:prstGeom prst="bentConnector3">
                <a:avLst>
                  <a:gd name="adj1" fmla="val 374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0F82C9AC-A245-4838-AD55-CC74550D20C2}"/>
                </a:ext>
              </a:extLst>
            </p:cNvPr>
            <p:cNvGrpSpPr/>
            <p:nvPr/>
          </p:nvGrpSpPr>
          <p:grpSpPr>
            <a:xfrm>
              <a:off x="3198549" y="4763879"/>
              <a:ext cx="2025687" cy="438148"/>
              <a:chOff x="8627937" y="4758636"/>
              <a:chExt cx="2025687" cy="438148"/>
            </a:xfrm>
          </p:grpSpPr>
          <p:cxnSp>
            <p:nvCxnSpPr>
              <p:cNvPr id="91" name="Connector: Elbow 90">
                <a:extLst>
                  <a:ext uri="{FF2B5EF4-FFF2-40B4-BE49-F238E27FC236}">
                    <a16:creationId xmlns:a16="http://schemas.microsoft.com/office/drawing/2014/main" id="{0BB5F8EF-2ADE-4270-9A71-EE660BDD17DF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627937" y="4758636"/>
                <a:ext cx="2025687" cy="438148"/>
              </a:xfrm>
              <a:prstGeom prst="bentConnector3">
                <a:avLst>
                  <a:gd name="adj1" fmla="val 82790"/>
                </a:avLst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nector: Elbow 91">
                <a:extLst>
                  <a:ext uri="{FF2B5EF4-FFF2-40B4-BE49-F238E27FC236}">
                    <a16:creationId xmlns:a16="http://schemas.microsoft.com/office/drawing/2014/main" id="{2E020C46-54B9-45D3-BAF5-2C7D8558265E}"/>
                  </a:ext>
                </a:extLst>
              </p:cNvPr>
              <p:cNvCxnSpPr/>
              <p:nvPr/>
            </p:nvCxnSpPr>
            <p:spPr>
              <a:xfrm rot="16200000" flipH="1">
                <a:off x="10307983" y="4859770"/>
                <a:ext cx="347659" cy="326368"/>
              </a:xfrm>
              <a:prstGeom prst="bentConnector3">
                <a:avLst>
                  <a:gd name="adj1" fmla="val 374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4998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F6C80-1D2C-45F4-8EA9-25EE169B5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6658155" cy="644166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Linked List:: Reverse Linked List (Cont..) </a:t>
            </a:r>
            <a:endParaRPr lang="en-IN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B283B5-569C-4D28-A6A1-0564C8B4F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Lecture 5: Data Structure &amp;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34A7F8-FB38-4B54-B7D4-2FEBC824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844E-216E-47E9-9739-0B169D701703}" type="slidenum">
              <a:rPr lang="en-IN" smtClean="0"/>
              <a:t>31</a:t>
            </a:fld>
            <a:endParaRPr lang="en-I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1CEDE28-19A1-48A3-B6CE-3E8F1DBB5CD2}"/>
              </a:ext>
            </a:extLst>
          </p:cNvPr>
          <p:cNvGrpSpPr/>
          <p:nvPr/>
        </p:nvGrpSpPr>
        <p:grpSpPr>
          <a:xfrm>
            <a:off x="623438" y="578917"/>
            <a:ext cx="9858374" cy="1190623"/>
            <a:chOff x="504825" y="885825"/>
            <a:chExt cx="9858374" cy="119062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CDC645-322B-4079-BA28-A0636AF76BD6}"/>
                </a:ext>
              </a:extLst>
            </p:cNvPr>
            <p:cNvSpPr/>
            <p:nvPr/>
          </p:nvSpPr>
          <p:spPr>
            <a:xfrm>
              <a:off x="704850" y="1233487"/>
              <a:ext cx="457200" cy="37147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BF7D407-F178-4DE6-A4EF-B0C5791B0125}"/>
                </a:ext>
              </a:extLst>
            </p:cNvPr>
            <p:cNvGrpSpPr/>
            <p:nvPr/>
          </p:nvGrpSpPr>
          <p:grpSpPr>
            <a:xfrm>
              <a:off x="1828801" y="1628774"/>
              <a:ext cx="1276350" cy="438150"/>
              <a:chOff x="2466976" y="1895475"/>
              <a:chExt cx="1276350" cy="438150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2B811CED-EC5D-4439-9E40-32D812B2B16E}"/>
                  </a:ext>
                </a:extLst>
              </p:cNvPr>
              <p:cNvSpPr/>
              <p:nvPr/>
            </p:nvSpPr>
            <p:spPr>
              <a:xfrm>
                <a:off x="2466976" y="1895475"/>
                <a:ext cx="762000" cy="43815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15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21A3FD7-1B89-422A-ACF5-70DEF4F92A74}"/>
                  </a:ext>
                </a:extLst>
              </p:cNvPr>
              <p:cNvSpPr/>
              <p:nvPr/>
            </p:nvSpPr>
            <p:spPr>
              <a:xfrm>
                <a:off x="3228976" y="1895475"/>
                <a:ext cx="514350" cy="43815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D25E595-8AEB-430A-9E62-B518D4A2C6C5}"/>
                </a:ext>
              </a:extLst>
            </p:cNvPr>
            <p:cNvGrpSpPr/>
            <p:nvPr/>
          </p:nvGrpSpPr>
          <p:grpSpPr>
            <a:xfrm>
              <a:off x="3581404" y="1638298"/>
              <a:ext cx="1276350" cy="438150"/>
              <a:chOff x="2466976" y="1895475"/>
              <a:chExt cx="1276350" cy="43815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6C17AF6-BDC2-4701-8EE3-C1FBA033A565}"/>
                  </a:ext>
                </a:extLst>
              </p:cNvPr>
              <p:cNvSpPr/>
              <p:nvPr/>
            </p:nvSpPr>
            <p:spPr>
              <a:xfrm>
                <a:off x="2466976" y="1895475"/>
                <a:ext cx="762000" cy="43815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BF7CF60-0B03-4357-A2D5-9E2390282D2B}"/>
                  </a:ext>
                </a:extLst>
              </p:cNvPr>
              <p:cNvSpPr/>
              <p:nvPr/>
            </p:nvSpPr>
            <p:spPr>
              <a:xfrm>
                <a:off x="3228976" y="1895475"/>
                <a:ext cx="514350" cy="43815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5E0986C-C2E8-468B-966F-8208DAB9CC71}"/>
                </a:ext>
              </a:extLst>
            </p:cNvPr>
            <p:cNvGrpSpPr/>
            <p:nvPr/>
          </p:nvGrpSpPr>
          <p:grpSpPr>
            <a:xfrm>
              <a:off x="5419722" y="1638298"/>
              <a:ext cx="1276350" cy="438150"/>
              <a:chOff x="2466976" y="1895475"/>
              <a:chExt cx="1276350" cy="438150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44DBBF8-0918-4FE7-8197-A2625753C291}"/>
                  </a:ext>
                </a:extLst>
              </p:cNvPr>
              <p:cNvSpPr/>
              <p:nvPr/>
            </p:nvSpPr>
            <p:spPr>
              <a:xfrm>
                <a:off x="2466976" y="1895475"/>
                <a:ext cx="762000" cy="43815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25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053FBC5-267F-475E-B636-9C71FFE1FD9B}"/>
                  </a:ext>
                </a:extLst>
              </p:cNvPr>
              <p:cNvSpPr/>
              <p:nvPr/>
            </p:nvSpPr>
            <p:spPr>
              <a:xfrm>
                <a:off x="3228976" y="1895475"/>
                <a:ext cx="514350" cy="43815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A8D60A1-5D49-43DD-99D1-B34BE51BD000}"/>
                </a:ext>
              </a:extLst>
            </p:cNvPr>
            <p:cNvGrpSpPr/>
            <p:nvPr/>
          </p:nvGrpSpPr>
          <p:grpSpPr>
            <a:xfrm>
              <a:off x="7267569" y="1638298"/>
              <a:ext cx="1276350" cy="438150"/>
              <a:chOff x="2466976" y="1895475"/>
              <a:chExt cx="1276350" cy="438150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5E9301A-FADB-45BD-90C6-E2ACB63F15AE}"/>
                  </a:ext>
                </a:extLst>
              </p:cNvPr>
              <p:cNvSpPr/>
              <p:nvPr/>
            </p:nvSpPr>
            <p:spPr>
              <a:xfrm>
                <a:off x="2466976" y="1895475"/>
                <a:ext cx="762000" cy="43815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55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C08A677-EF14-4A4C-91D4-03F97E5FA378}"/>
                  </a:ext>
                </a:extLst>
              </p:cNvPr>
              <p:cNvSpPr/>
              <p:nvPr/>
            </p:nvSpPr>
            <p:spPr>
              <a:xfrm>
                <a:off x="3228976" y="1895475"/>
                <a:ext cx="514350" cy="43815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006C65D-D6CA-47A4-91E3-DC311829C0A5}"/>
                </a:ext>
              </a:extLst>
            </p:cNvPr>
            <p:cNvGrpSpPr/>
            <p:nvPr/>
          </p:nvGrpSpPr>
          <p:grpSpPr>
            <a:xfrm>
              <a:off x="9086849" y="1638298"/>
              <a:ext cx="1276350" cy="438150"/>
              <a:chOff x="2466976" y="1895475"/>
              <a:chExt cx="1276350" cy="438150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DE5D3B0-11A4-46BD-9A5F-B557B9F2A4B1}"/>
                  </a:ext>
                </a:extLst>
              </p:cNvPr>
              <p:cNvSpPr/>
              <p:nvPr/>
            </p:nvSpPr>
            <p:spPr>
              <a:xfrm>
                <a:off x="2466976" y="1895475"/>
                <a:ext cx="762000" cy="43815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60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48013E7-8E21-4978-8161-ABDA18482C69}"/>
                  </a:ext>
                </a:extLst>
              </p:cNvPr>
              <p:cNvSpPr/>
              <p:nvPr/>
            </p:nvSpPr>
            <p:spPr>
              <a:xfrm>
                <a:off x="3228976" y="1895475"/>
                <a:ext cx="514350" cy="43815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AA82A09-926F-4B5E-B707-CEACFAB60E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7976" y="1847849"/>
              <a:ext cx="733428" cy="95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7082838-13E7-4DC9-A122-B58672CCEF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5823" y="1838325"/>
              <a:ext cx="733428" cy="95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C47CA48-DC53-4A20-BFD6-8E5AE8FBED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24621" y="1847849"/>
              <a:ext cx="733428" cy="95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AE41067-8C1F-4C4B-82A8-0ABA843648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67707" y="1857373"/>
              <a:ext cx="733428" cy="95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88A6D14-2CC9-4DAC-9532-B4A00A410371}"/>
                </a:ext>
              </a:extLst>
            </p:cNvPr>
            <p:cNvGrpSpPr/>
            <p:nvPr/>
          </p:nvGrpSpPr>
          <p:grpSpPr>
            <a:xfrm>
              <a:off x="9977436" y="1757359"/>
              <a:ext cx="257175" cy="219075"/>
              <a:chOff x="6438897" y="3429000"/>
              <a:chExt cx="257175" cy="219075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B9D7E23-1CDA-422C-BC17-B7035C74F76C}"/>
                  </a:ext>
                </a:extLst>
              </p:cNvPr>
              <p:cNvCxnSpPr/>
              <p:nvPr/>
            </p:nvCxnSpPr>
            <p:spPr>
              <a:xfrm>
                <a:off x="6438897" y="3429000"/>
                <a:ext cx="257175" cy="21907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0FC4E807-0AA1-42D4-9219-4BB1A9831656}"/>
                  </a:ext>
                </a:extLst>
              </p:cNvPr>
              <p:cNvCxnSpPr/>
              <p:nvPr/>
            </p:nvCxnSpPr>
            <p:spPr>
              <a:xfrm flipH="1">
                <a:off x="6438897" y="3429000"/>
                <a:ext cx="257175" cy="21907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49AB105-6455-4A7D-AF19-3570104B1C09}"/>
                </a:ext>
              </a:extLst>
            </p:cNvPr>
            <p:cNvSpPr txBox="1"/>
            <p:nvPr/>
          </p:nvSpPr>
          <p:spPr>
            <a:xfrm>
              <a:off x="504825" y="885825"/>
              <a:ext cx="876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Start</a:t>
              </a:r>
              <a:endParaRPr lang="en-IN" dirty="0"/>
            </a:p>
          </p:txBody>
        </p: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CED8B700-BE11-4308-9755-F60E51E0B9E9}"/>
                </a:ext>
              </a:extLst>
            </p:cNvPr>
            <p:cNvCxnSpPr>
              <a:endCxn id="30" idx="1"/>
            </p:cNvCxnSpPr>
            <p:nvPr/>
          </p:nvCxnSpPr>
          <p:spPr>
            <a:xfrm>
              <a:off x="952500" y="1419225"/>
              <a:ext cx="876301" cy="428624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FF00B13-30A0-4269-9B91-ABB2E6D117C4}"/>
              </a:ext>
            </a:extLst>
          </p:cNvPr>
          <p:cNvGrpSpPr/>
          <p:nvPr/>
        </p:nvGrpSpPr>
        <p:grpSpPr>
          <a:xfrm>
            <a:off x="3250043" y="2947091"/>
            <a:ext cx="1276350" cy="438150"/>
            <a:chOff x="2466976" y="1895475"/>
            <a:chExt cx="1276350" cy="43815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F88DFFB-7893-45A1-8CAF-7FEC264E9199}"/>
                </a:ext>
              </a:extLst>
            </p:cNvPr>
            <p:cNvSpPr/>
            <p:nvPr/>
          </p:nvSpPr>
          <p:spPr>
            <a:xfrm>
              <a:off x="2466976" y="1895475"/>
              <a:ext cx="762000" cy="43815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1B49FAA-A52E-4305-A2E4-BE1858E3D890}"/>
                </a:ext>
              </a:extLst>
            </p:cNvPr>
            <p:cNvSpPr/>
            <p:nvPr/>
          </p:nvSpPr>
          <p:spPr>
            <a:xfrm>
              <a:off x="3228976" y="1895475"/>
              <a:ext cx="514350" cy="43815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EF72A64-30D5-414D-B1BC-4615179E2E8B}"/>
              </a:ext>
            </a:extLst>
          </p:cNvPr>
          <p:cNvGrpSpPr/>
          <p:nvPr/>
        </p:nvGrpSpPr>
        <p:grpSpPr>
          <a:xfrm>
            <a:off x="5072638" y="2947091"/>
            <a:ext cx="1276350" cy="438150"/>
            <a:chOff x="2466976" y="1895475"/>
            <a:chExt cx="1276350" cy="438150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4A2AEE7-B1C2-4FC7-AA0B-0E21EF90E520}"/>
                </a:ext>
              </a:extLst>
            </p:cNvPr>
            <p:cNvSpPr/>
            <p:nvPr/>
          </p:nvSpPr>
          <p:spPr>
            <a:xfrm>
              <a:off x="2466976" y="1895475"/>
              <a:ext cx="762000" cy="43815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25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9E65162-BCE0-46D1-A7AF-7EBA097B57D8}"/>
                </a:ext>
              </a:extLst>
            </p:cNvPr>
            <p:cNvSpPr/>
            <p:nvPr/>
          </p:nvSpPr>
          <p:spPr>
            <a:xfrm>
              <a:off x="3228976" y="1895475"/>
              <a:ext cx="514350" cy="43815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6692AD9-5EC3-4FF7-87DE-D9467DD2E5FC}"/>
              </a:ext>
            </a:extLst>
          </p:cNvPr>
          <p:cNvGrpSpPr/>
          <p:nvPr/>
        </p:nvGrpSpPr>
        <p:grpSpPr>
          <a:xfrm>
            <a:off x="6758439" y="2957671"/>
            <a:ext cx="1276350" cy="438150"/>
            <a:chOff x="2466976" y="1895475"/>
            <a:chExt cx="1276350" cy="43815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14742B6-8AB4-4ABB-BB08-C67E20B1FFBB}"/>
                </a:ext>
              </a:extLst>
            </p:cNvPr>
            <p:cNvSpPr/>
            <p:nvPr/>
          </p:nvSpPr>
          <p:spPr>
            <a:xfrm>
              <a:off x="2466976" y="1895475"/>
              <a:ext cx="762000" cy="43815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55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26F16BC-3883-4CD9-9D6C-83BAE7BF1AEE}"/>
                </a:ext>
              </a:extLst>
            </p:cNvPr>
            <p:cNvSpPr/>
            <p:nvPr/>
          </p:nvSpPr>
          <p:spPr>
            <a:xfrm>
              <a:off x="3228976" y="1895475"/>
              <a:ext cx="514350" cy="43815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C1FEF09-8433-4F82-85A8-23E98E86FFAC}"/>
              </a:ext>
            </a:extLst>
          </p:cNvPr>
          <p:cNvGrpSpPr/>
          <p:nvPr/>
        </p:nvGrpSpPr>
        <p:grpSpPr>
          <a:xfrm>
            <a:off x="8518588" y="2979102"/>
            <a:ext cx="1276350" cy="438150"/>
            <a:chOff x="2466976" y="1895475"/>
            <a:chExt cx="1276350" cy="43815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A125303-3311-473E-A857-B9DD890428D7}"/>
                </a:ext>
              </a:extLst>
            </p:cNvPr>
            <p:cNvSpPr/>
            <p:nvPr/>
          </p:nvSpPr>
          <p:spPr>
            <a:xfrm>
              <a:off x="2466976" y="1895475"/>
              <a:ext cx="762000" cy="43815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60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2F91804-3AF7-4DE4-B509-3E1A5D6CBAA8}"/>
                </a:ext>
              </a:extLst>
            </p:cNvPr>
            <p:cNvSpPr/>
            <p:nvPr/>
          </p:nvSpPr>
          <p:spPr>
            <a:xfrm>
              <a:off x="3228976" y="1895475"/>
              <a:ext cx="514350" cy="43815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81276D3-4884-4E88-B86B-677C1A16F54E}"/>
              </a:ext>
            </a:extLst>
          </p:cNvPr>
          <p:cNvGrpSpPr/>
          <p:nvPr/>
        </p:nvGrpSpPr>
        <p:grpSpPr>
          <a:xfrm>
            <a:off x="4531823" y="3162559"/>
            <a:ext cx="2025687" cy="438148"/>
            <a:chOff x="8627937" y="4758636"/>
            <a:chExt cx="2025687" cy="438148"/>
          </a:xfrm>
        </p:grpSpPr>
        <p:cxnSp>
          <p:nvCxnSpPr>
            <p:cNvPr id="85" name="Connector: Elbow 84">
              <a:extLst>
                <a:ext uri="{FF2B5EF4-FFF2-40B4-BE49-F238E27FC236}">
                  <a16:creationId xmlns:a16="http://schemas.microsoft.com/office/drawing/2014/main" id="{57AAE050-2E5E-4368-87CC-05C40FE2C07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8627937" y="4758636"/>
              <a:ext cx="2025687" cy="438148"/>
            </a:xfrm>
            <a:prstGeom prst="bentConnector3">
              <a:avLst>
                <a:gd name="adj1" fmla="val 82790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or: Elbow 85">
              <a:extLst>
                <a:ext uri="{FF2B5EF4-FFF2-40B4-BE49-F238E27FC236}">
                  <a16:creationId xmlns:a16="http://schemas.microsoft.com/office/drawing/2014/main" id="{93C73A6E-1141-4EC0-8895-E10C1EC28DE1}"/>
                </a:ext>
              </a:extLst>
            </p:cNvPr>
            <p:cNvCxnSpPr/>
            <p:nvPr/>
          </p:nvCxnSpPr>
          <p:spPr>
            <a:xfrm rot="16200000" flipH="1">
              <a:off x="10307983" y="4859770"/>
              <a:ext cx="347659" cy="326368"/>
            </a:xfrm>
            <a:prstGeom prst="bentConnector3">
              <a:avLst>
                <a:gd name="adj1" fmla="val 374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98930DDD-2D91-49FF-B5F4-F97C5E002BD9}"/>
              </a:ext>
            </a:extLst>
          </p:cNvPr>
          <p:cNvGrpSpPr/>
          <p:nvPr/>
        </p:nvGrpSpPr>
        <p:grpSpPr>
          <a:xfrm>
            <a:off x="2637500" y="3176747"/>
            <a:ext cx="2025687" cy="438148"/>
            <a:chOff x="8627937" y="4758636"/>
            <a:chExt cx="2025687" cy="438148"/>
          </a:xfrm>
        </p:grpSpPr>
        <p:cxnSp>
          <p:nvCxnSpPr>
            <p:cNvPr id="88" name="Connector: Elbow 87">
              <a:extLst>
                <a:ext uri="{FF2B5EF4-FFF2-40B4-BE49-F238E27FC236}">
                  <a16:creationId xmlns:a16="http://schemas.microsoft.com/office/drawing/2014/main" id="{816666E5-0A0E-48D3-AAF6-DDCABF34D648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8627937" y="4758636"/>
              <a:ext cx="2025687" cy="438148"/>
            </a:xfrm>
            <a:prstGeom prst="bentConnector3">
              <a:avLst>
                <a:gd name="adj1" fmla="val 82790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or: Elbow 88">
              <a:extLst>
                <a:ext uri="{FF2B5EF4-FFF2-40B4-BE49-F238E27FC236}">
                  <a16:creationId xmlns:a16="http://schemas.microsoft.com/office/drawing/2014/main" id="{C59C6318-2007-4193-909D-1E77A774BA33}"/>
                </a:ext>
              </a:extLst>
            </p:cNvPr>
            <p:cNvCxnSpPr/>
            <p:nvPr/>
          </p:nvCxnSpPr>
          <p:spPr>
            <a:xfrm rot="16200000" flipH="1">
              <a:off x="10307983" y="4859770"/>
              <a:ext cx="347659" cy="326368"/>
            </a:xfrm>
            <a:prstGeom prst="bentConnector3">
              <a:avLst>
                <a:gd name="adj1" fmla="val 374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EC19642-DEEE-4227-BB30-54989D95F1A7}"/>
              </a:ext>
            </a:extLst>
          </p:cNvPr>
          <p:cNvCxnSpPr>
            <a:cxnSpLocks/>
          </p:cNvCxnSpPr>
          <p:nvPr/>
        </p:nvCxnSpPr>
        <p:spPr>
          <a:xfrm flipV="1">
            <a:off x="6025010" y="3156358"/>
            <a:ext cx="733428" cy="95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B09EE01-1CD9-4A94-B4E3-CF920BADF006}"/>
              </a:ext>
            </a:extLst>
          </p:cNvPr>
          <p:cNvCxnSpPr>
            <a:cxnSpLocks/>
          </p:cNvCxnSpPr>
          <p:nvPr/>
        </p:nvCxnSpPr>
        <p:spPr>
          <a:xfrm flipV="1">
            <a:off x="7785160" y="3165882"/>
            <a:ext cx="733428" cy="95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9D3D487-1FC5-4683-9B34-6B43146D87E4}"/>
              </a:ext>
            </a:extLst>
          </p:cNvPr>
          <p:cNvGrpSpPr/>
          <p:nvPr/>
        </p:nvGrpSpPr>
        <p:grpSpPr>
          <a:xfrm>
            <a:off x="3571758" y="1925773"/>
            <a:ext cx="697460" cy="704062"/>
            <a:chOff x="3571758" y="2005061"/>
            <a:chExt cx="697460" cy="704062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A956644C-4001-44D8-BE2E-36E4BDE18CA9}"/>
                </a:ext>
              </a:extLst>
            </p:cNvPr>
            <p:cNvSpPr/>
            <p:nvPr/>
          </p:nvSpPr>
          <p:spPr>
            <a:xfrm>
              <a:off x="3692151" y="2337648"/>
              <a:ext cx="457200" cy="37147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5FCA8AA-B63F-41E2-847B-024ED7171C59}"/>
                </a:ext>
              </a:extLst>
            </p:cNvPr>
            <p:cNvSpPr txBox="1"/>
            <p:nvPr/>
          </p:nvSpPr>
          <p:spPr>
            <a:xfrm>
              <a:off x="3571758" y="2005061"/>
              <a:ext cx="697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</a:t>
              </a:r>
              <a:endParaRPr lang="en-IN" dirty="0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349DBE5-CF59-4996-B991-44C697233989}"/>
              </a:ext>
            </a:extLst>
          </p:cNvPr>
          <p:cNvGrpSpPr/>
          <p:nvPr/>
        </p:nvGrpSpPr>
        <p:grpSpPr>
          <a:xfrm>
            <a:off x="5230919" y="1943074"/>
            <a:ext cx="697460" cy="704062"/>
            <a:chOff x="3571758" y="2005061"/>
            <a:chExt cx="697460" cy="704062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96B416F2-DD00-4297-AA4B-342DC18C370D}"/>
                </a:ext>
              </a:extLst>
            </p:cNvPr>
            <p:cNvSpPr/>
            <p:nvPr/>
          </p:nvSpPr>
          <p:spPr>
            <a:xfrm>
              <a:off x="3692151" y="2337648"/>
              <a:ext cx="457200" cy="37147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3496323-17D9-4E28-9626-BAF1AB49021B}"/>
                </a:ext>
              </a:extLst>
            </p:cNvPr>
            <p:cNvSpPr txBox="1"/>
            <p:nvPr/>
          </p:nvSpPr>
          <p:spPr>
            <a:xfrm>
              <a:off x="3571758" y="2005061"/>
              <a:ext cx="697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Cur</a:t>
              </a:r>
              <a:endParaRPr lang="en-IN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3730198-EA82-4177-BD6D-9A4179012FAE}"/>
              </a:ext>
            </a:extLst>
          </p:cNvPr>
          <p:cNvGrpSpPr/>
          <p:nvPr/>
        </p:nvGrpSpPr>
        <p:grpSpPr>
          <a:xfrm>
            <a:off x="7009948" y="1943074"/>
            <a:ext cx="697460" cy="704062"/>
            <a:chOff x="3571758" y="2005061"/>
            <a:chExt cx="697460" cy="704062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6144A7E-AD29-4177-98FC-1978D4942B51}"/>
                </a:ext>
              </a:extLst>
            </p:cNvPr>
            <p:cNvSpPr/>
            <p:nvPr/>
          </p:nvSpPr>
          <p:spPr>
            <a:xfrm>
              <a:off x="3692151" y="2337648"/>
              <a:ext cx="457200" cy="37147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DB9B43A-25C5-4BFF-800A-4D7BA6045DE1}"/>
                </a:ext>
              </a:extLst>
            </p:cNvPr>
            <p:cNvSpPr txBox="1"/>
            <p:nvPr/>
          </p:nvSpPr>
          <p:spPr>
            <a:xfrm>
              <a:off x="3571758" y="2005061"/>
              <a:ext cx="697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Next</a:t>
              </a:r>
              <a:endParaRPr lang="en-IN" dirty="0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EB0BC35-6489-4AC3-AE1B-F54A1042EB75}"/>
              </a:ext>
            </a:extLst>
          </p:cNvPr>
          <p:cNvCxnSpPr>
            <a:stCxn id="74" idx="2"/>
          </p:cNvCxnSpPr>
          <p:nvPr/>
        </p:nvCxnSpPr>
        <p:spPr>
          <a:xfrm flipH="1">
            <a:off x="5579649" y="2647136"/>
            <a:ext cx="263" cy="3105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96AEADA-545A-46BA-8254-F501413B867D}"/>
              </a:ext>
            </a:extLst>
          </p:cNvPr>
          <p:cNvCxnSpPr/>
          <p:nvPr/>
        </p:nvCxnSpPr>
        <p:spPr>
          <a:xfrm flipH="1">
            <a:off x="3920488" y="2650746"/>
            <a:ext cx="263" cy="3105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4417384-44BB-4BD1-9631-20399B1C0E5A}"/>
              </a:ext>
            </a:extLst>
          </p:cNvPr>
          <p:cNvCxnSpPr/>
          <p:nvPr/>
        </p:nvCxnSpPr>
        <p:spPr>
          <a:xfrm flipH="1">
            <a:off x="7373749" y="2635318"/>
            <a:ext cx="263" cy="3105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931C3370-E2D9-4DE7-9E35-5DD3FD0E16FE}"/>
              </a:ext>
            </a:extLst>
          </p:cNvPr>
          <p:cNvGrpSpPr/>
          <p:nvPr/>
        </p:nvGrpSpPr>
        <p:grpSpPr>
          <a:xfrm>
            <a:off x="6464388" y="3050403"/>
            <a:ext cx="186243" cy="170014"/>
            <a:chOff x="6438897" y="3429000"/>
            <a:chExt cx="257175" cy="219075"/>
          </a:xfrm>
        </p:grpSpPr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50AA54F-0295-4F71-840B-365E2D279C0F}"/>
                </a:ext>
              </a:extLst>
            </p:cNvPr>
            <p:cNvCxnSpPr/>
            <p:nvPr/>
          </p:nvCxnSpPr>
          <p:spPr>
            <a:xfrm>
              <a:off x="6438897" y="3429000"/>
              <a:ext cx="257175" cy="21907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F11B9739-4F10-4845-A53F-AB9D239ADEEC}"/>
                </a:ext>
              </a:extLst>
            </p:cNvPr>
            <p:cNvCxnSpPr/>
            <p:nvPr/>
          </p:nvCxnSpPr>
          <p:spPr>
            <a:xfrm flipH="1">
              <a:off x="6438897" y="3429000"/>
              <a:ext cx="257175" cy="21907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AD5E35D7-20B4-46EB-90BA-FB9080FCA0D3}"/>
              </a:ext>
            </a:extLst>
          </p:cNvPr>
          <p:cNvCxnSpPr>
            <a:stCxn id="70" idx="2"/>
            <a:endCxn id="52" idx="0"/>
          </p:cNvCxnSpPr>
          <p:nvPr/>
        </p:nvCxnSpPr>
        <p:spPr>
          <a:xfrm rot="16200000" flipH="1">
            <a:off x="4528566" y="2022019"/>
            <a:ext cx="317256" cy="1532887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FE02A426-6CEA-4C1B-A91A-1C5F82EE9831}"/>
              </a:ext>
            </a:extLst>
          </p:cNvPr>
          <p:cNvCxnSpPr/>
          <p:nvPr/>
        </p:nvCxnSpPr>
        <p:spPr>
          <a:xfrm rot="16200000" flipH="1">
            <a:off x="6190586" y="2027771"/>
            <a:ext cx="317256" cy="1532887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6B51D9C3-709A-463D-A685-A3E69393D159}"/>
              </a:ext>
            </a:extLst>
          </p:cNvPr>
          <p:cNvCxnSpPr/>
          <p:nvPr/>
        </p:nvCxnSpPr>
        <p:spPr>
          <a:xfrm rot="16200000" flipH="1">
            <a:off x="7983143" y="2020396"/>
            <a:ext cx="317256" cy="1532887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B1E51C0-361A-4BDA-83CA-D41264F5CC20}"/>
              </a:ext>
            </a:extLst>
          </p:cNvPr>
          <p:cNvSpPr txBox="1"/>
          <p:nvPr/>
        </p:nvSpPr>
        <p:spPr>
          <a:xfrm>
            <a:off x="823463" y="3864634"/>
            <a:ext cx="2748295" cy="1200329"/>
          </a:xfrm>
          <a:prstGeom prst="rect">
            <a:avLst/>
          </a:prstGeom>
          <a:solidFill>
            <a:srgbClr val="FF9966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Cur-&gt;link=Pre;</a:t>
            </a:r>
          </a:p>
          <a:p>
            <a:r>
              <a:rPr lang="en-US" dirty="0"/>
              <a:t>Pre=Cur;</a:t>
            </a:r>
          </a:p>
          <a:p>
            <a:r>
              <a:rPr lang="en-US" dirty="0"/>
              <a:t>Cur=Next;</a:t>
            </a:r>
          </a:p>
          <a:p>
            <a:r>
              <a:rPr lang="en-US" dirty="0"/>
              <a:t>Next=Next-&gt;link;</a:t>
            </a:r>
            <a:endParaRPr lang="en-IN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29C1620-C532-4B1E-9B85-7884FDE5F5EA}"/>
              </a:ext>
            </a:extLst>
          </p:cNvPr>
          <p:cNvSpPr txBox="1"/>
          <p:nvPr/>
        </p:nvSpPr>
        <p:spPr>
          <a:xfrm>
            <a:off x="4814436" y="3864634"/>
            <a:ext cx="6667322" cy="646331"/>
          </a:xfrm>
          <a:prstGeom prst="rect">
            <a:avLst/>
          </a:prstGeom>
          <a:solidFill>
            <a:srgbClr val="FF9966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We will continue to update the link part of the node pointed by Cur.</a:t>
            </a:r>
          </a:p>
          <a:p>
            <a:r>
              <a:rPr lang="en-US" dirty="0"/>
              <a:t>What will be the stopping criteria?</a:t>
            </a:r>
            <a:endParaRPr lang="en-IN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67EEBB-4BF4-4FC5-BEFE-EF9DC12C87BA}"/>
              </a:ext>
            </a:extLst>
          </p:cNvPr>
          <p:cNvSpPr txBox="1"/>
          <p:nvPr/>
        </p:nvSpPr>
        <p:spPr>
          <a:xfrm>
            <a:off x="4814437" y="4658264"/>
            <a:ext cx="2195512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while (Cur!=NULL)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419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9E8A2-F15E-41F8-BF31-F2EDF57CD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20478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Circular Linked List &amp; Double Linked List</a:t>
            </a:r>
            <a:br>
              <a:rPr lang="en-IN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67EED1-E2B7-4E25-B24F-F512D5671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Lecture 5: Data Structure &amp;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2A4C12-5821-484F-A0B0-2D5666961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844E-216E-47E9-9739-0B169D701703}" type="slidenum">
              <a:rPr lang="en-IN" smtClean="0"/>
              <a:t>32</a:t>
            </a:fld>
            <a:endParaRPr lang="en-IN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E81EBE5-9716-4398-9B6B-340141B9FD52}"/>
              </a:ext>
            </a:extLst>
          </p:cNvPr>
          <p:cNvSpPr txBox="1"/>
          <p:nvPr/>
        </p:nvSpPr>
        <p:spPr>
          <a:xfrm>
            <a:off x="4862765" y="3263018"/>
            <a:ext cx="2247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Double Linked List</a:t>
            </a:r>
          </a:p>
          <a:p>
            <a:pPr algn="ctr"/>
            <a:r>
              <a:rPr lang="en-US" b="1" dirty="0"/>
              <a:t>(Two way Linked List)</a:t>
            </a:r>
            <a:endParaRPr lang="en-IN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6E96D74-8D13-494E-A799-C961A7580A19}"/>
              </a:ext>
            </a:extLst>
          </p:cNvPr>
          <p:cNvSpPr txBox="1"/>
          <p:nvPr/>
        </p:nvSpPr>
        <p:spPr>
          <a:xfrm>
            <a:off x="4705347" y="1037917"/>
            <a:ext cx="2247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Circular Linked List</a:t>
            </a:r>
          </a:p>
          <a:p>
            <a:pPr algn="ctr"/>
            <a:endParaRPr lang="en-US" b="1" dirty="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78D352DB-DAE4-441F-93DF-E8E942FE35D2}"/>
              </a:ext>
            </a:extLst>
          </p:cNvPr>
          <p:cNvGrpSpPr/>
          <p:nvPr/>
        </p:nvGrpSpPr>
        <p:grpSpPr>
          <a:xfrm>
            <a:off x="676269" y="1209337"/>
            <a:ext cx="10648954" cy="1541009"/>
            <a:chOff x="704850" y="2716666"/>
            <a:chExt cx="10648954" cy="1541009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C2BBE0D-5A59-4858-8E0F-8448227B65BB}"/>
                </a:ext>
              </a:extLst>
            </p:cNvPr>
            <p:cNvSpPr/>
            <p:nvPr/>
          </p:nvSpPr>
          <p:spPr>
            <a:xfrm>
              <a:off x="904875" y="3064328"/>
              <a:ext cx="457200" cy="37147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314E06A4-177F-4214-8FC2-21C8D9B8B01C}"/>
                </a:ext>
              </a:extLst>
            </p:cNvPr>
            <p:cNvGrpSpPr/>
            <p:nvPr/>
          </p:nvGrpSpPr>
          <p:grpSpPr>
            <a:xfrm>
              <a:off x="2028826" y="3459615"/>
              <a:ext cx="1276350" cy="438150"/>
              <a:chOff x="2466976" y="1895475"/>
              <a:chExt cx="1276350" cy="438150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3F997991-8D98-4553-BF5D-797F69C31309}"/>
                  </a:ext>
                </a:extLst>
              </p:cNvPr>
              <p:cNvSpPr/>
              <p:nvPr/>
            </p:nvSpPr>
            <p:spPr>
              <a:xfrm>
                <a:off x="2466976" y="1895475"/>
                <a:ext cx="762000" cy="43815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15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00E08AD7-31B1-4F24-853C-F14A68079AA4}"/>
                  </a:ext>
                </a:extLst>
              </p:cNvPr>
              <p:cNvSpPr/>
              <p:nvPr/>
            </p:nvSpPr>
            <p:spPr>
              <a:xfrm>
                <a:off x="3228976" y="1895475"/>
                <a:ext cx="514350" cy="43815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E6E650B-DB3E-4231-9F7A-F5EBD63F62BB}"/>
                </a:ext>
              </a:extLst>
            </p:cNvPr>
            <p:cNvGrpSpPr/>
            <p:nvPr/>
          </p:nvGrpSpPr>
          <p:grpSpPr>
            <a:xfrm>
              <a:off x="3781429" y="3469139"/>
              <a:ext cx="1276350" cy="438150"/>
              <a:chOff x="2466976" y="1895475"/>
              <a:chExt cx="1276350" cy="438150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528178C1-CEB6-48BD-B838-08F95A9EF3B0}"/>
                  </a:ext>
                </a:extLst>
              </p:cNvPr>
              <p:cNvSpPr/>
              <p:nvPr/>
            </p:nvSpPr>
            <p:spPr>
              <a:xfrm>
                <a:off x="2466976" y="1895475"/>
                <a:ext cx="762000" cy="43815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247EA56A-985F-454C-8AC5-9756FEBF18CB}"/>
                  </a:ext>
                </a:extLst>
              </p:cNvPr>
              <p:cNvSpPr/>
              <p:nvPr/>
            </p:nvSpPr>
            <p:spPr>
              <a:xfrm>
                <a:off x="3228976" y="1895475"/>
                <a:ext cx="514350" cy="43815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66024F0C-8066-41F4-A471-99EB74FA4E08}"/>
                </a:ext>
              </a:extLst>
            </p:cNvPr>
            <p:cNvGrpSpPr/>
            <p:nvPr/>
          </p:nvGrpSpPr>
          <p:grpSpPr>
            <a:xfrm>
              <a:off x="5619747" y="3469139"/>
              <a:ext cx="1276350" cy="438150"/>
              <a:chOff x="2466976" y="1895475"/>
              <a:chExt cx="1276350" cy="438150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EE9696D9-BD07-4E09-9385-326C80FBEF4F}"/>
                  </a:ext>
                </a:extLst>
              </p:cNvPr>
              <p:cNvSpPr/>
              <p:nvPr/>
            </p:nvSpPr>
            <p:spPr>
              <a:xfrm>
                <a:off x="2466976" y="1895475"/>
                <a:ext cx="762000" cy="43815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25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17E8D49A-35B0-48A8-B5C6-DB23209E3648}"/>
                  </a:ext>
                </a:extLst>
              </p:cNvPr>
              <p:cNvSpPr/>
              <p:nvPr/>
            </p:nvSpPr>
            <p:spPr>
              <a:xfrm>
                <a:off x="3228976" y="1895475"/>
                <a:ext cx="514350" cy="43815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EE51B4F2-3A59-41D4-92A3-D3904513D65F}"/>
                </a:ext>
              </a:extLst>
            </p:cNvPr>
            <p:cNvGrpSpPr/>
            <p:nvPr/>
          </p:nvGrpSpPr>
          <p:grpSpPr>
            <a:xfrm>
              <a:off x="7467594" y="3469139"/>
              <a:ext cx="1276350" cy="438150"/>
              <a:chOff x="2466976" y="1895475"/>
              <a:chExt cx="1276350" cy="438150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161CD5C9-0580-40B3-BAC7-6AF496582465}"/>
                  </a:ext>
                </a:extLst>
              </p:cNvPr>
              <p:cNvSpPr/>
              <p:nvPr/>
            </p:nvSpPr>
            <p:spPr>
              <a:xfrm>
                <a:off x="2466976" y="1895475"/>
                <a:ext cx="762000" cy="43815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55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B70114E9-F6AF-4E09-974E-F9B275F40D28}"/>
                  </a:ext>
                </a:extLst>
              </p:cNvPr>
              <p:cNvSpPr/>
              <p:nvPr/>
            </p:nvSpPr>
            <p:spPr>
              <a:xfrm>
                <a:off x="3228976" y="1895475"/>
                <a:ext cx="514350" cy="43815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A43558C8-CBA7-41DF-BB04-CFB0B7FC726C}"/>
                </a:ext>
              </a:extLst>
            </p:cNvPr>
            <p:cNvGrpSpPr/>
            <p:nvPr/>
          </p:nvGrpSpPr>
          <p:grpSpPr>
            <a:xfrm>
              <a:off x="9286874" y="3469139"/>
              <a:ext cx="1276350" cy="438150"/>
              <a:chOff x="2466976" y="1895475"/>
              <a:chExt cx="1276350" cy="438150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CA0354E5-5A05-4882-8F69-0ACD191CFCFC}"/>
                  </a:ext>
                </a:extLst>
              </p:cNvPr>
              <p:cNvSpPr/>
              <p:nvPr/>
            </p:nvSpPr>
            <p:spPr>
              <a:xfrm>
                <a:off x="2466976" y="1895475"/>
                <a:ext cx="762000" cy="43815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60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E3B7CD39-8BF4-48DA-85CA-EED9FF2814F7}"/>
                  </a:ext>
                </a:extLst>
              </p:cNvPr>
              <p:cNvSpPr/>
              <p:nvPr/>
            </p:nvSpPr>
            <p:spPr>
              <a:xfrm>
                <a:off x="3228976" y="1895475"/>
                <a:ext cx="514350" cy="43815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31C13E3D-E365-49FA-A2FF-C03D325064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48001" y="3678690"/>
              <a:ext cx="733428" cy="95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4DA2E137-CF12-4CD4-A9AF-4B95391BDB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95848" y="3669166"/>
              <a:ext cx="733428" cy="95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4CEEEB8C-E906-466C-91FF-848C9FD141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24646" y="3678690"/>
              <a:ext cx="733428" cy="95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E789D092-D706-4FD5-AABB-9C83619573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67732" y="3688214"/>
              <a:ext cx="733428" cy="95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70C579E-D70D-4869-B435-359EC3CB4F87}"/>
                </a:ext>
              </a:extLst>
            </p:cNvPr>
            <p:cNvSpPr txBox="1"/>
            <p:nvPr/>
          </p:nvSpPr>
          <p:spPr>
            <a:xfrm>
              <a:off x="704850" y="2716666"/>
              <a:ext cx="876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Start</a:t>
              </a:r>
              <a:endParaRPr lang="en-IN" dirty="0"/>
            </a:p>
          </p:txBody>
        </p:sp>
        <p:cxnSp>
          <p:nvCxnSpPr>
            <p:cNvPr id="64" name="Connector: Elbow 63">
              <a:extLst>
                <a:ext uri="{FF2B5EF4-FFF2-40B4-BE49-F238E27FC236}">
                  <a16:creationId xmlns:a16="http://schemas.microsoft.com/office/drawing/2014/main" id="{A570687E-5CB7-4602-ABA3-CF6F0707A840}"/>
                </a:ext>
              </a:extLst>
            </p:cNvPr>
            <p:cNvCxnSpPr>
              <a:endCxn id="75" idx="1"/>
            </p:cNvCxnSpPr>
            <p:nvPr/>
          </p:nvCxnSpPr>
          <p:spPr>
            <a:xfrm>
              <a:off x="1152525" y="3250066"/>
              <a:ext cx="876301" cy="428624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or: Elbow 85">
              <a:extLst>
                <a:ext uri="{FF2B5EF4-FFF2-40B4-BE49-F238E27FC236}">
                  <a16:creationId xmlns:a16="http://schemas.microsoft.com/office/drawing/2014/main" id="{B3ED80C2-B518-4AD1-8FD2-1C44203F3F0D}"/>
                </a:ext>
              </a:extLst>
            </p:cNvPr>
            <p:cNvCxnSpPr/>
            <p:nvPr/>
          </p:nvCxnSpPr>
          <p:spPr>
            <a:xfrm>
              <a:off x="10296524" y="3697738"/>
              <a:ext cx="1047751" cy="559937"/>
            </a:xfrm>
            <a:prstGeom prst="bentConnector3">
              <a:avLst>
                <a:gd name="adj1" fmla="val 10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or: Elbow 92">
              <a:extLst>
                <a:ext uri="{FF2B5EF4-FFF2-40B4-BE49-F238E27FC236}">
                  <a16:creationId xmlns:a16="http://schemas.microsoft.com/office/drawing/2014/main" id="{91D965FF-4875-4445-B367-5341020FDBA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628776" y="3827347"/>
              <a:ext cx="9725028" cy="430328"/>
            </a:xfrm>
            <a:prstGeom prst="bentConnector3">
              <a:avLst>
                <a:gd name="adj1" fmla="val 100049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215D366D-0013-48F9-A7AE-E681F8D8A6D1}"/>
                </a:ext>
              </a:extLst>
            </p:cNvPr>
            <p:cNvCxnSpPr/>
            <p:nvPr/>
          </p:nvCxnSpPr>
          <p:spPr>
            <a:xfrm>
              <a:off x="1619250" y="3827346"/>
              <a:ext cx="438151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135C790F-87C8-43F4-BBFA-76A4ECC1E3A0}"/>
              </a:ext>
            </a:extLst>
          </p:cNvPr>
          <p:cNvGrpSpPr/>
          <p:nvPr/>
        </p:nvGrpSpPr>
        <p:grpSpPr>
          <a:xfrm>
            <a:off x="601055" y="3566626"/>
            <a:ext cx="9901234" cy="1235823"/>
            <a:chOff x="466725" y="4440740"/>
            <a:chExt cx="9901234" cy="1235823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413AF68B-2FDF-4EED-AAAB-057E29FF3B07}"/>
                </a:ext>
              </a:extLst>
            </p:cNvPr>
            <p:cNvGrpSpPr/>
            <p:nvPr/>
          </p:nvGrpSpPr>
          <p:grpSpPr>
            <a:xfrm>
              <a:off x="4048122" y="5203708"/>
              <a:ext cx="2266948" cy="444955"/>
              <a:chOff x="7424732" y="5253038"/>
              <a:chExt cx="2266948" cy="444955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E8D6CB4D-1905-4A21-B11E-2FA7AA5E0715}"/>
                  </a:ext>
                </a:extLst>
              </p:cNvPr>
              <p:cNvSpPr/>
              <p:nvPr/>
            </p:nvSpPr>
            <p:spPr>
              <a:xfrm>
                <a:off x="7929557" y="5259843"/>
                <a:ext cx="762000" cy="43815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769C8208-3127-4B7D-B231-F4BFB780E662}"/>
                  </a:ext>
                </a:extLst>
              </p:cNvPr>
              <p:cNvSpPr/>
              <p:nvPr/>
            </p:nvSpPr>
            <p:spPr>
              <a:xfrm>
                <a:off x="8691557" y="5259843"/>
                <a:ext cx="514350" cy="43815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7AD38514-5060-4FD2-B16A-10C402932E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58252" y="5400378"/>
                <a:ext cx="733428" cy="9524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71FE7F4A-6A4D-4FE1-A5D7-10E58E154082}"/>
                  </a:ext>
                </a:extLst>
              </p:cNvPr>
              <p:cNvSpPr/>
              <p:nvPr/>
            </p:nvSpPr>
            <p:spPr>
              <a:xfrm>
                <a:off x="7424732" y="5253038"/>
                <a:ext cx="514350" cy="43815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070D07EB-E764-4E5C-B033-3B4558EEB7B8}"/>
                </a:ext>
              </a:extLst>
            </p:cNvPr>
            <p:cNvSpPr/>
            <p:nvPr/>
          </p:nvSpPr>
          <p:spPr>
            <a:xfrm>
              <a:off x="2286001" y="5210513"/>
              <a:ext cx="762000" cy="43815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15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FA0F5339-4BDE-45C8-9130-0A954CE10104}"/>
                </a:ext>
              </a:extLst>
            </p:cNvPr>
            <p:cNvSpPr/>
            <p:nvPr/>
          </p:nvSpPr>
          <p:spPr>
            <a:xfrm>
              <a:off x="3048001" y="5210513"/>
              <a:ext cx="514350" cy="43815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4E202130-F85D-404B-95EF-EF974CEBF0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4225" y="5348959"/>
              <a:ext cx="733428" cy="95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0F6FC284-B8FA-4135-8512-28D4A21B3233}"/>
                </a:ext>
              </a:extLst>
            </p:cNvPr>
            <p:cNvSpPr/>
            <p:nvPr/>
          </p:nvSpPr>
          <p:spPr>
            <a:xfrm>
              <a:off x="1781176" y="5203708"/>
              <a:ext cx="514350" cy="43815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927AE493-6AA7-4125-BDDE-18E9BC73D8ED}"/>
                </a:ext>
              </a:extLst>
            </p:cNvPr>
            <p:cNvSpPr/>
            <p:nvPr/>
          </p:nvSpPr>
          <p:spPr>
            <a:xfrm>
              <a:off x="666750" y="4788402"/>
              <a:ext cx="457200" cy="37147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A6A6B5BB-CA93-4D6B-8023-0CCD309E1BFD}"/>
                </a:ext>
              </a:extLst>
            </p:cNvPr>
            <p:cNvSpPr txBox="1"/>
            <p:nvPr/>
          </p:nvSpPr>
          <p:spPr>
            <a:xfrm>
              <a:off x="466725" y="4440740"/>
              <a:ext cx="876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Start</a:t>
              </a:r>
              <a:endParaRPr lang="en-IN" dirty="0"/>
            </a:p>
          </p:txBody>
        </p:sp>
        <p:cxnSp>
          <p:nvCxnSpPr>
            <p:cNvPr id="116" name="Connector: Elbow 115">
              <a:extLst>
                <a:ext uri="{FF2B5EF4-FFF2-40B4-BE49-F238E27FC236}">
                  <a16:creationId xmlns:a16="http://schemas.microsoft.com/office/drawing/2014/main" id="{CD1157B0-940E-442A-A746-AE76EC7D3FA5}"/>
                </a:ext>
              </a:extLst>
            </p:cNvPr>
            <p:cNvCxnSpPr/>
            <p:nvPr/>
          </p:nvCxnSpPr>
          <p:spPr>
            <a:xfrm>
              <a:off x="914400" y="4974140"/>
              <a:ext cx="876301" cy="428624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E77939CF-F8F2-4685-B122-5CF8EC994B42}"/>
                </a:ext>
              </a:extLst>
            </p:cNvPr>
            <p:cNvGrpSpPr/>
            <p:nvPr/>
          </p:nvGrpSpPr>
          <p:grpSpPr>
            <a:xfrm>
              <a:off x="6315068" y="5209700"/>
              <a:ext cx="2257428" cy="444955"/>
              <a:chOff x="7424732" y="5253038"/>
              <a:chExt cx="2257428" cy="444955"/>
            </a:xfrm>
          </p:grpSpPr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68FBDD25-3F3A-48CD-8694-C072FC02EF9C}"/>
                  </a:ext>
                </a:extLst>
              </p:cNvPr>
              <p:cNvSpPr/>
              <p:nvPr/>
            </p:nvSpPr>
            <p:spPr>
              <a:xfrm>
                <a:off x="7929557" y="5259843"/>
                <a:ext cx="762000" cy="43815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25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DF20276B-8C49-4BDC-957C-224BCC90A326}"/>
                  </a:ext>
                </a:extLst>
              </p:cNvPr>
              <p:cNvSpPr/>
              <p:nvPr/>
            </p:nvSpPr>
            <p:spPr>
              <a:xfrm>
                <a:off x="8691557" y="5259843"/>
                <a:ext cx="514350" cy="43815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75D73633-F792-4CA0-99F7-5AA5E27D87A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48732" y="5421229"/>
                <a:ext cx="733428" cy="9524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EEAB4D10-7A2B-4E36-9019-EF3430250EE0}"/>
                  </a:ext>
                </a:extLst>
              </p:cNvPr>
              <p:cNvSpPr/>
              <p:nvPr/>
            </p:nvSpPr>
            <p:spPr>
              <a:xfrm>
                <a:off x="7424732" y="5253038"/>
                <a:ext cx="514350" cy="43815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B58EF250-875C-4C6D-B72B-BC7AAF105749}"/>
                </a:ext>
              </a:extLst>
            </p:cNvPr>
            <p:cNvGrpSpPr/>
            <p:nvPr/>
          </p:nvGrpSpPr>
          <p:grpSpPr>
            <a:xfrm>
              <a:off x="8586784" y="5231608"/>
              <a:ext cx="1781175" cy="444955"/>
              <a:chOff x="7424732" y="5253038"/>
              <a:chExt cx="1781175" cy="444955"/>
            </a:xfrm>
          </p:grpSpPr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4D736621-DE29-427E-AACB-2D19A2E5C473}"/>
                  </a:ext>
                </a:extLst>
              </p:cNvPr>
              <p:cNvSpPr/>
              <p:nvPr/>
            </p:nvSpPr>
            <p:spPr>
              <a:xfrm>
                <a:off x="7929557" y="5259843"/>
                <a:ext cx="762000" cy="43815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55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C3AD9917-ECEB-4B20-A82B-15D2AFA903F4}"/>
                  </a:ext>
                </a:extLst>
              </p:cNvPr>
              <p:cNvSpPr/>
              <p:nvPr/>
            </p:nvSpPr>
            <p:spPr>
              <a:xfrm>
                <a:off x="8691557" y="5259843"/>
                <a:ext cx="514350" cy="43815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E8F2A6A8-0424-4573-A1AE-93960B8B1156}"/>
                  </a:ext>
                </a:extLst>
              </p:cNvPr>
              <p:cNvSpPr/>
              <p:nvPr/>
            </p:nvSpPr>
            <p:spPr>
              <a:xfrm>
                <a:off x="7424732" y="5253038"/>
                <a:ext cx="514350" cy="43815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4D5F229A-068E-46CD-995D-7EBCBC6440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5653" y="5526543"/>
              <a:ext cx="75246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2F396591-44C6-42FA-AD65-7ECFC8D200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7837" y="5526543"/>
              <a:ext cx="75246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42C76D1C-7BB2-4798-B15D-088A720A95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53359" y="5528586"/>
              <a:ext cx="75246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B5C01EAF-1A34-455B-ADEC-B87EC75B67AD}"/>
                </a:ext>
              </a:extLst>
            </p:cNvPr>
            <p:cNvGrpSpPr/>
            <p:nvPr/>
          </p:nvGrpSpPr>
          <p:grpSpPr>
            <a:xfrm>
              <a:off x="9982196" y="5345433"/>
              <a:ext cx="257175" cy="219075"/>
              <a:chOff x="6438897" y="3429000"/>
              <a:chExt cx="257175" cy="219075"/>
            </a:xfrm>
          </p:grpSpPr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061BD17B-8295-4ACE-BA93-CCCDF5ECCC30}"/>
                  </a:ext>
                </a:extLst>
              </p:cNvPr>
              <p:cNvCxnSpPr/>
              <p:nvPr/>
            </p:nvCxnSpPr>
            <p:spPr>
              <a:xfrm>
                <a:off x="6438897" y="3429000"/>
                <a:ext cx="257175" cy="21907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2EAA7722-C67B-4B77-A146-72B6A2E5702D}"/>
                  </a:ext>
                </a:extLst>
              </p:cNvPr>
              <p:cNvCxnSpPr/>
              <p:nvPr/>
            </p:nvCxnSpPr>
            <p:spPr>
              <a:xfrm flipH="1">
                <a:off x="6438897" y="3429000"/>
                <a:ext cx="257175" cy="21907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7BE1C580-3352-4DA4-B83F-F839647951BD}"/>
                </a:ext>
              </a:extLst>
            </p:cNvPr>
            <p:cNvGrpSpPr/>
            <p:nvPr/>
          </p:nvGrpSpPr>
          <p:grpSpPr>
            <a:xfrm>
              <a:off x="1907381" y="5293226"/>
              <a:ext cx="257175" cy="219075"/>
              <a:chOff x="6438897" y="3429000"/>
              <a:chExt cx="257175" cy="219075"/>
            </a:xfrm>
          </p:grpSpPr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673A3BA2-3C3B-4B6A-BE2A-5BC654AA8A64}"/>
                  </a:ext>
                </a:extLst>
              </p:cNvPr>
              <p:cNvCxnSpPr/>
              <p:nvPr/>
            </p:nvCxnSpPr>
            <p:spPr>
              <a:xfrm>
                <a:off x="6438897" y="3429000"/>
                <a:ext cx="257175" cy="21907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D37408BD-71A9-4B39-B649-4708938C436F}"/>
                  </a:ext>
                </a:extLst>
              </p:cNvPr>
              <p:cNvCxnSpPr/>
              <p:nvPr/>
            </p:nvCxnSpPr>
            <p:spPr>
              <a:xfrm flipH="1">
                <a:off x="6438897" y="3429000"/>
                <a:ext cx="257175" cy="21907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888241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9E8A2-F15E-41F8-BF31-F2EDF57CD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20478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Circular Linked List</a:t>
            </a:r>
            <a:br>
              <a:rPr lang="en-IN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67EED1-E2B7-4E25-B24F-F512D5671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Lecture 5: Data Structure &amp;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2A4C12-5821-484F-A0B0-2D5666961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844E-216E-47E9-9739-0B169D701703}" type="slidenum">
              <a:rPr lang="en-IN" smtClean="0"/>
              <a:t>33</a:t>
            </a:fld>
            <a:endParaRPr lang="en-IN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78D352DB-DAE4-441F-93DF-E8E942FE35D2}"/>
              </a:ext>
            </a:extLst>
          </p:cNvPr>
          <p:cNvGrpSpPr/>
          <p:nvPr/>
        </p:nvGrpSpPr>
        <p:grpSpPr>
          <a:xfrm>
            <a:off x="700068" y="260992"/>
            <a:ext cx="10648954" cy="1541009"/>
            <a:chOff x="704850" y="2716666"/>
            <a:chExt cx="10648954" cy="1541009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C2BBE0D-5A59-4858-8E0F-8448227B65BB}"/>
                </a:ext>
              </a:extLst>
            </p:cNvPr>
            <p:cNvSpPr/>
            <p:nvPr/>
          </p:nvSpPr>
          <p:spPr>
            <a:xfrm>
              <a:off x="904875" y="3064328"/>
              <a:ext cx="457200" cy="37147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314E06A4-177F-4214-8FC2-21C8D9B8B01C}"/>
                </a:ext>
              </a:extLst>
            </p:cNvPr>
            <p:cNvGrpSpPr/>
            <p:nvPr/>
          </p:nvGrpSpPr>
          <p:grpSpPr>
            <a:xfrm>
              <a:off x="2028826" y="3459615"/>
              <a:ext cx="1276350" cy="438150"/>
              <a:chOff x="2466976" y="1895475"/>
              <a:chExt cx="1276350" cy="438150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3F997991-8D98-4553-BF5D-797F69C31309}"/>
                  </a:ext>
                </a:extLst>
              </p:cNvPr>
              <p:cNvSpPr/>
              <p:nvPr/>
            </p:nvSpPr>
            <p:spPr>
              <a:xfrm>
                <a:off x="2466976" y="1895475"/>
                <a:ext cx="762000" cy="43815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15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00E08AD7-31B1-4F24-853C-F14A68079AA4}"/>
                  </a:ext>
                </a:extLst>
              </p:cNvPr>
              <p:cNvSpPr/>
              <p:nvPr/>
            </p:nvSpPr>
            <p:spPr>
              <a:xfrm>
                <a:off x="3228976" y="1895475"/>
                <a:ext cx="514350" cy="43815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E6E650B-DB3E-4231-9F7A-F5EBD63F62BB}"/>
                </a:ext>
              </a:extLst>
            </p:cNvPr>
            <p:cNvGrpSpPr/>
            <p:nvPr/>
          </p:nvGrpSpPr>
          <p:grpSpPr>
            <a:xfrm>
              <a:off x="3781429" y="3469139"/>
              <a:ext cx="1276350" cy="438150"/>
              <a:chOff x="2466976" y="1895475"/>
              <a:chExt cx="1276350" cy="438150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528178C1-CEB6-48BD-B838-08F95A9EF3B0}"/>
                  </a:ext>
                </a:extLst>
              </p:cNvPr>
              <p:cNvSpPr/>
              <p:nvPr/>
            </p:nvSpPr>
            <p:spPr>
              <a:xfrm>
                <a:off x="2466976" y="1895475"/>
                <a:ext cx="762000" cy="43815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247EA56A-985F-454C-8AC5-9756FEBF18CB}"/>
                  </a:ext>
                </a:extLst>
              </p:cNvPr>
              <p:cNvSpPr/>
              <p:nvPr/>
            </p:nvSpPr>
            <p:spPr>
              <a:xfrm>
                <a:off x="3228976" y="1895475"/>
                <a:ext cx="514350" cy="43815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66024F0C-8066-41F4-A471-99EB74FA4E08}"/>
                </a:ext>
              </a:extLst>
            </p:cNvPr>
            <p:cNvGrpSpPr/>
            <p:nvPr/>
          </p:nvGrpSpPr>
          <p:grpSpPr>
            <a:xfrm>
              <a:off x="5619747" y="3469139"/>
              <a:ext cx="1276350" cy="438150"/>
              <a:chOff x="2466976" y="1895475"/>
              <a:chExt cx="1276350" cy="438150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EE9696D9-BD07-4E09-9385-326C80FBEF4F}"/>
                  </a:ext>
                </a:extLst>
              </p:cNvPr>
              <p:cNvSpPr/>
              <p:nvPr/>
            </p:nvSpPr>
            <p:spPr>
              <a:xfrm>
                <a:off x="2466976" y="1895475"/>
                <a:ext cx="762000" cy="43815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25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17E8D49A-35B0-48A8-B5C6-DB23209E3648}"/>
                  </a:ext>
                </a:extLst>
              </p:cNvPr>
              <p:cNvSpPr/>
              <p:nvPr/>
            </p:nvSpPr>
            <p:spPr>
              <a:xfrm>
                <a:off x="3228976" y="1895475"/>
                <a:ext cx="514350" cy="43815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EE51B4F2-3A59-41D4-92A3-D3904513D65F}"/>
                </a:ext>
              </a:extLst>
            </p:cNvPr>
            <p:cNvGrpSpPr/>
            <p:nvPr/>
          </p:nvGrpSpPr>
          <p:grpSpPr>
            <a:xfrm>
              <a:off x="7467594" y="3469139"/>
              <a:ext cx="1276350" cy="438150"/>
              <a:chOff x="2466976" y="1895475"/>
              <a:chExt cx="1276350" cy="438150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161CD5C9-0580-40B3-BAC7-6AF496582465}"/>
                  </a:ext>
                </a:extLst>
              </p:cNvPr>
              <p:cNvSpPr/>
              <p:nvPr/>
            </p:nvSpPr>
            <p:spPr>
              <a:xfrm>
                <a:off x="2466976" y="1895475"/>
                <a:ext cx="762000" cy="43815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55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B70114E9-F6AF-4E09-974E-F9B275F40D28}"/>
                  </a:ext>
                </a:extLst>
              </p:cNvPr>
              <p:cNvSpPr/>
              <p:nvPr/>
            </p:nvSpPr>
            <p:spPr>
              <a:xfrm>
                <a:off x="3228976" y="1895475"/>
                <a:ext cx="514350" cy="43815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A43558C8-CBA7-41DF-BB04-CFB0B7FC726C}"/>
                </a:ext>
              </a:extLst>
            </p:cNvPr>
            <p:cNvGrpSpPr/>
            <p:nvPr/>
          </p:nvGrpSpPr>
          <p:grpSpPr>
            <a:xfrm>
              <a:off x="9286874" y="3469139"/>
              <a:ext cx="1276350" cy="438150"/>
              <a:chOff x="2466976" y="1895475"/>
              <a:chExt cx="1276350" cy="438150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CA0354E5-5A05-4882-8F69-0ACD191CFCFC}"/>
                  </a:ext>
                </a:extLst>
              </p:cNvPr>
              <p:cNvSpPr/>
              <p:nvPr/>
            </p:nvSpPr>
            <p:spPr>
              <a:xfrm>
                <a:off x="2466976" y="1895475"/>
                <a:ext cx="762000" cy="43815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60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E3B7CD39-8BF4-48DA-85CA-EED9FF2814F7}"/>
                  </a:ext>
                </a:extLst>
              </p:cNvPr>
              <p:cNvSpPr/>
              <p:nvPr/>
            </p:nvSpPr>
            <p:spPr>
              <a:xfrm>
                <a:off x="3228976" y="1895475"/>
                <a:ext cx="514350" cy="43815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31C13E3D-E365-49FA-A2FF-C03D325064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48001" y="3678690"/>
              <a:ext cx="733428" cy="95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4DA2E137-CF12-4CD4-A9AF-4B95391BDB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95848" y="3669166"/>
              <a:ext cx="733428" cy="95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4CEEEB8C-E906-466C-91FF-848C9FD141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24646" y="3678690"/>
              <a:ext cx="733428" cy="95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E789D092-D706-4FD5-AABB-9C83619573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67732" y="3688214"/>
              <a:ext cx="733428" cy="95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70C579E-D70D-4869-B435-359EC3CB4F87}"/>
                </a:ext>
              </a:extLst>
            </p:cNvPr>
            <p:cNvSpPr txBox="1"/>
            <p:nvPr/>
          </p:nvSpPr>
          <p:spPr>
            <a:xfrm>
              <a:off x="704850" y="2716666"/>
              <a:ext cx="876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Start</a:t>
              </a:r>
              <a:endParaRPr lang="en-IN" dirty="0"/>
            </a:p>
          </p:txBody>
        </p:sp>
        <p:cxnSp>
          <p:nvCxnSpPr>
            <p:cNvPr id="64" name="Connector: Elbow 63">
              <a:extLst>
                <a:ext uri="{FF2B5EF4-FFF2-40B4-BE49-F238E27FC236}">
                  <a16:creationId xmlns:a16="http://schemas.microsoft.com/office/drawing/2014/main" id="{A570687E-5CB7-4602-ABA3-CF6F0707A840}"/>
                </a:ext>
              </a:extLst>
            </p:cNvPr>
            <p:cNvCxnSpPr>
              <a:endCxn id="75" idx="1"/>
            </p:cNvCxnSpPr>
            <p:nvPr/>
          </p:nvCxnSpPr>
          <p:spPr>
            <a:xfrm>
              <a:off x="1152525" y="3250066"/>
              <a:ext cx="876301" cy="428624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or: Elbow 85">
              <a:extLst>
                <a:ext uri="{FF2B5EF4-FFF2-40B4-BE49-F238E27FC236}">
                  <a16:creationId xmlns:a16="http://schemas.microsoft.com/office/drawing/2014/main" id="{B3ED80C2-B518-4AD1-8FD2-1C44203F3F0D}"/>
                </a:ext>
              </a:extLst>
            </p:cNvPr>
            <p:cNvCxnSpPr/>
            <p:nvPr/>
          </p:nvCxnSpPr>
          <p:spPr>
            <a:xfrm>
              <a:off x="10296524" y="3697738"/>
              <a:ext cx="1047751" cy="559937"/>
            </a:xfrm>
            <a:prstGeom prst="bentConnector3">
              <a:avLst>
                <a:gd name="adj1" fmla="val 10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or: Elbow 92">
              <a:extLst>
                <a:ext uri="{FF2B5EF4-FFF2-40B4-BE49-F238E27FC236}">
                  <a16:creationId xmlns:a16="http://schemas.microsoft.com/office/drawing/2014/main" id="{91D965FF-4875-4445-B367-5341020FDBA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628776" y="3827347"/>
              <a:ext cx="9725028" cy="430328"/>
            </a:xfrm>
            <a:prstGeom prst="bentConnector3">
              <a:avLst>
                <a:gd name="adj1" fmla="val 100049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215D366D-0013-48F9-A7AE-E681F8D8A6D1}"/>
                </a:ext>
              </a:extLst>
            </p:cNvPr>
            <p:cNvCxnSpPr/>
            <p:nvPr/>
          </p:nvCxnSpPr>
          <p:spPr>
            <a:xfrm>
              <a:off x="1619250" y="3827346"/>
              <a:ext cx="438151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6D66F873-75AE-4698-9238-465E9706E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489" y="2015384"/>
            <a:ext cx="4114800" cy="4233956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void display()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180975" indent="0">
              <a:buNone/>
            </a:pPr>
            <a:r>
              <a:rPr lang="en-US" dirty="0" err="1"/>
              <a:t>nd</a:t>
            </a:r>
            <a:r>
              <a:rPr lang="en-US" dirty="0"/>
              <a:t> *</a:t>
            </a:r>
            <a:r>
              <a:rPr lang="en-US" dirty="0" err="1"/>
              <a:t>ptr</a:t>
            </a:r>
            <a:r>
              <a:rPr lang="en-US" dirty="0"/>
              <a:t>;</a:t>
            </a:r>
          </a:p>
          <a:p>
            <a:pPr marL="180975" indent="0">
              <a:buNone/>
            </a:pPr>
            <a:r>
              <a:rPr lang="en-US" dirty="0" err="1"/>
              <a:t>ptr</a:t>
            </a:r>
            <a:r>
              <a:rPr lang="en-US" dirty="0"/>
              <a:t>=start;</a:t>
            </a:r>
          </a:p>
          <a:p>
            <a:pPr marL="180975" indent="0">
              <a:buNone/>
            </a:pPr>
            <a:r>
              <a:rPr lang="en-US" dirty="0" err="1"/>
              <a:t>printf</a:t>
            </a:r>
            <a:r>
              <a:rPr lang="en-US" dirty="0"/>
              <a:t>(“\</a:t>
            </a:r>
            <a:r>
              <a:rPr lang="en-US" dirty="0" err="1"/>
              <a:t>nStart</a:t>
            </a:r>
            <a:r>
              <a:rPr lang="en-US" dirty="0"/>
              <a:t>”);</a:t>
            </a:r>
          </a:p>
          <a:p>
            <a:pPr marL="180975" indent="0">
              <a:buNone/>
            </a:pPr>
            <a:r>
              <a:rPr lang="en-US" dirty="0"/>
              <a:t>do{</a:t>
            </a:r>
          </a:p>
          <a:p>
            <a:pPr marL="180975" indent="0">
              <a:buNone/>
            </a:pPr>
            <a:r>
              <a:rPr lang="en-US" dirty="0"/>
              <a:t>     </a:t>
            </a:r>
            <a:r>
              <a:rPr lang="en-US" dirty="0" err="1"/>
              <a:t>printf</a:t>
            </a:r>
            <a:r>
              <a:rPr lang="en-US" dirty="0"/>
              <a:t>(“-&gt;%d”,</a:t>
            </a:r>
            <a:r>
              <a:rPr lang="en-US" dirty="0" err="1"/>
              <a:t>ptr</a:t>
            </a:r>
            <a:r>
              <a:rPr lang="en-US" dirty="0"/>
              <a:t>-&gt;data);</a:t>
            </a:r>
          </a:p>
          <a:p>
            <a:pPr marL="180975" indent="0">
              <a:buNone/>
            </a:pPr>
            <a:r>
              <a:rPr lang="en-US" dirty="0"/>
              <a:t>     </a:t>
            </a:r>
            <a:r>
              <a:rPr lang="en-US" dirty="0" err="1"/>
              <a:t>ptr</a:t>
            </a:r>
            <a:r>
              <a:rPr lang="en-US" dirty="0"/>
              <a:t>=</a:t>
            </a:r>
            <a:r>
              <a:rPr lang="en-US" dirty="0" err="1"/>
              <a:t>ptr</a:t>
            </a:r>
            <a:r>
              <a:rPr lang="en-US" dirty="0"/>
              <a:t>-&gt;link;</a:t>
            </a:r>
          </a:p>
          <a:p>
            <a:pPr marL="180975" indent="0">
              <a:buNone/>
            </a:pPr>
            <a:r>
              <a:rPr lang="en-US" dirty="0"/>
              <a:t>    }while(</a:t>
            </a:r>
            <a:r>
              <a:rPr lang="en-US" dirty="0" err="1"/>
              <a:t>ptr</a:t>
            </a:r>
            <a:r>
              <a:rPr lang="en-US" dirty="0"/>
              <a:t>!=start);</a:t>
            </a:r>
          </a:p>
          <a:p>
            <a:pPr marL="180975" indent="0">
              <a:buNone/>
            </a:pPr>
            <a:r>
              <a:rPr lang="en-US" dirty="0"/>
              <a:t>} // end of display function</a:t>
            </a:r>
          </a:p>
          <a:p>
            <a:pPr marL="180975" indent="0">
              <a:buNone/>
            </a:pPr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D906A3E-F0AE-4F2E-9691-50866B92ACCD}"/>
              </a:ext>
            </a:extLst>
          </p:cNvPr>
          <p:cNvSpPr txBox="1"/>
          <p:nvPr/>
        </p:nvSpPr>
        <p:spPr>
          <a:xfrm>
            <a:off x="4795822" y="2030600"/>
            <a:ext cx="625351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Advantage and Disadvantage  of Circular Linked List: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06361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9E8A2-F15E-41F8-BF31-F2EDF57CD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20478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Linked List</a:t>
            </a:r>
            <a:br>
              <a:rPr lang="en-IN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67EED1-E2B7-4E25-B24F-F512D5671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Lecture 5: Data Structure &amp;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2A4C12-5821-484F-A0B0-2D5666961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844E-216E-47E9-9739-0B169D701703}" type="slidenum">
              <a:rPr lang="en-IN" smtClean="0"/>
              <a:t>34</a:t>
            </a:fld>
            <a:endParaRPr lang="en-IN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135C790F-87C8-43F4-BBFA-76A4ECC1E3A0}"/>
              </a:ext>
            </a:extLst>
          </p:cNvPr>
          <p:cNvGrpSpPr/>
          <p:nvPr/>
        </p:nvGrpSpPr>
        <p:grpSpPr>
          <a:xfrm>
            <a:off x="721825" y="681037"/>
            <a:ext cx="9901234" cy="1235823"/>
            <a:chOff x="466725" y="4440740"/>
            <a:chExt cx="9901234" cy="1235823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413AF68B-2FDF-4EED-AAAB-057E29FF3B07}"/>
                </a:ext>
              </a:extLst>
            </p:cNvPr>
            <p:cNvGrpSpPr/>
            <p:nvPr/>
          </p:nvGrpSpPr>
          <p:grpSpPr>
            <a:xfrm>
              <a:off x="4048122" y="5203708"/>
              <a:ext cx="2266948" cy="444955"/>
              <a:chOff x="7424732" y="5253038"/>
              <a:chExt cx="2266948" cy="444955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E8D6CB4D-1905-4A21-B11E-2FA7AA5E0715}"/>
                  </a:ext>
                </a:extLst>
              </p:cNvPr>
              <p:cNvSpPr/>
              <p:nvPr/>
            </p:nvSpPr>
            <p:spPr>
              <a:xfrm>
                <a:off x="7929557" y="5259843"/>
                <a:ext cx="762000" cy="43815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769C8208-3127-4B7D-B231-F4BFB780E662}"/>
                  </a:ext>
                </a:extLst>
              </p:cNvPr>
              <p:cNvSpPr/>
              <p:nvPr/>
            </p:nvSpPr>
            <p:spPr>
              <a:xfrm>
                <a:off x="8691557" y="5259843"/>
                <a:ext cx="514350" cy="43815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7AD38514-5060-4FD2-B16A-10C402932E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58252" y="5400378"/>
                <a:ext cx="733428" cy="9524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71FE7F4A-6A4D-4FE1-A5D7-10E58E154082}"/>
                  </a:ext>
                </a:extLst>
              </p:cNvPr>
              <p:cNvSpPr/>
              <p:nvPr/>
            </p:nvSpPr>
            <p:spPr>
              <a:xfrm>
                <a:off x="7424732" y="5253038"/>
                <a:ext cx="514350" cy="43815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070D07EB-E764-4E5C-B033-3B4558EEB7B8}"/>
                </a:ext>
              </a:extLst>
            </p:cNvPr>
            <p:cNvSpPr/>
            <p:nvPr/>
          </p:nvSpPr>
          <p:spPr>
            <a:xfrm>
              <a:off x="2286001" y="5210513"/>
              <a:ext cx="762000" cy="43815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15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FA0F5339-4BDE-45C8-9130-0A954CE10104}"/>
                </a:ext>
              </a:extLst>
            </p:cNvPr>
            <p:cNvSpPr/>
            <p:nvPr/>
          </p:nvSpPr>
          <p:spPr>
            <a:xfrm>
              <a:off x="3048001" y="5210513"/>
              <a:ext cx="514350" cy="43815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4E202130-F85D-404B-95EF-EF974CEBF0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4225" y="5348959"/>
              <a:ext cx="733428" cy="95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0F6FC284-B8FA-4135-8512-28D4A21B3233}"/>
                </a:ext>
              </a:extLst>
            </p:cNvPr>
            <p:cNvSpPr/>
            <p:nvPr/>
          </p:nvSpPr>
          <p:spPr>
            <a:xfrm>
              <a:off x="1781176" y="5203708"/>
              <a:ext cx="514350" cy="43815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927AE493-6AA7-4125-BDDE-18E9BC73D8ED}"/>
                </a:ext>
              </a:extLst>
            </p:cNvPr>
            <p:cNvSpPr/>
            <p:nvPr/>
          </p:nvSpPr>
          <p:spPr>
            <a:xfrm>
              <a:off x="666750" y="4788402"/>
              <a:ext cx="457200" cy="37147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A6A6B5BB-CA93-4D6B-8023-0CCD309E1BFD}"/>
                </a:ext>
              </a:extLst>
            </p:cNvPr>
            <p:cNvSpPr txBox="1"/>
            <p:nvPr/>
          </p:nvSpPr>
          <p:spPr>
            <a:xfrm>
              <a:off x="466725" y="4440740"/>
              <a:ext cx="876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Start</a:t>
              </a:r>
              <a:endParaRPr lang="en-IN" dirty="0"/>
            </a:p>
          </p:txBody>
        </p:sp>
        <p:cxnSp>
          <p:nvCxnSpPr>
            <p:cNvPr id="116" name="Connector: Elbow 115">
              <a:extLst>
                <a:ext uri="{FF2B5EF4-FFF2-40B4-BE49-F238E27FC236}">
                  <a16:creationId xmlns:a16="http://schemas.microsoft.com/office/drawing/2014/main" id="{CD1157B0-940E-442A-A746-AE76EC7D3FA5}"/>
                </a:ext>
              </a:extLst>
            </p:cNvPr>
            <p:cNvCxnSpPr/>
            <p:nvPr/>
          </p:nvCxnSpPr>
          <p:spPr>
            <a:xfrm>
              <a:off x="914400" y="4974140"/>
              <a:ext cx="876301" cy="428624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E77939CF-F8F2-4685-B122-5CF8EC994B42}"/>
                </a:ext>
              </a:extLst>
            </p:cNvPr>
            <p:cNvGrpSpPr/>
            <p:nvPr/>
          </p:nvGrpSpPr>
          <p:grpSpPr>
            <a:xfrm>
              <a:off x="6315068" y="5209700"/>
              <a:ext cx="2257428" cy="444955"/>
              <a:chOff x="7424732" y="5253038"/>
              <a:chExt cx="2257428" cy="444955"/>
            </a:xfrm>
          </p:grpSpPr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68FBDD25-3F3A-48CD-8694-C072FC02EF9C}"/>
                  </a:ext>
                </a:extLst>
              </p:cNvPr>
              <p:cNvSpPr/>
              <p:nvPr/>
            </p:nvSpPr>
            <p:spPr>
              <a:xfrm>
                <a:off x="7929557" y="5259843"/>
                <a:ext cx="762000" cy="43815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25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DF20276B-8C49-4BDC-957C-224BCC90A326}"/>
                  </a:ext>
                </a:extLst>
              </p:cNvPr>
              <p:cNvSpPr/>
              <p:nvPr/>
            </p:nvSpPr>
            <p:spPr>
              <a:xfrm>
                <a:off x="8691557" y="5259843"/>
                <a:ext cx="514350" cy="43815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75D73633-F792-4CA0-99F7-5AA5E27D87A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48732" y="5421229"/>
                <a:ext cx="733428" cy="9524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EEAB4D10-7A2B-4E36-9019-EF3430250EE0}"/>
                  </a:ext>
                </a:extLst>
              </p:cNvPr>
              <p:cNvSpPr/>
              <p:nvPr/>
            </p:nvSpPr>
            <p:spPr>
              <a:xfrm>
                <a:off x="7424732" y="5253038"/>
                <a:ext cx="514350" cy="43815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B58EF250-875C-4C6D-B72B-BC7AAF105749}"/>
                </a:ext>
              </a:extLst>
            </p:cNvPr>
            <p:cNvGrpSpPr/>
            <p:nvPr/>
          </p:nvGrpSpPr>
          <p:grpSpPr>
            <a:xfrm>
              <a:off x="8586784" y="5231608"/>
              <a:ext cx="1781175" cy="444955"/>
              <a:chOff x="7424732" y="5253038"/>
              <a:chExt cx="1781175" cy="444955"/>
            </a:xfrm>
          </p:grpSpPr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4D736621-DE29-427E-AACB-2D19A2E5C473}"/>
                  </a:ext>
                </a:extLst>
              </p:cNvPr>
              <p:cNvSpPr/>
              <p:nvPr/>
            </p:nvSpPr>
            <p:spPr>
              <a:xfrm>
                <a:off x="7929557" y="5259843"/>
                <a:ext cx="762000" cy="43815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55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C3AD9917-ECEB-4B20-A82B-15D2AFA903F4}"/>
                  </a:ext>
                </a:extLst>
              </p:cNvPr>
              <p:cNvSpPr/>
              <p:nvPr/>
            </p:nvSpPr>
            <p:spPr>
              <a:xfrm>
                <a:off x="8691557" y="5259843"/>
                <a:ext cx="514350" cy="43815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E8F2A6A8-0424-4573-A1AE-93960B8B1156}"/>
                  </a:ext>
                </a:extLst>
              </p:cNvPr>
              <p:cNvSpPr/>
              <p:nvPr/>
            </p:nvSpPr>
            <p:spPr>
              <a:xfrm>
                <a:off x="7424732" y="5253038"/>
                <a:ext cx="514350" cy="43815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4D5F229A-068E-46CD-995D-7EBCBC6440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5653" y="5526543"/>
              <a:ext cx="75246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2F396591-44C6-42FA-AD65-7ECFC8D200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7837" y="5526543"/>
              <a:ext cx="75246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42C76D1C-7BB2-4798-B15D-088A720A95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53359" y="5528586"/>
              <a:ext cx="75246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B5C01EAF-1A34-455B-ADEC-B87EC75B67AD}"/>
                </a:ext>
              </a:extLst>
            </p:cNvPr>
            <p:cNvGrpSpPr/>
            <p:nvPr/>
          </p:nvGrpSpPr>
          <p:grpSpPr>
            <a:xfrm>
              <a:off x="9982196" y="5345433"/>
              <a:ext cx="257175" cy="219075"/>
              <a:chOff x="6438897" y="3429000"/>
              <a:chExt cx="257175" cy="219075"/>
            </a:xfrm>
          </p:grpSpPr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061BD17B-8295-4ACE-BA93-CCCDF5ECCC30}"/>
                  </a:ext>
                </a:extLst>
              </p:cNvPr>
              <p:cNvCxnSpPr/>
              <p:nvPr/>
            </p:nvCxnSpPr>
            <p:spPr>
              <a:xfrm>
                <a:off x="6438897" y="3429000"/>
                <a:ext cx="257175" cy="21907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2EAA7722-C67B-4B77-A146-72B6A2E5702D}"/>
                  </a:ext>
                </a:extLst>
              </p:cNvPr>
              <p:cNvCxnSpPr/>
              <p:nvPr/>
            </p:nvCxnSpPr>
            <p:spPr>
              <a:xfrm flipH="1">
                <a:off x="6438897" y="3429000"/>
                <a:ext cx="257175" cy="21907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7BE1C580-3352-4DA4-B83F-F839647951BD}"/>
                </a:ext>
              </a:extLst>
            </p:cNvPr>
            <p:cNvGrpSpPr/>
            <p:nvPr/>
          </p:nvGrpSpPr>
          <p:grpSpPr>
            <a:xfrm>
              <a:off x="1907381" y="5293226"/>
              <a:ext cx="257175" cy="219075"/>
              <a:chOff x="6438897" y="3429000"/>
              <a:chExt cx="257175" cy="219075"/>
            </a:xfrm>
          </p:grpSpPr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673A3BA2-3C3B-4B6A-BE2A-5BC654AA8A64}"/>
                  </a:ext>
                </a:extLst>
              </p:cNvPr>
              <p:cNvCxnSpPr/>
              <p:nvPr/>
            </p:nvCxnSpPr>
            <p:spPr>
              <a:xfrm>
                <a:off x="6438897" y="3429000"/>
                <a:ext cx="257175" cy="21907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D37408BD-71A9-4B39-B649-4708938C436F}"/>
                  </a:ext>
                </a:extLst>
              </p:cNvPr>
              <p:cNvCxnSpPr/>
              <p:nvPr/>
            </p:nvCxnSpPr>
            <p:spPr>
              <a:xfrm flipH="1">
                <a:off x="6438897" y="3429000"/>
                <a:ext cx="257175" cy="21907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A84DCCC-1084-4B5B-B907-21B66EFB7F70}"/>
              </a:ext>
            </a:extLst>
          </p:cNvPr>
          <p:cNvSpPr txBox="1"/>
          <p:nvPr/>
        </p:nvSpPr>
        <p:spPr>
          <a:xfrm>
            <a:off x="874048" y="2653634"/>
            <a:ext cx="283404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typedef </a:t>
            </a:r>
            <a:r>
              <a:rPr lang="en-US" dirty="0" err="1"/>
              <a:t>dnode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int data;</a:t>
            </a:r>
          </a:p>
          <a:p>
            <a:r>
              <a:rPr lang="en-US" dirty="0"/>
              <a:t>   struct </a:t>
            </a:r>
            <a:r>
              <a:rPr lang="en-US" dirty="0" err="1"/>
              <a:t>dnode</a:t>
            </a:r>
            <a:r>
              <a:rPr lang="en-US" dirty="0"/>
              <a:t> * left;</a:t>
            </a:r>
          </a:p>
          <a:p>
            <a:r>
              <a:rPr lang="en-US" dirty="0"/>
              <a:t>   struct </a:t>
            </a:r>
            <a:r>
              <a:rPr lang="en-US" dirty="0" err="1"/>
              <a:t>dnode</a:t>
            </a:r>
            <a:r>
              <a:rPr lang="en-US" dirty="0"/>
              <a:t> * right;</a:t>
            </a:r>
          </a:p>
          <a:p>
            <a:r>
              <a:rPr lang="en-US" dirty="0"/>
              <a:t> } </a:t>
            </a:r>
            <a:r>
              <a:rPr lang="en-US" dirty="0" err="1"/>
              <a:t>dnd</a:t>
            </a:r>
            <a:r>
              <a:rPr lang="en-US" dirty="0"/>
              <a:t>;</a:t>
            </a:r>
          </a:p>
          <a:p>
            <a:endParaRPr lang="en-IN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EDEAE54-B565-4174-BABC-9C18B7D6A0A5}"/>
              </a:ext>
            </a:extLst>
          </p:cNvPr>
          <p:cNvSpPr txBox="1"/>
          <p:nvPr/>
        </p:nvSpPr>
        <p:spPr>
          <a:xfrm>
            <a:off x="4240953" y="2653633"/>
            <a:ext cx="625351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Advantage and Disadvantage  of Double Linked List: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8598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18BF7-FAD4-417F-A681-01AE146F7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77003"/>
            <a:ext cx="8302437" cy="808067"/>
          </a:xfrm>
        </p:spPr>
        <p:txBody>
          <a:bodyPr>
            <a:normAutofit fontScale="90000"/>
          </a:bodyPr>
          <a:lstStyle/>
          <a:p>
            <a:r>
              <a:rPr lang="en-IN" dirty="0"/>
              <a:t>Selection Sorting algorithm: Example</a:t>
            </a:r>
            <a:br>
              <a:rPr lang="en-IN" dirty="0"/>
            </a:b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D476C2-61C2-45C6-81E4-5E6B51B3F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Lecture 5: Data Structure &amp;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AB9520-58B4-4E95-8EA4-AC67A33CF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844E-216E-47E9-9739-0B169D701703}" type="slidenum">
              <a:rPr lang="en-IN" smtClean="0"/>
              <a:t>4</a:t>
            </a:fld>
            <a:endParaRPr lang="en-IN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F8150310-4C5D-45D8-9C92-D642E1BEB3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644868"/>
              </p:ext>
            </p:extLst>
          </p:nvPr>
        </p:nvGraphicFramePr>
        <p:xfrm>
          <a:off x="3190875" y="997138"/>
          <a:ext cx="3051354" cy="512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559">
                  <a:extLst>
                    <a:ext uri="{9D8B030D-6E8A-4147-A177-3AD203B41FA5}">
                      <a16:colId xmlns:a16="http://schemas.microsoft.com/office/drawing/2014/main" val="1376230795"/>
                    </a:ext>
                  </a:extLst>
                </a:gridCol>
                <a:gridCol w="508559">
                  <a:extLst>
                    <a:ext uri="{9D8B030D-6E8A-4147-A177-3AD203B41FA5}">
                      <a16:colId xmlns:a16="http://schemas.microsoft.com/office/drawing/2014/main" val="733250372"/>
                    </a:ext>
                  </a:extLst>
                </a:gridCol>
                <a:gridCol w="508559">
                  <a:extLst>
                    <a:ext uri="{9D8B030D-6E8A-4147-A177-3AD203B41FA5}">
                      <a16:colId xmlns:a16="http://schemas.microsoft.com/office/drawing/2014/main" val="855836332"/>
                    </a:ext>
                  </a:extLst>
                </a:gridCol>
                <a:gridCol w="508559">
                  <a:extLst>
                    <a:ext uri="{9D8B030D-6E8A-4147-A177-3AD203B41FA5}">
                      <a16:colId xmlns:a16="http://schemas.microsoft.com/office/drawing/2014/main" val="1126832336"/>
                    </a:ext>
                  </a:extLst>
                </a:gridCol>
                <a:gridCol w="508559">
                  <a:extLst>
                    <a:ext uri="{9D8B030D-6E8A-4147-A177-3AD203B41FA5}">
                      <a16:colId xmlns:a16="http://schemas.microsoft.com/office/drawing/2014/main" val="170909900"/>
                    </a:ext>
                  </a:extLst>
                </a:gridCol>
                <a:gridCol w="508559">
                  <a:extLst>
                    <a:ext uri="{9D8B030D-6E8A-4147-A177-3AD203B41FA5}">
                      <a16:colId xmlns:a16="http://schemas.microsoft.com/office/drawing/2014/main" val="90487000"/>
                    </a:ext>
                  </a:extLst>
                </a:gridCol>
              </a:tblGrid>
              <a:tr h="3599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1</a:t>
                      </a:r>
                      <a:endParaRPr lang="en-IN" dirty="0"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393316"/>
                  </a:ext>
                </a:extLst>
              </a:tr>
              <a:tr h="3599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33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174941"/>
                  </a:ext>
                </a:extLst>
              </a:tr>
              <a:tr h="3599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88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3429"/>
                  </a:ext>
                </a:extLst>
              </a:tr>
              <a:tr h="3599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44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017406"/>
                  </a:ext>
                </a:extLst>
              </a:tr>
              <a:tr h="3599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22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508166"/>
                  </a:ext>
                </a:extLst>
              </a:tr>
              <a:tr h="3599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11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106548"/>
                  </a:ext>
                </a:extLst>
              </a:tr>
              <a:tr h="3599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55</a:t>
                      </a:r>
                      <a:endParaRPr lang="en-IN" dirty="0"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11</a:t>
                      </a:r>
                      <a:endParaRPr lang="en-IN" dirty="0"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87675"/>
                  </a:ext>
                </a:extLst>
              </a:tr>
              <a:tr h="3599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14505"/>
                  </a:ext>
                </a:extLst>
              </a:tr>
              <a:tr h="3599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88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731594"/>
                  </a:ext>
                </a:extLst>
              </a:tr>
              <a:tr h="3599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44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894477"/>
                  </a:ext>
                </a:extLst>
              </a:tr>
              <a:tr h="3599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22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468057"/>
                  </a:ext>
                </a:extLst>
              </a:tr>
              <a:tr h="3599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55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770164"/>
                  </a:ext>
                </a:extLst>
              </a:tr>
              <a:tr h="3599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33</a:t>
                      </a:r>
                      <a:endParaRPr lang="en-IN" dirty="0"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22</a:t>
                      </a:r>
                      <a:endParaRPr lang="en-IN" dirty="0"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789268"/>
                  </a:ext>
                </a:extLst>
              </a:tr>
              <a:tr h="3599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569081"/>
                  </a:ext>
                </a:extLst>
              </a:tr>
            </a:tbl>
          </a:graphicData>
        </a:graphic>
      </p:graphicFrame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3AD5FE93-62DC-421E-81ED-7414E53670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978646"/>
              </p:ext>
            </p:extLst>
          </p:nvPr>
        </p:nvGraphicFramePr>
        <p:xfrm>
          <a:off x="425091" y="1003394"/>
          <a:ext cx="2765784" cy="512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1597">
                  <a:extLst>
                    <a:ext uri="{9D8B030D-6E8A-4147-A177-3AD203B41FA5}">
                      <a16:colId xmlns:a16="http://schemas.microsoft.com/office/drawing/2014/main" val="3248057598"/>
                    </a:ext>
                  </a:extLst>
                </a:gridCol>
                <a:gridCol w="981508">
                  <a:extLst>
                    <a:ext uri="{9D8B030D-6E8A-4147-A177-3AD203B41FA5}">
                      <a16:colId xmlns:a16="http://schemas.microsoft.com/office/drawing/2014/main" val="3168671913"/>
                    </a:ext>
                  </a:extLst>
                </a:gridCol>
                <a:gridCol w="1032679">
                  <a:extLst>
                    <a:ext uri="{9D8B030D-6E8A-4147-A177-3AD203B41FA5}">
                      <a16:colId xmlns:a16="http://schemas.microsoft.com/office/drawing/2014/main" val="131424572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position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Smallest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36957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8000"/>
                          </a:highlight>
                        </a:rPr>
                        <a:t>55</a:t>
                      </a:r>
                      <a:endParaRPr lang="en-IN" dirty="0">
                        <a:highlight>
                          <a:srgbClr val="0080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73129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8000"/>
                          </a:highlight>
                        </a:rPr>
                        <a:t>33</a:t>
                      </a:r>
                      <a:endParaRPr lang="en-IN" dirty="0">
                        <a:highlight>
                          <a:srgbClr val="0080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4313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8000"/>
                          </a:highlight>
                        </a:rPr>
                        <a:t>33</a:t>
                      </a:r>
                      <a:endParaRPr lang="en-IN" dirty="0">
                        <a:highlight>
                          <a:srgbClr val="0080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78907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8000"/>
                          </a:highlight>
                        </a:rPr>
                        <a:t>33</a:t>
                      </a:r>
                      <a:endParaRPr lang="en-IN" dirty="0">
                        <a:highlight>
                          <a:srgbClr val="0080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98596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8000"/>
                          </a:highlight>
                        </a:rPr>
                        <a:t>22</a:t>
                      </a:r>
                      <a:endParaRPr lang="en-IN" dirty="0">
                        <a:highlight>
                          <a:srgbClr val="0080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7143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23391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Steps</a:t>
                      </a:r>
                      <a:endParaRPr lang="en-IN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highlight>
                          <a:srgbClr val="0080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8022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8000"/>
                          </a:highlight>
                        </a:rPr>
                        <a:t>33</a:t>
                      </a:r>
                      <a:endParaRPr lang="en-IN" dirty="0">
                        <a:highlight>
                          <a:srgbClr val="0080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85726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8000"/>
                          </a:highlight>
                        </a:rPr>
                        <a:t>33</a:t>
                      </a:r>
                      <a:endParaRPr lang="en-IN" dirty="0">
                        <a:highlight>
                          <a:srgbClr val="0080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75463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8000"/>
                          </a:highlight>
                        </a:rPr>
                        <a:t>33</a:t>
                      </a:r>
                      <a:endParaRPr lang="en-IN" dirty="0">
                        <a:highlight>
                          <a:srgbClr val="0080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9472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8000"/>
                          </a:highlight>
                        </a:rPr>
                        <a:t>22</a:t>
                      </a:r>
                      <a:endParaRPr lang="en-IN" dirty="0">
                        <a:highlight>
                          <a:srgbClr val="0080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0674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8000"/>
                          </a:highlight>
                        </a:rPr>
                        <a:t>22</a:t>
                      </a:r>
                      <a:endParaRPr lang="en-IN" dirty="0">
                        <a:highlight>
                          <a:srgbClr val="0080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31237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Steps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highlight>
                          <a:srgbClr val="0080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58252"/>
                  </a:ext>
                </a:extLst>
              </a:tr>
            </a:tbl>
          </a:graphicData>
        </a:graphic>
      </p:graphicFrame>
      <p:graphicFrame>
        <p:nvGraphicFramePr>
          <p:cNvPr id="15" name="Table 11">
            <a:extLst>
              <a:ext uri="{FF2B5EF4-FFF2-40B4-BE49-F238E27FC236}">
                <a16:creationId xmlns:a16="http://schemas.microsoft.com/office/drawing/2014/main" id="{E40A6232-3ABC-4478-B0E1-8196F11270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834246"/>
              </p:ext>
            </p:extLst>
          </p:nvPr>
        </p:nvGraphicFramePr>
        <p:xfrm>
          <a:off x="9008013" y="990882"/>
          <a:ext cx="3009837" cy="512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042">
                  <a:extLst>
                    <a:ext uri="{9D8B030D-6E8A-4147-A177-3AD203B41FA5}">
                      <a16:colId xmlns:a16="http://schemas.microsoft.com/office/drawing/2014/main" val="1376230795"/>
                    </a:ext>
                  </a:extLst>
                </a:gridCol>
                <a:gridCol w="508559">
                  <a:extLst>
                    <a:ext uri="{9D8B030D-6E8A-4147-A177-3AD203B41FA5}">
                      <a16:colId xmlns:a16="http://schemas.microsoft.com/office/drawing/2014/main" val="733250372"/>
                    </a:ext>
                  </a:extLst>
                </a:gridCol>
                <a:gridCol w="508559">
                  <a:extLst>
                    <a:ext uri="{9D8B030D-6E8A-4147-A177-3AD203B41FA5}">
                      <a16:colId xmlns:a16="http://schemas.microsoft.com/office/drawing/2014/main" val="855836332"/>
                    </a:ext>
                  </a:extLst>
                </a:gridCol>
                <a:gridCol w="508559">
                  <a:extLst>
                    <a:ext uri="{9D8B030D-6E8A-4147-A177-3AD203B41FA5}">
                      <a16:colId xmlns:a16="http://schemas.microsoft.com/office/drawing/2014/main" val="1126832336"/>
                    </a:ext>
                  </a:extLst>
                </a:gridCol>
                <a:gridCol w="508559">
                  <a:extLst>
                    <a:ext uri="{9D8B030D-6E8A-4147-A177-3AD203B41FA5}">
                      <a16:colId xmlns:a16="http://schemas.microsoft.com/office/drawing/2014/main" val="170909900"/>
                    </a:ext>
                  </a:extLst>
                </a:gridCol>
                <a:gridCol w="508559">
                  <a:extLst>
                    <a:ext uri="{9D8B030D-6E8A-4147-A177-3AD203B41FA5}">
                      <a16:colId xmlns:a16="http://schemas.microsoft.com/office/drawing/2014/main" val="90487000"/>
                    </a:ext>
                  </a:extLst>
                </a:gridCol>
              </a:tblGrid>
              <a:tr h="3599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1</a:t>
                      </a:r>
                      <a:endParaRPr lang="en-IN" dirty="0"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2</a:t>
                      </a:r>
                      <a:endParaRPr lang="en-IN" dirty="0"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3</a:t>
                      </a:r>
                      <a:endParaRPr lang="en-IN" dirty="0"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4</a:t>
                      </a:r>
                      <a:endParaRPr lang="en-IN" dirty="0"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393316"/>
                  </a:ext>
                </a:extLst>
              </a:tr>
              <a:tr h="3599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44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174941"/>
                  </a:ext>
                </a:extLst>
              </a:tr>
              <a:tr h="3599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33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3429"/>
                  </a:ext>
                </a:extLst>
              </a:tr>
              <a:tr h="3599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55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017406"/>
                  </a:ext>
                </a:extLst>
              </a:tr>
              <a:tr h="3599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88</a:t>
                      </a:r>
                      <a:endParaRPr lang="en-IN" dirty="0"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508166"/>
                  </a:ext>
                </a:extLst>
              </a:tr>
              <a:tr h="3599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106548"/>
                  </a:ext>
                </a:extLst>
              </a:tr>
              <a:tr h="3599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88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87675"/>
                  </a:ext>
                </a:extLst>
              </a:tr>
              <a:tr h="3599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55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14505"/>
                  </a:ext>
                </a:extLst>
              </a:tr>
              <a:tr h="3599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731594"/>
                  </a:ext>
                </a:extLst>
              </a:tr>
              <a:tr h="3599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894477"/>
                  </a:ext>
                </a:extLst>
              </a:tr>
              <a:tr h="3599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</a:t>
                      </a:r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55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468057"/>
                  </a:ext>
                </a:extLst>
              </a:tr>
              <a:tr h="3599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</a:t>
                      </a:r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88</a:t>
                      </a:r>
                      <a:endParaRPr lang="en-IN" dirty="0"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770164"/>
                  </a:ext>
                </a:extLst>
              </a:tr>
              <a:tr h="3599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</a:t>
                      </a:r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789268"/>
                  </a:ext>
                </a:extLst>
              </a:tr>
              <a:tr h="3599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</a:t>
                      </a:r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569081"/>
                  </a:ext>
                </a:extLst>
              </a:tr>
            </a:tbl>
          </a:graphicData>
        </a:graphic>
      </p:graphicFrame>
      <p:graphicFrame>
        <p:nvGraphicFramePr>
          <p:cNvPr id="16" name="Table 12">
            <a:extLst>
              <a:ext uri="{FF2B5EF4-FFF2-40B4-BE49-F238E27FC236}">
                <a16:creationId xmlns:a16="http://schemas.microsoft.com/office/drawing/2014/main" id="{EBE550C3-7D9C-4514-A594-D4FAE1D971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789365"/>
              </p:ext>
            </p:extLst>
          </p:nvPr>
        </p:nvGraphicFramePr>
        <p:xfrm>
          <a:off x="6374862" y="997138"/>
          <a:ext cx="2633151" cy="51268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5554">
                  <a:extLst>
                    <a:ext uri="{9D8B030D-6E8A-4147-A177-3AD203B41FA5}">
                      <a16:colId xmlns:a16="http://schemas.microsoft.com/office/drawing/2014/main" val="3248057598"/>
                    </a:ext>
                  </a:extLst>
                </a:gridCol>
                <a:gridCol w="934440">
                  <a:extLst>
                    <a:ext uri="{9D8B030D-6E8A-4147-A177-3AD203B41FA5}">
                      <a16:colId xmlns:a16="http://schemas.microsoft.com/office/drawing/2014/main" val="3168671913"/>
                    </a:ext>
                  </a:extLst>
                </a:gridCol>
                <a:gridCol w="983157">
                  <a:extLst>
                    <a:ext uri="{9D8B030D-6E8A-4147-A177-3AD203B41FA5}">
                      <a16:colId xmlns:a16="http://schemas.microsoft.com/office/drawing/2014/main" val="1314245722"/>
                    </a:ext>
                  </a:extLst>
                </a:gridCol>
              </a:tblGrid>
              <a:tr h="3662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position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Smallest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369572"/>
                  </a:ext>
                </a:extLst>
              </a:tr>
              <a:tr h="3662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8000"/>
                          </a:highlight>
                        </a:rPr>
                        <a:t>88</a:t>
                      </a:r>
                      <a:endParaRPr lang="en-IN" dirty="0">
                        <a:highlight>
                          <a:srgbClr val="0080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731296"/>
                  </a:ext>
                </a:extLst>
              </a:tr>
              <a:tr h="3662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8000"/>
                          </a:highlight>
                        </a:rPr>
                        <a:t>44</a:t>
                      </a:r>
                      <a:endParaRPr lang="en-IN" dirty="0">
                        <a:highlight>
                          <a:srgbClr val="0080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431302"/>
                  </a:ext>
                </a:extLst>
              </a:tr>
              <a:tr h="3662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8000"/>
                          </a:highlight>
                        </a:rPr>
                        <a:t>33</a:t>
                      </a:r>
                      <a:endParaRPr lang="en-IN" dirty="0">
                        <a:highlight>
                          <a:srgbClr val="0080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789078"/>
                  </a:ext>
                </a:extLst>
              </a:tr>
              <a:tr h="366207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8000"/>
                          </a:highlight>
                        </a:rPr>
                        <a:t>33</a:t>
                      </a:r>
                      <a:endParaRPr lang="en-IN" dirty="0">
                        <a:highlight>
                          <a:srgbClr val="0080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985960"/>
                  </a:ext>
                </a:extLst>
              </a:tr>
              <a:tr h="3662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Steps</a:t>
                      </a:r>
                      <a:endParaRPr lang="en-IN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highlight>
                          <a:srgbClr val="0080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71430"/>
                  </a:ext>
                </a:extLst>
              </a:tr>
              <a:tr h="3662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44</a:t>
                      </a:r>
                      <a:endParaRPr lang="en-IN" dirty="0"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233917"/>
                  </a:ext>
                </a:extLst>
              </a:tr>
              <a:tr h="3662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44</a:t>
                      </a:r>
                      <a:endParaRPr lang="en-IN" dirty="0"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802201"/>
                  </a:ext>
                </a:extLst>
              </a:tr>
              <a:tr h="366207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8000"/>
                          </a:highlight>
                        </a:rPr>
                        <a:t>44</a:t>
                      </a:r>
                      <a:endParaRPr lang="en-IN" dirty="0">
                        <a:highlight>
                          <a:srgbClr val="0080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857265"/>
                  </a:ext>
                </a:extLst>
              </a:tr>
              <a:tr h="3662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Steps</a:t>
                      </a:r>
                      <a:endParaRPr lang="en-IN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highlight>
                          <a:srgbClr val="0080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754637"/>
                  </a:ext>
                </a:extLst>
              </a:tr>
              <a:tr h="3662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8000"/>
                          </a:highlight>
                        </a:rPr>
                        <a:t>88</a:t>
                      </a:r>
                      <a:endParaRPr lang="en-IN" dirty="0">
                        <a:highlight>
                          <a:srgbClr val="0080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947202"/>
                  </a:ext>
                </a:extLst>
              </a:tr>
              <a:tr h="366207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8000"/>
                          </a:highlight>
                        </a:rPr>
                        <a:t>55</a:t>
                      </a:r>
                      <a:endParaRPr lang="en-IN" dirty="0">
                        <a:highlight>
                          <a:srgbClr val="0080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067400"/>
                  </a:ext>
                </a:extLst>
              </a:tr>
              <a:tr h="3662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Steps</a:t>
                      </a:r>
                      <a:endParaRPr lang="en-IN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highlight>
                          <a:srgbClr val="0080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312371"/>
                  </a:ext>
                </a:extLst>
              </a:tr>
              <a:tr h="366207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Sorted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>
                        <a:highlight>
                          <a:srgbClr val="0080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58252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1802619-32E7-4DEC-9BD3-90CDB20F060A}"/>
              </a:ext>
            </a:extLst>
          </p:cNvPr>
          <p:cNvCxnSpPr/>
          <p:nvPr/>
        </p:nvCxnSpPr>
        <p:spPr>
          <a:xfrm>
            <a:off x="3429000" y="723900"/>
            <a:ext cx="0" cy="2669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FBAAE9D-5599-40DA-8361-B6A2CC2A2E58}"/>
              </a:ext>
            </a:extLst>
          </p:cNvPr>
          <p:cNvCxnSpPr/>
          <p:nvPr/>
        </p:nvCxnSpPr>
        <p:spPr>
          <a:xfrm>
            <a:off x="3990975" y="723900"/>
            <a:ext cx="0" cy="2669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CC544E5-4501-4B93-BD51-1E6B4FC1C91D}"/>
              </a:ext>
            </a:extLst>
          </p:cNvPr>
          <p:cNvCxnSpPr/>
          <p:nvPr/>
        </p:nvCxnSpPr>
        <p:spPr>
          <a:xfrm>
            <a:off x="10220325" y="723900"/>
            <a:ext cx="0" cy="2669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21C9822-2CBC-4A14-ADD8-1BFA4EE64C67}"/>
              </a:ext>
            </a:extLst>
          </p:cNvPr>
          <p:cNvCxnSpPr/>
          <p:nvPr/>
        </p:nvCxnSpPr>
        <p:spPr>
          <a:xfrm>
            <a:off x="10763250" y="723900"/>
            <a:ext cx="0" cy="2669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7ED2DBF-BD28-41B2-B44F-4EA43BBDCCA8}"/>
              </a:ext>
            </a:extLst>
          </p:cNvPr>
          <p:cNvCxnSpPr/>
          <p:nvPr/>
        </p:nvCxnSpPr>
        <p:spPr>
          <a:xfrm>
            <a:off x="11268075" y="723900"/>
            <a:ext cx="0" cy="2669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33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4F3EB-9A74-466B-8DAA-15664316C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5025"/>
          </a:xfrm>
        </p:spPr>
        <p:txBody>
          <a:bodyPr/>
          <a:lstStyle/>
          <a:p>
            <a:r>
              <a:rPr lang="en-IN" dirty="0"/>
              <a:t>Selection Sorting algorithm (Cont..)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824652-269A-4818-9504-F3A728FD5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Lecture 5: Data Structure &amp;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8A61CF-DF21-4897-89F7-F4C8D31B0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844E-216E-47E9-9739-0B169D701703}" type="slidenum">
              <a:rPr lang="en-IN" smtClean="0"/>
              <a:t>5</a:t>
            </a:fld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CF800503-9CD0-4E27-9C00-B969DF2834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2603892"/>
                  </p:ext>
                </p:extLst>
              </p:nvPr>
            </p:nvGraphicFramePr>
            <p:xfrm>
              <a:off x="984250" y="1200150"/>
              <a:ext cx="9569451" cy="4241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189817">
                      <a:extLst>
                        <a:ext uri="{9D8B030D-6E8A-4147-A177-3AD203B41FA5}">
                          <a16:colId xmlns:a16="http://schemas.microsoft.com/office/drawing/2014/main" val="1604377039"/>
                        </a:ext>
                      </a:extLst>
                    </a:gridCol>
                    <a:gridCol w="3189817">
                      <a:extLst>
                        <a:ext uri="{9D8B030D-6E8A-4147-A177-3AD203B41FA5}">
                          <a16:colId xmlns:a16="http://schemas.microsoft.com/office/drawing/2014/main" val="2436729594"/>
                        </a:ext>
                      </a:extLst>
                    </a:gridCol>
                    <a:gridCol w="3189817">
                      <a:extLst>
                        <a:ext uri="{9D8B030D-6E8A-4147-A177-3AD203B41FA5}">
                          <a16:colId xmlns:a16="http://schemas.microsoft.com/office/drawing/2014/main" val="13237291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Analysis of Selection Sort Algorithm</a:t>
                          </a:r>
                        </a:p>
                        <a:p>
                          <a:pPr algn="ctr"/>
                          <a:r>
                            <a:rPr lang="en-US" sz="1800" dirty="0"/>
                            <a:t>Total number of Elements::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1" i="1" dirty="0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sz="1800" b="1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800" b="1" i="1" dirty="0" smtClean="0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oMath>
                          </a14:m>
                          <a:endParaRPr lang="en-IN" sz="1800" b="1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87381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Pass No.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No. of Steps 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Total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41848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−1)=5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40828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−2)=4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−1)+(</m:t>
                                </m:r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−2)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78356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−3)=3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−1)+(</m:t>
                                </m:r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−2)+(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−3)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36758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−4)=2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−1)+(</m:t>
                                </m:r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−2)+3+2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1101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−1)+(</m:t>
                                </m:r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−2)+3+2+1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8718958"/>
                      </a:ext>
                    </a:extLst>
                  </a:tr>
                  <a:tr h="370840">
                    <a:tc gridSpan="3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+…+3+2+1=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IN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8841704"/>
                      </a:ext>
                    </a:extLst>
                  </a:tr>
                  <a:tr h="370840">
                    <a:tc gridSpan="3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In any cases,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IN" dirty="0"/>
                            <a:t>.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dirty="0"/>
                            <a:t>Therefore, there is no improvement if the input file is completely sorted or unsorted.</a:t>
                          </a:r>
                        </a:p>
                        <a:p>
                          <a:pPr algn="l"/>
                          <a:endParaRPr lang="en-IN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76462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CF800503-9CD0-4E27-9C00-B969DF2834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2603892"/>
                  </p:ext>
                </p:extLst>
              </p:nvPr>
            </p:nvGraphicFramePr>
            <p:xfrm>
              <a:off x="984250" y="1200150"/>
              <a:ext cx="9569451" cy="4241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189817">
                      <a:extLst>
                        <a:ext uri="{9D8B030D-6E8A-4147-A177-3AD203B41FA5}">
                          <a16:colId xmlns:a16="http://schemas.microsoft.com/office/drawing/2014/main" val="1604377039"/>
                        </a:ext>
                      </a:extLst>
                    </a:gridCol>
                    <a:gridCol w="3189817">
                      <a:extLst>
                        <a:ext uri="{9D8B030D-6E8A-4147-A177-3AD203B41FA5}">
                          <a16:colId xmlns:a16="http://schemas.microsoft.com/office/drawing/2014/main" val="2436729594"/>
                        </a:ext>
                      </a:extLst>
                    </a:gridCol>
                    <a:gridCol w="3189817">
                      <a:extLst>
                        <a:ext uri="{9D8B030D-6E8A-4147-A177-3AD203B41FA5}">
                          <a16:colId xmlns:a16="http://schemas.microsoft.com/office/drawing/2014/main" val="13237291"/>
                        </a:ext>
                      </a:extLst>
                    </a:gridCol>
                  </a:tblGrid>
                  <a:tr h="731520"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4" t="-5833" r="-127" b="-4825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87381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Pass No.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No. of Steps 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Total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41848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1" t="-308197" r="-200191" b="-7491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82" t="-308197" r="-100574" b="-7491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308197" r="-382" b="-7491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40828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1" t="-408197" r="-200191" b="-6491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82" t="-408197" r="-100574" b="-6491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408197" r="-382" b="-6491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78356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1" t="-508197" r="-200191" b="-5491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82" t="-508197" r="-100574" b="-5491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508197" r="-382" b="-5491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36758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1" t="-608197" r="-200191" b="-4491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82" t="-608197" r="-100574" b="-4491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608197" r="-382" b="-4491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1101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1" t="-708197" r="-200191" b="-3491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82" t="-708197" r="-100574" b="-3491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708197" r="-382" b="-3491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8718958"/>
                      </a:ext>
                    </a:extLst>
                  </a:tr>
                  <a:tr h="370840"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4" t="-808197" r="-127" b="-24918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IN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8841704"/>
                      </a:ext>
                    </a:extLst>
                  </a:tr>
                  <a:tr h="914400"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4" t="-369333" r="-127" b="-1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764623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36329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4F3EB-9A74-466B-8DAA-15664316C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597"/>
            <a:ext cx="10515600" cy="757903"/>
          </a:xfrm>
        </p:spPr>
        <p:txBody>
          <a:bodyPr>
            <a:normAutofit/>
          </a:bodyPr>
          <a:lstStyle/>
          <a:p>
            <a:r>
              <a:rPr lang="en-IN" sz="4000" dirty="0"/>
              <a:t>Selection Sorting algorithm (Cont..)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824652-269A-4818-9504-F3A728FD5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Lecture 5: Data Structure &amp;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8A61CF-DF21-4897-89F7-F4C8D31B0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844E-216E-47E9-9739-0B169D701703}" type="slidenum">
              <a:rPr lang="en-IN" smtClean="0"/>
              <a:t>6</a:t>
            </a:fld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53EB36C-C40C-4CFB-8570-F9FFC81DCCE5}"/>
                  </a:ext>
                </a:extLst>
              </p:cNvPr>
              <p:cNvSpPr txBox="1"/>
              <p:nvPr/>
            </p:nvSpPr>
            <p:spPr>
              <a:xfrm>
                <a:off x="1333500" y="866775"/>
                <a:ext cx="8220075" cy="60785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𝑣𝑜𝑖𝑑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𝑠𝑒𝑙𝑒𝑐𝑡𝑖𝑜𝑛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𝑠𝑜𝑟𝑡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/>
                          </m:d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{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𝑖𝑛𝑡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𝑠𝑚𝑎𝑙𝑙𝑒𝑠𝑡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𝑝𝑜𝑠𝑖𝑡𝑖𝑜𝑛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sz="1400" b="1" dirty="0"/>
                  <a:t>  /* we select the position one by one starting from </a:t>
                </a:r>
                <a14:m>
                  <m:oMath xmlns:m="http://schemas.openxmlformats.org/officeDocument/2006/math">
                    <m:r>
                      <a:rPr lang="en-US" sz="1400" b="1" i="1" dirty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1400" b="1" dirty="0"/>
                  <a:t> to </a:t>
                </a:r>
                <a14:m>
                  <m:oMath xmlns:m="http://schemas.openxmlformats.org/officeDocument/2006/math">
                    <m:r>
                      <a:rPr lang="en-US" sz="1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1400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1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b="1" dirty="0"/>
                  <a:t>. When we select a particular position, the smallest element at that position is 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𝑝𝑜𝑠𝑖𝑡𝑖𝑜𝑛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sz="1400" b="1" dirty="0"/>
                  <a:t>at the beginning*/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( 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; 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−1)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; 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++)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{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𝑝𝑜𝑠𝑖𝑡𝑖𝑜𝑛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;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𝑠𝑚𝑎𝑙𝑙𝑒𝑠𝑡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];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 ( </m:t>
                      </m:r>
                      <m:r>
                        <a:rPr lang="en-IN" i="1" dirty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IN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+1 ; 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 ; </m:t>
                      </m:r>
                      <m:r>
                        <a:rPr lang="en-IN" i="1" dirty="0" err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IN" i="1" dirty="0" err="1" smtClean="0">
                          <a:latin typeface="Cambria Math" panose="02040503050406030204" pitchFamily="18" charset="0"/>
                        </a:rPr>
                        <m:t>++)</m:t>
                      </m:r>
                    </m:oMath>
                  </m:oMathPara>
                </a14:m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{</m:t>
                      </m:r>
                    </m:oMath>
                  </m:oMathPara>
                </a14:m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𝑠𝑚𝑎𝑙𝑙𝑒𝑠𝑡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 &gt; 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])</m:t>
                      </m:r>
                    </m:oMath>
                  </m:oMathPara>
                </a14:m>
                <a:endParaRPr lang="en-IN" dirty="0"/>
              </a:p>
              <a:p>
                <a:r>
                  <a:rPr lang="en-IN" dirty="0"/>
                  <a:t>                 {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𝑝𝑜𝑠𝑖𝑡𝑖𝑜𝑛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;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𝑠𝑚𝑎𝑙𝑙𝑒𝑠𝑡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];</m:t>
                      </m:r>
                    </m:oMath>
                  </m:oMathPara>
                </a14:m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1600" i="1" dirty="0" smtClean="0">
                          <a:latin typeface="Cambria Math" panose="02040503050406030204" pitchFamily="18" charset="0"/>
                        </a:rPr>
                        <m:t>                    }</m:t>
                      </m:r>
                    </m:oMath>
                  </m:oMathPara>
                </a14:m>
                <a:endParaRPr lang="en-IN" sz="1600" dirty="0"/>
              </a:p>
              <a:p>
                <a:r>
                  <a:rPr lang="en-IN" sz="1600" b="1" dirty="0"/>
                  <a:t>           }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1600" b="0" i="1" dirty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IN" sz="16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1600" b="0" i="1" dirty="0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IN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1600" b="0" i="1" dirty="0" err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IN" sz="1600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IN" sz="1600" b="0" i="1" dirty="0" smtClean="0">
                          <a:latin typeface="Cambria Math" panose="02040503050406030204" pitchFamily="18" charset="0"/>
                        </a:rPr>
                        <m:t>𝑝𝑜𝑠𝑖𝑡𝑖𝑜𝑛</m:t>
                      </m:r>
                      <m:r>
                        <a:rPr lang="en-IN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1600" b="1" i="1" dirty="0" smtClean="0">
                          <a:latin typeface="Cambria Math" panose="02040503050406030204" pitchFamily="18" charset="0"/>
                        </a:rPr>
                        <m:t>           {</m:t>
                      </m:r>
                    </m:oMath>
                  </m:oMathPara>
                </a14:m>
                <a:endParaRPr lang="en-IN" sz="1600" b="1" dirty="0"/>
              </a:p>
              <a:p>
                <a:r>
                  <a:rPr lang="en-IN" sz="1600" b="1" dirty="0"/>
                  <a:t>            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𝑝𝑜𝑠𝑖𝑡𝑖𝑜𝑛</m:t>
                        </m:r>
                      </m:e>
                    </m:d>
                    <m:r>
                      <a:rPr lang="en-I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IN" i="1" dirty="0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𝑠𝑚𝑎𝑙𝑙𝑒𝑠𝑡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IN" dirty="0"/>
              </a:p>
              <a:p>
                <a:r>
                  <a:rPr lang="en-IN" dirty="0"/>
                  <a:t>          }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 }</m:t>
                      </m:r>
                    </m:oMath>
                  </m:oMathPara>
                </a14:m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53EB36C-C40C-4CFB-8570-F9FFC81DC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500" y="866775"/>
                <a:ext cx="8220075" cy="6078587"/>
              </a:xfrm>
              <a:prstGeom prst="rect">
                <a:avLst/>
              </a:prstGeom>
              <a:blipFill>
                <a:blip r:embed="rId2"/>
                <a:stretch>
                  <a:fillRect l="-297" b="-1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6887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18BF7-FAD4-417F-A681-01AE146F7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93441"/>
            <a:ext cx="7991475" cy="365125"/>
          </a:xfrm>
        </p:spPr>
        <p:txBody>
          <a:bodyPr>
            <a:normAutofit fontScale="90000"/>
          </a:bodyPr>
          <a:lstStyle/>
          <a:p>
            <a:r>
              <a:rPr lang="en-IN" dirty="0"/>
              <a:t>Bubble Sorting algorithm :: Example</a:t>
            </a:r>
            <a:br>
              <a:rPr lang="en-IN" dirty="0"/>
            </a:b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D476C2-61C2-45C6-81E4-5E6B51B3F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Lecture 5: Data Structure &amp;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AB9520-58B4-4E95-8EA4-AC67A33CF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844E-216E-47E9-9739-0B169D701703}" type="slidenum">
              <a:rPr lang="en-IN" smtClean="0"/>
              <a:t>7</a:t>
            </a:fld>
            <a:endParaRPr lang="en-IN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F8150310-4C5D-45D8-9C92-D642E1BEB3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573175"/>
              </p:ext>
            </p:extLst>
          </p:nvPr>
        </p:nvGraphicFramePr>
        <p:xfrm>
          <a:off x="3190875" y="997138"/>
          <a:ext cx="3051354" cy="512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559">
                  <a:extLst>
                    <a:ext uri="{9D8B030D-6E8A-4147-A177-3AD203B41FA5}">
                      <a16:colId xmlns:a16="http://schemas.microsoft.com/office/drawing/2014/main" val="1376230795"/>
                    </a:ext>
                  </a:extLst>
                </a:gridCol>
                <a:gridCol w="508559">
                  <a:extLst>
                    <a:ext uri="{9D8B030D-6E8A-4147-A177-3AD203B41FA5}">
                      <a16:colId xmlns:a16="http://schemas.microsoft.com/office/drawing/2014/main" val="733250372"/>
                    </a:ext>
                  </a:extLst>
                </a:gridCol>
                <a:gridCol w="508559">
                  <a:extLst>
                    <a:ext uri="{9D8B030D-6E8A-4147-A177-3AD203B41FA5}">
                      <a16:colId xmlns:a16="http://schemas.microsoft.com/office/drawing/2014/main" val="855836332"/>
                    </a:ext>
                  </a:extLst>
                </a:gridCol>
                <a:gridCol w="508559">
                  <a:extLst>
                    <a:ext uri="{9D8B030D-6E8A-4147-A177-3AD203B41FA5}">
                      <a16:colId xmlns:a16="http://schemas.microsoft.com/office/drawing/2014/main" val="1126832336"/>
                    </a:ext>
                  </a:extLst>
                </a:gridCol>
                <a:gridCol w="508559">
                  <a:extLst>
                    <a:ext uri="{9D8B030D-6E8A-4147-A177-3AD203B41FA5}">
                      <a16:colId xmlns:a16="http://schemas.microsoft.com/office/drawing/2014/main" val="170909900"/>
                    </a:ext>
                  </a:extLst>
                </a:gridCol>
                <a:gridCol w="508559">
                  <a:extLst>
                    <a:ext uri="{9D8B030D-6E8A-4147-A177-3AD203B41FA5}">
                      <a16:colId xmlns:a16="http://schemas.microsoft.com/office/drawing/2014/main" val="90487000"/>
                    </a:ext>
                  </a:extLst>
                </a:gridCol>
              </a:tblGrid>
              <a:tr h="3599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393316"/>
                  </a:ext>
                </a:extLst>
              </a:tr>
              <a:tr h="3599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55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33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174941"/>
                  </a:ext>
                </a:extLst>
              </a:tr>
              <a:tr h="3599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55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88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3429"/>
                  </a:ext>
                </a:extLst>
              </a:tr>
              <a:tr h="3599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88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44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017406"/>
                  </a:ext>
                </a:extLst>
              </a:tr>
              <a:tr h="3599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88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22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508166"/>
                  </a:ext>
                </a:extLst>
              </a:tr>
              <a:tr h="3599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88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11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106548"/>
                  </a:ext>
                </a:extLst>
              </a:tr>
              <a:tr h="3599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87675"/>
                  </a:ext>
                </a:extLst>
              </a:tr>
              <a:tr h="3599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14505"/>
                  </a:ext>
                </a:extLst>
              </a:tr>
              <a:tr h="3599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33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55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731594"/>
                  </a:ext>
                </a:extLst>
              </a:tr>
              <a:tr h="3599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55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44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894477"/>
                  </a:ext>
                </a:extLst>
              </a:tr>
              <a:tr h="3599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55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22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468057"/>
                  </a:ext>
                </a:extLst>
              </a:tr>
              <a:tr h="3599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55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11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770164"/>
                  </a:ext>
                </a:extLst>
              </a:tr>
              <a:tr h="3599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789268"/>
                  </a:ext>
                </a:extLst>
              </a:tr>
              <a:tr h="359926">
                <a:tc gridSpan="6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569081"/>
                  </a:ext>
                </a:extLst>
              </a:tr>
            </a:tbl>
          </a:graphicData>
        </a:graphic>
      </p:graphicFrame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3AD5FE93-62DC-421E-81ED-7414E53670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019421"/>
              </p:ext>
            </p:extLst>
          </p:nvPr>
        </p:nvGraphicFramePr>
        <p:xfrm>
          <a:off x="425091" y="1003394"/>
          <a:ext cx="2765784" cy="512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1597">
                  <a:extLst>
                    <a:ext uri="{9D8B030D-6E8A-4147-A177-3AD203B41FA5}">
                      <a16:colId xmlns:a16="http://schemas.microsoft.com/office/drawing/2014/main" val="3248057598"/>
                    </a:ext>
                  </a:extLst>
                </a:gridCol>
                <a:gridCol w="2014187">
                  <a:extLst>
                    <a:ext uri="{9D8B030D-6E8A-4147-A177-3AD203B41FA5}">
                      <a16:colId xmlns:a16="http://schemas.microsoft.com/office/drawing/2014/main" val="316867191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Pass</a:t>
                      </a:r>
                      <a:endParaRPr lang="en-IN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Swapping Status (1/0)</a:t>
                      </a:r>
                      <a:endParaRPr lang="en-IN" sz="14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36957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73129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4313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78907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98596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7143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Steps</a:t>
                      </a:r>
                      <a:endParaRPr lang="en-IN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23391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Pass</a:t>
                      </a:r>
                      <a:endParaRPr lang="en-IN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Swapping Status (1/0)</a:t>
                      </a:r>
                      <a:endParaRPr lang="en-IN" sz="14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58022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85726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75463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9472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0674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Steps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4312371"/>
                  </a:ext>
                </a:extLst>
              </a:tr>
              <a:tr h="365760">
                <a:tc gridSpan="2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15825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1">
                <a:extLst>
                  <a:ext uri="{FF2B5EF4-FFF2-40B4-BE49-F238E27FC236}">
                    <a16:creationId xmlns:a16="http://schemas.microsoft.com/office/drawing/2014/main" id="{E40A6232-3ABC-4478-B0E1-8196F112704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2245341"/>
                  </p:ext>
                </p:extLst>
              </p:nvPr>
            </p:nvGraphicFramePr>
            <p:xfrm>
              <a:off x="9008013" y="990882"/>
              <a:ext cx="3009837" cy="51206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7042">
                      <a:extLst>
                        <a:ext uri="{9D8B030D-6E8A-4147-A177-3AD203B41FA5}">
                          <a16:colId xmlns:a16="http://schemas.microsoft.com/office/drawing/2014/main" val="1376230795"/>
                        </a:ext>
                      </a:extLst>
                    </a:gridCol>
                    <a:gridCol w="508559">
                      <a:extLst>
                        <a:ext uri="{9D8B030D-6E8A-4147-A177-3AD203B41FA5}">
                          <a16:colId xmlns:a16="http://schemas.microsoft.com/office/drawing/2014/main" val="733250372"/>
                        </a:ext>
                      </a:extLst>
                    </a:gridCol>
                    <a:gridCol w="508559">
                      <a:extLst>
                        <a:ext uri="{9D8B030D-6E8A-4147-A177-3AD203B41FA5}">
                          <a16:colId xmlns:a16="http://schemas.microsoft.com/office/drawing/2014/main" val="855836332"/>
                        </a:ext>
                      </a:extLst>
                    </a:gridCol>
                    <a:gridCol w="508559">
                      <a:extLst>
                        <a:ext uri="{9D8B030D-6E8A-4147-A177-3AD203B41FA5}">
                          <a16:colId xmlns:a16="http://schemas.microsoft.com/office/drawing/2014/main" val="1126832336"/>
                        </a:ext>
                      </a:extLst>
                    </a:gridCol>
                    <a:gridCol w="508559">
                      <a:extLst>
                        <a:ext uri="{9D8B030D-6E8A-4147-A177-3AD203B41FA5}">
                          <a16:colId xmlns:a16="http://schemas.microsoft.com/office/drawing/2014/main" val="170909900"/>
                        </a:ext>
                      </a:extLst>
                    </a:gridCol>
                    <a:gridCol w="508559">
                      <a:extLst>
                        <a:ext uri="{9D8B030D-6E8A-4147-A177-3AD203B41FA5}">
                          <a16:colId xmlns:a16="http://schemas.microsoft.com/office/drawing/2014/main" val="90487000"/>
                        </a:ext>
                      </a:extLst>
                    </a:gridCol>
                  </a:tblGrid>
                  <a:tr h="3599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0393316"/>
                      </a:ext>
                    </a:extLst>
                  </a:tr>
                  <a:tr h="3599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highlight>
                                <a:srgbClr val="FFFF00"/>
                              </a:highlight>
                            </a:rPr>
                            <a:t>33</a:t>
                          </a:r>
                          <a:endParaRPr lang="en-IN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highlight>
                                <a:srgbClr val="FFFF00"/>
                              </a:highlight>
                            </a:rPr>
                            <a:t>44</a:t>
                          </a:r>
                          <a:endParaRPr lang="en-IN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22</a:t>
                          </a:r>
                          <a:endParaRPr lang="en-IN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  <a:endParaRPr lang="en-IN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55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88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7174941"/>
                      </a:ext>
                    </a:extLst>
                  </a:tr>
                  <a:tr h="3599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33</a:t>
                          </a:r>
                          <a:endParaRPr lang="en-IN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highlight>
                                <a:srgbClr val="FFFF00"/>
                              </a:highlight>
                            </a:rPr>
                            <a:t>44</a:t>
                          </a:r>
                          <a:endParaRPr lang="en-IN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highlight>
                                <a:srgbClr val="FFFF00"/>
                              </a:highlight>
                            </a:rPr>
                            <a:t>22</a:t>
                          </a:r>
                          <a:endParaRPr lang="en-IN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  <a:endParaRPr lang="en-IN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55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88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63429"/>
                      </a:ext>
                    </a:extLst>
                  </a:tr>
                  <a:tr h="3599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33</a:t>
                          </a:r>
                          <a:endParaRPr lang="en-IN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22</a:t>
                          </a:r>
                          <a:endParaRPr lang="en-IN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highlight>
                                <a:srgbClr val="FFFF00"/>
                              </a:highlight>
                            </a:rPr>
                            <a:t>44</a:t>
                          </a:r>
                          <a:endParaRPr lang="en-IN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highlight>
                                <a:srgbClr val="FFFF00"/>
                              </a:highlight>
                            </a:rPr>
                            <a:t>11</a:t>
                          </a:r>
                          <a:endParaRPr lang="en-IN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55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88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9017406"/>
                      </a:ext>
                    </a:extLst>
                  </a:tr>
                  <a:tr h="3599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33</a:t>
                          </a:r>
                          <a:endParaRPr lang="en-IN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22</a:t>
                          </a:r>
                          <a:endParaRPr lang="en-IN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  <a:endParaRPr lang="en-IN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44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55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88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1508166"/>
                      </a:ext>
                    </a:extLst>
                  </a:tr>
                  <a:tr h="3599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4106548"/>
                      </a:ext>
                    </a:extLst>
                  </a:tr>
                  <a:tr h="3599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highlight>
                                <a:srgbClr val="FFFF00"/>
                              </a:highlight>
                            </a:rPr>
                            <a:t>33</a:t>
                          </a:r>
                          <a:endParaRPr lang="en-IN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highlight>
                                <a:srgbClr val="FFFF00"/>
                              </a:highlight>
                            </a:rPr>
                            <a:t>22</a:t>
                          </a:r>
                          <a:endParaRPr lang="en-IN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  <a:endParaRPr lang="en-IN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44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55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88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387675"/>
                      </a:ext>
                    </a:extLst>
                  </a:tr>
                  <a:tr h="3599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22</a:t>
                          </a:r>
                          <a:endParaRPr lang="en-IN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highlight>
                                <a:srgbClr val="FFFF00"/>
                              </a:highlight>
                            </a:rPr>
                            <a:t>33</a:t>
                          </a:r>
                          <a:endParaRPr lang="en-IN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highlight>
                                <a:srgbClr val="FFFF00"/>
                              </a:highlight>
                            </a:rPr>
                            <a:t>11</a:t>
                          </a:r>
                          <a:endParaRPr lang="en-IN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44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55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88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114505"/>
                      </a:ext>
                    </a:extLst>
                  </a:tr>
                  <a:tr h="3599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22</a:t>
                          </a:r>
                          <a:endParaRPr lang="en-IN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  <a:endParaRPr lang="en-IN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33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44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55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88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0731594"/>
                      </a:ext>
                    </a:extLst>
                  </a:tr>
                  <a:tr h="3599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4894477"/>
                      </a:ext>
                    </a:extLst>
                  </a:tr>
                  <a:tr h="3599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highlight>
                                <a:srgbClr val="FFFF00"/>
                              </a:highlight>
                            </a:rPr>
                            <a:t>22</a:t>
                          </a:r>
                          <a:endParaRPr lang="en-IN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highlight>
                                <a:srgbClr val="FFFF00"/>
                              </a:highlight>
                            </a:rPr>
                            <a:t>11</a:t>
                          </a:r>
                          <a:endParaRPr lang="en-IN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33</a:t>
                          </a:r>
                          <a:endParaRPr lang="en-IN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44</a:t>
                          </a:r>
                          <a:endParaRPr lang="en-IN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55</a:t>
                          </a:r>
                          <a:endParaRPr lang="en-IN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88</a:t>
                          </a:r>
                          <a:endParaRPr lang="en-IN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56468057"/>
                      </a:ext>
                    </a:extLst>
                  </a:tr>
                  <a:tr h="3599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  <a:endParaRPr lang="en-IN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22</a:t>
                          </a:r>
                          <a:endParaRPr lang="en-IN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33</a:t>
                          </a:r>
                          <a:endParaRPr lang="en-IN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44</a:t>
                          </a:r>
                          <a:endParaRPr lang="en-IN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55</a:t>
                          </a:r>
                          <a:endParaRPr lang="en-IN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88</a:t>
                          </a:r>
                          <a:endParaRPr lang="en-IN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68770164"/>
                      </a:ext>
                    </a:extLst>
                  </a:tr>
                  <a:tr h="3599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  <a:endParaRPr lang="en-IN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22</a:t>
                          </a:r>
                          <a:endParaRPr lang="en-IN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33</a:t>
                          </a:r>
                          <a:endParaRPr lang="en-IN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44</a:t>
                          </a:r>
                          <a:endParaRPr lang="en-IN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55</a:t>
                          </a:r>
                          <a:endParaRPr lang="en-IN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88</a:t>
                          </a:r>
                          <a:endParaRPr lang="en-IN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35789268"/>
                      </a:ext>
                    </a:extLst>
                  </a:tr>
                  <a:tr h="359926">
                    <a:tc gridSpan="6"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=(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−1)=5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155690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1">
                <a:extLst>
                  <a:ext uri="{FF2B5EF4-FFF2-40B4-BE49-F238E27FC236}">
                    <a16:creationId xmlns:a16="http://schemas.microsoft.com/office/drawing/2014/main" id="{E40A6232-3ABC-4478-B0E1-8196F112704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2245341"/>
                  </p:ext>
                </p:extLst>
              </p:nvPr>
            </p:nvGraphicFramePr>
            <p:xfrm>
              <a:off x="9008013" y="990882"/>
              <a:ext cx="3009837" cy="51206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7042">
                      <a:extLst>
                        <a:ext uri="{9D8B030D-6E8A-4147-A177-3AD203B41FA5}">
                          <a16:colId xmlns:a16="http://schemas.microsoft.com/office/drawing/2014/main" val="1376230795"/>
                        </a:ext>
                      </a:extLst>
                    </a:gridCol>
                    <a:gridCol w="508559">
                      <a:extLst>
                        <a:ext uri="{9D8B030D-6E8A-4147-A177-3AD203B41FA5}">
                          <a16:colId xmlns:a16="http://schemas.microsoft.com/office/drawing/2014/main" val="733250372"/>
                        </a:ext>
                      </a:extLst>
                    </a:gridCol>
                    <a:gridCol w="508559">
                      <a:extLst>
                        <a:ext uri="{9D8B030D-6E8A-4147-A177-3AD203B41FA5}">
                          <a16:colId xmlns:a16="http://schemas.microsoft.com/office/drawing/2014/main" val="855836332"/>
                        </a:ext>
                      </a:extLst>
                    </a:gridCol>
                    <a:gridCol w="508559">
                      <a:extLst>
                        <a:ext uri="{9D8B030D-6E8A-4147-A177-3AD203B41FA5}">
                          <a16:colId xmlns:a16="http://schemas.microsoft.com/office/drawing/2014/main" val="1126832336"/>
                        </a:ext>
                      </a:extLst>
                    </a:gridCol>
                    <a:gridCol w="508559">
                      <a:extLst>
                        <a:ext uri="{9D8B030D-6E8A-4147-A177-3AD203B41FA5}">
                          <a16:colId xmlns:a16="http://schemas.microsoft.com/office/drawing/2014/main" val="170909900"/>
                        </a:ext>
                      </a:extLst>
                    </a:gridCol>
                    <a:gridCol w="508559">
                      <a:extLst>
                        <a:ext uri="{9D8B030D-6E8A-4147-A177-3AD203B41FA5}">
                          <a16:colId xmlns:a16="http://schemas.microsoft.com/office/drawing/2014/main" val="9048700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03933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highlight>
                                <a:srgbClr val="FFFF00"/>
                              </a:highlight>
                            </a:rPr>
                            <a:t>33</a:t>
                          </a:r>
                          <a:endParaRPr lang="en-IN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highlight>
                                <a:srgbClr val="FFFF00"/>
                              </a:highlight>
                            </a:rPr>
                            <a:t>44</a:t>
                          </a:r>
                          <a:endParaRPr lang="en-IN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22</a:t>
                          </a:r>
                          <a:endParaRPr lang="en-IN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  <a:endParaRPr lang="en-IN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55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88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717494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33</a:t>
                          </a:r>
                          <a:endParaRPr lang="en-IN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highlight>
                                <a:srgbClr val="FFFF00"/>
                              </a:highlight>
                            </a:rPr>
                            <a:t>44</a:t>
                          </a:r>
                          <a:endParaRPr lang="en-IN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highlight>
                                <a:srgbClr val="FFFF00"/>
                              </a:highlight>
                            </a:rPr>
                            <a:t>22</a:t>
                          </a:r>
                          <a:endParaRPr lang="en-IN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  <a:endParaRPr lang="en-IN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55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88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6342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33</a:t>
                          </a:r>
                          <a:endParaRPr lang="en-IN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22</a:t>
                          </a:r>
                          <a:endParaRPr lang="en-IN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highlight>
                                <a:srgbClr val="FFFF00"/>
                              </a:highlight>
                            </a:rPr>
                            <a:t>44</a:t>
                          </a:r>
                          <a:endParaRPr lang="en-IN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highlight>
                                <a:srgbClr val="FFFF00"/>
                              </a:highlight>
                            </a:rPr>
                            <a:t>11</a:t>
                          </a:r>
                          <a:endParaRPr lang="en-IN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55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88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90174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33</a:t>
                          </a:r>
                          <a:endParaRPr lang="en-IN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22</a:t>
                          </a:r>
                          <a:endParaRPr lang="en-IN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  <a:endParaRPr lang="en-IN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44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55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88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150816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410654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highlight>
                                <a:srgbClr val="FFFF00"/>
                              </a:highlight>
                            </a:rPr>
                            <a:t>33</a:t>
                          </a:r>
                          <a:endParaRPr lang="en-IN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highlight>
                                <a:srgbClr val="FFFF00"/>
                              </a:highlight>
                            </a:rPr>
                            <a:t>22</a:t>
                          </a:r>
                          <a:endParaRPr lang="en-IN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  <a:endParaRPr lang="en-IN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44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55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88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38767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22</a:t>
                          </a:r>
                          <a:endParaRPr lang="en-IN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highlight>
                                <a:srgbClr val="FFFF00"/>
                              </a:highlight>
                            </a:rPr>
                            <a:t>33</a:t>
                          </a:r>
                          <a:endParaRPr lang="en-IN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highlight>
                                <a:srgbClr val="FFFF00"/>
                              </a:highlight>
                            </a:rPr>
                            <a:t>11</a:t>
                          </a:r>
                          <a:endParaRPr lang="en-IN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44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55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88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11450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22</a:t>
                          </a:r>
                          <a:endParaRPr lang="en-IN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  <a:endParaRPr lang="en-IN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33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44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55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88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073159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489447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highlight>
                                <a:srgbClr val="FFFF00"/>
                              </a:highlight>
                            </a:rPr>
                            <a:t>22</a:t>
                          </a:r>
                          <a:endParaRPr lang="en-IN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highlight>
                                <a:srgbClr val="FFFF00"/>
                              </a:highlight>
                            </a:rPr>
                            <a:t>11</a:t>
                          </a:r>
                          <a:endParaRPr lang="en-IN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33</a:t>
                          </a:r>
                          <a:endParaRPr lang="en-IN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44</a:t>
                          </a:r>
                          <a:endParaRPr lang="en-IN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55</a:t>
                          </a:r>
                          <a:endParaRPr lang="en-IN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88</a:t>
                          </a:r>
                          <a:endParaRPr lang="en-IN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5646805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  <a:endParaRPr lang="en-IN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22</a:t>
                          </a:r>
                          <a:endParaRPr lang="en-IN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33</a:t>
                          </a:r>
                          <a:endParaRPr lang="en-IN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44</a:t>
                          </a:r>
                          <a:endParaRPr lang="en-IN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55</a:t>
                          </a:r>
                          <a:endParaRPr lang="en-IN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88</a:t>
                          </a:r>
                          <a:endParaRPr lang="en-IN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6877016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  <a:endParaRPr lang="en-IN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22</a:t>
                          </a:r>
                          <a:endParaRPr lang="en-IN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33</a:t>
                          </a:r>
                          <a:endParaRPr lang="en-IN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44</a:t>
                          </a:r>
                          <a:endParaRPr lang="en-IN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55</a:t>
                          </a:r>
                          <a:endParaRPr lang="en-IN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88</a:t>
                          </a:r>
                          <a:endParaRPr lang="en-IN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35789268"/>
                      </a:ext>
                    </a:extLst>
                  </a:tr>
                  <a:tr h="365760">
                    <a:tc gridSpan="6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2" t="-1310000" r="-404" b="-1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1556908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6" name="Table 12">
            <a:extLst>
              <a:ext uri="{FF2B5EF4-FFF2-40B4-BE49-F238E27FC236}">
                <a16:creationId xmlns:a16="http://schemas.microsoft.com/office/drawing/2014/main" id="{EBE550C3-7D9C-4514-A594-D4FAE1D971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755966"/>
              </p:ext>
            </p:extLst>
          </p:nvPr>
        </p:nvGraphicFramePr>
        <p:xfrm>
          <a:off x="6374862" y="997138"/>
          <a:ext cx="2633151" cy="51268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5554">
                  <a:extLst>
                    <a:ext uri="{9D8B030D-6E8A-4147-A177-3AD203B41FA5}">
                      <a16:colId xmlns:a16="http://schemas.microsoft.com/office/drawing/2014/main" val="3248057598"/>
                    </a:ext>
                  </a:extLst>
                </a:gridCol>
                <a:gridCol w="1917597">
                  <a:extLst>
                    <a:ext uri="{9D8B030D-6E8A-4147-A177-3AD203B41FA5}">
                      <a16:colId xmlns:a16="http://schemas.microsoft.com/office/drawing/2014/main" val="3168671913"/>
                    </a:ext>
                  </a:extLst>
                </a:gridCol>
              </a:tblGrid>
              <a:tr h="3662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Pass</a:t>
                      </a:r>
                      <a:endParaRPr lang="en-IN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Swapping Status (1/0)</a:t>
                      </a:r>
                      <a:endParaRPr lang="en-IN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369572"/>
                  </a:ext>
                </a:extLst>
              </a:tr>
              <a:tr h="3662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731296"/>
                  </a:ext>
                </a:extLst>
              </a:tr>
              <a:tr h="3662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431302"/>
                  </a:ext>
                </a:extLst>
              </a:tr>
              <a:tr h="3662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789078"/>
                  </a:ext>
                </a:extLst>
              </a:tr>
              <a:tr h="3662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Steps</a:t>
                      </a:r>
                      <a:endParaRPr lang="en-IN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985960"/>
                  </a:ext>
                </a:extLst>
              </a:tr>
              <a:tr h="3662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Pass</a:t>
                      </a:r>
                      <a:endParaRPr lang="en-IN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Swapping Status (1/0)</a:t>
                      </a:r>
                      <a:endParaRPr lang="en-IN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71430"/>
                  </a:ext>
                </a:extLst>
              </a:tr>
              <a:tr h="3662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233917"/>
                  </a:ext>
                </a:extLst>
              </a:tr>
              <a:tr h="3662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5802201"/>
                  </a:ext>
                </a:extLst>
              </a:tr>
              <a:tr h="3662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Steps</a:t>
                      </a:r>
                      <a:endParaRPr lang="en-IN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857265"/>
                  </a:ext>
                </a:extLst>
              </a:tr>
              <a:tr h="3662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Pass</a:t>
                      </a:r>
                      <a:endParaRPr lang="en-IN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Swapping Status (1/0)</a:t>
                      </a:r>
                      <a:endParaRPr lang="en-IN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754637"/>
                  </a:ext>
                </a:extLst>
              </a:tr>
              <a:tr h="3662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947202"/>
                  </a:ext>
                </a:extLst>
              </a:tr>
              <a:tr h="3662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Steps</a:t>
                      </a:r>
                      <a:endParaRPr lang="en-IN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067400"/>
                  </a:ext>
                </a:extLst>
              </a:tr>
              <a:tr h="36620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Sorted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4312371"/>
                  </a:ext>
                </a:extLst>
              </a:tr>
              <a:tr h="366207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No. of Passes</a:t>
                      </a:r>
                      <a:endParaRPr lang="en-IN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7158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4858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4F3EB-9A74-466B-8DAA-15664316C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5025"/>
          </a:xfrm>
        </p:spPr>
        <p:txBody>
          <a:bodyPr/>
          <a:lstStyle/>
          <a:p>
            <a:r>
              <a:rPr lang="en-IN" dirty="0"/>
              <a:t>Bubble Sorting algorithm (Cont..)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824652-269A-4818-9504-F3A728FD5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Lecture 5: Data Structure &amp;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8A61CF-DF21-4897-89F7-F4C8D31B0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844E-216E-47E9-9739-0B169D701703}" type="slidenum">
              <a:rPr lang="en-IN" smtClean="0"/>
              <a:t>8</a:t>
            </a:fld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CF800503-9CD0-4E27-9C00-B969DF2834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1350020"/>
                  </p:ext>
                </p:extLst>
              </p:nvPr>
            </p:nvGraphicFramePr>
            <p:xfrm>
              <a:off x="984250" y="1200150"/>
              <a:ext cx="9569451" cy="45161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189817">
                      <a:extLst>
                        <a:ext uri="{9D8B030D-6E8A-4147-A177-3AD203B41FA5}">
                          <a16:colId xmlns:a16="http://schemas.microsoft.com/office/drawing/2014/main" val="1604377039"/>
                        </a:ext>
                      </a:extLst>
                    </a:gridCol>
                    <a:gridCol w="3189817">
                      <a:extLst>
                        <a:ext uri="{9D8B030D-6E8A-4147-A177-3AD203B41FA5}">
                          <a16:colId xmlns:a16="http://schemas.microsoft.com/office/drawing/2014/main" val="2436729594"/>
                        </a:ext>
                      </a:extLst>
                    </a:gridCol>
                    <a:gridCol w="3189817">
                      <a:extLst>
                        <a:ext uri="{9D8B030D-6E8A-4147-A177-3AD203B41FA5}">
                          <a16:colId xmlns:a16="http://schemas.microsoft.com/office/drawing/2014/main" val="13237291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Analysis of Bubble Sort Algorithm</a:t>
                          </a:r>
                        </a:p>
                        <a:p>
                          <a:pPr algn="ctr"/>
                          <a:r>
                            <a:rPr lang="en-US" sz="1800" dirty="0"/>
                            <a:t>Total number of Elements::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1" i="1" dirty="0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sz="1800" b="1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800" b="1" i="1" dirty="0" smtClean="0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oMath>
                          </a14:m>
                          <a:endParaRPr lang="en-IN" sz="1800" b="1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87381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Pass No.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No. of Steps 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Total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41848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−1)=5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40828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−2)=4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−1)+(</m:t>
                                </m:r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−2)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78356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−3)=3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−1)+(</m:t>
                                </m:r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−2)+(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−3)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36758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−4)=2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−1)+(</m:t>
                                </m:r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−2)+3+2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1101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−1)+(</m:t>
                                </m:r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−2)+3+2+1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8718958"/>
                      </a:ext>
                    </a:extLst>
                  </a:tr>
                  <a:tr h="370840">
                    <a:tc gridSpan="3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+…+3+2+1=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IN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8841704"/>
                      </a:ext>
                    </a:extLst>
                  </a:tr>
                  <a:tr h="370840">
                    <a:tc gridSpan="3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In any cases,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IN" dirty="0"/>
                            <a:t>.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dirty="0"/>
                            <a:t>Therefore, there is no improvement if the input file is completely sorted or unsorted.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dirty="0"/>
                            <a:t>So, the time complexity for the </a:t>
                          </a:r>
                          <a:r>
                            <a:rPr lang="en-IN" b="1" dirty="0"/>
                            <a:t>Best case </a:t>
                          </a:r>
                          <a:r>
                            <a:rPr lang="en-IN" dirty="0"/>
                            <a:t>and </a:t>
                          </a:r>
                          <a:r>
                            <a:rPr lang="en-IN" b="1" dirty="0"/>
                            <a:t>Worst case </a:t>
                          </a:r>
                          <a:r>
                            <a:rPr lang="en-IN" dirty="0"/>
                            <a:t>both are same that is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IN" dirty="0"/>
                            <a:t>.</a:t>
                          </a:r>
                        </a:p>
                        <a:p>
                          <a:pPr algn="l"/>
                          <a:endParaRPr lang="en-IN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76462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CF800503-9CD0-4E27-9C00-B969DF2834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1350020"/>
                  </p:ext>
                </p:extLst>
              </p:nvPr>
            </p:nvGraphicFramePr>
            <p:xfrm>
              <a:off x="984250" y="1200150"/>
              <a:ext cx="9569451" cy="45161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189817">
                      <a:extLst>
                        <a:ext uri="{9D8B030D-6E8A-4147-A177-3AD203B41FA5}">
                          <a16:colId xmlns:a16="http://schemas.microsoft.com/office/drawing/2014/main" val="1604377039"/>
                        </a:ext>
                      </a:extLst>
                    </a:gridCol>
                    <a:gridCol w="3189817">
                      <a:extLst>
                        <a:ext uri="{9D8B030D-6E8A-4147-A177-3AD203B41FA5}">
                          <a16:colId xmlns:a16="http://schemas.microsoft.com/office/drawing/2014/main" val="2436729594"/>
                        </a:ext>
                      </a:extLst>
                    </a:gridCol>
                    <a:gridCol w="3189817">
                      <a:extLst>
                        <a:ext uri="{9D8B030D-6E8A-4147-A177-3AD203B41FA5}">
                          <a16:colId xmlns:a16="http://schemas.microsoft.com/office/drawing/2014/main" val="13237291"/>
                        </a:ext>
                      </a:extLst>
                    </a:gridCol>
                  </a:tblGrid>
                  <a:tr h="731520"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4" t="-5833" r="-127" b="-52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87381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Pass No.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No. of Steps 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Total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41848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1" t="-308197" r="-200191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82" t="-308197" r="-100574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308197" r="-382" b="-8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40828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1" t="-408197" r="-200191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82" t="-408197" r="-100574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408197" r="-382" b="-7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78356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1" t="-508197" r="-200191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82" t="-508197" r="-100574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508197" r="-382" b="-6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36758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1" t="-608197" r="-200191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82" t="-608197" r="-100574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608197" r="-382" b="-5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1101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1" t="-708197" r="-200191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82" t="-708197" r="-100574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708197" r="-382" b="-4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8718958"/>
                      </a:ext>
                    </a:extLst>
                  </a:tr>
                  <a:tr h="370840"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4" t="-808197" r="-127" b="-32295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IN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8841704"/>
                      </a:ext>
                    </a:extLst>
                  </a:tr>
                  <a:tr h="1188720"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4" t="-284103" r="-127" b="-102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764623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8715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4F3EB-9A74-466B-8DAA-15664316C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598"/>
            <a:ext cx="8401050" cy="538828"/>
          </a:xfrm>
        </p:spPr>
        <p:txBody>
          <a:bodyPr>
            <a:normAutofit fontScale="90000"/>
          </a:bodyPr>
          <a:lstStyle/>
          <a:p>
            <a:r>
              <a:rPr lang="en-IN" sz="4000" dirty="0"/>
              <a:t>Bubble Sorting algorithm (Cont..)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824652-269A-4818-9504-F3A728FD5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Lecture 5: Data Structure &amp;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8A61CF-DF21-4897-89F7-F4C8D31B0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844E-216E-47E9-9739-0B169D701703}" type="slidenum">
              <a:rPr lang="en-IN" smtClean="0"/>
              <a:t>9</a:t>
            </a:fld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53EB36C-C40C-4CFB-8570-F9FFC81DCCE5}"/>
                  </a:ext>
                </a:extLst>
              </p:cNvPr>
              <p:cNvSpPr txBox="1"/>
              <p:nvPr/>
            </p:nvSpPr>
            <p:spPr>
              <a:xfrm>
                <a:off x="1152525" y="733426"/>
                <a:ext cx="8220075" cy="61247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𝑣𝑜𝑖𝑑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𝑏𝑢𝑏𝑏𝑙𝑒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𝑠𝑜𝑟𝑡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/>
                          </m:d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{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𝑖𝑛𝑡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h𝑜𝑙𝑑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sz="1400" b="1" dirty="0"/>
                  <a:t>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(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;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;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++)</m:t>
                    </m:r>
                  </m:oMath>
                </a14:m>
                <a:r>
                  <a:rPr lang="en-US" dirty="0"/>
                  <a:t> // outer loop control the number of passes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{</m:t>
                      </m:r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 ( </m:t>
                      </m:r>
                      <m:r>
                        <a:rPr lang="en-IN" i="1" dirty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IN" i="1" dirty="0">
                          <a:latin typeface="Cambria Math" panose="02040503050406030204" pitchFamily="18" charset="0"/>
                        </a:rPr>
                        <m:t>=0 ; 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 dirty="0">
                          <a:latin typeface="Cambria Math" panose="02040503050406030204" pitchFamily="18" charset="0"/>
                        </a:rPr>
                        <m:t>; </m:t>
                      </m:r>
                      <m:r>
                        <a:rPr lang="en-IN" i="1" dirty="0" err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IN" i="1" dirty="0" err="1" smtClean="0">
                          <a:latin typeface="Cambria Math" panose="02040503050406030204" pitchFamily="18" charset="0"/>
                        </a:rPr>
                        <m:t>++)</m:t>
                      </m:r>
                    </m:oMath>
                  </m:oMathPara>
                </a14:m>
                <a:endParaRPr lang="en-IN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{</m:t>
                      </m:r>
                    </m:oMath>
                  </m:oMathPara>
                </a14:m>
                <a:endParaRPr lang="en-IN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+1])</m:t>
                      </m:r>
                    </m:oMath>
                  </m:oMathPara>
                </a14:m>
                <a:endParaRPr lang="en-IN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                 {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                  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h𝑜𝑙𝑑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b="0" dirty="0"/>
                  <a:t>	 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b="0" dirty="0"/>
                  <a:t>	 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h𝑜𝑙𝑑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1600" i="1" dirty="0" smtClean="0">
                          <a:latin typeface="Cambria Math" panose="02040503050406030204" pitchFamily="18" charset="0"/>
                        </a:rPr>
                        <m:t>                    }</m:t>
                      </m:r>
                    </m:oMath>
                  </m:oMathPara>
                </a14:m>
                <a:endParaRPr lang="en-IN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1600" b="1" i="1" dirty="0" smtClean="0">
                          <a:latin typeface="Cambria Math" panose="02040503050406030204" pitchFamily="18" charset="0"/>
                        </a:rPr>
                        <m:t>           }</m:t>
                      </m:r>
                    </m:oMath>
                  </m:oMathPara>
                </a14:m>
                <a:endParaRPr lang="en-IN" sz="1600" b="1" dirty="0"/>
              </a:p>
              <a:p>
                <a:r>
                  <a:rPr lang="en-US" b="0" i="0" dirty="0">
                    <a:latin typeface="+mj-lt"/>
                  </a:rPr>
                  <a:t>  </a:t>
                </a:r>
                <a:r>
                  <a:rPr lang="en-IN" i="0" dirty="0">
                    <a:latin typeface="+mj-lt"/>
                  </a:rPr>
                  <a:t>}</a:t>
                </a:r>
                <a:endParaRPr lang="en-IN" dirty="0"/>
              </a:p>
              <a:p>
                <a:r>
                  <a:rPr lang="en-IN" i="0" dirty="0">
                    <a:latin typeface="+mj-lt"/>
                  </a:rPr>
                  <a:t>}</a:t>
                </a:r>
                <a:endParaRPr lang="en-IN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53EB36C-C40C-4CFB-8570-F9FFC81DC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525" y="733426"/>
                <a:ext cx="8220075" cy="6124754"/>
              </a:xfrm>
              <a:prstGeom prst="rect">
                <a:avLst/>
              </a:prstGeom>
              <a:blipFill>
                <a:blip r:embed="rId2"/>
                <a:stretch>
                  <a:fillRect l="-593" b="-5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4768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2839</TotalTime>
  <Words>4179</Words>
  <Application>Microsoft Office PowerPoint</Application>
  <PresentationFormat>Widescreen</PresentationFormat>
  <Paragraphs>1323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Symbol</vt:lpstr>
      <vt:lpstr>Times New Roman</vt:lpstr>
      <vt:lpstr>Office Theme</vt:lpstr>
      <vt:lpstr>Data Structure &amp; Algorithms (PCC-CS301)</vt:lpstr>
      <vt:lpstr>Outline : Lecture 5</vt:lpstr>
      <vt:lpstr>Insertion Sorting algorithm </vt:lpstr>
      <vt:lpstr>Selection Sorting algorithm: Example </vt:lpstr>
      <vt:lpstr>Selection Sorting algorithm (Cont..)</vt:lpstr>
      <vt:lpstr>Selection Sorting algorithm (Cont..)</vt:lpstr>
      <vt:lpstr>Bubble Sorting algorithm :: Example </vt:lpstr>
      <vt:lpstr>Bubble Sorting algorithm (Cont..)</vt:lpstr>
      <vt:lpstr>Bubble Sorting algorithm (Cont..)</vt:lpstr>
      <vt:lpstr>Modified Bubble Sorting algorithm :: Example </vt:lpstr>
      <vt:lpstr>Linked List </vt:lpstr>
      <vt:lpstr>Linked List Classification </vt:lpstr>
      <vt:lpstr>Linked List Classification with respect to Implementation</vt:lpstr>
      <vt:lpstr>Representation of Linked List in Memory:</vt:lpstr>
      <vt:lpstr>Implementation of Dynamic Linked List:</vt:lpstr>
      <vt:lpstr>Creation of Dynamic Linked List:</vt:lpstr>
      <vt:lpstr>How to display the linked list?</vt:lpstr>
      <vt:lpstr>Linked List:: Searching Operation </vt:lpstr>
      <vt:lpstr>Linked List:: Searching Operation (Cont..)</vt:lpstr>
      <vt:lpstr>Linked List:: Insertion Operation </vt:lpstr>
      <vt:lpstr>Linked List:: Insertion Operation (Cont..) </vt:lpstr>
      <vt:lpstr>Linked List:: Insertion Operation (Cont..) </vt:lpstr>
      <vt:lpstr>Linked List:: Insertion Operation (Cont..) </vt:lpstr>
      <vt:lpstr>Linked List:: Deletion Operation </vt:lpstr>
      <vt:lpstr>Linked List:: Deletion Operation (Cont..) </vt:lpstr>
      <vt:lpstr>Linked List:: Deletion Operation (Cont..) </vt:lpstr>
      <vt:lpstr>Linked List:: Reverse Print (Recursive Method)</vt:lpstr>
      <vt:lpstr>Linked List:: Reverse Print (Recursive Method)</vt:lpstr>
      <vt:lpstr>Linked List:: Reverse Print (Iterative Method)</vt:lpstr>
      <vt:lpstr>Linked List:: Reverse Linked List </vt:lpstr>
      <vt:lpstr>Linked List:: Reverse Linked List (Cont..) </vt:lpstr>
      <vt:lpstr>Circular Linked List &amp; Double Linked List </vt:lpstr>
      <vt:lpstr>Circular Linked List </vt:lpstr>
      <vt:lpstr>Double Linked List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&amp; Algorithms (PCC-CS301)</dc:title>
  <dc:creator>91974</dc:creator>
  <cp:lastModifiedBy>91974</cp:lastModifiedBy>
  <cp:revision>185</cp:revision>
  <dcterms:created xsi:type="dcterms:W3CDTF">2020-10-08T04:40:06Z</dcterms:created>
  <dcterms:modified xsi:type="dcterms:W3CDTF">2020-12-18T07:03:47Z</dcterms:modified>
</cp:coreProperties>
</file>