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74" initials="9" lastIdx="1" clrIdx="0">
    <p:extLst>
      <p:ext uri="{19B8F6BF-5375-455C-9EA6-DF929625EA0E}">
        <p15:presenceInfo xmlns:p15="http://schemas.microsoft.com/office/powerpoint/2012/main" userId="9197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422-2444-4CAC-B872-340002813B4D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FA18-558E-45E5-BCC7-CF7E153BD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7A8-0174-465B-938A-6845CE9D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DD54-6884-4C4C-BDE7-4E376FA9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4313-C9B5-4B78-9F18-F255C3F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2E1D-2B71-457E-BD37-7438360C07BD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F6BF-FECD-420C-AAC9-2B4D363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764C-DF07-4E1D-8D4F-F42644C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449-D270-463E-AF64-8A19EB9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D2B-C010-4E70-8D15-D5BEC88D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5FB3-1674-47FE-A279-3331DDFA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CB76-9271-4BB0-B84E-0290607B8C41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BA6C-C982-46CF-B090-1CD106A7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E2C3-8DC6-41FD-A6D5-9499195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E598-77E4-4617-B76C-BEBD7657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3FA8-A68B-45ED-944B-C72136B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F860-1F70-4DC3-A717-53450A1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6E3A-086A-49DD-B5CA-BCE11DCCF521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509-08F9-40ED-B2C8-A3C5A0D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1768-D236-47DF-9225-5C6271C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EF8-01A9-43AA-8028-351D053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3AAB-945B-4E0D-8E11-D69C92B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6A5E-AF98-40D5-AD74-40E083D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B26C-9BD3-4263-8313-DE2136F3976B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6136-9358-4509-8B1A-2C6D5C2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AB84-F55F-461F-A5D6-E99BE28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EDD-05D6-4AED-8D97-94AC7113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A0B7-4218-4161-BA00-93C516BC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14C1-BE45-4BA4-A53E-3DC0011C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DDC6-52BF-4ECC-BA45-45208065E2B9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D73-2B3D-4277-AC8E-34090A3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31F6-0569-46CD-9BC8-113417A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134-7AA2-4D4E-965B-BA101C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2116-8F73-4E06-BDF7-1BE767D3D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270E-B005-455C-A78D-73A8550F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14BE-1F9C-4230-A659-9DF5E17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CC7-29B4-4075-BA88-BBA1D09DF72B}" type="datetime1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745-BAFD-4477-BB5B-E6D12E77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D99B-8E7B-4CAC-9452-B64BBF0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F2D-0038-47CF-AAB9-F01733C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1311-4286-40C1-85FB-22522E84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486DF-3D1F-4194-8FFA-C6423004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CF32-72F9-4F85-AF39-AFE587A1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3D44-3241-466C-B342-4735B1BE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7DA25-7809-4D0F-8936-3D7340CD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A987-328C-4554-B19D-B687219E3C39}" type="datetime1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3090-1CA2-44FA-8F53-D36A9AB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A837-12B4-410A-828A-727F3E6C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CF6-1862-427E-8212-31D375D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67F81-017B-4274-854B-126D759C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46E6-F779-4F38-9596-9D7361955109}" type="datetime1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6AA-8718-4546-9DA2-42B0D27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E5B17-D34D-4C75-BED9-E232CF2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9818-64A5-4412-A492-36718A3E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0EB4-F619-4FAF-95FD-03E499578BE8}" type="datetime1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4C170-63A4-4AE8-996E-468BD2D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0E7B7-35B4-4FCC-8514-3F219D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9B1-C3ED-4997-8C0E-4A0EC300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8E0-E179-44DD-9317-21901095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FCDE-92A3-4A6C-98FE-39004AA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F94D-DE22-47EB-A8ED-1687B41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B41B-6789-43DB-9F91-42E360FAACF4}" type="datetime1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7080-8332-4484-B006-6521D40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CC2A-1B60-4FB8-BBAD-A337FEF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ED2-C3C6-4E4F-AD1F-EA96DD93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EC49-3C1F-4196-9606-3C63F191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D239-0CE3-4D77-998A-160BD22E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E6CE-18ED-41A5-89C1-7678143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BAF-FB2E-4D4B-A731-B3362FBA19F4}" type="datetime1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E726-146B-4F66-8C07-56E2200F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4C28-9F65-4084-A5A3-50A69D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0BE3-3BCC-4064-8759-8C3B2284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71443-C4E7-4C02-8170-A5E0600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60C-EE7C-4E6B-9F60-AA4CE8A0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49C8-2D37-4D49-8F2E-3B3FD52AB6F3}" type="datetime1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9FBD-5E60-431C-8A8C-55A1A713B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Lecture 6: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AE1-529A-467C-BFE5-D74A0847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zzle" TargetMode="External"/><Relationship Id="rId2" Type="http://schemas.openxmlformats.org/officeDocument/2006/relationships/hyperlink" Target="https://en.wikipedia.org/wiki/Mathematical_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tutorialspoint.com/data_structures_algorithms/images/tower_of_hanoi_two_disks.gif" TargetMode="External"/><Relationship Id="rId4" Type="http://schemas.openxmlformats.org/officeDocument/2006/relationships/hyperlink" Target="https://en.wikipedia.org/wiki/Con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B794-44F7-4251-BAD4-0CCAE1FC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65" y="325529"/>
            <a:ext cx="11224469" cy="914537"/>
          </a:xfrm>
        </p:spPr>
        <p:txBody>
          <a:bodyPr>
            <a:normAutofit/>
          </a:bodyPr>
          <a:lstStyle/>
          <a:p>
            <a:r>
              <a:rPr lang="en-US" sz="4800" dirty="0"/>
              <a:t>Data Structure &amp; Algorithms (</a:t>
            </a:r>
            <a:r>
              <a:rPr lang="en-IN" sz="4800" dirty="0"/>
              <a:t>PCC-CS301)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5A53-B88E-413F-BE26-B273620F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229" y="5065713"/>
            <a:ext cx="6143538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Dr. Dipak Kumar Kole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Associate Professor, Dept. of CSE, JGEC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Email: dipak.kole@cse.jgec.ac.in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C644-605F-4BE6-B8A0-BDD4D08925D9}"/>
              </a:ext>
            </a:extLst>
          </p:cNvPr>
          <p:cNvSpPr txBox="1"/>
          <p:nvPr/>
        </p:nvSpPr>
        <p:spPr>
          <a:xfrm>
            <a:off x="4571998" y="208293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Lecture 6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8CCC9-6DAB-41D4-B945-4C4A6A1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39" y="2986271"/>
            <a:ext cx="1657319" cy="1666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501A-6F43-41D1-B730-6714967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C8A2-D463-4B1B-A78E-7C9E4517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8C7D-2941-4F3F-B45C-4D4BAF98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06098" cy="46355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Algorithm::Transformation of Infix Arithmetic Expression into Equivalent Postfix Expression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7B4F-B19C-40F3-9865-BE629066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76"/>
            <a:ext cx="6830684" cy="2239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Limitations of the above Algorithm: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Assumption:: Single character operand:: (5+7*3)</a:t>
            </a:r>
          </a:p>
          <a:p>
            <a:pPr marL="0" indent="0">
              <a:buNone/>
            </a:pPr>
            <a:r>
              <a:rPr lang="en-US" sz="1800" dirty="0"/>
              <a:t>       Multicharacter operand  ???</a:t>
            </a:r>
          </a:p>
          <a:p>
            <a:pPr marL="0" indent="0">
              <a:buNone/>
            </a:pPr>
            <a:r>
              <a:rPr lang="en-US" sz="1800" dirty="0"/>
              <a:t>2) Left associativity property is maintain only :: </a:t>
            </a:r>
            <a:r>
              <a:rPr lang="en-US" sz="1800" dirty="0">
                <a:highlight>
                  <a:srgbClr val="FFFF00"/>
                </a:highlight>
              </a:rPr>
              <a:t>A + B + C</a:t>
            </a:r>
          </a:p>
          <a:p>
            <a:pPr marL="0" indent="0">
              <a:buNone/>
            </a:pPr>
            <a:r>
              <a:rPr lang="en-US" sz="1800" dirty="0"/>
              <a:t>    Right Associativity property is not maintained here:: </a:t>
            </a:r>
            <a:r>
              <a:rPr lang="en-US" sz="1800" dirty="0">
                <a:highlight>
                  <a:srgbClr val="FFFF00"/>
                </a:highlight>
              </a:rPr>
              <a:t>A  ^  B ^ C</a:t>
            </a:r>
          </a:p>
          <a:p>
            <a:pPr marL="0" indent="0">
              <a:buNone/>
            </a:pPr>
            <a:r>
              <a:rPr lang="en-US" sz="1800" dirty="0"/>
              <a:t>     How to incorporate the right associativity property in this algorithm?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6749-2122-4C6C-92C6-B83AB7DD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682A-E8C5-41F0-B93E-2CF64B44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6288-C909-4E17-ADD8-1A0B8EB46F41}"/>
              </a:ext>
            </a:extLst>
          </p:cNvPr>
          <p:cNvSpPr txBox="1"/>
          <p:nvPr/>
        </p:nvSpPr>
        <p:spPr>
          <a:xfrm>
            <a:off x="838200" y="3267951"/>
            <a:ext cx="683068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case ‘+’: </a:t>
            </a:r>
          </a:p>
          <a:p>
            <a:r>
              <a:rPr lang="en-IN" dirty="0"/>
              <a:t>case ‘-’ :</a:t>
            </a:r>
          </a:p>
          <a:p>
            <a:r>
              <a:rPr lang="en-IN" dirty="0"/>
              <a:t>case ‘*’: </a:t>
            </a:r>
          </a:p>
          <a:p>
            <a:r>
              <a:rPr lang="en-IN" dirty="0"/>
              <a:t>case ‘/’ :while (priority(</a:t>
            </a:r>
            <a:r>
              <a:rPr lang="en-IN" dirty="0" err="1"/>
              <a:t>ch</a:t>
            </a:r>
            <a:r>
              <a:rPr lang="en-IN" dirty="0"/>
              <a:t>) &lt;= priority(top-&gt;data))</a:t>
            </a:r>
          </a:p>
          <a:p>
            <a:r>
              <a:rPr lang="en-IN" dirty="0"/>
              <a:t>                      {</a:t>
            </a:r>
          </a:p>
          <a:p>
            <a:r>
              <a:rPr lang="en-IN" dirty="0"/>
              <a:t>                        postfix[</a:t>
            </a:r>
            <a:r>
              <a:rPr lang="en-IN" dirty="0" err="1"/>
              <a:t>j++</a:t>
            </a:r>
            <a:r>
              <a:rPr lang="en-IN" dirty="0"/>
              <a:t>]=pop();</a:t>
            </a:r>
          </a:p>
          <a:p>
            <a:r>
              <a:rPr lang="en-IN" dirty="0"/>
              <a:t>                       }</a:t>
            </a:r>
          </a:p>
          <a:p>
            <a:r>
              <a:rPr lang="en-IN" dirty="0"/>
              <a:t>                  push(</a:t>
            </a:r>
            <a:r>
              <a:rPr lang="en-IN" dirty="0" err="1"/>
              <a:t>ch</a:t>
            </a:r>
            <a:r>
              <a:rPr lang="en-IN" dirty="0"/>
              <a:t>); break;</a:t>
            </a:r>
          </a:p>
          <a:p>
            <a:r>
              <a:rPr lang="en-IN" dirty="0"/>
              <a:t>case ‘^’ : push(</a:t>
            </a:r>
            <a:r>
              <a:rPr lang="en-IN" dirty="0" err="1"/>
              <a:t>ch</a:t>
            </a:r>
            <a:r>
              <a:rPr lang="en-IN" dirty="0"/>
              <a:t>); </a:t>
            </a:r>
          </a:p>
          <a:p>
            <a:r>
              <a:rPr lang="en-IN" dirty="0"/>
              <a:t>                break;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03B4D-10C7-4138-952F-818AF9FE4D13}"/>
              </a:ext>
            </a:extLst>
          </p:cNvPr>
          <p:cNvSpPr txBox="1"/>
          <p:nvPr/>
        </p:nvSpPr>
        <p:spPr>
          <a:xfrm>
            <a:off x="7779946" y="942976"/>
            <a:ext cx="3764352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Int priority (char op)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switch(</a:t>
            </a:r>
            <a:r>
              <a:rPr lang="en-IN" dirty="0" err="1"/>
              <a:t>ch</a:t>
            </a:r>
            <a:r>
              <a:rPr lang="en-IN" dirty="0"/>
              <a:t>)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case ‘^’ : return(5);</a:t>
            </a:r>
          </a:p>
          <a:p>
            <a:r>
              <a:rPr lang="en-IN" dirty="0"/>
              <a:t>      case ‘*’: </a:t>
            </a:r>
          </a:p>
          <a:p>
            <a:r>
              <a:rPr lang="en-IN" dirty="0"/>
              <a:t>      case ‘/’ : return(3);</a:t>
            </a:r>
          </a:p>
          <a:p>
            <a:r>
              <a:rPr lang="en-IN" dirty="0"/>
              <a:t>      case ‘+’: </a:t>
            </a:r>
          </a:p>
          <a:p>
            <a:r>
              <a:rPr lang="en-IN" dirty="0"/>
              <a:t>      case ‘-’ : return(2);</a:t>
            </a:r>
          </a:p>
          <a:p>
            <a:r>
              <a:rPr lang="en-IN" dirty="0"/>
              <a:t>      default: return(1); </a:t>
            </a:r>
            <a:r>
              <a:rPr lang="en-IN" dirty="0">
                <a:highlight>
                  <a:srgbClr val="FFFF00"/>
                </a:highlight>
              </a:rPr>
              <a:t>// for ‘(‘ 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7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50E64-CD44-4C27-8A60-FF9261A1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00BC2-0794-4751-9191-4B61CB6C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EA463D-7F3C-42AC-94C3-AB626DFC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6" y="136525"/>
            <a:ext cx="10515600" cy="507909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stack: </a:t>
            </a:r>
            <a:r>
              <a:rPr lang="en-US" sz="2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Postfix Evaluation </a:t>
            </a:r>
            <a:b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27B2D-FDD3-4D61-811B-A927E9C43CE3}"/>
              </a:ext>
            </a:extLst>
          </p:cNvPr>
          <p:cNvSpPr txBox="1"/>
          <p:nvPr/>
        </p:nvSpPr>
        <p:spPr>
          <a:xfrm>
            <a:off x="731520" y="740229"/>
            <a:ext cx="663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Infix Expression    :   </a:t>
            </a:r>
            <a:r>
              <a:rPr lang="en-US" spc="300" dirty="0">
                <a:highlight>
                  <a:srgbClr val="FFFF00"/>
                </a:highlight>
              </a:rPr>
              <a:t>5 * ( 6 + 2 ) - 8 / 4 </a:t>
            </a:r>
          </a:p>
          <a:p>
            <a:r>
              <a:rPr lang="en-US" dirty="0"/>
              <a:t>Postfix Expression:   </a:t>
            </a:r>
            <a:r>
              <a:rPr lang="en-US" spc="300" dirty="0">
                <a:highlight>
                  <a:srgbClr val="00FFFF"/>
                </a:highlight>
              </a:rPr>
              <a:t>5  6  2  +  * 8 4  / -</a:t>
            </a:r>
          </a:p>
          <a:p>
            <a:endParaRPr lang="en-IN" spc="3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7A889F-E6FA-4CE2-8726-2974DB82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93619"/>
              </p:ext>
            </p:extLst>
          </p:nvPr>
        </p:nvGraphicFramePr>
        <p:xfrm>
          <a:off x="731520" y="1663559"/>
          <a:ext cx="352406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09">
                  <a:extLst>
                    <a:ext uri="{9D8B030D-6E8A-4147-A177-3AD203B41FA5}">
                      <a16:colId xmlns:a16="http://schemas.microsoft.com/office/drawing/2014/main" val="275529182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6185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Scanned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0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7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6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3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1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125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4EA637-813D-4385-B780-F04CCA405902}"/>
              </a:ext>
            </a:extLst>
          </p:cNvPr>
          <p:cNvSpPr txBox="1"/>
          <p:nvPr/>
        </p:nvSpPr>
        <p:spPr>
          <a:xfrm>
            <a:off x="947785" y="4125133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6)    8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63438-A45B-47BE-A68A-7E422BB2209B}"/>
              </a:ext>
            </a:extLst>
          </p:cNvPr>
          <p:cNvSpPr txBox="1"/>
          <p:nvPr/>
        </p:nvSpPr>
        <p:spPr>
          <a:xfrm>
            <a:off x="927463" y="2679945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2)    6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E467D-FDA2-420C-ADCD-E96D8C639FB6}"/>
              </a:ext>
            </a:extLst>
          </p:cNvPr>
          <p:cNvSpPr txBox="1"/>
          <p:nvPr/>
        </p:nvSpPr>
        <p:spPr>
          <a:xfrm>
            <a:off x="927463" y="3046502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3)    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E7BAD-7FA6-430C-B2A7-D5000DF4A437}"/>
              </a:ext>
            </a:extLst>
          </p:cNvPr>
          <p:cNvSpPr txBox="1"/>
          <p:nvPr/>
        </p:nvSpPr>
        <p:spPr>
          <a:xfrm>
            <a:off x="927463" y="3393509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4)    +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433E9-E450-4118-B226-A1D4EB98F70C}"/>
              </a:ext>
            </a:extLst>
          </p:cNvPr>
          <p:cNvSpPr txBox="1"/>
          <p:nvPr/>
        </p:nvSpPr>
        <p:spPr>
          <a:xfrm>
            <a:off x="927463" y="3778126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5)    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5F5D7-6311-469F-A08E-5E9B8B769632}"/>
              </a:ext>
            </a:extLst>
          </p:cNvPr>
          <p:cNvSpPr txBox="1"/>
          <p:nvPr/>
        </p:nvSpPr>
        <p:spPr>
          <a:xfrm>
            <a:off x="927463" y="2284003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1)    5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492FD-A695-4B50-BFD2-E2884DA7364E}"/>
              </a:ext>
            </a:extLst>
          </p:cNvPr>
          <p:cNvSpPr txBox="1"/>
          <p:nvPr/>
        </p:nvSpPr>
        <p:spPr>
          <a:xfrm>
            <a:off x="865052" y="4526367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7)    4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35362-F786-45B9-A25F-374BA821A89A}"/>
              </a:ext>
            </a:extLst>
          </p:cNvPr>
          <p:cNvSpPr txBox="1"/>
          <p:nvPr/>
        </p:nvSpPr>
        <p:spPr>
          <a:xfrm>
            <a:off x="865052" y="4893735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8)    /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D8F9D-4767-4099-9960-226FD417DB24}"/>
              </a:ext>
            </a:extLst>
          </p:cNvPr>
          <p:cNvSpPr txBox="1"/>
          <p:nvPr/>
        </p:nvSpPr>
        <p:spPr>
          <a:xfrm>
            <a:off x="865052" y="5240698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9)    -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511E7-6A1C-4490-8CE7-2C280EB238D3}"/>
              </a:ext>
            </a:extLst>
          </p:cNvPr>
          <p:cNvSpPr txBox="1"/>
          <p:nvPr/>
        </p:nvSpPr>
        <p:spPr>
          <a:xfrm>
            <a:off x="865052" y="5587661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10)    /0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4E60E-F741-4F60-BD68-CF35BC85FBFD}"/>
              </a:ext>
            </a:extLst>
          </p:cNvPr>
          <p:cNvSpPr txBox="1"/>
          <p:nvPr/>
        </p:nvSpPr>
        <p:spPr>
          <a:xfrm>
            <a:off x="2151743" y="2320574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966D7-9F53-4309-8B18-79AA80425CD7}"/>
              </a:ext>
            </a:extLst>
          </p:cNvPr>
          <p:cNvSpPr txBox="1"/>
          <p:nvPr/>
        </p:nvSpPr>
        <p:spPr>
          <a:xfrm>
            <a:off x="2269309" y="2689698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5,  6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14D79-DA92-42C8-81EE-D9104ED99A63}"/>
              </a:ext>
            </a:extLst>
          </p:cNvPr>
          <p:cNvSpPr txBox="1"/>
          <p:nvPr/>
        </p:nvSpPr>
        <p:spPr>
          <a:xfrm>
            <a:off x="2422431" y="3070279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5,  6,  2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092861-1D5F-446C-9753-04D1827796E5}"/>
              </a:ext>
            </a:extLst>
          </p:cNvPr>
          <p:cNvSpPr txBox="1"/>
          <p:nvPr/>
        </p:nvSpPr>
        <p:spPr>
          <a:xfrm>
            <a:off x="2282375" y="3432515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5,  8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CAC0-25C0-46DA-9135-CDCBAE63AEBF}"/>
              </a:ext>
            </a:extLst>
          </p:cNvPr>
          <p:cNvSpPr txBox="1"/>
          <p:nvPr/>
        </p:nvSpPr>
        <p:spPr>
          <a:xfrm>
            <a:off x="2201820" y="3786240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58605-F874-46EC-8761-264131952D44}"/>
              </a:ext>
            </a:extLst>
          </p:cNvPr>
          <p:cNvSpPr txBox="1"/>
          <p:nvPr/>
        </p:nvSpPr>
        <p:spPr>
          <a:xfrm>
            <a:off x="2382524" y="4147262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40,  8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61DED-8ABC-498B-9929-EF5888D24B39}"/>
              </a:ext>
            </a:extLst>
          </p:cNvPr>
          <p:cNvSpPr txBox="1"/>
          <p:nvPr/>
        </p:nvSpPr>
        <p:spPr>
          <a:xfrm>
            <a:off x="2293253" y="4524279"/>
            <a:ext cx="134329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40,  8,  4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9D31DA-41DC-4C32-A971-C3043E19803F}"/>
              </a:ext>
            </a:extLst>
          </p:cNvPr>
          <p:cNvSpPr txBox="1"/>
          <p:nvPr/>
        </p:nvSpPr>
        <p:spPr>
          <a:xfrm>
            <a:off x="2317210" y="4872567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40,  2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A3570-3C50-46D5-882A-B84EEB556492}"/>
              </a:ext>
            </a:extLst>
          </p:cNvPr>
          <p:cNvSpPr txBox="1"/>
          <p:nvPr/>
        </p:nvSpPr>
        <p:spPr>
          <a:xfrm>
            <a:off x="2184400" y="5252195"/>
            <a:ext cx="8795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38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05244-2D5B-48E7-B582-8FA9C94F078D}"/>
              </a:ext>
            </a:extLst>
          </p:cNvPr>
          <p:cNvSpPr txBox="1"/>
          <p:nvPr/>
        </p:nvSpPr>
        <p:spPr>
          <a:xfrm>
            <a:off x="5974892" y="1299465"/>
            <a:ext cx="49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Postfix Expression:    </a:t>
            </a:r>
            <a:r>
              <a:rPr lang="en-US" spc="300" dirty="0">
                <a:highlight>
                  <a:srgbClr val="00FFFF"/>
                </a:highlight>
              </a:rPr>
              <a:t>5  6  2  +  *  8  4  /  -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6BCFEFE-6A08-4324-95AA-86EAACA78B67}"/>
              </a:ext>
            </a:extLst>
          </p:cNvPr>
          <p:cNvSpPr/>
          <p:nvPr/>
        </p:nvSpPr>
        <p:spPr>
          <a:xfrm>
            <a:off x="7975014" y="1140531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2E6218F-3027-4073-9B05-190CE6362DA2}"/>
              </a:ext>
            </a:extLst>
          </p:cNvPr>
          <p:cNvSpPr/>
          <p:nvPr/>
        </p:nvSpPr>
        <p:spPr>
          <a:xfrm>
            <a:off x="8331963" y="1139532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73B1FD9-5FA3-4A73-9ECB-1387B357B65E}"/>
              </a:ext>
            </a:extLst>
          </p:cNvPr>
          <p:cNvSpPr/>
          <p:nvPr/>
        </p:nvSpPr>
        <p:spPr>
          <a:xfrm>
            <a:off x="8654138" y="1139533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F5881E9-27E4-41AB-8DFD-B3A87083A45C}"/>
              </a:ext>
            </a:extLst>
          </p:cNvPr>
          <p:cNvSpPr/>
          <p:nvPr/>
        </p:nvSpPr>
        <p:spPr>
          <a:xfrm>
            <a:off x="9018818" y="1133486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3838401-2B4C-4A26-8B66-1E007A033287}"/>
              </a:ext>
            </a:extLst>
          </p:cNvPr>
          <p:cNvSpPr/>
          <p:nvPr/>
        </p:nvSpPr>
        <p:spPr>
          <a:xfrm>
            <a:off x="9339913" y="1140531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904A05E-9BC3-41AB-B085-EA1FE0386394}"/>
              </a:ext>
            </a:extLst>
          </p:cNvPr>
          <p:cNvSpPr/>
          <p:nvPr/>
        </p:nvSpPr>
        <p:spPr>
          <a:xfrm>
            <a:off x="9665434" y="1124476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3BF357F-AB94-4055-8002-26DA3CF2E429}"/>
              </a:ext>
            </a:extLst>
          </p:cNvPr>
          <p:cNvSpPr/>
          <p:nvPr/>
        </p:nvSpPr>
        <p:spPr>
          <a:xfrm>
            <a:off x="10019202" y="1133667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FA41D9-8417-45C3-832F-AA9481642D0B}"/>
              </a:ext>
            </a:extLst>
          </p:cNvPr>
          <p:cNvSpPr/>
          <p:nvPr/>
        </p:nvSpPr>
        <p:spPr>
          <a:xfrm>
            <a:off x="10372970" y="1124958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917EAE0-24B0-49E5-BE2B-47F1CA1CCDEF}"/>
              </a:ext>
            </a:extLst>
          </p:cNvPr>
          <p:cNvSpPr/>
          <p:nvPr/>
        </p:nvSpPr>
        <p:spPr>
          <a:xfrm>
            <a:off x="10626630" y="1124959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58CD010-8BF2-4A78-824E-871183913AFF}"/>
              </a:ext>
            </a:extLst>
          </p:cNvPr>
          <p:cNvSpPr/>
          <p:nvPr/>
        </p:nvSpPr>
        <p:spPr>
          <a:xfrm>
            <a:off x="10920528" y="1121932"/>
            <a:ext cx="78377" cy="19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0544B7-DFC6-4D58-B04B-62161E7860D4}"/>
              </a:ext>
            </a:extLst>
          </p:cNvPr>
          <p:cNvSpPr/>
          <p:nvPr/>
        </p:nvSpPr>
        <p:spPr>
          <a:xfrm>
            <a:off x="5599980" y="3464298"/>
            <a:ext cx="1000664" cy="3709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F1B7A8-4400-42D0-8574-031BD2F161C9}"/>
              </a:ext>
            </a:extLst>
          </p:cNvPr>
          <p:cNvGrpSpPr/>
          <p:nvPr/>
        </p:nvGrpSpPr>
        <p:grpSpPr>
          <a:xfrm>
            <a:off x="4481185" y="2318590"/>
            <a:ext cx="2119460" cy="1866016"/>
            <a:chOff x="4481185" y="2318590"/>
            <a:chExt cx="2119460" cy="186601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FFA387-A056-42E1-81C0-7311369F58D3}"/>
                </a:ext>
              </a:extLst>
            </p:cNvPr>
            <p:cNvSpPr/>
            <p:nvPr/>
          </p:nvSpPr>
          <p:spPr>
            <a:xfrm>
              <a:off x="5599980" y="3813670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6B1DE1-08BD-4139-A47F-1E2D881B4498}"/>
                </a:ext>
              </a:extLst>
            </p:cNvPr>
            <p:cNvSpPr/>
            <p:nvPr/>
          </p:nvSpPr>
          <p:spPr>
            <a:xfrm>
              <a:off x="5599980" y="3084736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0DC494-8A4F-4F31-906C-0970AE94CADF}"/>
                </a:ext>
              </a:extLst>
            </p:cNvPr>
            <p:cNvSpPr/>
            <p:nvPr/>
          </p:nvSpPr>
          <p:spPr>
            <a:xfrm>
              <a:off x="5599980" y="2713800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9774740-6E77-4A59-9411-10BD8D2C9DF5}"/>
                </a:ext>
              </a:extLst>
            </p:cNvPr>
            <p:cNvGrpSpPr/>
            <p:nvPr/>
          </p:nvGrpSpPr>
          <p:grpSpPr>
            <a:xfrm>
              <a:off x="5591354" y="2318590"/>
              <a:ext cx="1009291" cy="395210"/>
              <a:chOff x="3122762" y="3174521"/>
              <a:chExt cx="1009291" cy="3952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453B1E-8F4F-4015-8D5F-F021C31EF769}"/>
                  </a:ext>
                </a:extLst>
              </p:cNvPr>
              <p:cNvSpPr txBox="1"/>
              <p:nvPr/>
            </p:nvSpPr>
            <p:spPr>
              <a:xfrm>
                <a:off x="3131388" y="3183610"/>
                <a:ext cx="1000664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0D6CAFE-6C90-4F62-A195-4B6381430233}"/>
                  </a:ext>
                </a:extLst>
              </p:cNvPr>
              <p:cNvCxnSpPr/>
              <p:nvPr/>
            </p:nvCxnSpPr>
            <p:spPr>
              <a:xfrm>
                <a:off x="3122762" y="3178833"/>
                <a:ext cx="0" cy="3908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205CDB-F60C-4C1B-B860-5D8E4E3AA1B0}"/>
                  </a:ext>
                </a:extLst>
              </p:cNvPr>
              <p:cNvCxnSpPr/>
              <p:nvPr/>
            </p:nvCxnSpPr>
            <p:spPr>
              <a:xfrm>
                <a:off x="4132053" y="3174521"/>
                <a:ext cx="0" cy="3908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A539C10-794A-4FDF-A711-D56E3CAC3FD5}"/>
                  </a:ext>
                </a:extLst>
              </p:cNvPr>
              <p:cNvCxnSpPr/>
              <p:nvPr/>
            </p:nvCxnSpPr>
            <p:spPr>
              <a:xfrm>
                <a:off x="3122762" y="3556793"/>
                <a:ext cx="100929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5E050A-5391-4F88-852B-27ECF5392DAC}"/>
                </a:ext>
              </a:extLst>
            </p:cNvPr>
            <p:cNvSpPr txBox="1"/>
            <p:nvPr/>
          </p:nvSpPr>
          <p:spPr>
            <a:xfrm>
              <a:off x="4481185" y="2815788"/>
              <a:ext cx="56933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Top</a:t>
              </a:r>
              <a:endParaRPr lang="en-IN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9DF948D-BB04-4809-A294-845C88B35F89}"/>
              </a:ext>
            </a:extLst>
          </p:cNvPr>
          <p:cNvSpPr/>
          <p:nvPr/>
        </p:nvSpPr>
        <p:spPr>
          <a:xfrm rot="16200000">
            <a:off x="5323298" y="3855602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B2918A-4259-4AE2-A3D9-416F49168C60}"/>
              </a:ext>
            </a:extLst>
          </p:cNvPr>
          <p:cNvSpPr txBox="1"/>
          <p:nvPr/>
        </p:nvSpPr>
        <p:spPr>
          <a:xfrm>
            <a:off x="5840825" y="3074194"/>
            <a:ext cx="2699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4C0151-110D-4198-8381-EACED1725D9C}"/>
              </a:ext>
            </a:extLst>
          </p:cNvPr>
          <p:cNvSpPr txBox="1"/>
          <p:nvPr/>
        </p:nvSpPr>
        <p:spPr>
          <a:xfrm>
            <a:off x="5812074" y="3479985"/>
            <a:ext cx="32746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ED607D-1BF9-45D0-95BB-FB9439EAF74C}"/>
              </a:ext>
            </a:extLst>
          </p:cNvPr>
          <p:cNvSpPr txBox="1"/>
          <p:nvPr/>
        </p:nvSpPr>
        <p:spPr>
          <a:xfrm>
            <a:off x="5671008" y="3843860"/>
            <a:ext cx="3168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F43A98-A488-457C-A74F-6DE1675D6522}"/>
              </a:ext>
            </a:extLst>
          </p:cNvPr>
          <p:cNvSpPr txBox="1"/>
          <p:nvPr/>
        </p:nvSpPr>
        <p:spPr>
          <a:xfrm>
            <a:off x="6119416" y="3068672"/>
            <a:ext cx="26996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41BD9D-E935-4BFA-B8FE-228DCEAEFCC4}"/>
              </a:ext>
            </a:extLst>
          </p:cNvPr>
          <p:cNvSpPr txBox="1"/>
          <p:nvPr/>
        </p:nvSpPr>
        <p:spPr>
          <a:xfrm>
            <a:off x="5987891" y="3471736"/>
            <a:ext cx="32746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B9D9C8-7D2C-4764-AB24-CAA8382DAB9B}"/>
              </a:ext>
            </a:extLst>
          </p:cNvPr>
          <p:cNvSpPr txBox="1"/>
          <p:nvPr/>
        </p:nvSpPr>
        <p:spPr>
          <a:xfrm>
            <a:off x="6163708" y="3474745"/>
            <a:ext cx="32746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5D554-E120-40AE-9D96-A5BE03B16E4A}"/>
              </a:ext>
            </a:extLst>
          </p:cNvPr>
          <p:cNvSpPr txBox="1"/>
          <p:nvPr/>
        </p:nvSpPr>
        <p:spPr>
          <a:xfrm>
            <a:off x="5917358" y="3839382"/>
            <a:ext cx="3168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9497E5-EC03-4C84-953A-EA784FF605D6}"/>
              </a:ext>
            </a:extLst>
          </p:cNvPr>
          <p:cNvSpPr txBox="1"/>
          <p:nvPr/>
        </p:nvSpPr>
        <p:spPr>
          <a:xfrm>
            <a:off x="6174292" y="3841805"/>
            <a:ext cx="3168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38</a:t>
            </a:r>
            <a:endParaRPr lang="en-IN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A5AB12AB-85DE-4685-B0E0-62CC9CD4F819}"/>
              </a:ext>
            </a:extLst>
          </p:cNvPr>
          <p:cNvSpPr/>
          <p:nvPr/>
        </p:nvSpPr>
        <p:spPr>
          <a:xfrm rot="16200000">
            <a:off x="5318005" y="3480724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61B07C08-B695-435C-8E88-852744168BC1}"/>
              </a:ext>
            </a:extLst>
          </p:cNvPr>
          <p:cNvSpPr/>
          <p:nvPr/>
        </p:nvSpPr>
        <p:spPr>
          <a:xfrm rot="16200000">
            <a:off x="5307496" y="3127850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11DE4E-3FAF-4FE7-9128-48DEE959386C}"/>
              </a:ext>
            </a:extLst>
          </p:cNvPr>
          <p:cNvSpPr txBox="1"/>
          <p:nvPr/>
        </p:nvSpPr>
        <p:spPr>
          <a:xfrm>
            <a:off x="5591354" y="4344229"/>
            <a:ext cx="100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3FEA61-EA6E-41A0-85E8-82DCFA8E7A63}"/>
              </a:ext>
            </a:extLst>
          </p:cNvPr>
          <p:cNvSpPr txBox="1"/>
          <p:nvPr/>
        </p:nvSpPr>
        <p:spPr>
          <a:xfrm>
            <a:off x="6881451" y="1794563"/>
            <a:ext cx="4528422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postfix_evaluation</a:t>
            </a:r>
            <a:r>
              <a:rPr lang="en-US" dirty="0"/>
              <a:t>( char postfix[])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  while(postfix[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ch</a:t>
            </a:r>
            <a:r>
              <a:rPr lang="en-US" dirty="0"/>
              <a:t>=postfix[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</a:t>
            </a:r>
            <a:r>
              <a:rPr lang="en-IN" i="1" dirty="0">
                <a:highlight>
                  <a:srgbClr val="FFFF00"/>
                </a:highlight>
              </a:rPr>
              <a:t> //categorize the scanned data (</a:t>
            </a:r>
            <a:r>
              <a:rPr lang="en-IN" i="1" dirty="0" err="1">
                <a:highlight>
                  <a:srgbClr val="FFFF00"/>
                </a:highlight>
              </a:rPr>
              <a:t>ch</a:t>
            </a:r>
            <a:r>
              <a:rPr lang="en-IN" i="1" dirty="0">
                <a:highlight>
                  <a:srgbClr val="FFFF00"/>
                </a:highlight>
              </a:rPr>
              <a:t>),       </a:t>
            </a:r>
          </a:p>
          <a:p>
            <a:r>
              <a:rPr lang="en-IN" i="1" dirty="0"/>
              <a:t>            </a:t>
            </a:r>
            <a:r>
              <a:rPr lang="en-IN" i="1" dirty="0">
                <a:highlight>
                  <a:srgbClr val="FFFF00"/>
                </a:highlight>
              </a:rPr>
              <a:t>//whether it is an operand or operator</a:t>
            </a:r>
            <a:endParaRPr lang="en-US" dirty="0"/>
          </a:p>
          <a:p>
            <a:r>
              <a:rPr lang="en-US" dirty="0"/>
              <a:t>           ……..</a:t>
            </a:r>
          </a:p>
          <a:p>
            <a:r>
              <a:rPr lang="en-US" dirty="0"/>
              <a:t>          } </a:t>
            </a:r>
            <a:r>
              <a:rPr lang="en-US" i="1" dirty="0">
                <a:highlight>
                  <a:srgbClr val="FFFF00"/>
                </a:highlight>
              </a:rPr>
              <a:t>// end of switch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} </a:t>
            </a:r>
            <a:r>
              <a:rPr lang="en-US" i="1" dirty="0">
                <a:highlight>
                  <a:srgbClr val="FFFF00"/>
                </a:highlight>
              </a:rPr>
              <a:t>// end of while</a:t>
            </a:r>
          </a:p>
          <a:p>
            <a:r>
              <a:rPr lang="en-US" dirty="0"/>
              <a:t>}  </a:t>
            </a:r>
            <a:r>
              <a:rPr lang="en-US" i="1" dirty="0">
                <a:highlight>
                  <a:srgbClr val="FFFF00"/>
                </a:highlight>
              </a:rPr>
              <a:t>// end of function</a:t>
            </a:r>
            <a:endParaRPr lang="en-IN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5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8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50" grpId="12" animBg="1"/>
      <p:bldP spid="50" grpId="13" animBg="1"/>
      <p:bldP spid="51" grpId="0"/>
      <p:bldP spid="51" grpId="1"/>
      <p:bldP spid="51" grpId="2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5" grpId="2"/>
      <p:bldP spid="55" grpId="3"/>
      <p:bldP spid="56" grpId="0"/>
      <p:bldP spid="56" grpId="1"/>
      <p:bldP spid="57" grpId="0"/>
      <p:bldP spid="57" grpId="1"/>
      <p:bldP spid="58" grpId="0"/>
      <p:bldP spid="58" grpId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60" grpId="0" animBg="1"/>
      <p:bldP spid="60" grpId="1" animBg="1"/>
      <p:bldP spid="60" grpId="2" animBg="1"/>
      <p:bldP spid="60" grpId="3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E752-EA69-40E3-916E-A59B373C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Algorithm: </a:t>
            </a:r>
            <a:r>
              <a:rPr lang="en-US" sz="4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Postfix Evaluation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9F536-1E22-4D9C-AC46-10DD4CA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9547E-584A-49AC-9685-7D805A93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9C08-804B-4C60-9D66-ACE62D80A80B}"/>
              </a:ext>
            </a:extLst>
          </p:cNvPr>
          <p:cNvSpPr txBox="1"/>
          <p:nvPr/>
        </p:nvSpPr>
        <p:spPr>
          <a:xfrm>
            <a:off x="959623" y="1141412"/>
            <a:ext cx="4528422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postfix_evaluation</a:t>
            </a:r>
            <a:r>
              <a:rPr lang="en-US" dirty="0"/>
              <a:t>( char postfix[])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=0, x, y, r;</a:t>
            </a:r>
          </a:p>
          <a:p>
            <a:r>
              <a:rPr lang="en-US" dirty="0"/>
              <a:t>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  while(postfix[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ch</a:t>
            </a:r>
            <a:r>
              <a:rPr lang="en-US" dirty="0"/>
              <a:t>=postfix[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</a:t>
            </a:r>
            <a:r>
              <a:rPr lang="en-IN" i="1" dirty="0">
                <a:highlight>
                  <a:srgbClr val="FFFF00"/>
                </a:highlight>
              </a:rPr>
              <a:t> //categorize the scanned data (</a:t>
            </a:r>
            <a:r>
              <a:rPr lang="en-IN" i="1" dirty="0" err="1">
                <a:highlight>
                  <a:srgbClr val="FFFF00"/>
                </a:highlight>
              </a:rPr>
              <a:t>ch</a:t>
            </a:r>
            <a:r>
              <a:rPr lang="en-IN" i="1" dirty="0">
                <a:highlight>
                  <a:srgbClr val="FFFF00"/>
                </a:highlight>
              </a:rPr>
              <a:t>),       </a:t>
            </a:r>
          </a:p>
          <a:p>
            <a:r>
              <a:rPr lang="en-IN" i="1" dirty="0"/>
              <a:t>            </a:t>
            </a:r>
            <a:r>
              <a:rPr lang="en-IN" i="1" dirty="0">
                <a:highlight>
                  <a:srgbClr val="FFFF00"/>
                </a:highlight>
              </a:rPr>
              <a:t>//whether it is an operand or operator</a:t>
            </a:r>
            <a:endParaRPr lang="en-US" dirty="0"/>
          </a:p>
          <a:p>
            <a:r>
              <a:rPr lang="en-US" dirty="0"/>
              <a:t>           ……..</a:t>
            </a:r>
          </a:p>
          <a:p>
            <a:r>
              <a:rPr lang="en-US" dirty="0"/>
              <a:t>          } </a:t>
            </a:r>
            <a:r>
              <a:rPr lang="en-US" i="1" dirty="0">
                <a:highlight>
                  <a:srgbClr val="FFFF00"/>
                </a:highlight>
              </a:rPr>
              <a:t>// end of switch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} </a:t>
            </a:r>
            <a:r>
              <a:rPr lang="en-US" i="1" dirty="0">
                <a:highlight>
                  <a:srgbClr val="FFFF00"/>
                </a:highlight>
              </a:rPr>
              <a:t>// end of while</a:t>
            </a:r>
          </a:p>
          <a:p>
            <a:r>
              <a:rPr lang="en-US" dirty="0"/>
              <a:t>}  </a:t>
            </a:r>
            <a:r>
              <a:rPr lang="en-US" i="1" dirty="0">
                <a:highlight>
                  <a:srgbClr val="FFFF00"/>
                </a:highlight>
              </a:rPr>
              <a:t>// end of function</a:t>
            </a:r>
            <a:endParaRPr lang="en-IN" i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49D4F-7D5A-45ED-B2C8-9766236E1A50}"/>
              </a:ext>
            </a:extLst>
          </p:cNvPr>
          <p:cNvSpPr txBox="1"/>
          <p:nvPr/>
        </p:nvSpPr>
        <p:spPr>
          <a:xfrm>
            <a:off x="6284915" y="1141412"/>
            <a:ext cx="4644342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switch()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case ‘+’: y=pop(); x=pop(); push(</a:t>
            </a:r>
            <a:r>
              <a:rPr lang="en-US" dirty="0" err="1"/>
              <a:t>x+y</a:t>
            </a:r>
            <a:r>
              <a:rPr lang="en-US" dirty="0"/>
              <a:t>);break;</a:t>
            </a:r>
          </a:p>
          <a:p>
            <a:r>
              <a:rPr lang="en-US" dirty="0"/>
              <a:t>   case ‘-’:  y=pop(); x=pop(); push(x-y);break;</a:t>
            </a:r>
          </a:p>
          <a:p>
            <a:r>
              <a:rPr lang="en-US" dirty="0"/>
              <a:t>   case ‘*’: y=pop(); x=pop(); push(x*y);break;</a:t>
            </a:r>
          </a:p>
          <a:p>
            <a:r>
              <a:rPr lang="en-US" dirty="0"/>
              <a:t>   case ‘/’: y=pop(); x=pop(); push(x/y);break;</a:t>
            </a:r>
          </a:p>
          <a:p>
            <a:r>
              <a:rPr lang="en-US" dirty="0"/>
              <a:t>   case’^’: y=pop(); x=pop(); push(</a:t>
            </a:r>
            <a:r>
              <a:rPr lang="en-US" dirty="0" err="1"/>
              <a:t>x^y</a:t>
            </a:r>
            <a:r>
              <a:rPr lang="en-US" dirty="0"/>
              <a:t>);break;</a:t>
            </a:r>
          </a:p>
          <a:p>
            <a:r>
              <a:rPr lang="en-US" dirty="0"/>
              <a:t>   default: r=ch-’0’; push(r); </a:t>
            </a:r>
            <a:r>
              <a:rPr lang="en-US" dirty="0">
                <a:highlight>
                  <a:srgbClr val="FFFF00"/>
                </a:highlight>
              </a:rPr>
              <a:t>// operand r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3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E4CF-A721-4228-A91A-24CE1090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305434"/>
          </a:xfrm>
        </p:spPr>
        <p:txBody>
          <a:bodyPr>
            <a:noAutofit/>
          </a:bodyPr>
          <a:lstStyle/>
          <a:p>
            <a:r>
              <a:rPr lang="en-US" sz="3600" dirty="0"/>
              <a:t>What is the Tower of Hanoi problem?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5C05D-9E2E-4217-AD03-6E59631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81EC-8656-4E8E-A5E8-5B421D24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3AB09-B3E8-453E-B1C2-9B490B1B7C05}"/>
              </a:ext>
            </a:extLst>
          </p:cNvPr>
          <p:cNvSpPr txBox="1"/>
          <p:nvPr/>
        </p:nvSpPr>
        <p:spPr>
          <a:xfrm>
            <a:off x="1062446" y="740229"/>
            <a:ext cx="102913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Tower of Hanoi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called the 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Tower of Brahma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Lucas' Tower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al game"/>
              </a:rPr>
              <a:t>mathematical game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uzzle"/>
              </a:rPr>
              <a:t>puzzle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consists of three rods and a number of disks of different sizes, which can slide onto any rod. The puzzle starts with the disks in a neat stack in ascending order of size on one rod, the smallest at the top, thus making a </a:t>
            </a:r>
            <a:r>
              <a:rPr lang="en-US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Cone"/>
              </a:rPr>
              <a:t>conical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shape.</a:t>
            </a:r>
          </a:p>
          <a:p>
            <a:pPr algn="l"/>
            <a:r>
              <a:rPr lang="en-US" sz="1600" b="1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Rules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mission is to move all the disks to some another tower without violating the sequence of arrangement. A few rules to be followed for Tower of Hanoi are −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Only one disk can be moved among the towers at any given time.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Only the "top" disk can be removed.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No large disk can sit over a small disk.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CEDB7-F60C-4767-8FA1-4C25CCA2A8AF}"/>
              </a:ext>
            </a:extLst>
          </p:cNvPr>
          <p:cNvSpPr txBox="1"/>
          <p:nvPr/>
        </p:nvSpPr>
        <p:spPr>
          <a:xfrm>
            <a:off x="1191986" y="5748439"/>
            <a:ext cx="966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https://www.tutorialspoint.com/data_structures_algorithms/images/tower_of_hanoi_two_disks.gif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CF45A-6239-4F45-976D-E689262AA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09" y="2681763"/>
            <a:ext cx="4419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3784-CF16-4381-BF82-49957D7D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0509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Algorithm:: </a:t>
            </a:r>
            <a:r>
              <a:rPr lang="en-US" sz="4400" dirty="0"/>
              <a:t>Tower of Hanoi problem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76B7-F32D-440A-B34E-36F3823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C193F-EBD0-454B-8306-449C1CC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4AC0E-735A-4555-9B27-924CFE89EA9A}"/>
              </a:ext>
            </a:extLst>
          </p:cNvPr>
          <p:cNvSpPr txBox="1"/>
          <p:nvPr/>
        </p:nvSpPr>
        <p:spPr>
          <a:xfrm>
            <a:off x="905691" y="740228"/>
            <a:ext cx="1104246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write an algorithm for Tower of Hanoi, first we need to learn how to solve this problem with lesser amount of disks, say → 1 or 2. We mark three towers with name,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destination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(only to help moving the disks). If we have only one disk, then it can easily be moved from source to destination peg.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we have 2 disks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First, we move the smaller (top) disk to aux peg.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Then, we move the larger (bottom) disk to destination peg.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And finally, we move the smaller disk from aux to destination peg.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72E90-1D67-491B-ABB2-0B6A11D70AA7}"/>
              </a:ext>
            </a:extLst>
          </p:cNvPr>
          <p:cNvSpPr txBox="1"/>
          <p:nvPr/>
        </p:nvSpPr>
        <p:spPr>
          <a:xfrm>
            <a:off x="8373295" y="3147158"/>
            <a:ext cx="87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n=3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76E77-1C4B-4172-BCB6-8DB78A795A75}"/>
              </a:ext>
            </a:extLst>
          </p:cNvPr>
          <p:cNvGrpSpPr/>
          <p:nvPr/>
        </p:nvGrpSpPr>
        <p:grpSpPr>
          <a:xfrm>
            <a:off x="6895011" y="3732090"/>
            <a:ext cx="757645" cy="1001486"/>
            <a:chOff x="2471057" y="3853683"/>
            <a:chExt cx="757645" cy="10014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D407D9-8946-48DE-88F6-8A91B4824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543CF5-B9E0-4054-85B3-77AE1B3FD9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406A67-F48B-4F5D-BA9D-F4C25D164F99}"/>
              </a:ext>
            </a:extLst>
          </p:cNvPr>
          <p:cNvGrpSpPr/>
          <p:nvPr/>
        </p:nvGrpSpPr>
        <p:grpSpPr>
          <a:xfrm>
            <a:off x="8416835" y="3732090"/>
            <a:ext cx="757645" cy="1001486"/>
            <a:chOff x="2471057" y="3853683"/>
            <a:chExt cx="757645" cy="100148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6D3C94-7C2F-4BAB-8709-C71FA957AEC2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CD5855-88D8-473B-8D37-63B82B9A0A04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7E3171-E20F-459A-9324-9D3D6FB302CA}"/>
              </a:ext>
            </a:extLst>
          </p:cNvPr>
          <p:cNvGrpSpPr/>
          <p:nvPr/>
        </p:nvGrpSpPr>
        <p:grpSpPr>
          <a:xfrm>
            <a:off x="9812382" y="3750774"/>
            <a:ext cx="757645" cy="1001486"/>
            <a:chOff x="2471057" y="3853683"/>
            <a:chExt cx="757645" cy="10014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EC1C14-E3C8-4AC2-A246-45BD0BBC0DDD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2D966E-A84A-436F-AE93-295A47A1619E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084BD2-EF10-4126-B9B5-ACF8F3E3FCDF}"/>
              </a:ext>
            </a:extLst>
          </p:cNvPr>
          <p:cNvSpPr txBox="1"/>
          <p:nvPr/>
        </p:nvSpPr>
        <p:spPr>
          <a:xfrm>
            <a:off x="6731726" y="4910365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54B-89AA-446E-921C-77BF39CE594F}"/>
              </a:ext>
            </a:extLst>
          </p:cNvPr>
          <p:cNvSpPr txBox="1"/>
          <p:nvPr/>
        </p:nvSpPr>
        <p:spPr>
          <a:xfrm>
            <a:off x="8159932" y="4951741"/>
            <a:ext cx="127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Destination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22E57-98D1-4161-8EA1-5AB7410DEF2F}"/>
              </a:ext>
            </a:extLst>
          </p:cNvPr>
          <p:cNvSpPr txBox="1"/>
          <p:nvPr/>
        </p:nvSpPr>
        <p:spPr>
          <a:xfrm>
            <a:off x="9694815" y="4951740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Auxiliary</a:t>
            </a:r>
            <a:endParaRPr lang="en-IN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82A35A55-F5E2-4F18-8862-BB86C2249A0C}"/>
              </a:ext>
            </a:extLst>
          </p:cNvPr>
          <p:cNvSpPr/>
          <p:nvPr/>
        </p:nvSpPr>
        <p:spPr>
          <a:xfrm>
            <a:off x="6897191" y="4465375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237CE8A1-3EEE-4221-9105-FD8BDA3559A3}"/>
              </a:ext>
            </a:extLst>
          </p:cNvPr>
          <p:cNvSpPr/>
          <p:nvPr/>
        </p:nvSpPr>
        <p:spPr>
          <a:xfrm>
            <a:off x="6962501" y="4372943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0624F5AF-9A86-4204-8C44-44B287682759}"/>
              </a:ext>
            </a:extLst>
          </p:cNvPr>
          <p:cNvSpPr/>
          <p:nvPr/>
        </p:nvSpPr>
        <p:spPr>
          <a:xfrm>
            <a:off x="7067006" y="4243996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7DFB9ED3-FF0E-48B2-9CE9-363265F1E88A}"/>
              </a:ext>
            </a:extLst>
          </p:cNvPr>
          <p:cNvSpPr/>
          <p:nvPr/>
        </p:nvSpPr>
        <p:spPr>
          <a:xfrm>
            <a:off x="8416835" y="4476501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E398344-556A-4517-AFF6-6353071FD4FB}"/>
              </a:ext>
            </a:extLst>
          </p:cNvPr>
          <p:cNvSpPr/>
          <p:nvPr/>
        </p:nvSpPr>
        <p:spPr>
          <a:xfrm>
            <a:off x="9889669" y="4560342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8F41A43B-1BE6-4832-B18B-4D9A3CA98621}"/>
              </a:ext>
            </a:extLst>
          </p:cNvPr>
          <p:cNvSpPr/>
          <p:nvPr/>
        </p:nvSpPr>
        <p:spPr>
          <a:xfrm>
            <a:off x="10006151" y="4419159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2C859E3D-481A-4B10-83D8-18548392375A}"/>
              </a:ext>
            </a:extLst>
          </p:cNvPr>
          <p:cNvSpPr/>
          <p:nvPr/>
        </p:nvSpPr>
        <p:spPr>
          <a:xfrm>
            <a:off x="8498476" y="4369345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FB473A5-E6F0-4DE9-9E90-434F68EFF523}"/>
              </a:ext>
            </a:extLst>
          </p:cNvPr>
          <p:cNvSpPr/>
          <p:nvPr/>
        </p:nvSpPr>
        <p:spPr>
          <a:xfrm>
            <a:off x="8614958" y="4228162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AED3EC-E0E7-4251-8A47-91319AB3BA5D}"/>
              </a:ext>
            </a:extLst>
          </p:cNvPr>
          <p:cNvSpPr txBox="1"/>
          <p:nvPr/>
        </p:nvSpPr>
        <p:spPr>
          <a:xfrm>
            <a:off x="3226529" y="3209387"/>
            <a:ext cx="87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912781-0A0C-4DFB-B59F-654CC42F62C7}"/>
              </a:ext>
            </a:extLst>
          </p:cNvPr>
          <p:cNvGrpSpPr/>
          <p:nvPr/>
        </p:nvGrpSpPr>
        <p:grpSpPr>
          <a:xfrm>
            <a:off x="1748245" y="3794319"/>
            <a:ext cx="757645" cy="1001486"/>
            <a:chOff x="2471057" y="3853683"/>
            <a:chExt cx="757645" cy="10014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C3DF39-0B6D-4E19-A432-5720DACC466C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C28708-1D56-4AB6-908B-B66BC369CE45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53F652-4D8B-4909-A7EF-F5C81F81631D}"/>
              </a:ext>
            </a:extLst>
          </p:cNvPr>
          <p:cNvGrpSpPr/>
          <p:nvPr/>
        </p:nvGrpSpPr>
        <p:grpSpPr>
          <a:xfrm>
            <a:off x="3270069" y="3794319"/>
            <a:ext cx="757645" cy="1001486"/>
            <a:chOff x="2471057" y="3853683"/>
            <a:chExt cx="757645" cy="100148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ECEDC-771D-4ED3-8380-BB6E384DCDFF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BF520D-9981-4FA6-9D36-310DC4C352E6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7DAD9-4D81-4310-A822-C309479AE1B4}"/>
              </a:ext>
            </a:extLst>
          </p:cNvPr>
          <p:cNvGrpSpPr/>
          <p:nvPr/>
        </p:nvGrpSpPr>
        <p:grpSpPr>
          <a:xfrm>
            <a:off x="4665616" y="3813003"/>
            <a:ext cx="757645" cy="1001486"/>
            <a:chOff x="2471057" y="3853683"/>
            <a:chExt cx="757645" cy="100148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405FC0-2810-4BC7-8341-9BCF17127326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108071-1230-4807-8868-A57C3132BD62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0673672-62CF-43CC-9AB7-34C8DAA92213}"/>
              </a:ext>
            </a:extLst>
          </p:cNvPr>
          <p:cNvSpPr txBox="1"/>
          <p:nvPr/>
        </p:nvSpPr>
        <p:spPr>
          <a:xfrm>
            <a:off x="1584960" y="4972594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3210A-03BA-47BE-9CD6-CA7C17196104}"/>
              </a:ext>
            </a:extLst>
          </p:cNvPr>
          <p:cNvSpPr txBox="1"/>
          <p:nvPr/>
        </p:nvSpPr>
        <p:spPr>
          <a:xfrm>
            <a:off x="3013166" y="5013970"/>
            <a:ext cx="127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Destination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A5578A-DAFE-49F9-92EB-3B8406A7C56F}"/>
              </a:ext>
            </a:extLst>
          </p:cNvPr>
          <p:cNvSpPr txBox="1"/>
          <p:nvPr/>
        </p:nvSpPr>
        <p:spPr>
          <a:xfrm>
            <a:off x="4548049" y="5013969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Auxiliary</a:t>
            </a:r>
            <a:endParaRPr lang="en-IN" dirty="0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9D4DEB15-BD7E-436C-843F-55D12B66F0FE}"/>
              </a:ext>
            </a:extLst>
          </p:cNvPr>
          <p:cNvSpPr/>
          <p:nvPr/>
        </p:nvSpPr>
        <p:spPr>
          <a:xfrm>
            <a:off x="1750425" y="4527604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55C784AA-3F9E-46AD-8A84-FB4100B17242}"/>
              </a:ext>
            </a:extLst>
          </p:cNvPr>
          <p:cNvSpPr/>
          <p:nvPr/>
        </p:nvSpPr>
        <p:spPr>
          <a:xfrm>
            <a:off x="1815735" y="4435172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4CEA2993-A55E-41C2-9DE6-862FE3938DC7}"/>
              </a:ext>
            </a:extLst>
          </p:cNvPr>
          <p:cNvSpPr/>
          <p:nvPr/>
        </p:nvSpPr>
        <p:spPr>
          <a:xfrm>
            <a:off x="3270069" y="4538730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4FB3C6D0-8EA3-4C9F-A5F1-41B6E2EEB5D2}"/>
              </a:ext>
            </a:extLst>
          </p:cNvPr>
          <p:cNvSpPr/>
          <p:nvPr/>
        </p:nvSpPr>
        <p:spPr>
          <a:xfrm>
            <a:off x="4742903" y="4622571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B0C64B3D-29B8-4EF2-9823-9C309178C7DD}"/>
              </a:ext>
            </a:extLst>
          </p:cNvPr>
          <p:cNvSpPr/>
          <p:nvPr/>
        </p:nvSpPr>
        <p:spPr>
          <a:xfrm>
            <a:off x="3351710" y="4431574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449A62C-568B-4241-8DEB-FC6D49A36833}"/>
                  </a:ext>
                </a:extLst>
              </p:cNvPr>
              <p:cNvSpPr txBox="1"/>
              <p:nvPr/>
            </p:nvSpPr>
            <p:spPr>
              <a:xfrm>
                <a:off x="1209675" y="5660300"/>
                <a:ext cx="45434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no. of moves = 3=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449A62C-568B-4241-8DEB-FC6D49A3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5" y="5660300"/>
                <a:ext cx="454342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97F7E2-285B-44F8-B0F5-FDFB3F4F58A0}"/>
                  </a:ext>
                </a:extLst>
              </p:cNvPr>
              <p:cNvSpPr txBox="1"/>
              <p:nvPr/>
            </p:nvSpPr>
            <p:spPr>
              <a:xfrm>
                <a:off x="6406243" y="5684233"/>
                <a:ext cx="45434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no. of moves = 7=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97F7E2-285B-44F8-B0F5-FDFB3F4F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43" y="5684233"/>
                <a:ext cx="454342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3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6" grpId="0" animBg="1"/>
      <p:bldP spid="37" grpId="0"/>
      <p:bldP spid="47" grpId="0"/>
      <p:bldP spid="48" grpId="0"/>
      <p:bldP spid="49" grpId="0"/>
      <p:bldP spid="50" grpId="0" animBg="1"/>
      <p:bldP spid="50" grpId="1" animBg="1"/>
      <p:bldP spid="51" grpId="0" animBg="1"/>
      <p:bldP spid="51" grpId="1" animBg="1"/>
      <p:bldP spid="53" grpId="0" animBg="1"/>
      <p:bldP spid="54" grpId="0" animBg="1"/>
      <p:bldP spid="54" grpId="1" animBg="1"/>
      <p:bldP spid="56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3784-CF16-4381-BF82-49957D7D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05097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Algorithm:: </a:t>
            </a:r>
            <a:r>
              <a:rPr lang="en-US" sz="4400" dirty="0"/>
              <a:t>Tower of Hanoi problem (</a:t>
            </a:r>
            <a:r>
              <a:rPr lang="en-US" sz="4400" dirty="0" err="1"/>
              <a:t>Cont</a:t>
            </a:r>
            <a:r>
              <a:rPr lang="en-US" sz="4400" dirty="0"/>
              <a:t>…)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76B7-F32D-440A-B34E-36F3823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C193F-EBD0-454B-8306-449C1CC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4AC0E-735A-4555-9B27-924CFE89EA9A}"/>
              </a:ext>
            </a:extLst>
          </p:cNvPr>
          <p:cNvSpPr txBox="1"/>
          <p:nvPr/>
        </p:nvSpPr>
        <p:spPr>
          <a:xfrm>
            <a:off x="5771875" y="1240340"/>
            <a:ext cx="5628459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</a:rPr>
              <a:t>v</a:t>
            </a:r>
            <a:r>
              <a:rPr lang="en-US" b="0" i="0" dirty="0">
                <a:effectLst/>
                <a:latin typeface="Arial" panose="020B0604020202020204" pitchFamily="34" charset="0"/>
              </a:rPr>
              <a:t>oid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tower_hanoi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(char A, char C, char B, int n)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{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if(n=1)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{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</a:rPr>
              <a:t>(“\n Move %c to %c “, A, C);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 }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else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{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</a:rPr>
              <a:t>tower_hanoi</a:t>
            </a:r>
            <a:r>
              <a:rPr lang="en-US" dirty="0">
                <a:latin typeface="Arial" panose="020B0604020202020204" pitchFamily="34" charset="0"/>
              </a:rPr>
              <a:t> ( A, B, C, n-1);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</a:rPr>
              <a:t>(“\n Move %c to %c “, A, C);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</a:rPr>
              <a:t>tower_hanoi</a:t>
            </a:r>
            <a:r>
              <a:rPr lang="en-US" dirty="0">
                <a:latin typeface="Arial" panose="020B0604020202020204" pitchFamily="34" charset="0"/>
              </a:rPr>
              <a:t> ( B,  C, A, n-1);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    }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}</a:t>
            </a:r>
          </a:p>
          <a:p>
            <a:pPr algn="just"/>
            <a:endParaRPr lang="en-US" dirty="0"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72E90-1D67-491B-ABB2-0B6A11D70AA7}"/>
              </a:ext>
            </a:extLst>
          </p:cNvPr>
          <p:cNvSpPr txBox="1"/>
          <p:nvPr/>
        </p:nvSpPr>
        <p:spPr>
          <a:xfrm>
            <a:off x="2267770" y="2045782"/>
            <a:ext cx="87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n=3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76E77-1C4B-4172-BCB6-8DB78A795A75}"/>
              </a:ext>
            </a:extLst>
          </p:cNvPr>
          <p:cNvGrpSpPr/>
          <p:nvPr/>
        </p:nvGrpSpPr>
        <p:grpSpPr>
          <a:xfrm>
            <a:off x="789486" y="2630714"/>
            <a:ext cx="757645" cy="1001486"/>
            <a:chOff x="2471057" y="3853683"/>
            <a:chExt cx="757645" cy="10014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D407D9-8946-48DE-88F6-8A91B4824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543CF5-B9E0-4054-85B3-77AE1B3FD9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406A67-F48B-4F5D-BA9D-F4C25D164F99}"/>
              </a:ext>
            </a:extLst>
          </p:cNvPr>
          <p:cNvGrpSpPr/>
          <p:nvPr/>
        </p:nvGrpSpPr>
        <p:grpSpPr>
          <a:xfrm>
            <a:off x="2311310" y="2630714"/>
            <a:ext cx="757645" cy="1001486"/>
            <a:chOff x="2471057" y="3853683"/>
            <a:chExt cx="757645" cy="100148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6D3C94-7C2F-4BAB-8709-C71FA957AEC2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CD5855-88D8-473B-8D37-63B82B9A0A04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7E3171-E20F-459A-9324-9D3D6FB302CA}"/>
              </a:ext>
            </a:extLst>
          </p:cNvPr>
          <p:cNvGrpSpPr/>
          <p:nvPr/>
        </p:nvGrpSpPr>
        <p:grpSpPr>
          <a:xfrm>
            <a:off x="3706857" y="2649398"/>
            <a:ext cx="757645" cy="1001486"/>
            <a:chOff x="2471057" y="3853683"/>
            <a:chExt cx="757645" cy="10014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EC1C14-E3C8-4AC2-A246-45BD0BBC0DDD}"/>
                </a:ext>
              </a:extLst>
            </p:cNvPr>
            <p:cNvCxnSpPr>
              <a:cxnSpLocks/>
            </p:cNvCxnSpPr>
            <p:nvPr/>
          </p:nvCxnSpPr>
          <p:spPr>
            <a:xfrm>
              <a:off x="2849880" y="3853683"/>
              <a:ext cx="0" cy="10014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2D966E-A84A-436F-AE93-295A47A1619E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57" y="4850318"/>
              <a:ext cx="75764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084BD2-EF10-4126-B9B5-ACF8F3E3FCDF}"/>
              </a:ext>
            </a:extLst>
          </p:cNvPr>
          <p:cNvSpPr txBox="1"/>
          <p:nvPr/>
        </p:nvSpPr>
        <p:spPr>
          <a:xfrm>
            <a:off x="626201" y="3808989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54B-89AA-446E-921C-77BF39CE594F}"/>
              </a:ext>
            </a:extLst>
          </p:cNvPr>
          <p:cNvSpPr txBox="1"/>
          <p:nvPr/>
        </p:nvSpPr>
        <p:spPr>
          <a:xfrm>
            <a:off x="2054407" y="3850365"/>
            <a:ext cx="127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Destination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22E57-98D1-4161-8EA1-5AB7410DEF2F}"/>
              </a:ext>
            </a:extLst>
          </p:cNvPr>
          <p:cNvSpPr txBox="1"/>
          <p:nvPr/>
        </p:nvSpPr>
        <p:spPr>
          <a:xfrm>
            <a:off x="3589290" y="3850364"/>
            <a:ext cx="9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Auxiliary</a:t>
            </a:r>
            <a:endParaRPr lang="en-IN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82A35A55-F5E2-4F18-8862-BB86C2249A0C}"/>
              </a:ext>
            </a:extLst>
          </p:cNvPr>
          <p:cNvSpPr/>
          <p:nvPr/>
        </p:nvSpPr>
        <p:spPr>
          <a:xfrm>
            <a:off x="791666" y="3363999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237CE8A1-3EEE-4221-9105-FD8BDA3559A3}"/>
              </a:ext>
            </a:extLst>
          </p:cNvPr>
          <p:cNvSpPr/>
          <p:nvPr/>
        </p:nvSpPr>
        <p:spPr>
          <a:xfrm>
            <a:off x="856976" y="3271567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0624F5AF-9A86-4204-8C44-44B287682759}"/>
              </a:ext>
            </a:extLst>
          </p:cNvPr>
          <p:cNvSpPr/>
          <p:nvPr/>
        </p:nvSpPr>
        <p:spPr>
          <a:xfrm>
            <a:off x="961481" y="3142620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7DFB9ED3-FF0E-48B2-9CE9-363265F1E88A}"/>
              </a:ext>
            </a:extLst>
          </p:cNvPr>
          <p:cNvSpPr/>
          <p:nvPr/>
        </p:nvSpPr>
        <p:spPr>
          <a:xfrm>
            <a:off x="2311310" y="3375125"/>
            <a:ext cx="755465" cy="234497"/>
          </a:xfrm>
          <a:prstGeom prst="can">
            <a:avLst>
              <a:gd name="adj" fmla="val 435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E398344-556A-4517-AFF6-6353071FD4FB}"/>
              </a:ext>
            </a:extLst>
          </p:cNvPr>
          <p:cNvSpPr/>
          <p:nvPr/>
        </p:nvSpPr>
        <p:spPr>
          <a:xfrm>
            <a:off x="3784144" y="3458966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8F41A43B-1BE6-4832-B18B-4D9A3CA98621}"/>
              </a:ext>
            </a:extLst>
          </p:cNvPr>
          <p:cNvSpPr/>
          <p:nvPr/>
        </p:nvSpPr>
        <p:spPr>
          <a:xfrm>
            <a:off x="3900626" y="3317783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2C859E3D-481A-4B10-83D8-18548392375A}"/>
              </a:ext>
            </a:extLst>
          </p:cNvPr>
          <p:cNvSpPr/>
          <p:nvPr/>
        </p:nvSpPr>
        <p:spPr>
          <a:xfrm>
            <a:off x="2392951" y="3267969"/>
            <a:ext cx="596538" cy="175163"/>
          </a:xfrm>
          <a:prstGeom prst="can">
            <a:avLst>
              <a:gd name="adj" fmla="val 4356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FB473A5-E6F0-4DE9-9E90-434F68EFF523}"/>
              </a:ext>
            </a:extLst>
          </p:cNvPr>
          <p:cNvSpPr/>
          <p:nvPr/>
        </p:nvSpPr>
        <p:spPr>
          <a:xfrm>
            <a:off x="2509433" y="3126786"/>
            <a:ext cx="359228" cy="175163"/>
          </a:xfrm>
          <a:prstGeom prst="can">
            <a:avLst>
              <a:gd name="adj" fmla="val 4356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97F7E2-285B-44F8-B0F5-FDFB3F4F58A0}"/>
                  </a:ext>
                </a:extLst>
              </p:cNvPr>
              <p:cNvSpPr txBox="1"/>
              <p:nvPr/>
            </p:nvSpPr>
            <p:spPr>
              <a:xfrm>
                <a:off x="300718" y="4582857"/>
                <a:ext cx="45434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no. of moves = 7=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97F7E2-285B-44F8-B0F5-FDFB3F4F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8" y="4582857"/>
                <a:ext cx="454342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6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73E5-1EA1-4A88-9245-A1F4CF2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/>
          <a:lstStyle/>
          <a:p>
            <a:r>
              <a:rPr lang="en-US" dirty="0"/>
              <a:t>Outline : Lecture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8FAC-95B1-4634-92B7-8FFFC8D3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70"/>
            <a:ext cx="5257800" cy="50863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F0C5-52EC-46C0-9B68-C1C255D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4DEC-F122-4F91-B5D4-BA9BF77B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F26C2-EC02-4786-ADD9-0CC425BD36A1}"/>
              </a:ext>
            </a:extLst>
          </p:cNvPr>
          <p:cNvSpPr txBox="1"/>
          <p:nvPr/>
        </p:nvSpPr>
        <p:spPr>
          <a:xfrm>
            <a:off x="621103" y="1090570"/>
            <a:ext cx="4994693" cy="439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(LIFO)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Stack &amp; Dynamic Stack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Static Stack</a:t>
            </a:r>
          </a:p>
          <a:p>
            <a:pPr marL="630238" lvl="0" indent="-180975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Push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Dynamic Stack</a:t>
            </a:r>
          </a:p>
          <a:p>
            <a:pPr marL="630238" lvl="0" indent="-180975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Push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40D4-B9B8-4436-A600-E5FF831585D6}"/>
              </a:ext>
            </a:extLst>
          </p:cNvPr>
          <p:cNvSpPr txBox="1"/>
          <p:nvPr/>
        </p:nvSpPr>
        <p:spPr>
          <a:xfrm>
            <a:off x="5279366" y="984373"/>
            <a:ext cx="6415177" cy="26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stack</a:t>
            </a:r>
          </a:p>
          <a:p>
            <a:pPr marL="715963" lvl="1" indent="-2667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715963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Transformation of Infix Arithmetic Expression into Equivalent Postfix Expression </a:t>
            </a:r>
          </a:p>
          <a:p>
            <a:pPr marL="449263" lvl="1" indent="2667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49263" algn="l"/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Postfix Expression</a:t>
            </a:r>
          </a:p>
          <a:p>
            <a:pPr marL="361950" lvl="1" indent="-3619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49263" algn="l"/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pPr marL="449263" lvl="1" indent="2667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49263" algn="l"/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Tower of Hanoi Problem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C29D-9371-4CAB-B13F-6B8E13B8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88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(LIFO):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D2980-FDA3-4F59-A73B-B66AB287B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2106760"/>
            <a:ext cx="2784358" cy="32492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0404-DF55-4AC2-9491-501CE098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1A329-3A80-4091-8BE6-F10E028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BA45C-F237-42B9-ACA5-B2A2270B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5" y="2738437"/>
            <a:ext cx="2784358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9F460-0205-4979-91C4-55A957716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82" y="1300287"/>
            <a:ext cx="2393497" cy="44461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CC628-ADC1-4ED2-8AB4-87B8D1D2A71C}"/>
              </a:ext>
            </a:extLst>
          </p:cNvPr>
          <p:cNvGrpSpPr/>
          <p:nvPr/>
        </p:nvGrpSpPr>
        <p:grpSpPr>
          <a:xfrm>
            <a:off x="3037655" y="1843338"/>
            <a:ext cx="2437889" cy="1158521"/>
            <a:chOff x="181155" y="1181819"/>
            <a:chExt cx="2437889" cy="11585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883CF7-2FBF-4039-AC3B-2358F53250CA}"/>
                </a:ext>
              </a:extLst>
            </p:cNvPr>
            <p:cNvSpPr txBox="1"/>
            <p:nvPr/>
          </p:nvSpPr>
          <p:spPr>
            <a:xfrm>
              <a:off x="181155" y="1181819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Push</a:t>
              </a:r>
              <a:endParaRPr lang="en-IN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72763E-7EEC-460C-91DC-23C95666F53E}"/>
                </a:ext>
              </a:extLst>
            </p:cNvPr>
            <p:cNvSpPr txBox="1"/>
            <p:nvPr/>
          </p:nvSpPr>
          <p:spPr>
            <a:xfrm>
              <a:off x="1773656" y="1189104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</a:t>
              </a:r>
              <a:endParaRPr lang="en-IN" b="1" dirty="0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B46252A2-73B2-4F51-8170-310087A5A6AC}"/>
                </a:ext>
              </a:extLst>
            </p:cNvPr>
            <p:cNvSpPr/>
            <p:nvPr/>
          </p:nvSpPr>
          <p:spPr>
            <a:xfrm rot="5400000">
              <a:off x="661809" y="1682307"/>
              <a:ext cx="1022767" cy="293299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0EC0CFDD-D3E6-4182-A05D-7D36FE53CD02}"/>
                </a:ext>
              </a:extLst>
            </p:cNvPr>
            <p:cNvSpPr/>
            <p:nvPr/>
          </p:nvSpPr>
          <p:spPr>
            <a:xfrm>
              <a:off x="1463975" y="1298978"/>
              <a:ext cx="293299" cy="1022767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92D591-B00A-44C3-9846-DD31B8CDA1CC}"/>
              </a:ext>
            </a:extLst>
          </p:cNvPr>
          <p:cNvGrpSpPr/>
          <p:nvPr/>
        </p:nvGrpSpPr>
        <p:grpSpPr>
          <a:xfrm>
            <a:off x="333555" y="1334219"/>
            <a:ext cx="2437889" cy="1158521"/>
            <a:chOff x="181155" y="1181819"/>
            <a:chExt cx="2437889" cy="11585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D17DD8-9FFD-4FAA-B5C6-E88267776A55}"/>
                </a:ext>
              </a:extLst>
            </p:cNvPr>
            <p:cNvSpPr txBox="1"/>
            <p:nvPr/>
          </p:nvSpPr>
          <p:spPr>
            <a:xfrm>
              <a:off x="181155" y="1181819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Push</a:t>
              </a:r>
              <a:endParaRPr lang="en-IN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0BD249-B30A-4DB3-AA1C-5A27A2D730C4}"/>
                </a:ext>
              </a:extLst>
            </p:cNvPr>
            <p:cNvSpPr txBox="1"/>
            <p:nvPr/>
          </p:nvSpPr>
          <p:spPr>
            <a:xfrm>
              <a:off x="1773656" y="1189104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</a:t>
              </a:r>
              <a:endParaRPr lang="en-IN" b="1" dirty="0"/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2569686D-49D4-49D1-B7BD-62BFEC28E529}"/>
                </a:ext>
              </a:extLst>
            </p:cNvPr>
            <p:cNvSpPr/>
            <p:nvPr/>
          </p:nvSpPr>
          <p:spPr>
            <a:xfrm rot="5400000">
              <a:off x="661809" y="1682307"/>
              <a:ext cx="1022767" cy="293299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Arrow: Bent 23">
              <a:extLst>
                <a:ext uri="{FF2B5EF4-FFF2-40B4-BE49-F238E27FC236}">
                  <a16:creationId xmlns:a16="http://schemas.microsoft.com/office/drawing/2014/main" id="{3B98F6F1-0896-4FCC-95CC-BA4B7942497A}"/>
                </a:ext>
              </a:extLst>
            </p:cNvPr>
            <p:cNvSpPr/>
            <p:nvPr/>
          </p:nvSpPr>
          <p:spPr>
            <a:xfrm>
              <a:off x="1463975" y="1298978"/>
              <a:ext cx="293299" cy="1022767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21CC6C-81CE-4615-9082-B892E12CB8D8}"/>
              </a:ext>
            </a:extLst>
          </p:cNvPr>
          <p:cNvGrpSpPr/>
          <p:nvPr/>
        </p:nvGrpSpPr>
        <p:grpSpPr>
          <a:xfrm>
            <a:off x="5933690" y="610162"/>
            <a:ext cx="2437889" cy="1158521"/>
            <a:chOff x="181155" y="1181819"/>
            <a:chExt cx="2437889" cy="11585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5AF4CD-7749-4CEE-BE29-A80849A6C84F}"/>
                </a:ext>
              </a:extLst>
            </p:cNvPr>
            <p:cNvSpPr txBox="1"/>
            <p:nvPr/>
          </p:nvSpPr>
          <p:spPr>
            <a:xfrm>
              <a:off x="181155" y="1181819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Push</a:t>
              </a:r>
              <a:endParaRPr lang="en-IN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33ADD2-C55B-44DE-B03F-4A6DCF0D2EC7}"/>
                </a:ext>
              </a:extLst>
            </p:cNvPr>
            <p:cNvSpPr txBox="1"/>
            <p:nvPr/>
          </p:nvSpPr>
          <p:spPr>
            <a:xfrm>
              <a:off x="1773656" y="1189104"/>
              <a:ext cx="845388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</a:t>
              </a:r>
              <a:endParaRPr lang="en-IN" b="1" dirty="0"/>
            </a:p>
          </p:txBody>
        </p:sp>
        <p:sp>
          <p:nvSpPr>
            <p:cNvPr id="28" name="Arrow: Bent 27">
              <a:extLst>
                <a:ext uri="{FF2B5EF4-FFF2-40B4-BE49-F238E27FC236}">
                  <a16:creationId xmlns:a16="http://schemas.microsoft.com/office/drawing/2014/main" id="{394DC863-52E2-4FE1-A3AF-17A31450453F}"/>
                </a:ext>
              </a:extLst>
            </p:cNvPr>
            <p:cNvSpPr/>
            <p:nvPr/>
          </p:nvSpPr>
          <p:spPr>
            <a:xfrm rot="5400000">
              <a:off x="661809" y="1682307"/>
              <a:ext cx="1022767" cy="293299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8A9C590C-774B-49E5-A29A-71B0FB31968B}"/>
                </a:ext>
              </a:extLst>
            </p:cNvPr>
            <p:cNvSpPr/>
            <p:nvPr/>
          </p:nvSpPr>
          <p:spPr>
            <a:xfrm>
              <a:off x="1463975" y="1298978"/>
              <a:ext cx="293299" cy="1022767"/>
            </a:xfrm>
            <a:prstGeom prst="bentArrow">
              <a:avLst>
                <a:gd name="adj1" fmla="val 25000"/>
                <a:gd name="adj2" fmla="val 25553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8100D05-5187-4B30-894B-BDDC93DF7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2" y="1547910"/>
            <a:ext cx="4232057" cy="33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AC56-229D-4EAC-9C8D-13C481D6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2" y="232462"/>
            <a:ext cx="10515600" cy="448575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Stack &amp; Dynamic Stack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37262-A493-4F2A-9B96-E31A5D21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DA82-16B2-4750-A4C7-63A9C54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9005-15D2-4E2D-B8F6-224DB3046EC5}"/>
              </a:ext>
            </a:extLst>
          </p:cNvPr>
          <p:cNvSpPr/>
          <p:nvPr/>
        </p:nvSpPr>
        <p:spPr>
          <a:xfrm>
            <a:off x="1354347" y="4209692"/>
            <a:ext cx="1000664" cy="3709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5C35-5A97-4EFD-A079-A0DC70BA8FF5}"/>
              </a:ext>
            </a:extLst>
          </p:cNvPr>
          <p:cNvSpPr/>
          <p:nvPr/>
        </p:nvSpPr>
        <p:spPr>
          <a:xfrm>
            <a:off x="1354347" y="3860320"/>
            <a:ext cx="1000664" cy="3709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38308-4C44-4A09-8D24-FC8644AF52ED}"/>
              </a:ext>
            </a:extLst>
          </p:cNvPr>
          <p:cNvSpPr/>
          <p:nvPr/>
        </p:nvSpPr>
        <p:spPr>
          <a:xfrm>
            <a:off x="1354347" y="3480758"/>
            <a:ext cx="1000664" cy="3709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FD863-0910-42CC-B41B-6D419E61714D}"/>
              </a:ext>
            </a:extLst>
          </p:cNvPr>
          <p:cNvSpPr/>
          <p:nvPr/>
        </p:nvSpPr>
        <p:spPr>
          <a:xfrm>
            <a:off x="1354347" y="3109822"/>
            <a:ext cx="1000664" cy="3709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46316-5327-41EF-B802-3AC355A97BAE}"/>
              </a:ext>
            </a:extLst>
          </p:cNvPr>
          <p:cNvGrpSpPr/>
          <p:nvPr/>
        </p:nvGrpSpPr>
        <p:grpSpPr>
          <a:xfrm>
            <a:off x="1345721" y="2714612"/>
            <a:ext cx="1009291" cy="395210"/>
            <a:chOff x="3122762" y="3174521"/>
            <a:chExt cx="1009291" cy="3952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70A24-4633-4C00-BC4B-A442144F2A24}"/>
                </a:ext>
              </a:extLst>
            </p:cNvPr>
            <p:cNvSpPr txBox="1"/>
            <p:nvPr/>
          </p:nvSpPr>
          <p:spPr>
            <a:xfrm>
              <a:off x="3131389" y="3174521"/>
              <a:ext cx="1000664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49</a:t>
              </a:r>
              <a:endParaRPr lang="en-IN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A3ED58-5A01-4409-B814-C2277BBDDC61}"/>
                </a:ext>
              </a:extLst>
            </p:cNvPr>
            <p:cNvCxnSpPr/>
            <p:nvPr/>
          </p:nvCxnSpPr>
          <p:spPr>
            <a:xfrm>
              <a:off x="3122762" y="3178833"/>
              <a:ext cx="0" cy="390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F828A8-8E37-491D-B50E-6BE1F10DD0AD}"/>
                </a:ext>
              </a:extLst>
            </p:cNvPr>
            <p:cNvCxnSpPr/>
            <p:nvPr/>
          </p:nvCxnSpPr>
          <p:spPr>
            <a:xfrm>
              <a:off x="4132053" y="3174521"/>
              <a:ext cx="0" cy="390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9DD1F8-B710-4D42-B8FD-DC48824B33C2}"/>
                </a:ext>
              </a:extLst>
            </p:cNvPr>
            <p:cNvCxnSpPr/>
            <p:nvPr/>
          </p:nvCxnSpPr>
          <p:spPr>
            <a:xfrm>
              <a:off x="3122762" y="3556793"/>
              <a:ext cx="10092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12A55F-1108-415F-A4B6-CC44EEB6F10B}"/>
              </a:ext>
            </a:extLst>
          </p:cNvPr>
          <p:cNvSpPr txBox="1"/>
          <p:nvPr/>
        </p:nvSpPr>
        <p:spPr>
          <a:xfrm>
            <a:off x="469195" y="2593843"/>
            <a:ext cx="56933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89DB259-EADF-45AA-BC7D-6C8B6B93A92E}"/>
              </a:ext>
            </a:extLst>
          </p:cNvPr>
          <p:cNvSpPr/>
          <p:nvPr/>
        </p:nvSpPr>
        <p:spPr>
          <a:xfrm rot="16200000">
            <a:off x="1040676" y="2671635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8711BE4-DFC9-4B4C-BB47-2E81C841D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0391"/>
              </p:ext>
            </p:extLst>
          </p:nvPr>
        </p:nvGraphicFramePr>
        <p:xfrm>
          <a:off x="3687312" y="1765095"/>
          <a:ext cx="4817376" cy="4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448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2384B2-73FC-4D2C-97A2-2FA411C1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0469"/>
              </p:ext>
            </p:extLst>
          </p:nvPr>
        </p:nvGraphicFramePr>
        <p:xfrm>
          <a:off x="3687312" y="1418190"/>
          <a:ext cx="481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2774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029A35-681A-4761-B24F-663E10D3BE01}"/>
              </a:ext>
            </a:extLst>
          </p:cNvPr>
          <p:cNvSpPr txBox="1"/>
          <p:nvPr/>
        </p:nvSpPr>
        <p:spPr>
          <a:xfrm>
            <a:off x="6096000" y="896909"/>
            <a:ext cx="56933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8AD3218-EF2C-4ECF-B598-909E8A872E0E}"/>
              </a:ext>
            </a:extLst>
          </p:cNvPr>
          <p:cNvSpPr/>
          <p:nvPr/>
        </p:nvSpPr>
        <p:spPr>
          <a:xfrm>
            <a:off x="6305185" y="1201330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0BF3D-B572-41AE-BAEB-6E3310193317}"/>
              </a:ext>
            </a:extLst>
          </p:cNvPr>
          <p:cNvSpPr txBox="1"/>
          <p:nvPr/>
        </p:nvSpPr>
        <p:spPr>
          <a:xfrm>
            <a:off x="3424686" y="1782347"/>
            <a:ext cx="2486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82A7E-3D5E-4882-87AB-1517012B06BE}"/>
              </a:ext>
            </a:extLst>
          </p:cNvPr>
          <p:cNvSpPr txBox="1"/>
          <p:nvPr/>
        </p:nvSpPr>
        <p:spPr>
          <a:xfrm>
            <a:off x="2849487" y="2560531"/>
            <a:ext cx="304235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typedef struct </a:t>
            </a:r>
            <a:r>
              <a:rPr lang="en-US" dirty="0" err="1"/>
              <a:t>stack_node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int data;</a:t>
            </a:r>
          </a:p>
          <a:p>
            <a:r>
              <a:rPr lang="en-US" dirty="0"/>
              <a:t>     struct </a:t>
            </a:r>
            <a:r>
              <a:rPr lang="en-US" dirty="0" err="1"/>
              <a:t>stack_node</a:t>
            </a:r>
            <a:r>
              <a:rPr lang="en-US" dirty="0"/>
              <a:t> *link;</a:t>
            </a:r>
          </a:p>
          <a:p>
            <a:r>
              <a:rPr lang="en-US" dirty="0"/>
              <a:t>   }</a:t>
            </a:r>
            <a:r>
              <a:rPr lang="en-US" dirty="0" err="1"/>
              <a:t>stk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stk</a:t>
            </a:r>
            <a:r>
              <a:rPr lang="en-US" dirty="0"/>
              <a:t> *top=NULL;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1F090D-7FCC-49EA-A4D2-93B21ECAC5BF}"/>
              </a:ext>
            </a:extLst>
          </p:cNvPr>
          <p:cNvSpPr txBox="1"/>
          <p:nvPr/>
        </p:nvSpPr>
        <p:spPr>
          <a:xfrm>
            <a:off x="9521608" y="886433"/>
            <a:ext cx="20185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#define MAX 8;</a:t>
            </a:r>
          </a:p>
          <a:p>
            <a:r>
              <a:rPr lang="en-US" dirty="0"/>
              <a:t>typedef struct stack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int top;</a:t>
            </a:r>
          </a:p>
          <a:p>
            <a:r>
              <a:rPr lang="en-US" dirty="0"/>
              <a:t>     int s[MAX];</a:t>
            </a:r>
          </a:p>
          <a:p>
            <a:r>
              <a:rPr lang="en-US" dirty="0"/>
              <a:t>   }</a:t>
            </a:r>
            <a:r>
              <a:rPr lang="en-US" dirty="0" err="1"/>
              <a:t>stk</a:t>
            </a:r>
            <a:r>
              <a:rPr lang="en-US" dirty="0"/>
              <a:t>;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717DAC-209D-4203-A2A7-9B601B2A0825}"/>
              </a:ext>
            </a:extLst>
          </p:cNvPr>
          <p:cNvGrpSpPr/>
          <p:nvPr/>
        </p:nvGrpSpPr>
        <p:grpSpPr>
          <a:xfrm>
            <a:off x="577864" y="4600482"/>
            <a:ext cx="9309086" cy="1221239"/>
            <a:chOff x="577864" y="4600482"/>
            <a:chExt cx="9309086" cy="12212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89445C-8BD9-46B1-A94E-F7AB5533E552}"/>
                </a:ext>
              </a:extLst>
            </p:cNvPr>
            <p:cNvSpPr/>
            <p:nvPr/>
          </p:nvSpPr>
          <p:spPr>
            <a:xfrm>
              <a:off x="777889" y="4948144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A514B4-AC21-4F5E-AE7E-E5F0500EA96F}"/>
                </a:ext>
              </a:extLst>
            </p:cNvPr>
            <p:cNvGrpSpPr/>
            <p:nvPr/>
          </p:nvGrpSpPr>
          <p:grpSpPr>
            <a:xfrm>
              <a:off x="1901840" y="5343431"/>
              <a:ext cx="1276350" cy="438150"/>
              <a:chOff x="2466976" y="1895475"/>
              <a:chExt cx="1276350" cy="43815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54283E-4B01-4775-B274-E641ECBAA54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563119-6FEB-48A2-8032-61A585CE1C86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A10824-992F-4225-AB80-1C0883636BDF}"/>
                </a:ext>
              </a:extLst>
            </p:cNvPr>
            <p:cNvGrpSpPr/>
            <p:nvPr/>
          </p:nvGrpSpPr>
          <p:grpSpPr>
            <a:xfrm>
              <a:off x="3577414" y="5352321"/>
              <a:ext cx="1276350" cy="438150"/>
              <a:chOff x="2466976" y="1895475"/>
              <a:chExt cx="1276350" cy="43815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EA7B45A-4876-456F-A899-31E1CA02BD56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D766D6-2268-4FC4-ADD6-2160EF89786F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384017-2827-4FF2-9767-F597D44A0D45}"/>
                </a:ext>
              </a:extLst>
            </p:cNvPr>
            <p:cNvGrpSpPr/>
            <p:nvPr/>
          </p:nvGrpSpPr>
          <p:grpSpPr>
            <a:xfrm>
              <a:off x="5259535" y="5374742"/>
              <a:ext cx="1276350" cy="438150"/>
              <a:chOff x="2466976" y="1895475"/>
              <a:chExt cx="1276350" cy="43815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F0CC1B-0E14-4F3E-998A-6C6E83557C7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1412062-357F-49B2-8723-89A73C8DFBC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D44BF1-39F2-4AA5-9CD4-08D5E360CA12}"/>
                </a:ext>
              </a:extLst>
            </p:cNvPr>
            <p:cNvGrpSpPr/>
            <p:nvPr/>
          </p:nvGrpSpPr>
          <p:grpSpPr>
            <a:xfrm>
              <a:off x="6979934" y="5383571"/>
              <a:ext cx="1276350" cy="438150"/>
              <a:chOff x="2466976" y="1895475"/>
              <a:chExt cx="1276350" cy="43815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ACDC03-BFB7-49B9-9F4E-B385EE9D2166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67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0510C4-580E-4B22-BF21-B33ABC398115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DEAFE40-60B7-481E-B029-EC55FDDAC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818" y="556250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9A7FD0A-D9F9-44AE-8299-435BF41AF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392" y="557139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478CBA-C70A-4F17-80DA-3F1D79616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281" y="558092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144BF78-6410-4889-A492-3F27D6350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620" y="559788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09E705C-A6EB-4FF6-824D-6A56AE15135C}"/>
                </a:ext>
              </a:extLst>
            </p:cNvPr>
            <p:cNvGrpSpPr/>
            <p:nvPr/>
          </p:nvGrpSpPr>
          <p:grpSpPr>
            <a:xfrm>
              <a:off x="8610600" y="5374742"/>
              <a:ext cx="1276350" cy="438259"/>
              <a:chOff x="8939566" y="5358068"/>
              <a:chExt cx="1276350" cy="4382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0629D07-AA3D-4216-AE7F-C5E9F2F22188}"/>
                  </a:ext>
                </a:extLst>
              </p:cNvPr>
              <p:cNvGrpSpPr/>
              <p:nvPr/>
            </p:nvGrpSpPr>
            <p:grpSpPr>
              <a:xfrm>
                <a:off x="8939566" y="5358068"/>
                <a:ext cx="1276350" cy="438259"/>
                <a:chOff x="1527500" y="1954469"/>
                <a:chExt cx="1276350" cy="438259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E15FEE1-767C-4F1C-81BA-481CA2168236}"/>
                    </a:ext>
                  </a:extLst>
                </p:cNvPr>
                <p:cNvSpPr/>
                <p:nvPr/>
              </p:nvSpPr>
              <p:spPr>
                <a:xfrm>
                  <a:off x="1527500" y="1954578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25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3BFFAC4-262B-4B80-98AF-AC44FE9325D9}"/>
                    </a:ext>
                  </a:extLst>
                </p:cNvPr>
                <p:cNvSpPr/>
                <p:nvPr/>
              </p:nvSpPr>
              <p:spPr>
                <a:xfrm>
                  <a:off x="2289500" y="1954469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ACD5434-EC92-49A3-A6FF-73518BADBF36}"/>
                  </a:ext>
                </a:extLst>
              </p:cNvPr>
              <p:cNvGrpSpPr/>
              <p:nvPr/>
            </p:nvGrpSpPr>
            <p:grpSpPr>
              <a:xfrm>
                <a:off x="9844447" y="5461858"/>
                <a:ext cx="257175" cy="219075"/>
                <a:chOff x="6438897" y="3429000"/>
                <a:chExt cx="257175" cy="21907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AFC9272-9946-4481-953C-8F1D38B6D856}"/>
                    </a:ext>
                  </a:extLst>
                </p:cNvPr>
                <p:cNvCxnSpPr/>
                <p:nvPr/>
              </p:nvCxnSpPr>
              <p:spPr>
                <a:xfrm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0A207B3-13A4-435D-A99D-9CEE9BCF60DA}"/>
                    </a:ext>
                  </a:extLst>
                </p:cNvPr>
                <p:cNvCxnSpPr/>
                <p:nvPr/>
              </p:nvCxnSpPr>
              <p:spPr>
                <a:xfrm flipH="1"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44DBE0-716D-431A-ABE0-D32EAF9602AC}"/>
                </a:ext>
              </a:extLst>
            </p:cNvPr>
            <p:cNvSpPr txBox="1"/>
            <p:nvPr/>
          </p:nvSpPr>
          <p:spPr>
            <a:xfrm>
              <a:off x="577864" y="460048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  <a:endParaRPr lang="en-IN" dirty="0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B0C0F47-BEAE-4950-BADF-E9576AC718D3}"/>
                </a:ext>
              </a:extLst>
            </p:cNvPr>
            <p:cNvCxnSpPr>
              <a:endCxn id="54" idx="1"/>
            </p:cNvCxnSpPr>
            <p:nvPr/>
          </p:nvCxnSpPr>
          <p:spPr>
            <a:xfrm>
              <a:off x="1025539" y="5133882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2A69BB4-D000-4A1F-8BAC-99143AD4763F}"/>
              </a:ext>
            </a:extLst>
          </p:cNvPr>
          <p:cNvSpPr txBox="1"/>
          <p:nvPr/>
        </p:nvSpPr>
        <p:spPr>
          <a:xfrm>
            <a:off x="7557220" y="777129"/>
            <a:ext cx="13802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Static Stack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636D16-B592-44FF-B67B-BBB1768484AE}"/>
              </a:ext>
            </a:extLst>
          </p:cNvPr>
          <p:cNvSpPr txBox="1"/>
          <p:nvPr/>
        </p:nvSpPr>
        <p:spPr>
          <a:xfrm>
            <a:off x="7395607" y="4148466"/>
            <a:ext cx="184030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Dynamic Stack </a:t>
            </a:r>
          </a:p>
        </p:txBody>
      </p:sp>
    </p:spTree>
    <p:extLst>
      <p:ext uri="{BB962C8B-B14F-4D97-AF65-F5344CB8AC3E}">
        <p14:creationId xmlns:p14="http://schemas.microsoft.com/office/powerpoint/2010/main" val="30210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20" grpId="0"/>
      <p:bldP spid="21" grpId="0" animBg="1"/>
      <p:bldP spid="25" grpId="0"/>
      <p:bldP spid="26" grpId="0" animBg="1"/>
      <p:bldP spid="27" grpId="0"/>
      <p:bldP spid="28" grpId="0" animBg="1"/>
      <p:bldP spid="29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4B04-0163-4562-B0D5-2869794B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1" y="179396"/>
            <a:ext cx="7750129" cy="71599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Static Stack (using Array):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59E51-A276-4EAC-A67F-86BDFE07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C374E-57BA-4C59-9667-2A0BE5F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5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0D900-1A07-4480-AC19-2C383145066D}"/>
              </a:ext>
            </a:extLst>
          </p:cNvPr>
          <p:cNvSpPr txBox="1"/>
          <p:nvPr/>
        </p:nvSpPr>
        <p:spPr>
          <a:xfrm>
            <a:off x="838200" y="1231489"/>
            <a:ext cx="20185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#define MAX 5;</a:t>
            </a:r>
          </a:p>
          <a:p>
            <a:r>
              <a:rPr lang="en-US" dirty="0"/>
              <a:t>typedef struct stack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int top;</a:t>
            </a:r>
          </a:p>
          <a:p>
            <a:r>
              <a:rPr lang="en-US" dirty="0"/>
              <a:t>     int s[MAX];</a:t>
            </a:r>
          </a:p>
          <a:p>
            <a:r>
              <a:rPr lang="en-US" dirty="0"/>
              <a:t>   }</a:t>
            </a:r>
            <a:r>
              <a:rPr lang="en-US" dirty="0" err="1"/>
              <a:t>stk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92BF4163-7696-4CDB-B377-2209E5F5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76297"/>
              </p:ext>
            </p:extLst>
          </p:nvPr>
        </p:nvGraphicFramePr>
        <p:xfrm>
          <a:off x="3566542" y="2255094"/>
          <a:ext cx="4817376" cy="4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4485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305F0E-2550-431F-B922-DDFAFD3F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5125"/>
              </p:ext>
            </p:extLst>
          </p:nvPr>
        </p:nvGraphicFramePr>
        <p:xfrm>
          <a:off x="3566542" y="1901269"/>
          <a:ext cx="481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72">
                  <a:extLst>
                    <a:ext uri="{9D8B030D-6E8A-4147-A177-3AD203B41FA5}">
                      <a16:colId xmlns:a16="http://schemas.microsoft.com/office/drawing/2014/main" val="351988473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1049107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23318826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187240922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344891613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4140386096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093876897"/>
                    </a:ext>
                  </a:extLst>
                </a:gridCol>
                <a:gridCol w="602172">
                  <a:extLst>
                    <a:ext uri="{9D8B030D-6E8A-4147-A177-3AD203B41FA5}">
                      <a16:colId xmlns:a16="http://schemas.microsoft.com/office/drawing/2014/main" val="2848811342"/>
                    </a:ext>
                  </a:extLst>
                </a:gridCol>
              </a:tblGrid>
              <a:tr h="2774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8557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C63475E-3962-4E50-9984-66617F553FCB}"/>
              </a:ext>
            </a:extLst>
          </p:cNvPr>
          <p:cNvSpPr txBox="1"/>
          <p:nvPr/>
        </p:nvSpPr>
        <p:spPr>
          <a:xfrm>
            <a:off x="4724400" y="1276154"/>
            <a:ext cx="56933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C2206A7-053A-46F2-8775-101F8330C4F0}"/>
              </a:ext>
            </a:extLst>
          </p:cNvPr>
          <p:cNvSpPr/>
          <p:nvPr/>
        </p:nvSpPr>
        <p:spPr>
          <a:xfrm>
            <a:off x="6184415" y="1695849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79F96-7C40-4806-8204-B6A4F8E39881}"/>
              </a:ext>
            </a:extLst>
          </p:cNvPr>
          <p:cNvSpPr txBox="1"/>
          <p:nvPr/>
        </p:nvSpPr>
        <p:spPr>
          <a:xfrm>
            <a:off x="3303916" y="2276866"/>
            <a:ext cx="2486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9E5975-3326-4BE3-BAA3-A9ACE190242F}"/>
              </a:ext>
            </a:extLst>
          </p:cNvPr>
          <p:cNvGrpSpPr/>
          <p:nvPr/>
        </p:nvGrpSpPr>
        <p:grpSpPr>
          <a:xfrm>
            <a:off x="1191584" y="3574324"/>
            <a:ext cx="1009291" cy="1866016"/>
            <a:chOff x="1173193" y="3570723"/>
            <a:chExt cx="1009291" cy="18660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46207B-B63A-42AB-823E-EF842741EBEA}"/>
                </a:ext>
              </a:extLst>
            </p:cNvPr>
            <p:cNvSpPr/>
            <p:nvPr/>
          </p:nvSpPr>
          <p:spPr>
            <a:xfrm>
              <a:off x="1181819" y="5065803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5EF523-4FF1-44B8-B658-CE527D0BBE3D}"/>
                </a:ext>
              </a:extLst>
            </p:cNvPr>
            <p:cNvSpPr/>
            <p:nvPr/>
          </p:nvSpPr>
          <p:spPr>
            <a:xfrm>
              <a:off x="1181819" y="4716431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D08606-2D1F-4FC1-A1E6-9BF0B3C50603}"/>
                </a:ext>
              </a:extLst>
            </p:cNvPr>
            <p:cNvSpPr/>
            <p:nvPr/>
          </p:nvSpPr>
          <p:spPr>
            <a:xfrm>
              <a:off x="1181819" y="4349806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32CC-6687-4F4D-8227-C40296C281F5}"/>
                </a:ext>
              </a:extLst>
            </p:cNvPr>
            <p:cNvSpPr/>
            <p:nvPr/>
          </p:nvSpPr>
          <p:spPr>
            <a:xfrm>
              <a:off x="1181819" y="3965933"/>
              <a:ext cx="1000664" cy="3709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1A5189-E8D5-47A4-B032-76F0134437D9}"/>
                </a:ext>
              </a:extLst>
            </p:cNvPr>
            <p:cNvGrpSpPr/>
            <p:nvPr/>
          </p:nvGrpSpPr>
          <p:grpSpPr>
            <a:xfrm>
              <a:off x="1173193" y="3570723"/>
              <a:ext cx="1009291" cy="395210"/>
              <a:chOff x="3122762" y="3174521"/>
              <a:chExt cx="1009291" cy="39521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33870C-9B97-40D3-899A-83587E32960B}"/>
                  </a:ext>
                </a:extLst>
              </p:cNvPr>
              <p:cNvSpPr txBox="1"/>
              <p:nvPr/>
            </p:nvSpPr>
            <p:spPr>
              <a:xfrm>
                <a:off x="3131389" y="3174521"/>
                <a:ext cx="1000664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30DF875-7763-4FD9-9AB1-83126B698EFB}"/>
                  </a:ext>
                </a:extLst>
              </p:cNvPr>
              <p:cNvCxnSpPr/>
              <p:nvPr/>
            </p:nvCxnSpPr>
            <p:spPr>
              <a:xfrm>
                <a:off x="3122762" y="3178833"/>
                <a:ext cx="0" cy="3908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159392-F7ED-47D6-898F-C65E53F33BF1}"/>
                  </a:ext>
                </a:extLst>
              </p:cNvPr>
              <p:cNvCxnSpPr/>
              <p:nvPr/>
            </p:nvCxnSpPr>
            <p:spPr>
              <a:xfrm>
                <a:off x="4132053" y="3174521"/>
                <a:ext cx="0" cy="39089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3F3422-7C15-4D22-858F-795CDA46D666}"/>
                  </a:ext>
                </a:extLst>
              </p:cNvPr>
              <p:cNvCxnSpPr/>
              <p:nvPr/>
            </p:nvCxnSpPr>
            <p:spPr>
              <a:xfrm>
                <a:off x="3122762" y="3556793"/>
                <a:ext cx="100929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EEF9E99-4489-4C29-8B5B-C5C8AB9593FE}"/>
              </a:ext>
            </a:extLst>
          </p:cNvPr>
          <p:cNvSpPr txBox="1"/>
          <p:nvPr/>
        </p:nvSpPr>
        <p:spPr>
          <a:xfrm>
            <a:off x="165843" y="4233819"/>
            <a:ext cx="56933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91A6A07-C678-4546-998B-2ED12D695BD8}"/>
              </a:ext>
            </a:extLst>
          </p:cNvPr>
          <p:cNvSpPr/>
          <p:nvPr/>
        </p:nvSpPr>
        <p:spPr>
          <a:xfrm rot="16200000">
            <a:off x="885400" y="3596754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A70CB7A-2866-47DA-8CFD-93A02BFCA685}"/>
              </a:ext>
            </a:extLst>
          </p:cNvPr>
          <p:cNvSpPr/>
          <p:nvPr/>
        </p:nvSpPr>
        <p:spPr>
          <a:xfrm>
            <a:off x="5563902" y="1682555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056DC2D3-E540-4B8E-88EC-CF5C0BCE783C}"/>
              </a:ext>
            </a:extLst>
          </p:cNvPr>
          <p:cNvSpPr/>
          <p:nvPr/>
        </p:nvSpPr>
        <p:spPr>
          <a:xfrm>
            <a:off x="4992941" y="1705047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FC19CAE-AA18-42BC-A105-D968299D794A}"/>
              </a:ext>
            </a:extLst>
          </p:cNvPr>
          <p:cNvSpPr/>
          <p:nvPr/>
        </p:nvSpPr>
        <p:spPr>
          <a:xfrm>
            <a:off x="4372587" y="1705047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292CAC97-08EE-472D-9A2E-EA85D67CB641}"/>
              </a:ext>
            </a:extLst>
          </p:cNvPr>
          <p:cNvSpPr/>
          <p:nvPr/>
        </p:nvSpPr>
        <p:spPr>
          <a:xfrm>
            <a:off x="3756581" y="1709704"/>
            <a:ext cx="194338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9549E-F370-48D9-A0C5-C2CC93BCCF00}"/>
              </a:ext>
            </a:extLst>
          </p:cNvPr>
          <p:cNvSpPr txBox="1">
            <a:spLocks/>
          </p:cNvSpPr>
          <p:nvPr/>
        </p:nvSpPr>
        <p:spPr>
          <a:xfrm>
            <a:off x="3729756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F516F-C4CE-4256-93C7-13B3693E0762}"/>
              </a:ext>
            </a:extLst>
          </p:cNvPr>
          <p:cNvSpPr txBox="1">
            <a:spLocks/>
          </p:cNvSpPr>
          <p:nvPr/>
        </p:nvSpPr>
        <p:spPr>
          <a:xfrm>
            <a:off x="4315334" y="2306623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67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F2F34-EB90-4DD9-9642-D187F4C47F89}"/>
              </a:ext>
            </a:extLst>
          </p:cNvPr>
          <p:cNvSpPr txBox="1">
            <a:spLocks/>
          </p:cNvSpPr>
          <p:nvPr/>
        </p:nvSpPr>
        <p:spPr>
          <a:xfrm>
            <a:off x="4935688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9FC491-FEC9-4557-A007-A539061B746B}"/>
              </a:ext>
            </a:extLst>
          </p:cNvPr>
          <p:cNvSpPr txBox="1">
            <a:spLocks/>
          </p:cNvSpPr>
          <p:nvPr/>
        </p:nvSpPr>
        <p:spPr>
          <a:xfrm>
            <a:off x="5521266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E6A944-D56B-494D-AE3E-9D23380E2990}"/>
              </a:ext>
            </a:extLst>
          </p:cNvPr>
          <p:cNvSpPr txBox="1">
            <a:spLocks/>
          </p:cNvSpPr>
          <p:nvPr/>
        </p:nvSpPr>
        <p:spPr>
          <a:xfrm>
            <a:off x="6127162" y="231594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0403D2-5C03-472C-92E7-D43298F14F29}"/>
                  </a:ext>
                </a:extLst>
              </p:cNvPr>
              <p:cNvSpPr txBox="1"/>
              <p:nvPr/>
            </p:nvSpPr>
            <p:spPr>
              <a:xfrm>
                <a:off x="2364788" y="3134475"/>
                <a:ext cx="3762374" cy="28623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𝑝𝑟𝑖𝑛𝑡𝑓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(“\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nOverflow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”);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0403D2-5C03-472C-92E7-D43298F1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788" y="3134475"/>
                <a:ext cx="3762374" cy="2862322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89FB02-4C9A-451E-854E-71D4CED4DD13}"/>
                  </a:ext>
                </a:extLst>
              </p:cNvPr>
              <p:cNvSpPr txBox="1"/>
              <p:nvPr/>
            </p:nvSpPr>
            <p:spPr>
              <a:xfrm>
                <a:off x="6184414" y="3622943"/>
                <a:ext cx="5732645" cy="28623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𝑠𝑡𝑘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𝑠𝑡𝑎𝑐𝑘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𝑝𝑟𝑖𝑛𝑡𝑓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(“\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nOverflow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”);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}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89FB02-4C9A-451E-854E-71D4CED4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414" y="3622943"/>
                <a:ext cx="5732645" cy="2862322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4B607D-C39B-4268-9786-D997F34318B3}"/>
                  </a:ext>
                </a:extLst>
              </p:cNvPr>
              <p:cNvSpPr txBox="1"/>
              <p:nvPr/>
            </p:nvSpPr>
            <p:spPr>
              <a:xfrm>
                <a:off x="6530686" y="545355"/>
                <a:ext cx="534629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𝑝𝑜𝑝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𝑠𝑡𝑘</m:t>
                          </m:r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𝑠𝑡𝑎𝑐𝑘</m:t>
                          </m:r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==−1)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𝑝𝑟𝑖𝑛𝑡𝑓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(“\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𝑈𝑛𝑑𝑒𝑟𝑓𝑙𝑜𝑤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”);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𝑠𝑡𝑎𝑐𝑘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𝑠𝑡𝑎𝑐𝑘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𝑠𝑡𝑎𝑐𝑘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}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4B607D-C39B-4268-9786-D997F343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686" y="545355"/>
                <a:ext cx="5346299" cy="3139321"/>
              </a:xfrm>
              <a:prstGeom prst="rect">
                <a:avLst/>
              </a:prstGeom>
              <a:blipFill>
                <a:blip r:embed="rId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484E4CD-9DE4-469A-91B5-42E5E2812DE6}"/>
              </a:ext>
            </a:extLst>
          </p:cNvPr>
          <p:cNvSpPr txBox="1">
            <a:spLocks/>
          </p:cNvSpPr>
          <p:nvPr/>
        </p:nvSpPr>
        <p:spPr>
          <a:xfrm>
            <a:off x="1523416" y="5090638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0993B8-A3AE-41A0-92B1-AFC99182AE93}"/>
              </a:ext>
            </a:extLst>
          </p:cNvPr>
          <p:cNvSpPr txBox="1">
            <a:spLocks/>
          </p:cNvSpPr>
          <p:nvPr/>
        </p:nvSpPr>
        <p:spPr>
          <a:xfrm>
            <a:off x="1527320" y="4701070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67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88118E-FC52-4AAD-9377-409C230CCD73}"/>
              </a:ext>
            </a:extLst>
          </p:cNvPr>
          <p:cNvSpPr txBox="1">
            <a:spLocks/>
          </p:cNvSpPr>
          <p:nvPr/>
        </p:nvSpPr>
        <p:spPr>
          <a:xfrm>
            <a:off x="1523416" y="4360423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4C5BA4-6242-41A9-B0A0-9ED797B245CB}"/>
              </a:ext>
            </a:extLst>
          </p:cNvPr>
          <p:cNvSpPr txBox="1">
            <a:spLocks/>
          </p:cNvSpPr>
          <p:nvPr/>
        </p:nvSpPr>
        <p:spPr>
          <a:xfrm>
            <a:off x="1523416" y="3985011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15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4176-46DC-424D-A756-548182F146D7}"/>
              </a:ext>
            </a:extLst>
          </p:cNvPr>
          <p:cNvSpPr txBox="1">
            <a:spLocks/>
          </p:cNvSpPr>
          <p:nvPr/>
        </p:nvSpPr>
        <p:spPr>
          <a:xfrm>
            <a:off x="1508043" y="3601200"/>
            <a:ext cx="308844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49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6DAD07B-7054-432F-B421-E4E56A73AEA2}"/>
              </a:ext>
            </a:extLst>
          </p:cNvPr>
          <p:cNvSpPr/>
          <p:nvPr/>
        </p:nvSpPr>
        <p:spPr>
          <a:xfrm rot="16200000">
            <a:off x="871283" y="3992770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D1988BD3-AB5F-4D19-8614-CEB31E1E4B69}"/>
              </a:ext>
            </a:extLst>
          </p:cNvPr>
          <p:cNvSpPr/>
          <p:nvPr/>
        </p:nvSpPr>
        <p:spPr>
          <a:xfrm rot="16200000">
            <a:off x="911594" y="4376643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EAA93FB-873A-41A7-AB87-2DD14B20A701}"/>
              </a:ext>
            </a:extLst>
          </p:cNvPr>
          <p:cNvSpPr/>
          <p:nvPr/>
        </p:nvSpPr>
        <p:spPr>
          <a:xfrm rot="16200000">
            <a:off x="868148" y="4717290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2E92A72-2224-47D2-93C8-12447E0B7842}"/>
              </a:ext>
            </a:extLst>
          </p:cNvPr>
          <p:cNvSpPr/>
          <p:nvPr/>
        </p:nvSpPr>
        <p:spPr>
          <a:xfrm rot="16200000">
            <a:off x="878697" y="5075125"/>
            <a:ext cx="202721" cy="317260"/>
          </a:xfrm>
          <a:prstGeom prst="downArrow">
            <a:avLst>
              <a:gd name="adj1" fmla="val 21768"/>
              <a:gd name="adj2" fmla="val 41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  <p:bldP spid="21" grpId="1" animBg="1"/>
      <p:bldP spid="22" grpId="0"/>
      <p:bldP spid="32" grpId="0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4" grpId="0" animBg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4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F819-3F32-4F79-884A-A02DB76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1" y="261158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Stack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5D25E-5BE1-43D4-BDFD-85C45D4A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2D1BC-C97F-495C-80C8-5FD77D8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6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D2110E-9125-40FA-9581-9511CFD3CDAE}"/>
              </a:ext>
            </a:extLst>
          </p:cNvPr>
          <p:cNvGrpSpPr/>
          <p:nvPr/>
        </p:nvGrpSpPr>
        <p:grpSpPr>
          <a:xfrm>
            <a:off x="275938" y="775928"/>
            <a:ext cx="8833556" cy="1199522"/>
            <a:chOff x="577864" y="4600482"/>
            <a:chExt cx="9309086" cy="1221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80A007-D29C-4321-A4DA-756FFA01F0D8}"/>
                </a:ext>
              </a:extLst>
            </p:cNvPr>
            <p:cNvSpPr/>
            <p:nvPr/>
          </p:nvSpPr>
          <p:spPr>
            <a:xfrm>
              <a:off x="777889" y="4948144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FF2230-D400-46A1-B73D-CDE47AEF914F}"/>
                </a:ext>
              </a:extLst>
            </p:cNvPr>
            <p:cNvGrpSpPr/>
            <p:nvPr/>
          </p:nvGrpSpPr>
          <p:grpSpPr>
            <a:xfrm>
              <a:off x="1901840" y="5343431"/>
              <a:ext cx="1276350" cy="438150"/>
              <a:chOff x="2466976" y="1895475"/>
              <a:chExt cx="1276350" cy="43815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850461-8FF6-4A9A-BB48-981B4A6245D3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2BEF2BF-E36A-4C00-BB3B-CFCE145A1343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4E5FB6-F43D-4417-A87C-12F72250FD92}"/>
                </a:ext>
              </a:extLst>
            </p:cNvPr>
            <p:cNvGrpSpPr/>
            <p:nvPr/>
          </p:nvGrpSpPr>
          <p:grpSpPr>
            <a:xfrm>
              <a:off x="3577414" y="5352321"/>
              <a:ext cx="1276350" cy="438150"/>
              <a:chOff x="2466976" y="1895475"/>
              <a:chExt cx="1276350" cy="4381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B9F738-786E-4D91-8570-793B3A9B350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95F8B3-FAB6-4C39-B7E4-AB272DFB9835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05CB70-BBA0-4956-95F3-C30E54E0D502}"/>
                </a:ext>
              </a:extLst>
            </p:cNvPr>
            <p:cNvGrpSpPr/>
            <p:nvPr/>
          </p:nvGrpSpPr>
          <p:grpSpPr>
            <a:xfrm>
              <a:off x="5259535" y="5374742"/>
              <a:ext cx="1276350" cy="438150"/>
              <a:chOff x="2466976" y="1895475"/>
              <a:chExt cx="1276350" cy="43815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7084BD-377E-4123-A823-F3D5C52E7FD6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917F09B-C2C8-45A9-A076-DD81BDCF7361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8139E3-0E4D-4A31-A6EE-8E7737D30535}"/>
                </a:ext>
              </a:extLst>
            </p:cNvPr>
            <p:cNvGrpSpPr/>
            <p:nvPr/>
          </p:nvGrpSpPr>
          <p:grpSpPr>
            <a:xfrm>
              <a:off x="6979934" y="5383571"/>
              <a:ext cx="1276350" cy="438150"/>
              <a:chOff x="2466976" y="1895475"/>
              <a:chExt cx="1276350" cy="43815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5E1110-1EE0-496A-BF01-42FB086D6648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67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FA9C0C6-63C7-4417-8449-B802670AE4EF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FA9142-1CFD-42F3-A563-B080A0964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818" y="556250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062006-F72A-4D52-BB3A-88C2EE918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392" y="557139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71F097-FAA8-4F32-A4B7-91556A7B8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281" y="558092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0E743E-F589-4B00-8BE5-582E9CF5D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620" y="559788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28EC57-257B-4EDB-8C12-F833A8C6460B}"/>
                </a:ext>
              </a:extLst>
            </p:cNvPr>
            <p:cNvGrpSpPr/>
            <p:nvPr/>
          </p:nvGrpSpPr>
          <p:grpSpPr>
            <a:xfrm>
              <a:off x="8610600" y="5374742"/>
              <a:ext cx="1276350" cy="438259"/>
              <a:chOff x="8939566" y="5358068"/>
              <a:chExt cx="1276350" cy="43825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2756BD3-C2B1-4DB2-BCBA-F0B6E052927D}"/>
                  </a:ext>
                </a:extLst>
              </p:cNvPr>
              <p:cNvGrpSpPr/>
              <p:nvPr/>
            </p:nvGrpSpPr>
            <p:grpSpPr>
              <a:xfrm>
                <a:off x="8939566" y="5358068"/>
                <a:ext cx="1276350" cy="438259"/>
                <a:chOff x="1527500" y="1954469"/>
                <a:chExt cx="1276350" cy="43825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4408663-D3F3-4AAF-9802-8BA1BE1FEA38}"/>
                    </a:ext>
                  </a:extLst>
                </p:cNvPr>
                <p:cNvSpPr/>
                <p:nvPr/>
              </p:nvSpPr>
              <p:spPr>
                <a:xfrm>
                  <a:off x="1527500" y="1954578"/>
                  <a:ext cx="762000" cy="43815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25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DA5A46-77D9-4FB0-B608-6F213F095340}"/>
                    </a:ext>
                  </a:extLst>
                </p:cNvPr>
                <p:cNvSpPr/>
                <p:nvPr/>
              </p:nvSpPr>
              <p:spPr>
                <a:xfrm>
                  <a:off x="2289500" y="1954469"/>
                  <a:ext cx="514350" cy="43815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707812-C40E-44C6-A16C-DD65EA1098D7}"/>
                  </a:ext>
                </a:extLst>
              </p:cNvPr>
              <p:cNvGrpSpPr/>
              <p:nvPr/>
            </p:nvGrpSpPr>
            <p:grpSpPr>
              <a:xfrm>
                <a:off x="9844447" y="5461858"/>
                <a:ext cx="257175" cy="219075"/>
                <a:chOff x="6438897" y="3429000"/>
                <a:chExt cx="257175" cy="219075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A014588-16EE-4E0C-B8AE-CC698A551D15}"/>
                    </a:ext>
                  </a:extLst>
                </p:cNvPr>
                <p:cNvCxnSpPr/>
                <p:nvPr/>
              </p:nvCxnSpPr>
              <p:spPr>
                <a:xfrm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A4A9E44-0220-4848-A481-346A0B57321A}"/>
                    </a:ext>
                  </a:extLst>
                </p:cNvPr>
                <p:cNvCxnSpPr/>
                <p:nvPr/>
              </p:nvCxnSpPr>
              <p:spPr>
                <a:xfrm flipH="1">
                  <a:off x="6438897" y="3429000"/>
                  <a:ext cx="257175" cy="2190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17C759-F649-4DE5-9780-8EA628BD2CBE}"/>
                </a:ext>
              </a:extLst>
            </p:cNvPr>
            <p:cNvSpPr txBox="1"/>
            <p:nvPr/>
          </p:nvSpPr>
          <p:spPr>
            <a:xfrm>
              <a:off x="577864" y="460048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C51F400-E925-4BC1-83F0-A1513048169B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1025539" y="5133882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A15DC72-80A4-4A17-9EEC-911663083F22}"/>
              </a:ext>
            </a:extLst>
          </p:cNvPr>
          <p:cNvSpPr txBox="1"/>
          <p:nvPr/>
        </p:nvSpPr>
        <p:spPr>
          <a:xfrm>
            <a:off x="9245077" y="498734"/>
            <a:ext cx="268867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typedef struct </a:t>
            </a:r>
            <a:r>
              <a:rPr lang="en-US" dirty="0" err="1"/>
              <a:t>stack_node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int data;</a:t>
            </a:r>
          </a:p>
          <a:p>
            <a:r>
              <a:rPr lang="en-US" dirty="0"/>
              <a:t>     struct </a:t>
            </a:r>
            <a:r>
              <a:rPr lang="en-US" dirty="0" err="1"/>
              <a:t>stack_node</a:t>
            </a:r>
            <a:r>
              <a:rPr lang="en-US" dirty="0"/>
              <a:t> *link;</a:t>
            </a:r>
          </a:p>
          <a:p>
            <a:r>
              <a:rPr lang="en-US" dirty="0"/>
              <a:t>   }</a:t>
            </a:r>
            <a:r>
              <a:rPr lang="en-US" dirty="0" err="1"/>
              <a:t>stk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stk</a:t>
            </a:r>
            <a:r>
              <a:rPr lang="en-US" dirty="0"/>
              <a:t> *top=NULL;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5E797B-2B3B-4904-AE2D-0F35A18D7CA6}"/>
                  </a:ext>
                </a:extLst>
              </p:cNvPr>
              <p:cNvSpPr txBox="1"/>
              <p:nvPr/>
            </p:nvSpPr>
            <p:spPr>
              <a:xfrm>
                <a:off x="836761" y="2410664"/>
                <a:ext cx="5020575" cy="23083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5725" lvl="2"/>
                <a:r>
                  <a:rPr lang="en-US" i="0" dirty="0">
                    <a:latin typeface="+mj-lt"/>
                  </a:rPr>
                  <a:t>         </a:t>
                </a:r>
                <a:r>
                  <a:rPr lang="en-US" b="1" i="1" dirty="0">
                    <a:latin typeface="+mj-lt"/>
                  </a:rPr>
                  <a:t>void push(int x)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2" indent="-828674"/>
                <a:r>
                  <a:rPr lang="en-US" i="0" dirty="0">
                    <a:latin typeface="+mj-lt"/>
                  </a:rPr>
                  <a:t>	 {</a:t>
                </a:r>
                <a:endParaRPr lang="en-US" dirty="0"/>
              </a:p>
              <a:p>
                <a:pPr lvl="2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𝑝𝑡𝑟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𝑠𝑡𝑘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∗)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𝑚𝑎𝑙𝑙𝑜𝑐𝑘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𝑠𝑖𝑧𝑒𝑜𝑓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𝑠𝑡𝑘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𝑝𝑡𝑟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0" dirty="0">
                  <a:latin typeface="+mj-lt"/>
                </a:endParaRPr>
              </a:p>
              <a:p>
                <a:pPr lvl="2"/>
                <a:r>
                  <a:rPr lang="en-US" i="0" dirty="0">
                    <a:latin typeface="+mj-lt"/>
                  </a:rPr>
                  <a:t> }</a:t>
                </a:r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5E797B-2B3B-4904-AE2D-0F35A18D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61" y="2410664"/>
                <a:ext cx="5020575" cy="2308324"/>
              </a:xfrm>
              <a:prstGeom prst="rect">
                <a:avLst/>
              </a:prstGeom>
              <a:blipFill>
                <a:blip r:embed="rId2"/>
                <a:stretch>
                  <a:fillRect t="-1319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3D04B4D-FF09-4B1C-88E4-A34A6A846FF0}"/>
              </a:ext>
            </a:extLst>
          </p:cNvPr>
          <p:cNvSpPr txBox="1"/>
          <p:nvPr/>
        </p:nvSpPr>
        <p:spPr>
          <a:xfrm>
            <a:off x="6246713" y="2723898"/>
            <a:ext cx="5020575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5725" lvl="2"/>
            <a:r>
              <a:rPr lang="en-US" i="0" dirty="0">
                <a:latin typeface="+mj-lt"/>
              </a:rPr>
              <a:t>         </a:t>
            </a:r>
            <a:r>
              <a:rPr lang="en-US" b="1" dirty="0">
                <a:latin typeface="+mj-lt"/>
              </a:rPr>
              <a:t>int pop()</a:t>
            </a:r>
            <a:endParaRPr lang="en-US" b="1" dirty="0">
              <a:latin typeface="Cambria Math" panose="02040503050406030204" pitchFamily="18" charset="0"/>
            </a:endParaRPr>
          </a:p>
          <a:p>
            <a:pPr lvl="2" indent="-828674"/>
            <a:r>
              <a:rPr lang="en-US" i="0" dirty="0">
                <a:latin typeface="+mj-lt"/>
              </a:rPr>
              <a:t>	</a:t>
            </a:r>
            <a:r>
              <a:rPr lang="en-US" b="1" i="0" dirty="0">
                <a:latin typeface="+mj-lt"/>
              </a:rPr>
              <a:t> {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   </a:t>
            </a:r>
            <a:r>
              <a:rPr lang="en-US" b="1" i="0" dirty="0" err="1">
                <a:latin typeface="+mj-lt"/>
              </a:rPr>
              <a:t>stk</a:t>
            </a:r>
            <a:r>
              <a:rPr lang="en-US" b="1" i="0" dirty="0">
                <a:latin typeface="+mj-lt"/>
              </a:rPr>
              <a:t> ∗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;</a:t>
            </a:r>
            <a:endParaRPr lang="en-US" b="1" i="1" dirty="0">
              <a:latin typeface="Cambria Math" panose="02040503050406030204" pitchFamily="18" charset="0"/>
            </a:endParaRPr>
          </a:p>
          <a:p>
            <a:pPr lvl="2"/>
            <a:r>
              <a:rPr lang="en-US" b="1" i="0" dirty="0">
                <a:latin typeface="+mj-lt"/>
              </a:rPr>
              <a:t>     if(top)</a:t>
            </a:r>
            <a:endParaRPr lang="en-US" b="1" dirty="0">
              <a:latin typeface="Cambria Math" panose="02040503050406030204" pitchFamily="18" charset="0"/>
            </a:endParaRPr>
          </a:p>
          <a:p>
            <a:pPr lvl="2"/>
            <a:r>
              <a:rPr lang="en-US" b="1" i="0" dirty="0">
                <a:latin typeface="+mj-lt"/>
              </a:rPr>
              <a:t>       {</a:t>
            </a:r>
            <a:endParaRPr lang="en-US" b="1" dirty="0">
              <a:latin typeface="Cambria Math" panose="02040503050406030204" pitchFamily="18" charset="0"/>
            </a:endParaRPr>
          </a:p>
          <a:p>
            <a:pPr lvl="2"/>
            <a:r>
              <a:rPr lang="en-US" b="1" i="0" dirty="0">
                <a:latin typeface="+mj-lt"/>
              </a:rPr>
              <a:t>         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=top;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       top=</a:t>
            </a:r>
            <a:r>
              <a:rPr lang="en-US" b="1" i="0" dirty="0" err="1">
                <a:latin typeface="+mj-lt"/>
              </a:rPr>
              <a:t>top→link</a:t>
            </a:r>
            <a:r>
              <a:rPr lang="en-US" b="1" i="0" dirty="0">
                <a:latin typeface="+mj-lt"/>
              </a:rPr>
              <a:t>;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       free(</a:t>
            </a:r>
            <a:r>
              <a:rPr lang="en-US" b="1" i="0" dirty="0" err="1">
                <a:latin typeface="+mj-lt"/>
              </a:rPr>
              <a:t>ptr</a:t>
            </a:r>
            <a:r>
              <a:rPr lang="en-US" b="1" i="0" dirty="0">
                <a:latin typeface="+mj-lt"/>
              </a:rPr>
              <a:t>); </a:t>
            </a:r>
            <a:r>
              <a:rPr lang="en-US" b="1" i="0" dirty="0">
                <a:highlight>
                  <a:srgbClr val="FFFF00"/>
                </a:highlight>
                <a:latin typeface="+mj-lt"/>
              </a:rPr>
              <a:t>// deallocating memory </a:t>
            </a:r>
            <a:endParaRPr lang="en-US" b="1" dirty="0">
              <a:highlight>
                <a:srgbClr val="FFFF00"/>
              </a:highlight>
            </a:endParaRPr>
          </a:p>
          <a:p>
            <a:pPr lvl="2"/>
            <a:r>
              <a:rPr lang="en-US" b="1" i="0" dirty="0">
                <a:latin typeface="+mj-lt"/>
              </a:rPr>
              <a:t>        }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  else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       </a:t>
            </a:r>
            <a:r>
              <a:rPr lang="en-US" b="1" i="0" dirty="0" err="1">
                <a:latin typeface="+mj-lt"/>
              </a:rPr>
              <a:t>printf</a:t>
            </a:r>
            <a:r>
              <a:rPr lang="en-US" b="1" i="0" dirty="0">
                <a:latin typeface="+mj-lt"/>
              </a:rPr>
              <a:t>(“/n Underflow”);</a:t>
            </a:r>
            <a:endParaRPr lang="en-US" b="1" dirty="0"/>
          </a:p>
          <a:p>
            <a:pPr lvl="2"/>
            <a:r>
              <a:rPr lang="en-US" b="1" i="0" dirty="0">
                <a:latin typeface="+mj-lt"/>
              </a:rPr>
              <a:t> 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27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00F-6C77-42A4-AA36-D5C99191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6" y="136525"/>
            <a:ext cx="10515600" cy="940190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stack: </a:t>
            </a:r>
            <a:r>
              <a:rPr lang="en-US" sz="2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 of Infix Arithmetic Expression into  </a:t>
            </a:r>
            <a:br>
              <a:rPr lang="en-US" sz="2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Equivalent Postfix Expression </a:t>
            </a:r>
            <a:b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DFB05-1A9F-4F8C-8CC1-378D66F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3B41-A7EC-44E1-AE0C-09F1C5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7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630A12-F348-44E1-879B-BE5A1A76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74292"/>
              </p:ext>
            </p:extLst>
          </p:nvPr>
        </p:nvGraphicFramePr>
        <p:xfrm>
          <a:off x="767750" y="1409779"/>
          <a:ext cx="106960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182">
                  <a:extLst>
                    <a:ext uri="{9D8B030D-6E8A-4147-A177-3AD203B41FA5}">
                      <a16:colId xmlns:a16="http://schemas.microsoft.com/office/drawing/2014/main" val="1956763207"/>
                    </a:ext>
                  </a:extLst>
                </a:gridCol>
                <a:gridCol w="3083509">
                  <a:extLst>
                    <a:ext uri="{9D8B030D-6E8A-4147-A177-3AD203B41FA5}">
                      <a16:colId xmlns:a16="http://schemas.microsoft.com/office/drawing/2014/main" val="312502836"/>
                    </a:ext>
                  </a:extLst>
                </a:gridCol>
                <a:gridCol w="3565347">
                  <a:extLst>
                    <a:ext uri="{9D8B030D-6E8A-4147-A177-3AD203B41FA5}">
                      <a16:colId xmlns:a16="http://schemas.microsoft.com/office/drawing/2014/main" val="313194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Expression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Expression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 Expression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2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3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1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9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549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058EB8-CA02-4B56-99EE-52F0FCAEF717}"/>
              </a:ext>
            </a:extLst>
          </p:cNvPr>
          <p:cNvSpPr txBox="1"/>
          <p:nvPr/>
        </p:nvSpPr>
        <p:spPr>
          <a:xfrm>
            <a:off x="1863306" y="1768417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1FD4B-8242-4100-B555-04B53A420D82}"/>
              </a:ext>
            </a:extLst>
          </p:cNvPr>
          <p:cNvSpPr txBox="1"/>
          <p:nvPr/>
        </p:nvSpPr>
        <p:spPr>
          <a:xfrm>
            <a:off x="1863305" y="2158992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(A+B)*C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DA80E-7D04-42CE-A57C-ABC592B38498}"/>
              </a:ext>
            </a:extLst>
          </p:cNvPr>
          <p:cNvSpPr txBox="1"/>
          <p:nvPr/>
        </p:nvSpPr>
        <p:spPr>
          <a:xfrm>
            <a:off x="1821611" y="2507838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A+(B*C)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1B5A-9356-47B9-8E14-3983B92BFCD1}"/>
              </a:ext>
            </a:extLst>
          </p:cNvPr>
          <p:cNvSpPr txBox="1"/>
          <p:nvPr/>
        </p:nvSpPr>
        <p:spPr>
          <a:xfrm>
            <a:off x="5486937" y="2876267"/>
            <a:ext cx="17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+  C D - 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824F0-6F3E-4B65-8401-3D5D31E81FFE}"/>
              </a:ext>
            </a:extLst>
          </p:cNvPr>
          <p:cNvSpPr txBox="1"/>
          <p:nvPr/>
        </p:nvSpPr>
        <p:spPr>
          <a:xfrm>
            <a:off x="1821609" y="3261206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/ E ^ 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480B0-481B-4587-8E13-2B826032CB5D}"/>
              </a:ext>
            </a:extLst>
          </p:cNvPr>
          <p:cNvSpPr txBox="1"/>
          <p:nvPr/>
        </p:nvSpPr>
        <p:spPr>
          <a:xfrm>
            <a:off x="1483741" y="3626383"/>
            <a:ext cx="211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 / E ^ 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8EC02-0C01-47E8-808A-6D4FF2593D6D}"/>
              </a:ext>
            </a:extLst>
          </p:cNvPr>
          <p:cNvSpPr txBox="1"/>
          <p:nvPr/>
        </p:nvSpPr>
        <p:spPr>
          <a:xfrm>
            <a:off x="901459" y="3975229"/>
            <a:ext cx="34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 B * C – ( D / E ^ F ) * G) * 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773C9-D0FD-444C-A1A5-608DD4900553}"/>
              </a:ext>
            </a:extLst>
          </p:cNvPr>
          <p:cNvSpPr txBox="1"/>
          <p:nvPr/>
        </p:nvSpPr>
        <p:spPr>
          <a:xfrm>
            <a:off x="5537619" y="1768417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+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85365-1F18-44B3-8502-0E5A81ED78BC}"/>
              </a:ext>
            </a:extLst>
          </p:cNvPr>
          <p:cNvSpPr txBox="1"/>
          <p:nvPr/>
        </p:nvSpPr>
        <p:spPr>
          <a:xfrm>
            <a:off x="8820505" y="176087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 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67D3A-4501-462B-991B-A03AEAF4E308}"/>
              </a:ext>
            </a:extLst>
          </p:cNvPr>
          <p:cNvSpPr txBox="1"/>
          <p:nvPr/>
        </p:nvSpPr>
        <p:spPr>
          <a:xfrm>
            <a:off x="8814753" y="2100534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A B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3EB59-A666-4EF8-8295-66F5DEDD8944}"/>
              </a:ext>
            </a:extLst>
          </p:cNvPr>
          <p:cNvSpPr txBox="1"/>
          <p:nvPr/>
        </p:nvSpPr>
        <p:spPr>
          <a:xfrm>
            <a:off x="5627838" y="2116441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+ C 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0B40F-220D-4D33-A60C-592897C02E8F}"/>
              </a:ext>
            </a:extLst>
          </p:cNvPr>
          <p:cNvSpPr txBox="1"/>
          <p:nvPr/>
        </p:nvSpPr>
        <p:spPr>
          <a:xfrm>
            <a:off x="5619210" y="250951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* +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7CD22-5BC7-492C-A451-1E9CE3182598}"/>
              </a:ext>
            </a:extLst>
          </p:cNvPr>
          <p:cNvSpPr txBox="1"/>
          <p:nvPr/>
        </p:nvSpPr>
        <p:spPr>
          <a:xfrm>
            <a:off x="8828774" y="2508527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 * B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03CEF-87C4-45DB-A5EE-F543E7F1344B}"/>
              </a:ext>
            </a:extLst>
          </p:cNvPr>
          <p:cNvSpPr txBox="1"/>
          <p:nvPr/>
        </p:nvSpPr>
        <p:spPr>
          <a:xfrm>
            <a:off x="1698684" y="2873015"/>
            <a:ext cx="17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 / (C-D)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9B935-4987-4825-BCCA-8431F76C305E}"/>
              </a:ext>
            </a:extLst>
          </p:cNvPr>
          <p:cNvSpPr txBox="1"/>
          <p:nvPr/>
        </p:nvSpPr>
        <p:spPr>
          <a:xfrm>
            <a:off x="8691110" y="2870371"/>
            <a:ext cx="19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+ A B - C 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48696-1A0E-46D8-AAC2-F636EBAEB022}"/>
              </a:ext>
            </a:extLst>
          </p:cNvPr>
          <p:cNvSpPr txBox="1"/>
          <p:nvPr/>
        </p:nvSpPr>
        <p:spPr>
          <a:xfrm>
            <a:off x="5594231" y="3266761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E  F ^ 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8C53D-D7B6-41A8-B6DD-F8CFAFE4D022}"/>
              </a:ext>
            </a:extLst>
          </p:cNvPr>
          <p:cNvSpPr txBox="1"/>
          <p:nvPr/>
        </p:nvSpPr>
        <p:spPr>
          <a:xfrm>
            <a:off x="8929780" y="323970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D ^ E 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D33E1-C396-4F48-81D1-22503C0A7605}"/>
              </a:ext>
            </a:extLst>
          </p:cNvPr>
          <p:cNvSpPr txBox="1"/>
          <p:nvPr/>
        </p:nvSpPr>
        <p:spPr>
          <a:xfrm>
            <a:off x="4875362" y="3639382"/>
            <a:ext cx="30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E  F ^ 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E51A60-3A79-4C99-85DE-4E2A69B169C6}"/>
              </a:ext>
            </a:extLst>
          </p:cNvPr>
          <p:cNvSpPr txBox="1"/>
          <p:nvPr/>
        </p:nvSpPr>
        <p:spPr>
          <a:xfrm>
            <a:off x="8509244" y="3590794"/>
            <a:ext cx="22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 D ^ E 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82B52-24F1-40E1-A97C-0BD1CDD5E307}"/>
              </a:ext>
            </a:extLst>
          </p:cNvPr>
          <p:cNvSpPr txBox="1"/>
          <p:nvPr/>
        </p:nvSpPr>
        <p:spPr>
          <a:xfrm>
            <a:off x="756244" y="4450834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(A+B)*C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D2D4C-86F6-4923-A8D3-62D3E1B21B57}"/>
              </a:ext>
            </a:extLst>
          </p:cNvPr>
          <p:cNvSpPr txBox="1"/>
          <p:nvPr/>
        </p:nvSpPr>
        <p:spPr>
          <a:xfrm>
            <a:off x="2281684" y="4450834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7CA0B62-3F39-4F57-9BD9-6D84D2FAAA1E}"/>
              </a:ext>
            </a:extLst>
          </p:cNvPr>
          <p:cNvSpPr/>
          <p:nvPr/>
        </p:nvSpPr>
        <p:spPr>
          <a:xfrm>
            <a:off x="2045526" y="4530223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05FBE-A580-4DD7-B748-2EC14DD33276}"/>
              </a:ext>
            </a:extLst>
          </p:cNvPr>
          <p:cNvSpPr txBox="1"/>
          <p:nvPr/>
        </p:nvSpPr>
        <p:spPr>
          <a:xfrm>
            <a:off x="3804248" y="444587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+ C *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CF9B5A1-EE9C-4592-997A-7A743298364D}"/>
              </a:ext>
            </a:extLst>
          </p:cNvPr>
          <p:cNvSpPr/>
          <p:nvPr/>
        </p:nvSpPr>
        <p:spPr>
          <a:xfrm>
            <a:off x="3600087" y="4543197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CB909-60E7-46FF-9E37-45C398E9ED59}"/>
              </a:ext>
            </a:extLst>
          </p:cNvPr>
          <p:cNvSpPr txBox="1"/>
          <p:nvPr/>
        </p:nvSpPr>
        <p:spPr>
          <a:xfrm>
            <a:off x="767751" y="4828176"/>
            <a:ext cx="17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 / (C-D)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0A3B-BFB3-4175-860F-1159EA5431F2}"/>
              </a:ext>
            </a:extLst>
          </p:cNvPr>
          <p:cNvSpPr txBox="1"/>
          <p:nvPr/>
        </p:nvSpPr>
        <p:spPr>
          <a:xfrm>
            <a:off x="2551261" y="4818830"/>
            <a:ext cx="17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(C-D)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66A30-224D-4A53-A6BD-69C6F7BB6412}"/>
              </a:ext>
            </a:extLst>
          </p:cNvPr>
          <p:cNvSpPr txBox="1"/>
          <p:nvPr/>
        </p:nvSpPr>
        <p:spPr>
          <a:xfrm>
            <a:off x="4432898" y="4832817"/>
            <a:ext cx="189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 D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439AB-9B73-4FEC-BE49-2CB0AF05698A}"/>
              </a:ext>
            </a:extLst>
          </p:cNvPr>
          <p:cNvSpPr txBox="1"/>
          <p:nvPr/>
        </p:nvSpPr>
        <p:spPr>
          <a:xfrm>
            <a:off x="6279671" y="4849214"/>
            <a:ext cx="189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+ C D - /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68955B2-0D08-4DA6-99E0-39FE7ED99E47}"/>
              </a:ext>
            </a:extLst>
          </p:cNvPr>
          <p:cNvSpPr/>
          <p:nvPr/>
        </p:nvSpPr>
        <p:spPr>
          <a:xfrm>
            <a:off x="2328410" y="4946928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9CC36D3-8631-47B3-B7D9-49DA4FAE11C4}"/>
              </a:ext>
            </a:extLst>
          </p:cNvPr>
          <p:cNvSpPr/>
          <p:nvPr/>
        </p:nvSpPr>
        <p:spPr>
          <a:xfrm>
            <a:off x="4231975" y="4930260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81E7A9E-4518-4534-979A-FFB75491510C}"/>
              </a:ext>
            </a:extLst>
          </p:cNvPr>
          <p:cNvSpPr/>
          <p:nvPr/>
        </p:nvSpPr>
        <p:spPr>
          <a:xfrm>
            <a:off x="6219644" y="4945085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2332F-1FC2-422C-89BC-2F02B0B475EB}"/>
              </a:ext>
            </a:extLst>
          </p:cNvPr>
          <p:cNvSpPr txBox="1"/>
          <p:nvPr/>
        </p:nvSpPr>
        <p:spPr>
          <a:xfrm>
            <a:off x="809710" y="5281950"/>
            <a:ext cx="17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 / E ^ 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9F9883-5BA0-4859-A026-EE31807A4441}"/>
              </a:ext>
            </a:extLst>
          </p:cNvPr>
          <p:cNvSpPr txBox="1"/>
          <p:nvPr/>
        </p:nvSpPr>
        <p:spPr>
          <a:xfrm>
            <a:off x="2584147" y="5270097"/>
            <a:ext cx="17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 /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F ^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70135-CA31-4251-B4F1-8E39F5F5E967}"/>
              </a:ext>
            </a:extLst>
          </p:cNvPr>
          <p:cNvSpPr txBox="1"/>
          <p:nvPr/>
        </p:nvSpPr>
        <p:spPr>
          <a:xfrm>
            <a:off x="4432898" y="5260882"/>
            <a:ext cx="17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E F ^ 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865EE-FD4F-47C6-ABDD-1BE026FE446B}"/>
              </a:ext>
            </a:extLst>
          </p:cNvPr>
          <p:cNvSpPr txBox="1"/>
          <p:nvPr/>
        </p:nvSpPr>
        <p:spPr>
          <a:xfrm>
            <a:off x="6257925" y="5270294"/>
            <a:ext cx="17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E F ^ /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 *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A677F75-1447-4B7E-87F5-018C8D1628C9}"/>
              </a:ext>
            </a:extLst>
          </p:cNvPr>
          <p:cNvSpPr/>
          <p:nvPr/>
        </p:nvSpPr>
        <p:spPr>
          <a:xfrm>
            <a:off x="2404072" y="5374244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BF4B924-812B-4DA6-9922-91BB21684A19}"/>
              </a:ext>
            </a:extLst>
          </p:cNvPr>
          <p:cNvSpPr/>
          <p:nvPr/>
        </p:nvSpPr>
        <p:spPr>
          <a:xfrm>
            <a:off x="4187852" y="5355531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C974D4-E667-4BC5-8972-F63D565641FE}"/>
              </a:ext>
            </a:extLst>
          </p:cNvPr>
          <p:cNvSpPr/>
          <p:nvPr/>
        </p:nvSpPr>
        <p:spPr>
          <a:xfrm>
            <a:off x="6060773" y="5355531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164863-BF02-4CBF-A47B-43242B1FA3A4}"/>
              </a:ext>
            </a:extLst>
          </p:cNvPr>
          <p:cNvSpPr txBox="1"/>
          <p:nvPr/>
        </p:nvSpPr>
        <p:spPr>
          <a:xfrm>
            <a:off x="728212" y="5675399"/>
            <a:ext cx="34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 B * C – ( D / E ^ F ) * G) * 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6C7366-DCED-4F79-BC20-2DEDFA303550}"/>
              </a:ext>
            </a:extLst>
          </p:cNvPr>
          <p:cNvSpPr txBox="1"/>
          <p:nvPr/>
        </p:nvSpPr>
        <p:spPr>
          <a:xfrm>
            <a:off x="4449296" y="5683111"/>
            <a:ext cx="3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C 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E F ^ /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 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51B78-66C4-4E56-B66C-0F94F1C2C072}"/>
              </a:ext>
            </a:extLst>
          </p:cNvPr>
          <p:cNvSpPr txBox="1"/>
          <p:nvPr/>
        </p:nvSpPr>
        <p:spPr>
          <a:xfrm>
            <a:off x="8096337" y="5700675"/>
            <a:ext cx="3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C * D E F ^ /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 *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EEE369-E8E2-4876-A943-04F437D75044}"/>
              </a:ext>
            </a:extLst>
          </p:cNvPr>
          <p:cNvSpPr txBox="1"/>
          <p:nvPr/>
        </p:nvSpPr>
        <p:spPr>
          <a:xfrm>
            <a:off x="1418498" y="6075124"/>
            <a:ext cx="3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C * D E F ^ /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 * -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 *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8FF88-0855-43D5-AAED-2D09FCB1FF83}"/>
              </a:ext>
            </a:extLst>
          </p:cNvPr>
          <p:cNvSpPr txBox="1"/>
          <p:nvPr/>
        </p:nvSpPr>
        <p:spPr>
          <a:xfrm>
            <a:off x="5014549" y="6085261"/>
            <a:ext cx="3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 C * D E F ^ /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 * -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 * +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F5C609E-13A1-43CA-8622-FCAFBD27F856}"/>
              </a:ext>
            </a:extLst>
          </p:cNvPr>
          <p:cNvSpPr/>
          <p:nvPr/>
        </p:nvSpPr>
        <p:spPr>
          <a:xfrm>
            <a:off x="4194483" y="5785028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684C7DA-7C32-48E0-A27A-3CE2A8FBEFB6}"/>
              </a:ext>
            </a:extLst>
          </p:cNvPr>
          <p:cNvSpPr/>
          <p:nvPr/>
        </p:nvSpPr>
        <p:spPr>
          <a:xfrm>
            <a:off x="7816747" y="5794472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6ABCFC0-5A15-4B8E-BADF-17D33CD2768E}"/>
              </a:ext>
            </a:extLst>
          </p:cNvPr>
          <p:cNvSpPr/>
          <p:nvPr/>
        </p:nvSpPr>
        <p:spPr>
          <a:xfrm>
            <a:off x="4785949" y="6157135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9DA2BAF-E190-4CEC-89A1-1E1021924EE2}"/>
              </a:ext>
            </a:extLst>
          </p:cNvPr>
          <p:cNvSpPr/>
          <p:nvPr/>
        </p:nvSpPr>
        <p:spPr>
          <a:xfrm>
            <a:off x="1259627" y="6169613"/>
            <a:ext cx="317742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DE37D-10D9-4DBA-9E7F-42D9D96B44B2}"/>
              </a:ext>
            </a:extLst>
          </p:cNvPr>
          <p:cNvSpPr txBox="1"/>
          <p:nvPr/>
        </p:nvSpPr>
        <p:spPr>
          <a:xfrm>
            <a:off x="4829531" y="3971846"/>
            <a:ext cx="301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* D E F ^ 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*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* +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FABED-DB12-45BB-B7D1-B680C42878E8}"/>
              </a:ext>
            </a:extLst>
          </p:cNvPr>
          <p:cNvSpPr txBox="1"/>
          <p:nvPr/>
        </p:nvSpPr>
        <p:spPr>
          <a:xfrm>
            <a:off x="9549079" y="4011663"/>
            <a:ext cx="2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0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CBA4-DAB2-44CF-8890-1499002F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136525"/>
            <a:ext cx="7225162" cy="406400"/>
          </a:xfrm>
        </p:spPr>
        <p:txBody>
          <a:bodyPr>
            <a:noAutofit/>
          </a:bodyPr>
          <a:lstStyle/>
          <a:p>
            <a:r>
              <a:rPr lang="en-US" sz="2800" dirty="0"/>
              <a:t>Infix to Postfix Conversion: Example: 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D56C9-AE5F-4C25-97AC-1A11D048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925" y="6495984"/>
            <a:ext cx="4114800" cy="365125"/>
          </a:xfrm>
        </p:spPr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E579A-FEB9-4C73-A627-468E55E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5072" y="6356350"/>
            <a:ext cx="1228727" cy="365125"/>
          </a:xfrm>
        </p:spPr>
        <p:txBody>
          <a:bodyPr/>
          <a:lstStyle/>
          <a:p>
            <a:fld id="{601E844E-216E-47E9-9739-0B169D701703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9B5562-8950-43F2-BD92-7FE8F9C3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94683"/>
              </p:ext>
            </p:extLst>
          </p:nvPr>
        </p:nvGraphicFramePr>
        <p:xfrm>
          <a:off x="537712" y="542925"/>
          <a:ext cx="8970035" cy="602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238">
                  <a:extLst>
                    <a:ext uri="{9D8B030D-6E8A-4147-A177-3AD203B41FA5}">
                      <a16:colId xmlns:a16="http://schemas.microsoft.com/office/drawing/2014/main" val="423871821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3764250722"/>
                    </a:ext>
                  </a:extLst>
                </a:gridCol>
                <a:gridCol w="4754772">
                  <a:extLst>
                    <a:ext uri="{9D8B030D-6E8A-4147-A177-3AD203B41FA5}">
                      <a16:colId xmlns:a16="http://schemas.microsoft.com/office/drawing/2014/main" val="1142871442"/>
                    </a:ext>
                  </a:extLst>
                </a:gridCol>
              </a:tblGrid>
              <a:tr h="2740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Scanned </a:t>
                      </a: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</a:t>
                      </a: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Postfix Expression</a:t>
                      </a:r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1665605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85185242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496956416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8424405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59398866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96859797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24713896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097703787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785695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876988286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29587118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4203633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12851220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42079140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42738759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78510194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79108299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51510043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424188598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79529001"/>
                  </a:ext>
                </a:extLst>
              </a:tr>
              <a:tr h="274008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5574568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2ACE1-8026-4B51-8A64-B44C5C861012}"/>
              </a:ext>
            </a:extLst>
          </p:cNvPr>
          <p:cNvSpPr txBox="1"/>
          <p:nvPr/>
        </p:nvSpPr>
        <p:spPr>
          <a:xfrm>
            <a:off x="923924" y="826214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1)  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C1801-02B7-4230-A8C8-287F868978C0}"/>
              </a:ext>
            </a:extLst>
          </p:cNvPr>
          <p:cNvSpPr txBox="1"/>
          <p:nvPr/>
        </p:nvSpPr>
        <p:spPr>
          <a:xfrm>
            <a:off x="757684" y="1416362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Font typeface="+mj-lt"/>
              <a:buNone/>
            </a:pPr>
            <a:r>
              <a:rPr lang="en-US" sz="1400" b="1" dirty="0"/>
              <a:t>3)    (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8FEF2-9161-44B9-94EB-34BD0988317D}"/>
              </a:ext>
            </a:extLst>
          </p:cNvPr>
          <p:cNvSpPr txBox="1"/>
          <p:nvPr/>
        </p:nvSpPr>
        <p:spPr>
          <a:xfrm>
            <a:off x="904873" y="1170141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2)  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BAEED-838A-4B19-804F-190DE75D86AA}"/>
              </a:ext>
            </a:extLst>
          </p:cNvPr>
          <p:cNvSpPr txBox="1"/>
          <p:nvPr/>
        </p:nvSpPr>
        <p:spPr>
          <a:xfrm>
            <a:off x="757684" y="1699651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4)    B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A0D85-B210-455C-A91E-5C767C2D3023}"/>
              </a:ext>
            </a:extLst>
          </p:cNvPr>
          <p:cNvSpPr txBox="1"/>
          <p:nvPr/>
        </p:nvSpPr>
        <p:spPr>
          <a:xfrm>
            <a:off x="757684" y="2004762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5)    *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0C7A-D3DE-4837-9804-616E8A26BFEA}"/>
              </a:ext>
            </a:extLst>
          </p:cNvPr>
          <p:cNvSpPr txBox="1"/>
          <p:nvPr/>
        </p:nvSpPr>
        <p:spPr>
          <a:xfrm>
            <a:off x="757684" y="2289799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6)    C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D1917-DC67-4D69-B25C-D50FFFAA0A59}"/>
              </a:ext>
            </a:extLst>
          </p:cNvPr>
          <p:cNvSpPr txBox="1"/>
          <p:nvPr/>
        </p:nvSpPr>
        <p:spPr>
          <a:xfrm>
            <a:off x="757683" y="2626606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7)   -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C95EC-B4B9-4212-BBCB-177B6C49D468}"/>
              </a:ext>
            </a:extLst>
          </p:cNvPr>
          <p:cNvSpPr txBox="1"/>
          <p:nvPr/>
        </p:nvSpPr>
        <p:spPr>
          <a:xfrm>
            <a:off x="757683" y="2894445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8)    (</a:t>
            </a:r>
            <a:endParaRPr lang="en-IN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FF52E-8C96-4524-BE3D-DD2D99172D37}"/>
              </a:ext>
            </a:extLst>
          </p:cNvPr>
          <p:cNvSpPr txBox="1"/>
          <p:nvPr/>
        </p:nvSpPr>
        <p:spPr>
          <a:xfrm>
            <a:off x="719582" y="3165908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dirty="0"/>
              <a:t> </a:t>
            </a:r>
            <a:r>
              <a:rPr lang="en-US" sz="1400" b="1" dirty="0"/>
              <a:t>9)    D</a:t>
            </a:r>
            <a:endParaRPr lang="en-IN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9B1D8-099F-4A67-98E0-3CB3636753E5}"/>
              </a:ext>
            </a:extLst>
          </p:cNvPr>
          <p:cNvSpPr txBox="1"/>
          <p:nvPr/>
        </p:nvSpPr>
        <p:spPr>
          <a:xfrm>
            <a:off x="757682" y="3480645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10)   /</a:t>
            </a:r>
            <a:endParaRPr lang="en-IN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224CD-95CB-4B20-8418-5DB229ED18B0}"/>
              </a:ext>
            </a:extLst>
          </p:cNvPr>
          <p:cNvSpPr txBox="1"/>
          <p:nvPr/>
        </p:nvSpPr>
        <p:spPr>
          <a:xfrm>
            <a:off x="757682" y="3746920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11)    E</a:t>
            </a:r>
            <a:endParaRPr lang="en-IN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C5CC9-7587-472D-AA3C-C5E70C6C7DDB}"/>
              </a:ext>
            </a:extLst>
          </p:cNvPr>
          <p:cNvSpPr txBox="1"/>
          <p:nvPr/>
        </p:nvSpPr>
        <p:spPr>
          <a:xfrm>
            <a:off x="757681" y="4036128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12)   ^</a:t>
            </a:r>
            <a:endParaRPr lang="en-IN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4A7C4-E15A-4B6A-A6E2-48FE320B3F19}"/>
              </a:ext>
            </a:extLst>
          </p:cNvPr>
          <p:cNvSpPr txBox="1"/>
          <p:nvPr/>
        </p:nvSpPr>
        <p:spPr>
          <a:xfrm>
            <a:off x="757680" y="4327054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13)   F</a:t>
            </a:r>
            <a:endParaRPr lang="en-IN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CA7B-2F14-4415-BD5F-89F86984554D}"/>
              </a:ext>
            </a:extLst>
          </p:cNvPr>
          <p:cNvSpPr txBox="1"/>
          <p:nvPr/>
        </p:nvSpPr>
        <p:spPr>
          <a:xfrm>
            <a:off x="793753" y="4613077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14)    )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CB0971-B925-41C1-8559-1D0124406212}"/>
              </a:ext>
            </a:extLst>
          </p:cNvPr>
          <p:cNvSpPr txBox="1"/>
          <p:nvPr/>
        </p:nvSpPr>
        <p:spPr>
          <a:xfrm>
            <a:off x="757679" y="4900147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15)   *</a:t>
            </a:r>
            <a:endParaRPr lang="en-IN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A5906-C6CF-4979-A608-BA1E9C0CD42E}"/>
              </a:ext>
            </a:extLst>
          </p:cNvPr>
          <p:cNvSpPr txBox="1"/>
          <p:nvPr/>
        </p:nvSpPr>
        <p:spPr>
          <a:xfrm>
            <a:off x="757678" y="5183436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16)   G</a:t>
            </a:r>
            <a:endParaRPr lang="en-IN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436272-1096-4291-9549-8EFF14A5EF57}"/>
              </a:ext>
            </a:extLst>
          </p:cNvPr>
          <p:cNvSpPr txBox="1"/>
          <p:nvPr/>
        </p:nvSpPr>
        <p:spPr>
          <a:xfrm>
            <a:off x="757677" y="5447368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17)   )</a:t>
            </a:r>
            <a:endParaRPr lang="en-IN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D6772-F353-42D6-BF98-06D430E0803A}"/>
              </a:ext>
            </a:extLst>
          </p:cNvPr>
          <p:cNvSpPr txBox="1"/>
          <p:nvPr/>
        </p:nvSpPr>
        <p:spPr>
          <a:xfrm>
            <a:off x="757677" y="5719380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18)   *</a:t>
            </a:r>
            <a:endParaRPr lang="en-IN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747774-7608-4EF4-B8DB-1B3007FF24A0}"/>
              </a:ext>
            </a:extLst>
          </p:cNvPr>
          <p:cNvSpPr txBox="1"/>
          <p:nvPr/>
        </p:nvSpPr>
        <p:spPr>
          <a:xfrm>
            <a:off x="757677" y="6002851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indent="0" algn="ctr">
              <a:buNone/>
            </a:pPr>
            <a:r>
              <a:rPr lang="en-US" sz="1400" b="1" dirty="0"/>
              <a:t>19)    H</a:t>
            </a:r>
            <a:endParaRPr lang="en-IN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8DEE3-1F69-40C6-9B0D-28E3DF6AF101}"/>
              </a:ext>
            </a:extLst>
          </p:cNvPr>
          <p:cNvSpPr txBox="1"/>
          <p:nvPr/>
        </p:nvSpPr>
        <p:spPr>
          <a:xfrm>
            <a:off x="757676" y="6280540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b="1" dirty="0"/>
              <a:t>20)   )</a:t>
            </a:r>
            <a:endParaRPr lang="en-IN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3D99F-3FCA-470F-9AF4-1AC55425F179}"/>
              </a:ext>
            </a:extLst>
          </p:cNvPr>
          <p:cNvSpPr txBox="1"/>
          <p:nvPr/>
        </p:nvSpPr>
        <p:spPr>
          <a:xfrm>
            <a:off x="2171698" y="871921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5D1A05-C71F-416D-ADA4-987E2D69A7E6}"/>
              </a:ext>
            </a:extLst>
          </p:cNvPr>
          <p:cNvSpPr txBox="1"/>
          <p:nvPr/>
        </p:nvSpPr>
        <p:spPr>
          <a:xfrm>
            <a:off x="2194612" y="1160554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A76C4-BE66-46B1-8CC9-EBE340ADFB5C}"/>
              </a:ext>
            </a:extLst>
          </p:cNvPr>
          <p:cNvSpPr txBox="1"/>
          <p:nvPr/>
        </p:nvSpPr>
        <p:spPr>
          <a:xfrm>
            <a:off x="2171698" y="1436262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3B9580-4040-4767-840C-9CFF56C78896}"/>
              </a:ext>
            </a:extLst>
          </p:cNvPr>
          <p:cNvSpPr txBox="1"/>
          <p:nvPr/>
        </p:nvSpPr>
        <p:spPr>
          <a:xfrm>
            <a:off x="2171698" y="1715102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F87569-EE44-476B-AED3-970A370E3987}"/>
              </a:ext>
            </a:extLst>
          </p:cNvPr>
          <p:cNvSpPr txBox="1"/>
          <p:nvPr/>
        </p:nvSpPr>
        <p:spPr>
          <a:xfrm>
            <a:off x="2194612" y="2000603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4918A-C823-4CAA-BA07-60C8AE1B00AF}"/>
              </a:ext>
            </a:extLst>
          </p:cNvPr>
          <p:cNvSpPr txBox="1"/>
          <p:nvPr/>
        </p:nvSpPr>
        <p:spPr>
          <a:xfrm>
            <a:off x="2194612" y="2279443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1896D4-1EE5-4F98-B81F-FF5A9FCB9005}"/>
              </a:ext>
            </a:extLst>
          </p:cNvPr>
          <p:cNvSpPr txBox="1"/>
          <p:nvPr/>
        </p:nvSpPr>
        <p:spPr>
          <a:xfrm>
            <a:off x="2175560" y="2630809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A81EFD-C662-42B3-9192-D7291700F1CE}"/>
              </a:ext>
            </a:extLst>
          </p:cNvPr>
          <p:cNvSpPr txBox="1"/>
          <p:nvPr/>
        </p:nvSpPr>
        <p:spPr>
          <a:xfrm>
            <a:off x="2171697" y="2899285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9E87B-9EFA-472B-A601-9C3EBEFC64BA}"/>
              </a:ext>
            </a:extLst>
          </p:cNvPr>
          <p:cNvSpPr txBox="1"/>
          <p:nvPr/>
        </p:nvSpPr>
        <p:spPr>
          <a:xfrm>
            <a:off x="2171696" y="3178125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C08A1-2166-45F9-B6A4-8E61DEF2D813}"/>
              </a:ext>
            </a:extLst>
          </p:cNvPr>
          <p:cNvSpPr txBox="1"/>
          <p:nvPr/>
        </p:nvSpPr>
        <p:spPr>
          <a:xfrm>
            <a:off x="2162167" y="3456965"/>
            <a:ext cx="1133483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   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E0D1-6AE5-485E-9A4A-71FD7E61A86E}"/>
              </a:ext>
            </a:extLst>
          </p:cNvPr>
          <p:cNvSpPr txBox="1"/>
          <p:nvPr/>
        </p:nvSpPr>
        <p:spPr>
          <a:xfrm>
            <a:off x="2162166" y="3742466"/>
            <a:ext cx="1133483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  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CF99CB-08D6-45E1-A397-8F69DFBADBB5}"/>
              </a:ext>
            </a:extLst>
          </p:cNvPr>
          <p:cNvSpPr txBox="1"/>
          <p:nvPr/>
        </p:nvSpPr>
        <p:spPr>
          <a:xfrm>
            <a:off x="2145190" y="4040599"/>
            <a:ext cx="129333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   /  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8248B1-C444-46BA-BFC1-D46B4991E02E}"/>
              </a:ext>
            </a:extLst>
          </p:cNvPr>
          <p:cNvSpPr txBox="1"/>
          <p:nvPr/>
        </p:nvSpPr>
        <p:spPr>
          <a:xfrm>
            <a:off x="2139527" y="4326597"/>
            <a:ext cx="115612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(   /  ^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BB48F4-8FF3-479E-A7CB-D6D0A9D84991}"/>
              </a:ext>
            </a:extLst>
          </p:cNvPr>
          <p:cNvSpPr txBox="1"/>
          <p:nvPr/>
        </p:nvSpPr>
        <p:spPr>
          <a:xfrm>
            <a:off x="2135928" y="4593205"/>
            <a:ext cx="997797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756DC-42AD-4559-AF84-686D48FB50E4}"/>
              </a:ext>
            </a:extLst>
          </p:cNvPr>
          <p:cNvSpPr txBox="1"/>
          <p:nvPr/>
        </p:nvSpPr>
        <p:spPr>
          <a:xfrm>
            <a:off x="2139527" y="4909807"/>
            <a:ext cx="994198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  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EE9FD4-9C6C-44F6-B689-29781C5DC179}"/>
              </a:ext>
            </a:extLst>
          </p:cNvPr>
          <p:cNvSpPr txBox="1"/>
          <p:nvPr/>
        </p:nvSpPr>
        <p:spPr>
          <a:xfrm>
            <a:off x="2139527" y="5177632"/>
            <a:ext cx="115612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(  -    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1F82F7-4937-4387-B8EC-8DCE4B0F6B46}"/>
              </a:ext>
            </a:extLst>
          </p:cNvPr>
          <p:cNvSpPr txBox="1"/>
          <p:nvPr/>
        </p:nvSpPr>
        <p:spPr>
          <a:xfrm>
            <a:off x="2135929" y="5435378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757DAF-D421-440F-A1E6-2A913CAF72BD}"/>
              </a:ext>
            </a:extLst>
          </p:cNvPr>
          <p:cNvSpPr txBox="1"/>
          <p:nvPr/>
        </p:nvSpPr>
        <p:spPr>
          <a:xfrm>
            <a:off x="2157044" y="5713721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AF0363-AF76-4E84-B02A-EF106177D829}"/>
              </a:ext>
            </a:extLst>
          </p:cNvPr>
          <p:cNvSpPr txBox="1"/>
          <p:nvPr/>
        </p:nvSpPr>
        <p:spPr>
          <a:xfrm>
            <a:off x="2145190" y="6018588"/>
            <a:ext cx="73342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dirty="0"/>
              <a:t>(  +  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A613E2-95D8-4926-AA6A-6B85EC7A90A6}"/>
              </a:ext>
            </a:extLst>
          </p:cNvPr>
          <p:cNvSpPr txBox="1"/>
          <p:nvPr/>
        </p:nvSpPr>
        <p:spPr>
          <a:xfrm>
            <a:off x="4857748" y="6285191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G  *  -  H  *  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5461A5-8037-4A0B-AB6C-2D4D44C26BE2}"/>
              </a:ext>
            </a:extLst>
          </p:cNvPr>
          <p:cNvSpPr txBox="1"/>
          <p:nvPr/>
        </p:nvSpPr>
        <p:spPr>
          <a:xfrm>
            <a:off x="4857748" y="6063787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G  *  -  H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6BEB6E-608E-413F-9FF3-E15489E86343}"/>
              </a:ext>
            </a:extLst>
          </p:cNvPr>
          <p:cNvSpPr txBox="1"/>
          <p:nvPr/>
        </p:nvSpPr>
        <p:spPr>
          <a:xfrm>
            <a:off x="4857748" y="5752865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G  *  -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9FB4E7-2181-4558-9250-FE3A31C96FCC}"/>
              </a:ext>
            </a:extLst>
          </p:cNvPr>
          <p:cNvSpPr txBox="1"/>
          <p:nvPr/>
        </p:nvSpPr>
        <p:spPr>
          <a:xfrm>
            <a:off x="4857748" y="5478893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G  *  -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E2288E-E664-465C-ACF5-4742E590726E}"/>
              </a:ext>
            </a:extLst>
          </p:cNvPr>
          <p:cNvSpPr txBox="1"/>
          <p:nvPr/>
        </p:nvSpPr>
        <p:spPr>
          <a:xfrm>
            <a:off x="4857748" y="5165862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G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2E6C5-7315-4DD5-8F80-1FD60E2F9098}"/>
              </a:ext>
            </a:extLst>
          </p:cNvPr>
          <p:cNvSpPr txBox="1"/>
          <p:nvPr/>
        </p:nvSpPr>
        <p:spPr>
          <a:xfrm>
            <a:off x="4857748" y="4909807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E48C4B-01DC-4E4F-83CC-571082F934A3}"/>
              </a:ext>
            </a:extLst>
          </p:cNvPr>
          <p:cNvSpPr txBox="1"/>
          <p:nvPr/>
        </p:nvSpPr>
        <p:spPr>
          <a:xfrm>
            <a:off x="4864306" y="4614663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^  /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E61E43-CF8E-4D4B-93C3-6190FD424C6C}"/>
              </a:ext>
            </a:extLst>
          </p:cNvPr>
          <p:cNvSpPr txBox="1"/>
          <p:nvPr/>
        </p:nvSpPr>
        <p:spPr>
          <a:xfrm>
            <a:off x="4897464" y="4330169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F  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1E60-FE3A-4AFE-B5E1-38EC1D31CBE5}"/>
              </a:ext>
            </a:extLst>
          </p:cNvPr>
          <p:cNvSpPr txBox="1"/>
          <p:nvPr/>
        </p:nvSpPr>
        <p:spPr>
          <a:xfrm>
            <a:off x="4897464" y="4024248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5F0DB-3FD9-47F3-B0EC-B7CEBE202EF2}"/>
              </a:ext>
            </a:extLst>
          </p:cNvPr>
          <p:cNvSpPr txBox="1"/>
          <p:nvPr/>
        </p:nvSpPr>
        <p:spPr>
          <a:xfrm>
            <a:off x="4897464" y="3746920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E   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05A1EB-61D4-44D4-A5DC-444DE231DD3A}"/>
              </a:ext>
            </a:extLst>
          </p:cNvPr>
          <p:cNvSpPr txBox="1"/>
          <p:nvPr/>
        </p:nvSpPr>
        <p:spPr>
          <a:xfrm>
            <a:off x="4920105" y="3480645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3338C1-8FC8-4B21-9CBF-966923046849}"/>
              </a:ext>
            </a:extLst>
          </p:cNvPr>
          <p:cNvSpPr txBox="1"/>
          <p:nvPr/>
        </p:nvSpPr>
        <p:spPr>
          <a:xfrm>
            <a:off x="4897464" y="3185438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D    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22D9E8-7503-40D7-923C-F0C9E9409E44}"/>
              </a:ext>
            </a:extLst>
          </p:cNvPr>
          <p:cNvSpPr txBox="1"/>
          <p:nvPr/>
        </p:nvSpPr>
        <p:spPr>
          <a:xfrm>
            <a:off x="4897464" y="2881045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 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461A03-35EF-4B86-9DA9-C079EB1015F3}"/>
              </a:ext>
            </a:extLst>
          </p:cNvPr>
          <p:cNvSpPr txBox="1"/>
          <p:nvPr/>
        </p:nvSpPr>
        <p:spPr>
          <a:xfrm>
            <a:off x="4897464" y="2613943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*   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0978F3-D425-4EE8-99C2-891A382EBDC1}"/>
              </a:ext>
            </a:extLst>
          </p:cNvPr>
          <p:cNvSpPr txBox="1"/>
          <p:nvPr/>
        </p:nvSpPr>
        <p:spPr>
          <a:xfrm>
            <a:off x="4920105" y="2309817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C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B77E9-355C-4574-B0F8-13888DDE1970}"/>
              </a:ext>
            </a:extLst>
          </p:cNvPr>
          <p:cNvSpPr txBox="1"/>
          <p:nvPr/>
        </p:nvSpPr>
        <p:spPr>
          <a:xfrm>
            <a:off x="4920105" y="2004762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2343E6-F9E6-4152-B475-8B517E7A93D0}"/>
              </a:ext>
            </a:extLst>
          </p:cNvPr>
          <p:cNvSpPr txBox="1"/>
          <p:nvPr/>
        </p:nvSpPr>
        <p:spPr>
          <a:xfrm>
            <a:off x="4920105" y="1720268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B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7B47CF-A04B-47A4-A05E-0457882DD325}"/>
              </a:ext>
            </a:extLst>
          </p:cNvPr>
          <p:cNvSpPr txBox="1"/>
          <p:nvPr/>
        </p:nvSpPr>
        <p:spPr>
          <a:xfrm>
            <a:off x="4920105" y="1425061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EAF55C-D049-4488-A6DB-75806914BD23}"/>
              </a:ext>
            </a:extLst>
          </p:cNvPr>
          <p:cNvSpPr txBox="1"/>
          <p:nvPr/>
        </p:nvSpPr>
        <p:spPr>
          <a:xfrm>
            <a:off x="4920105" y="1141004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AC0DB7-B544-412F-919C-C7C738C5293F}"/>
              </a:ext>
            </a:extLst>
          </p:cNvPr>
          <p:cNvSpPr txBox="1"/>
          <p:nvPr/>
        </p:nvSpPr>
        <p:spPr>
          <a:xfrm>
            <a:off x="4920105" y="864928"/>
            <a:ext cx="438150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400" b="1" spc="300" dirty="0"/>
              <a:t>A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3CC6D4-D692-4672-A913-3EC4926C5E60}"/>
              </a:ext>
            </a:extLst>
          </p:cNvPr>
          <p:cNvSpPr txBox="1"/>
          <p:nvPr/>
        </p:nvSpPr>
        <p:spPr>
          <a:xfrm>
            <a:off x="5840174" y="119447"/>
            <a:ext cx="41502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 + ( B * C – ( D / E ^ F ) * G) * H 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2815-BF0A-43BE-8567-A164D9B6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956"/>
            <a:ext cx="11022875" cy="48026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Algorithm::Transformation of Infix Arithmetic Expression into Equivalent Postfix Expression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73DE1-5301-4B51-949A-FE65A58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6: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DFE28-CABB-4498-A5C1-43A599F2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F9AB-93E5-4310-9F20-68CDE592EAD7}"/>
              </a:ext>
            </a:extLst>
          </p:cNvPr>
          <p:cNvSpPr txBox="1"/>
          <p:nvPr/>
        </p:nvSpPr>
        <p:spPr>
          <a:xfrm>
            <a:off x="838200" y="606950"/>
            <a:ext cx="6415178" cy="6186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char infix[MAX]; char postfix[MAX]; </a:t>
            </a:r>
            <a:r>
              <a:rPr lang="en-US" dirty="0">
                <a:highlight>
                  <a:srgbClr val="FFFF00"/>
                </a:highlight>
              </a:rPr>
              <a:t>// Assuming globally declared</a:t>
            </a:r>
          </a:p>
          <a:p>
            <a:r>
              <a:rPr lang="en-IN" dirty="0"/>
              <a:t>void infix2postfix(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</a:t>
            </a:r>
            <a:r>
              <a:rPr lang="en-IN" dirty="0" err="1"/>
              <a:t>i</a:t>
            </a:r>
            <a:r>
              <a:rPr lang="en-IN" dirty="0"/>
              <a:t>=0,j=0; 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i="1" dirty="0">
                <a:highlight>
                  <a:srgbClr val="FFFF00"/>
                </a:highlight>
              </a:rPr>
              <a:t>//Input the infix arithmetic expression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(“\n Give the Infix Arithmetic Expression::”);</a:t>
            </a:r>
          </a:p>
          <a:p>
            <a:r>
              <a:rPr lang="en-IN" dirty="0"/>
              <a:t> gets(infix); </a:t>
            </a:r>
            <a:r>
              <a:rPr lang="en-IN" i="1" dirty="0">
                <a:highlight>
                  <a:srgbClr val="FFFF00"/>
                </a:highlight>
              </a:rPr>
              <a:t>//Assumption infix starts with “(“ and ends with “)”</a:t>
            </a:r>
          </a:p>
          <a:p>
            <a:r>
              <a:rPr lang="en-IN" i="1" dirty="0">
                <a:highlight>
                  <a:srgbClr val="FFFF00"/>
                </a:highlight>
              </a:rPr>
              <a:t> //read (scan) each character from infix expression</a:t>
            </a:r>
          </a:p>
          <a:p>
            <a:r>
              <a:rPr lang="en-IN" dirty="0"/>
              <a:t> while(infix[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ch</a:t>
            </a:r>
            <a:r>
              <a:rPr lang="en-IN" dirty="0"/>
              <a:t>=infix[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switch(</a:t>
            </a:r>
            <a:r>
              <a:rPr lang="en-IN" dirty="0" err="1"/>
              <a:t>ch</a:t>
            </a:r>
            <a:r>
              <a:rPr lang="en-IN" dirty="0"/>
              <a:t>)</a:t>
            </a:r>
          </a:p>
          <a:p>
            <a:r>
              <a:rPr lang="en-IN" dirty="0"/>
              <a:t>      {</a:t>
            </a:r>
          </a:p>
          <a:p>
            <a:r>
              <a:rPr lang="en-IN" i="1" dirty="0"/>
              <a:t> </a:t>
            </a:r>
            <a:r>
              <a:rPr lang="en-IN" i="1" dirty="0">
                <a:highlight>
                  <a:srgbClr val="FFFF00"/>
                </a:highlight>
              </a:rPr>
              <a:t>//categorize the scanned data (</a:t>
            </a:r>
            <a:r>
              <a:rPr lang="en-IN" i="1" dirty="0" err="1">
                <a:highlight>
                  <a:srgbClr val="FFFF00"/>
                </a:highlight>
              </a:rPr>
              <a:t>ch</a:t>
            </a:r>
            <a:r>
              <a:rPr lang="en-IN" i="1" dirty="0">
                <a:highlight>
                  <a:srgbClr val="FFFF00"/>
                </a:highlight>
              </a:rPr>
              <a:t>), whether it is an operand      </a:t>
            </a:r>
          </a:p>
          <a:p>
            <a:r>
              <a:rPr lang="en-IN" i="1" dirty="0">
                <a:highlight>
                  <a:srgbClr val="FFFF00"/>
                </a:highlight>
              </a:rPr>
              <a:t> // or operator or parenthesis (left or right)</a:t>
            </a:r>
          </a:p>
          <a:p>
            <a:r>
              <a:rPr lang="en-IN" dirty="0"/>
              <a:t>       ……</a:t>
            </a:r>
          </a:p>
          <a:p>
            <a:r>
              <a:rPr lang="en-IN" dirty="0"/>
              <a:t>       }</a:t>
            </a:r>
          </a:p>
          <a:p>
            <a:r>
              <a:rPr lang="en-IN" dirty="0"/>
              <a:t>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} // end of while</a:t>
            </a:r>
          </a:p>
          <a:p>
            <a:r>
              <a:rPr lang="en-IN" dirty="0"/>
              <a:t> postfix[j]=‘/0’; </a:t>
            </a:r>
            <a:r>
              <a:rPr lang="en-IN" i="1" dirty="0">
                <a:highlight>
                  <a:srgbClr val="FFFF00"/>
                </a:highlight>
              </a:rPr>
              <a:t>//Insert NULL character at the end of postfix exp.</a:t>
            </a:r>
          </a:p>
          <a:p>
            <a:r>
              <a:rPr lang="en-IN" dirty="0"/>
              <a:t> puts(postfix); </a:t>
            </a:r>
            <a:r>
              <a:rPr lang="en-IN" i="1" dirty="0">
                <a:highlight>
                  <a:srgbClr val="FFFF00"/>
                </a:highlight>
              </a:rPr>
              <a:t>//Display the postfix expression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62494-0EA2-4D50-BFA4-EAC243837D9C}"/>
              </a:ext>
            </a:extLst>
          </p:cNvPr>
          <p:cNvSpPr txBox="1"/>
          <p:nvPr/>
        </p:nvSpPr>
        <p:spPr>
          <a:xfrm>
            <a:off x="7402286" y="629602"/>
            <a:ext cx="4700574" cy="5632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switch(</a:t>
            </a:r>
            <a:r>
              <a:rPr lang="en-IN" dirty="0" err="1"/>
              <a:t>ch</a:t>
            </a:r>
            <a:r>
              <a:rPr lang="en-IN" dirty="0"/>
              <a:t>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case ‘(‘: push(</a:t>
            </a:r>
            <a:r>
              <a:rPr lang="en-IN" dirty="0" err="1"/>
              <a:t>ch</a:t>
            </a:r>
            <a:r>
              <a:rPr lang="en-IN" dirty="0"/>
              <a:t>); break;</a:t>
            </a:r>
          </a:p>
          <a:p>
            <a:r>
              <a:rPr lang="en-IN" dirty="0"/>
              <a:t>   case ‘)’: do</a:t>
            </a:r>
          </a:p>
          <a:p>
            <a:r>
              <a:rPr lang="en-IN" dirty="0"/>
              <a:t>                   {</a:t>
            </a:r>
          </a:p>
          <a:p>
            <a:r>
              <a:rPr lang="en-IN" dirty="0"/>
              <a:t>                     postfix[</a:t>
            </a:r>
            <a:r>
              <a:rPr lang="en-IN" dirty="0" err="1"/>
              <a:t>j++</a:t>
            </a:r>
            <a:r>
              <a:rPr lang="en-IN" dirty="0"/>
              <a:t>]=pop();</a:t>
            </a:r>
          </a:p>
          <a:p>
            <a:r>
              <a:rPr lang="en-IN" dirty="0"/>
              <a:t>                    } while(top-&gt;data != ‘(‘);</a:t>
            </a:r>
          </a:p>
          <a:p>
            <a:r>
              <a:rPr lang="en-IN" dirty="0"/>
              <a:t>                  pop(); break;</a:t>
            </a:r>
          </a:p>
          <a:p>
            <a:r>
              <a:rPr lang="en-IN" dirty="0"/>
              <a:t>   case ‘+’: </a:t>
            </a:r>
          </a:p>
          <a:p>
            <a:r>
              <a:rPr lang="en-IN" dirty="0"/>
              <a:t>   case ‘-’ :</a:t>
            </a:r>
          </a:p>
          <a:p>
            <a:r>
              <a:rPr lang="en-IN" dirty="0"/>
              <a:t>   case ‘*’: </a:t>
            </a:r>
          </a:p>
          <a:p>
            <a:r>
              <a:rPr lang="en-IN" dirty="0"/>
              <a:t>   case ‘/’ :</a:t>
            </a:r>
          </a:p>
          <a:p>
            <a:r>
              <a:rPr lang="en-IN" dirty="0"/>
              <a:t>   case ‘^’: </a:t>
            </a:r>
            <a:r>
              <a:rPr lang="en-IN" sz="1600" dirty="0"/>
              <a:t>while (priority(</a:t>
            </a:r>
            <a:r>
              <a:rPr lang="en-IN" sz="1600" dirty="0" err="1"/>
              <a:t>ch</a:t>
            </a:r>
            <a:r>
              <a:rPr lang="en-IN" sz="1600" dirty="0"/>
              <a:t>) &lt;= priority(top-&gt;data))</a:t>
            </a:r>
            <a:endParaRPr lang="en-IN" dirty="0"/>
          </a:p>
          <a:p>
            <a:r>
              <a:rPr lang="en-IN" dirty="0"/>
              <a:t>                      {</a:t>
            </a:r>
          </a:p>
          <a:p>
            <a:r>
              <a:rPr lang="en-IN" dirty="0"/>
              <a:t>                        postfix[</a:t>
            </a:r>
            <a:r>
              <a:rPr lang="en-IN" dirty="0" err="1"/>
              <a:t>j++</a:t>
            </a:r>
            <a:r>
              <a:rPr lang="en-IN" dirty="0"/>
              <a:t>]=pop();</a:t>
            </a:r>
          </a:p>
          <a:p>
            <a:r>
              <a:rPr lang="en-IN" dirty="0"/>
              <a:t>                       }</a:t>
            </a:r>
          </a:p>
          <a:p>
            <a:r>
              <a:rPr lang="en-IN" dirty="0"/>
              <a:t>                  push(</a:t>
            </a:r>
            <a:r>
              <a:rPr lang="en-IN" dirty="0" err="1"/>
              <a:t>ch</a:t>
            </a:r>
            <a:r>
              <a:rPr lang="en-IN" dirty="0"/>
              <a:t>); break;</a:t>
            </a:r>
          </a:p>
          <a:p>
            <a:r>
              <a:rPr lang="en-IN" dirty="0"/>
              <a:t>  default: postfix[</a:t>
            </a:r>
            <a:r>
              <a:rPr lang="en-IN" dirty="0" err="1"/>
              <a:t>j++</a:t>
            </a:r>
            <a:r>
              <a:rPr lang="en-IN" dirty="0"/>
              <a:t>]=</a:t>
            </a:r>
            <a:r>
              <a:rPr lang="en-IN" dirty="0" err="1"/>
              <a:t>ch</a:t>
            </a:r>
            <a:r>
              <a:rPr lang="en-IN" dirty="0"/>
              <a:t>;         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} </a:t>
            </a:r>
            <a:r>
              <a:rPr lang="en-IN" i="1" dirty="0">
                <a:highlight>
                  <a:srgbClr val="FFFF00"/>
                </a:highlight>
              </a:rPr>
              <a:t>// end of switch </a:t>
            </a:r>
          </a:p>
        </p:txBody>
      </p:sp>
    </p:spTree>
    <p:extLst>
      <p:ext uri="{BB962C8B-B14F-4D97-AF65-F5344CB8AC3E}">
        <p14:creationId xmlns:p14="http://schemas.microsoft.com/office/powerpoint/2010/main" val="36335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2587</Words>
  <Application>Microsoft Office PowerPoint</Application>
  <PresentationFormat>Widescreen</PresentationFormat>
  <Paragraphs>499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Data Structure &amp; Algorithms (PCC-CS301)</vt:lpstr>
      <vt:lpstr>Outline : Lecture 6</vt:lpstr>
      <vt:lpstr>Stack (LIFO):</vt:lpstr>
      <vt:lpstr> Static Stack &amp; Dynamic Stack </vt:lpstr>
      <vt:lpstr>Implementation of Static Stack (using Array):</vt:lpstr>
      <vt:lpstr>Dynamic Stack</vt:lpstr>
      <vt:lpstr>  Application of stack: Transformation of Infix Arithmetic Expression into                                                     Equivalent Postfix Expression  </vt:lpstr>
      <vt:lpstr>Infix to Postfix Conversion: Example: </vt:lpstr>
      <vt:lpstr>Algorithm::Transformation of Infix Arithmetic Expression into Equivalent Postfix Expression</vt:lpstr>
      <vt:lpstr>Algorithm::Transformation of Infix Arithmetic Expression into Equivalent Postfix Expression</vt:lpstr>
      <vt:lpstr>  Application of stack: Postfix Evaluation  </vt:lpstr>
      <vt:lpstr>Algorithm: Postfix Evaluation </vt:lpstr>
      <vt:lpstr>What is the Tower of Hanoi problem?</vt:lpstr>
      <vt:lpstr>Algorithm:: Tower of Hanoi problem</vt:lpstr>
      <vt:lpstr>Algorithm:: Tower of Hanoi problem (Cont…)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 (PCC-CS301)</dc:title>
  <dc:creator>91974</dc:creator>
  <cp:lastModifiedBy>91974</cp:lastModifiedBy>
  <cp:revision>263</cp:revision>
  <dcterms:created xsi:type="dcterms:W3CDTF">2020-10-08T04:40:06Z</dcterms:created>
  <dcterms:modified xsi:type="dcterms:W3CDTF">2021-01-08T08:03:48Z</dcterms:modified>
</cp:coreProperties>
</file>