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91974" initials="9" lastIdx="1" clrIdx="0">
    <p:extLst>
      <p:ext uri="{19B8F6BF-5375-455C-9EA6-DF929625EA0E}">
        <p15:presenceInfo xmlns:p15="http://schemas.microsoft.com/office/powerpoint/2012/main" userId="9197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FF00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71422-2444-4CAC-B872-340002813B4D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8FA18-558E-45E5-BCC7-CF7E153BD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857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67A8-0174-465B-938A-6845CE9D9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3DD54-6884-4C4C-BDE7-4E376FA90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04313-C9B5-4B78-9F18-F255C3F6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2E1D-2B71-457E-BD37-7438360C07BD}" type="datetime1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F6BF-FECD-420C-AAC9-2B4D3638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6: Data Structure &amp;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F764C-DF07-4E1D-8D4F-F42644CF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86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B449-D270-463E-AF64-8A19EB95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58D2B-C010-4E70-8D15-D5BEC88DF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05FB3-1674-47FE-A279-3331DDFA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CB76-9271-4BB0-B84E-0290607B8C41}" type="datetime1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0BA6C-C982-46CF-B090-1CD106A7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6: Data Structure &amp;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EE2C3-8DC6-41FD-A6D5-9499195A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4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14E598-77E4-4617-B76C-BEBD76577D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83FA8-A68B-45ED-944B-C72136B2C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0F860-1F70-4DC3-A717-53450A1D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6E3A-086A-49DD-B5CA-BCE11DCCF521}" type="datetime1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4D509-08F9-40ED-B2C8-A3C5A0DC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6: Data Structure &amp;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61768-D236-47DF-9225-5C6271C3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23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0EF8-01A9-43AA-8028-351D053D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83AAB-945B-4E0D-8E11-D69C92B85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86A5E-AF98-40D5-AD74-40E083D9A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B26C-9BD3-4263-8313-DE2136F3976B}" type="datetime1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46136-9358-4509-8B1A-2C6D5C23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6: Data Structure &amp;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4AB84-F55F-461F-A5D6-E99BE286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7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6AEDD-05D6-4AED-8D97-94AC7113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9A0B7-4218-4161-BA00-93C516BCC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114C1-BE45-4BA4-A53E-3DC0011C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DDC6-52BF-4ECC-BA45-45208065E2B9}" type="datetime1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9CD73-2B3D-4277-AC8E-34090A3D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6: Data Structure &amp;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431F6-0569-46CD-9BC8-113417AF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52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2134-7AA2-4D4E-965B-BA101CE2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D2116-8F73-4E06-BDF7-1BE767D3D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3270E-B005-455C-A78D-73A8550F1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614BE-1F9C-4230-A659-9DF5E17F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5CC7-29B4-4075-BA88-BBA1D09DF72B}" type="datetime1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9745-BAFD-4477-BB5B-E6D12E77F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6: Data Structure &amp;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FD99B-8E7B-4CAC-9452-B64BBF08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5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FDF2D-0038-47CF-AAB9-F01733CC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A1311-4286-40C1-85FB-22522E847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486DF-3D1F-4194-8FFA-C64230049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ACF32-72F9-4F85-AF39-AFE587A19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B23D44-3241-466C-B342-4735B1BE7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37DA25-7809-4D0F-8936-3D7340CD3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A987-328C-4554-B19D-B687219E3C39}" type="datetime1">
              <a:rPr lang="en-IN" smtClean="0"/>
              <a:t>07-11-2022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803090-1CA2-44FA-8F53-D36A9AB27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6: Data Structure &amp; Algorithms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48A837-12B4-410A-828A-727F3E6C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25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ECF6-1862-427E-8212-31D375D4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767F81-017B-4274-854B-126D759C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46E6-F779-4F38-9596-9D7361955109}" type="datetime1">
              <a:rPr lang="en-IN" smtClean="0"/>
              <a:t>07-11-2022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6496AA-8718-4546-9DA2-42B0D274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6: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E5B17-D34D-4C75-BED9-E232CF21E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94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39818-64A5-4412-A492-36718A3E6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0EB4-F619-4FAF-95FD-03E499578BE8}" type="datetime1">
              <a:rPr lang="en-IN" smtClean="0"/>
              <a:t>07-11-2022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34C170-63A4-4AE8-996E-468BD2DF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6: Data Structure &amp;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0E7B7-35B4-4FCC-8514-3F219D3C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356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8F9B1-C3ED-4997-8C0E-4A0EC3005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448E0-E179-44DD-9317-219010950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DFCDE-92A3-4A6C-98FE-39004AA0A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9F94D-DE22-47EB-A8ED-1687B418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B41B-6789-43DB-9F91-42E360FAACF4}" type="datetime1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A7080-8332-4484-B006-6521D404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6: Data Structure &amp;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1CC2A-1B60-4FB8-BBAD-A337FEF8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56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B7ED2-C3C6-4E4F-AD1F-EA96DD939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CAEC49-3C1F-4196-9606-3C63F1918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CD239-0CE3-4D77-998A-160BD22E5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3E6CE-18ED-41A5-89C1-767814350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FBAF-FB2E-4D4B-A731-B3362FBA19F4}" type="datetime1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8E726-146B-4F66-8C07-56E2200F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6: Data Structure &amp;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D4C28-9F65-4084-A5A3-50A69D1D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48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410BE3-3BCC-4064-8759-8C3B22840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71443-C4E7-4C02-8170-A5E06009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9560C-EE7C-4E6B-9F60-AA4CE8A08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C49C8-2D37-4D49-8F2E-3B3FD52AB6F3}" type="datetime1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D9FBD-5E60-431C-8A8C-55A1A713B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Lecture 6: Data Structure &amp;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4EAE1-529A-467C-BFE5-D74A08474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E844E-216E-47E9-9739-0B169D701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48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B794-44F7-4251-BAD4-0CCAE1FC2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765" y="325529"/>
            <a:ext cx="11224469" cy="914537"/>
          </a:xfrm>
        </p:spPr>
        <p:txBody>
          <a:bodyPr>
            <a:normAutofit/>
          </a:bodyPr>
          <a:lstStyle/>
          <a:p>
            <a:r>
              <a:rPr lang="en-US" sz="4800" dirty="0"/>
              <a:t>Data Structure &amp; Algorithms (</a:t>
            </a:r>
            <a:r>
              <a:rPr lang="en-IN" sz="4800" dirty="0"/>
              <a:t>PCC-CS301)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95A53-B88E-413F-BE26-B273620F3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4229" y="5065713"/>
            <a:ext cx="6143538" cy="16557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Dr. Dipak Kumar Kole</a:t>
            </a: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Professor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Dept. of CSE, JGEC</a:t>
            </a: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Email: dipak.kole@cse.jgec.ac.in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26C644-605F-4BE6-B8A0-BDD4D08925D9}"/>
              </a:ext>
            </a:extLst>
          </p:cNvPr>
          <p:cNvSpPr txBox="1"/>
          <p:nvPr/>
        </p:nvSpPr>
        <p:spPr>
          <a:xfrm>
            <a:off x="4571998" y="2082939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Lecture 7</a:t>
            </a:r>
            <a:endParaRPr lang="en-IN" sz="2400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78CCC9-6DAB-41D4-B945-4C4A6A11C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39" y="2986271"/>
            <a:ext cx="1657319" cy="166684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4501A-6F43-41D1-B730-67149671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6: Data Structure &amp; Algorithms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DC8A2-D463-4B1B-A78E-7C9E4517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907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AD60-66E3-4582-B482-17EF8014F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5" y="156120"/>
            <a:ext cx="3350623" cy="453481"/>
          </a:xfrm>
        </p:spPr>
        <p:txBody>
          <a:bodyPr>
            <a:normAutofit fontScale="90000"/>
          </a:bodyPr>
          <a:lstStyle/>
          <a:p>
            <a:r>
              <a:rPr lang="en-US" dirty="0"/>
              <a:t>Priority Queue: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271A-6872-48F0-B873-4EAEDE9D3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6: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84407-9411-40EA-ACDD-53A97F06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10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C6D416-A833-4446-8E01-5787FACA4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33351"/>
            <a:ext cx="3581400" cy="2667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4ED379-C02A-4697-A351-7880772C8174}"/>
              </a:ext>
            </a:extLst>
          </p:cNvPr>
          <p:cNvSpPr txBox="1"/>
          <p:nvPr/>
        </p:nvSpPr>
        <p:spPr>
          <a:xfrm>
            <a:off x="446315" y="966651"/>
            <a:ext cx="4981303" cy="14773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euclid_circular_a"/>
              </a:rPr>
              <a:t>A priority queue is a special type of queue in which each element is associated with a priority and is served according to its priority. If elements with the same priority occur, they are served according to their order in the queue.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9E97A5-D04F-4AB8-B1E5-CA2E7156FE07}"/>
              </a:ext>
            </a:extLst>
          </p:cNvPr>
          <p:cNvSpPr txBox="1"/>
          <p:nvPr/>
        </p:nvSpPr>
        <p:spPr>
          <a:xfrm>
            <a:off x="522514" y="2952206"/>
            <a:ext cx="49051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Application of Priority Queue: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Priority queues are used in operating system for load balancing and interrupt handling.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Priority queues are used in </a:t>
            </a:r>
            <a:r>
              <a:rPr lang="en-US" dirty="0" err="1"/>
              <a:t>huffman</a:t>
            </a:r>
            <a:r>
              <a:rPr lang="en-US" dirty="0"/>
              <a:t> codes for data compression.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 traffic light, depending upon the traffic, the colors will be given priority.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791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473E5-1EA1-4A88-9245-A1F4CF29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444"/>
          </a:xfrm>
        </p:spPr>
        <p:txBody>
          <a:bodyPr/>
          <a:lstStyle/>
          <a:p>
            <a:r>
              <a:rPr lang="en-US" dirty="0"/>
              <a:t>Outline : Lecture 7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E8FAC-95B1-4634-92B7-8FFFC8D37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570"/>
            <a:ext cx="5257800" cy="508639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5F0C5-52EC-46C0-9B68-C1C255DA8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6: Data Structure &amp; Algorithms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E4DEC-F122-4F91-B5D4-BA9BF77B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2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2F26C2-EC02-4786-ADD9-0CC425BD36A1}"/>
              </a:ext>
            </a:extLst>
          </p:cNvPr>
          <p:cNvSpPr txBox="1"/>
          <p:nvPr/>
        </p:nvSpPr>
        <p:spPr>
          <a:xfrm>
            <a:off x="380999" y="1103129"/>
            <a:ext cx="6157823" cy="5093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Queue (FIFO)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 Queue &amp; Dynamic Queue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Representation &amp; Implementation of Static Linear Queue</a:t>
            </a:r>
          </a:p>
          <a:p>
            <a:pPr marL="630238" lvl="0" indent="-180975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Insertion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Deletion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Display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Representation &amp; Implementation of Dynamic Linear Queue</a:t>
            </a:r>
          </a:p>
          <a:p>
            <a:pPr marL="630238" lvl="0" indent="-180975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Insertion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Deletion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Display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Linear Queue, Double ended Queue, Priority Queue and Circular Queue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340D4-B9B8-4436-A600-E5FF831585D6}"/>
              </a:ext>
            </a:extLst>
          </p:cNvPr>
          <p:cNvSpPr txBox="1"/>
          <p:nvPr/>
        </p:nvSpPr>
        <p:spPr>
          <a:xfrm>
            <a:off x="6553201" y="967074"/>
            <a:ext cx="5523779" cy="157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Circular Queue</a:t>
            </a:r>
          </a:p>
          <a:p>
            <a:pPr marL="715963" lvl="1" indent="-2667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715963" algn="l"/>
              </a:tabLs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Advantage of Circular Queue over Linear Queue </a:t>
            </a:r>
          </a:p>
          <a:p>
            <a:pPr marL="449263" lvl="1" indent="2667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49263" algn="l"/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 (Insertion, Deletion &amp; Display)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20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5C29D-9371-4CAB-B13F-6B8E13B8D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388"/>
            <a:ext cx="10515600" cy="540649"/>
          </a:xfrm>
        </p:spPr>
        <p:txBody>
          <a:bodyPr>
            <a:normAutofit fontScale="90000"/>
          </a:bodyPr>
          <a:lstStyle/>
          <a:p>
            <a:r>
              <a:rPr lang="en-US" dirty="0"/>
              <a:t>Queue (FIFO):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30404-DF55-4AC2-9491-501CE098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Lecture 6: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1A329-3A80-4091-8BE6-F10E028B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3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4AC466-F4EB-42F8-89EC-02234B246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27" y="769890"/>
            <a:ext cx="6842822" cy="16650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4FC5B2-6EFC-4C2B-A7EA-DBC3DCFF4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47" y="2917951"/>
            <a:ext cx="7215906" cy="3438399"/>
          </a:xfrm>
          <a:prstGeom prst="rect">
            <a:avLst/>
          </a:prstGeom>
        </p:spPr>
      </p:pic>
      <p:sp>
        <p:nvSpPr>
          <p:cNvPr id="33" name="Arrow: Curved Left 32">
            <a:extLst>
              <a:ext uri="{FF2B5EF4-FFF2-40B4-BE49-F238E27FC236}">
                <a16:creationId xmlns:a16="http://schemas.microsoft.com/office/drawing/2014/main" id="{767CAD8D-9606-4C86-91D6-BA7151A19CA3}"/>
              </a:ext>
            </a:extLst>
          </p:cNvPr>
          <p:cNvSpPr/>
          <p:nvPr/>
        </p:nvSpPr>
        <p:spPr>
          <a:xfrm>
            <a:off x="7953555" y="1736903"/>
            <a:ext cx="353683" cy="48850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4" name="Arrow: Curved Right 33">
            <a:extLst>
              <a:ext uri="{FF2B5EF4-FFF2-40B4-BE49-F238E27FC236}">
                <a16:creationId xmlns:a16="http://schemas.microsoft.com/office/drawing/2014/main" id="{3F3D21BD-DC3D-4799-85F8-1BA9BDC8CC75}"/>
              </a:ext>
            </a:extLst>
          </p:cNvPr>
          <p:cNvSpPr/>
          <p:nvPr/>
        </p:nvSpPr>
        <p:spPr>
          <a:xfrm>
            <a:off x="292624" y="1837219"/>
            <a:ext cx="293298" cy="3881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863F51-85CB-4ABB-AF4A-10BDF0A1D3C4}"/>
              </a:ext>
            </a:extLst>
          </p:cNvPr>
          <p:cNvSpPr txBox="1"/>
          <p:nvPr/>
        </p:nvSpPr>
        <p:spPr>
          <a:xfrm>
            <a:off x="7819755" y="1285336"/>
            <a:ext cx="729022" cy="369332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F55D21-EF67-48D9-B661-8E85A67B79D1}"/>
              </a:ext>
            </a:extLst>
          </p:cNvPr>
          <p:cNvSpPr txBox="1"/>
          <p:nvPr/>
        </p:nvSpPr>
        <p:spPr>
          <a:xfrm>
            <a:off x="66136" y="1414215"/>
            <a:ext cx="729022" cy="369332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Rear</a:t>
            </a:r>
            <a:endParaRPr lang="en-IN" dirty="0"/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25EBFD3A-739F-4D46-A24D-C3767F96E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303786"/>
              </p:ext>
            </p:extLst>
          </p:nvPr>
        </p:nvGraphicFramePr>
        <p:xfrm>
          <a:off x="7352972" y="3936303"/>
          <a:ext cx="4197800" cy="488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560">
                  <a:extLst>
                    <a:ext uri="{9D8B030D-6E8A-4147-A177-3AD203B41FA5}">
                      <a16:colId xmlns:a16="http://schemas.microsoft.com/office/drawing/2014/main" val="3216305759"/>
                    </a:ext>
                  </a:extLst>
                </a:gridCol>
                <a:gridCol w="839560">
                  <a:extLst>
                    <a:ext uri="{9D8B030D-6E8A-4147-A177-3AD203B41FA5}">
                      <a16:colId xmlns:a16="http://schemas.microsoft.com/office/drawing/2014/main" val="2166854662"/>
                    </a:ext>
                  </a:extLst>
                </a:gridCol>
                <a:gridCol w="839560">
                  <a:extLst>
                    <a:ext uri="{9D8B030D-6E8A-4147-A177-3AD203B41FA5}">
                      <a16:colId xmlns:a16="http://schemas.microsoft.com/office/drawing/2014/main" val="3206524139"/>
                    </a:ext>
                  </a:extLst>
                </a:gridCol>
                <a:gridCol w="839560">
                  <a:extLst>
                    <a:ext uri="{9D8B030D-6E8A-4147-A177-3AD203B41FA5}">
                      <a16:colId xmlns:a16="http://schemas.microsoft.com/office/drawing/2014/main" val="2828283954"/>
                    </a:ext>
                  </a:extLst>
                </a:gridCol>
                <a:gridCol w="839560">
                  <a:extLst>
                    <a:ext uri="{9D8B030D-6E8A-4147-A177-3AD203B41FA5}">
                      <a16:colId xmlns:a16="http://schemas.microsoft.com/office/drawing/2014/main" val="844439767"/>
                    </a:ext>
                  </a:extLst>
                </a:gridCol>
              </a:tblGrid>
              <a:tr h="488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403767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6D6008D3-6C93-4ADE-994E-5F9F7051F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75659"/>
              </p:ext>
            </p:extLst>
          </p:nvPr>
        </p:nvGraphicFramePr>
        <p:xfrm>
          <a:off x="7352972" y="3594488"/>
          <a:ext cx="4197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560">
                  <a:extLst>
                    <a:ext uri="{9D8B030D-6E8A-4147-A177-3AD203B41FA5}">
                      <a16:colId xmlns:a16="http://schemas.microsoft.com/office/drawing/2014/main" val="3216305759"/>
                    </a:ext>
                  </a:extLst>
                </a:gridCol>
                <a:gridCol w="839560">
                  <a:extLst>
                    <a:ext uri="{9D8B030D-6E8A-4147-A177-3AD203B41FA5}">
                      <a16:colId xmlns:a16="http://schemas.microsoft.com/office/drawing/2014/main" val="2166854662"/>
                    </a:ext>
                  </a:extLst>
                </a:gridCol>
                <a:gridCol w="839560">
                  <a:extLst>
                    <a:ext uri="{9D8B030D-6E8A-4147-A177-3AD203B41FA5}">
                      <a16:colId xmlns:a16="http://schemas.microsoft.com/office/drawing/2014/main" val="3206524139"/>
                    </a:ext>
                  </a:extLst>
                </a:gridCol>
                <a:gridCol w="839560">
                  <a:extLst>
                    <a:ext uri="{9D8B030D-6E8A-4147-A177-3AD203B41FA5}">
                      <a16:colId xmlns:a16="http://schemas.microsoft.com/office/drawing/2014/main" val="2828283954"/>
                    </a:ext>
                  </a:extLst>
                </a:gridCol>
                <a:gridCol w="839560">
                  <a:extLst>
                    <a:ext uri="{9D8B030D-6E8A-4147-A177-3AD203B41FA5}">
                      <a16:colId xmlns:a16="http://schemas.microsoft.com/office/drawing/2014/main" val="844439767"/>
                    </a:ext>
                  </a:extLst>
                </a:gridCol>
              </a:tblGrid>
              <a:tr h="181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403767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232687B8-EC02-4873-9CD9-05FD1213F08D}"/>
              </a:ext>
            </a:extLst>
          </p:cNvPr>
          <p:cNvSpPr txBox="1"/>
          <p:nvPr/>
        </p:nvSpPr>
        <p:spPr>
          <a:xfrm>
            <a:off x="7455244" y="2976309"/>
            <a:ext cx="729022" cy="369332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22D7F7-B2C9-4D6C-8419-F1159FFCC0EF}"/>
              </a:ext>
            </a:extLst>
          </p:cNvPr>
          <p:cNvSpPr txBox="1"/>
          <p:nvPr/>
        </p:nvSpPr>
        <p:spPr>
          <a:xfrm>
            <a:off x="9087361" y="2976309"/>
            <a:ext cx="729022" cy="369332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Rear</a:t>
            </a:r>
            <a:endParaRPr lang="en-IN" dirty="0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1C4EC240-59B6-4A58-BABA-13CB57241992}"/>
              </a:ext>
            </a:extLst>
          </p:cNvPr>
          <p:cNvSpPr/>
          <p:nvPr/>
        </p:nvSpPr>
        <p:spPr>
          <a:xfrm>
            <a:off x="7727065" y="3340837"/>
            <a:ext cx="81861" cy="2584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5A5B31A7-45D2-4AAC-A9FE-1118293ED634}"/>
              </a:ext>
            </a:extLst>
          </p:cNvPr>
          <p:cNvSpPr/>
          <p:nvPr/>
        </p:nvSpPr>
        <p:spPr>
          <a:xfrm>
            <a:off x="9410941" y="3337622"/>
            <a:ext cx="81861" cy="2584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13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DAC56-229D-4EAC-9C8D-13C481D6A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92" y="232462"/>
            <a:ext cx="10515600" cy="448575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 Queue &amp; Dynamic Queue</a:t>
            </a:r>
            <a:b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37262-A493-4F2A-9B96-E31A5D21B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6: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7DA82-16B2-4750-A4C7-63A9C5483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4</a:t>
            </a:fld>
            <a:endParaRPr lang="en-IN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78711BE4-DFC9-4B4C-BB47-2E81C841D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580391"/>
              </p:ext>
            </p:extLst>
          </p:nvPr>
        </p:nvGraphicFramePr>
        <p:xfrm>
          <a:off x="3687312" y="1765095"/>
          <a:ext cx="4817376" cy="448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172">
                  <a:extLst>
                    <a:ext uri="{9D8B030D-6E8A-4147-A177-3AD203B41FA5}">
                      <a16:colId xmlns:a16="http://schemas.microsoft.com/office/drawing/2014/main" val="3519884736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3210491073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3233188263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187240922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344891613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4140386096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2093876897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2848811342"/>
                    </a:ext>
                  </a:extLst>
                </a:gridCol>
              </a:tblGrid>
              <a:tr h="4485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785575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C12384B2-73FC-4D2C-97A2-2FA411C15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260469"/>
              </p:ext>
            </p:extLst>
          </p:nvPr>
        </p:nvGraphicFramePr>
        <p:xfrm>
          <a:off x="3687312" y="1418190"/>
          <a:ext cx="48173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172">
                  <a:extLst>
                    <a:ext uri="{9D8B030D-6E8A-4147-A177-3AD203B41FA5}">
                      <a16:colId xmlns:a16="http://schemas.microsoft.com/office/drawing/2014/main" val="3519884736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3210491073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3233188263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187240922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344891613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4140386096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2093876897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2848811342"/>
                    </a:ext>
                  </a:extLst>
                </a:gridCol>
              </a:tblGrid>
              <a:tr h="27744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78557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3029A35-681A-4761-B24F-663E10D3BE01}"/>
              </a:ext>
            </a:extLst>
          </p:cNvPr>
          <p:cNvSpPr txBox="1"/>
          <p:nvPr/>
        </p:nvSpPr>
        <p:spPr>
          <a:xfrm>
            <a:off x="6003214" y="896084"/>
            <a:ext cx="88393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rear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18AD3218-EF2C-4ECF-B598-909E8A872E0E}"/>
              </a:ext>
            </a:extLst>
          </p:cNvPr>
          <p:cNvSpPr/>
          <p:nvPr/>
        </p:nvSpPr>
        <p:spPr>
          <a:xfrm>
            <a:off x="6305185" y="1201330"/>
            <a:ext cx="194338" cy="317260"/>
          </a:xfrm>
          <a:prstGeom prst="downArrow">
            <a:avLst>
              <a:gd name="adj1" fmla="val 21768"/>
              <a:gd name="adj2" fmla="val 418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80BF3D-B572-41AE-BAEB-6E3310193317}"/>
              </a:ext>
            </a:extLst>
          </p:cNvPr>
          <p:cNvSpPr txBox="1"/>
          <p:nvPr/>
        </p:nvSpPr>
        <p:spPr>
          <a:xfrm>
            <a:off x="3300320" y="1775054"/>
            <a:ext cx="24866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Q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082A7E-3D5E-4882-87AB-1517012B06BE}"/>
              </a:ext>
            </a:extLst>
          </p:cNvPr>
          <p:cNvSpPr txBox="1"/>
          <p:nvPr/>
        </p:nvSpPr>
        <p:spPr>
          <a:xfrm>
            <a:off x="88299" y="1206933"/>
            <a:ext cx="328045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typedef struct </a:t>
            </a:r>
            <a:r>
              <a:rPr lang="en-US" dirty="0" err="1"/>
              <a:t>queue_node</a:t>
            </a:r>
            <a:endParaRPr lang="en-US" dirty="0"/>
          </a:p>
          <a:p>
            <a:r>
              <a:rPr lang="en-US" dirty="0"/>
              <a:t>  {</a:t>
            </a:r>
          </a:p>
          <a:p>
            <a:r>
              <a:rPr lang="en-US" dirty="0"/>
              <a:t>     int data;</a:t>
            </a:r>
          </a:p>
          <a:p>
            <a:r>
              <a:rPr lang="en-US" dirty="0"/>
              <a:t>     struct </a:t>
            </a:r>
            <a:r>
              <a:rPr lang="en-US" dirty="0" err="1"/>
              <a:t>queue_node</a:t>
            </a:r>
            <a:r>
              <a:rPr lang="en-US" dirty="0"/>
              <a:t> *link;</a:t>
            </a:r>
          </a:p>
          <a:p>
            <a:r>
              <a:rPr lang="en-US" dirty="0"/>
              <a:t>}</a:t>
            </a:r>
            <a:r>
              <a:rPr lang="en-US" dirty="0" err="1"/>
              <a:t>qnode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qnode</a:t>
            </a:r>
            <a:r>
              <a:rPr lang="en-US" dirty="0"/>
              <a:t> *rear=NULL, *front=NULL;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1F090D-7FCC-49EA-A4D2-93B21ECAC5BF}"/>
              </a:ext>
            </a:extLst>
          </p:cNvPr>
          <p:cNvSpPr txBox="1"/>
          <p:nvPr/>
        </p:nvSpPr>
        <p:spPr>
          <a:xfrm>
            <a:off x="9521608" y="886433"/>
            <a:ext cx="2243672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#define MAX 8;</a:t>
            </a:r>
          </a:p>
          <a:p>
            <a:r>
              <a:rPr lang="en-US" dirty="0"/>
              <a:t>typedef struct queue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 int front;</a:t>
            </a:r>
          </a:p>
          <a:p>
            <a:r>
              <a:rPr lang="en-US" dirty="0"/>
              <a:t>     int rear;</a:t>
            </a:r>
          </a:p>
          <a:p>
            <a:r>
              <a:rPr lang="en-US" dirty="0"/>
              <a:t>     int Q[MAX];</a:t>
            </a:r>
          </a:p>
          <a:p>
            <a:r>
              <a:rPr lang="en-US" dirty="0"/>
              <a:t>   }queue;</a:t>
            </a:r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717DAC-209D-4203-A2A7-9B601B2A0825}"/>
              </a:ext>
            </a:extLst>
          </p:cNvPr>
          <p:cNvGrpSpPr/>
          <p:nvPr/>
        </p:nvGrpSpPr>
        <p:grpSpPr>
          <a:xfrm>
            <a:off x="577864" y="4600482"/>
            <a:ext cx="9309086" cy="1221239"/>
            <a:chOff x="577864" y="4600482"/>
            <a:chExt cx="9309086" cy="12212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B89445C-8BD9-46B1-A94E-F7AB5533E552}"/>
                </a:ext>
              </a:extLst>
            </p:cNvPr>
            <p:cNvSpPr/>
            <p:nvPr/>
          </p:nvSpPr>
          <p:spPr>
            <a:xfrm>
              <a:off x="777889" y="4948144"/>
              <a:ext cx="457200" cy="3714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2A514B4-AC21-4F5E-AE7E-E5F0500EA96F}"/>
                </a:ext>
              </a:extLst>
            </p:cNvPr>
            <p:cNvGrpSpPr/>
            <p:nvPr/>
          </p:nvGrpSpPr>
          <p:grpSpPr>
            <a:xfrm>
              <a:off x="1901840" y="5343431"/>
              <a:ext cx="1276350" cy="438150"/>
              <a:chOff x="2466976" y="1895475"/>
              <a:chExt cx="1276350" cy="43815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754283E-4B01-4775-B274-E641ECBAA54C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1563119-6FEB-48A2-8032-61A585CE1C86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3A10824-992F-4225-AB80-1C0883636BDF}"/>
                </a:ext>
              </a:extLst>
            </p:cNvPr>
            <p:cNvGrpSpPr/>
            <p:nvPr/>
          </p:nvGrpSpPr>
          <p:grpSpPr>
            <a:xfrm>
              <a:off x="3577414" y="5352321"/>
              <a:ext cx="1276350" cy="438150"/>
              <a:chOff x="2466976" y="1895475"/>
              <a:chExt cx="1276350" cy="43815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EA7B45A-4876-456F-A899-31E1CA02BD56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67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9D766D6-2268-4FC4-ADD6-2160EF89786F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0384017-2827-4FF2-9767-F597D44A0D45}"/>
                </a:ext>
              </a:extLst>
            </p:cNvPr>
            <p:cNvGrpSpPr/>
            <p:nvPr/>
          </p:nvGrpSpPr>
          <p:grpSpPr>
            <a:xfrm>
              <a:off x="5259535" y="5374742"/>
              <a:ext cx="1276350" cy="438150"/>
              <a:chOff x="2466976" y="1895475"/>
              <a:chExt cx="1276350" cy="43815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2F0CC1B-0E14-4F3E-998A-6C6E83557C7E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89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1412062-357F-49B2-8723-89A73C8DFBC9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AD44BF1-39F2-4AA5-9CD4-08D5E360CA12}"/>
                </a:ext>
              </a:extLst>
            </p:cNvPr>
            <p:cNvGrpSpPr/>
            <p:nvPr/>
          </p:nvGrpSpPr>
          <p:grpSpPr>
            <a:xfrm>
              <a:off x="6979934" y="5383571"/>
              <a:ext cx="1276350" cy="438150"/>
              <a:chOff x="2466976" y="1895475"/>
              <a:chExt cx="1276350" cy="43815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3ACDC03-BFB7-49B9-9F4E-B385EE9D2166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F0510C4-580E-4B22-BF21-B33ABC398115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DEAFE40-60B7-481E-B029-EC55FDDACA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4818" y="5562505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9A7FD0A-D9F9-44AE-8299-435BF41AFC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0392" y="5571396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1478CBA-C70A-4F17-80DA-3F1D796168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9281" y="5580920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144BF78-6410-4889-A492-3F27D63509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0620" y="5597884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09E705C-A6EB-4FF6-824D-6A56AE15135C}"/>
                </a:ext>
              </a:extLst>
            </p:cNvPr>
            <p:cNvGrpSpPr/>
            <p:nvPr/>
          </p:nvGrpSpPr>
          <p:grpSpPr>
            <a:xfrm>
              <a:off x="8610600" y="5374742"/>
              <a:ext cx="1276350" cy="438259"/>
              <a:chOff x="8939566" y="5358068"/>
              <a:chExt cx="1276350" cy="438259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0629D07-AA3D-4216-AE7F-C5E9F2F22188}"/>
                  </a:ext>
                </a:extLst>
              </p:cNvPr>
              <p:cNvGrpSpPr/>
              <p:nvPr/>
            </p:nvGrpSpPr>
            <p:grpSpPr>
              <a:xfrm>
                <a:off x="8939566" y="5358068"/>
                <a:ext cx="1276350" cy="438259"/>
                <a:chOff x="1527500" y="1954469"/>
                <a:chExt cx="1276350" cy="438259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E15FEE1-767C-4F1C-81BA-481CA2168236}"/>
                    </a:ext>
                  </a:extLst>
                </p:cNvPr>
                <p:cNvSpPr/>
                <p:nvPr/>
              </p:nvSpPr>
              <p:spPr>
                <a:xfrm>
                  <a:off x="1527500" y="1954578"/>
                  <a:ext cx="762000" cy="43815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49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3BFFAC4-262B-4B80-98AF-AC44FE9325D9}"/>
                    </a:ext>
                  </a:extLst>
                </p:cNvPr>
                <p:cNvSpPr/>
                <p:nvPr/>
              </p:nvSpPr>
              <p:spPr>
                <a:xfrm>
                  <a:off x="2289500" y="1954469"/>
                  <a:ext cx="514350" cy="43815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2ACD5434-EC92-49A3-A6FF-73518BADBF36}"/>
                  </a:ext>
                </a:extLst>
              </p:cNvPr>
              <p:cNvGrpSpPr/>
              <p:nvPr/>
            </p:nvGrpSpPr>
            <p:grpSpPr>
              <a:xfrm>
                <a:off x="9844447" y="5461858"/>
                <a:ext cx="257175" cy="219075"/>
                <a:chOff x="6438897" y="3429000"/>
                <a:chExt cx="257175" cy="219075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5AFC9272-9946-4481-953C-8F1D38B6D856}"/>
                    </a:ext>
                  </a:extLst>
                </p:cNvPr>
                <p:cNvCxnSpPr/>
                <p:nvPr/>
              </p:nvCxnSpPr>
              <p:spPr>
                <a:xfrm>
                  <a:off x="6438897" y="3429000"/>
                  <a:ext cx="257175" cy="21907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D0A207B3-13A4-435D-A99D-9CEE9BCF60DA}"/>
                    </a:ext>
                  </a:extLst>
                </p:cNvPr>
                <p:cNvCxnSpPr/>
                <p:nvPr/>
              </p:nvCxnSpPr>
              <p:spPr>
                <a:xfrm flipH="1">
                  <a:off x="6438897" y="3429000"/>
                  <a:ext cx="257175" cy="21907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944DBE0-716D-431A-ABE0-D32EAF9602AC}"/>
                </a:ext>
              </a:extLst>
            </p:cNvPr>
            <p:cNvSpPr txBox="1"/>
            <p:nvPr/>
          </p:nvSpPr>
          <p:spPr>
            <a:xfrm>
              <a:off x="577864" y="4600482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front</a:t>
              </a:r>
              <a:endParaRPr lang="en-IN" dirty="0"/>
            </a:p>
          </p:txBody>
        </p: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8B0C0F47-BEAE-4950-BADF-E9576AC718D3}"/>
                </a:ext>
              </a:extLst>
            </p:cNvPr>
            <p:cNvCxnSpPr>
              <a:endCxn id="54" idx="1"/>
            </p:cNvCxnSpPr>
            <p:nvPr/>
          </p:nvCxnSpPr>
          <p:spPr>
            <a:xfrm>
              <a:off x="1025539" y="5133882"/>
              <a:ext cx="876301" cy="428624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52A69BB4-D000-4A1F-8BAC-99143AD4763F}"/>
              </a:ext>
            </a:extLst>
          </p:cNvPr>
          <p:cNvSpPr txBox="1"/>
          <p:nvPr/>
        </p:nvSpPr>
        <p:spPr>
          <a:xfrm>
            <a:off x="7395608" y="777129"/>
            <a:ext cx="154184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Static Queue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2636D16-B592-44FF-B67B-BBB1768484AE}"/>
              </a:ext>
            </a:extLst>
          </p:cNvPr>
          <p:cNvSpPr txBox="1"/>
          <p:nvPr/>
        </p:nvSpPr>
        <p:spPr>
          <a:xfrm>
            <a:off x="5695844" y="3515257"/>
            <a:ext cx="218477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Dynamic Queue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31C714F-FEB3-456E-96C7-AD9875EC74ED}"/>
              </a:ext>
            </a:extLst>
          </p:cNvPr>
          <p:cNvSpPr txBox="1"/>
          <p:nvPr/>
        </p:nvSpPr>
        <p:spPr>
          <a:xfrm>
            <a:off x="3577414" y="896084"/>
            <a:ext cx="88393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front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D0B2101D-FCD1-47DB-8E20-9439F6AA8E7A}"/>
              </a:ext>
            </a:extLst>
          </p:cNvPr>
          <p:cNvSpPr/>
          <p:nvPr/>
        </p:nvSpPr>
        <p:spPr>
          <a:xfrm>
            <a:off x="3893782" y="1183173"/>
            <a:ext cx="194338" cy="317260"/>
          </a:xfrm>
          <a:prstGeom prst="downArrow">
            <a:avLst>
              <a:gd name="adj1" fmla="val 21768"/>
              <a:gd name="adj2" fmla="val 418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EBBA70F-2CD1-4C21-8EA5-D978C0BCFFCA}"/>
              </a:ext>
            </a:extLst>
          </p:cNvPr>
          <p:cNvSpPr/>
          <p:nvPr/>
        </p:nvSpPr>
        <p:spPr>
          <a:xfrm>
            <a:off x="10089055" y="4636925"/>
            <a:ext cx="457200" cy="3714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793ECB2-1B23-4B39-9304-72474DAF6190}"/>
              </a:ext>
            </a:extLst>
          </p:cNvPr>
          <p:cNvCxnSpPr>
            <a:cxnSpLocks/>
          </p:cNvCxnSpPr>
          <p:nvPr/>
        </p:nvCxnSpPr>
        <p:spPr>
          <a:xfrm rot="5400000">
            <a:off x="9703239" y="4986741"/>
            <a:ext cx="750998" cy="422843"/>
          </a:xfrm>
          <a:prstGeom prst="bentConnector3">
            <a:avLst>
              <a:gd name="adj1" fmla="val 10054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8BE82FB-330B-44F7-ABC1-272E10B89AC0}"/>
              </a:ext>
            </a:extLst>
          </p:cNvPr>
          <p:cNvSpPr txBox="1"/>
          <p:nvPr/>
        </p:nvSpPr>
        <p:spPr>
          <a:xfrm>
            <a:off x="9886950" y="4226589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103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/>
      <p:bldP spid="28" grpId="0" animBg="1"/>
      <p:bldP spid="29" grpId="0" animBg="1"/>
      <p:bldP spid="62" grpId="0" animBg="1"/>
      <p:bldP spid="56" grpId="0"/>
      <p:bldP spid="57" grpId="0" animBg="1"/>
      <p:bldP spid="58" grpId="0" animBg="1"/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D4B04-0163-4562-B0D5-2869794B3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71" y="179396"/>
            <a:ext cx="7750129" cy="715993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Implementation of Static Queue (using Array):</a:t>
            </a:r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59E51-A276-4EAC-A67F-86BDFE07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6: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C374E-57BA-4C59-9667-2A0BE5F4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5</a:t>
            </a:fld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C0D900-1A07-4480-AC19-2C383145066D}"/>
              </a:ext>
            </a:extLst>
          </p:cNvPr>
          <p:cNvSpPr txBox="1"/>
          <p:nvPr/>
        </p:nvSpPr>
        <p:spPr>
          <a:xfrm>
            <a:off x="838200" y="1231489"/>
            <a:ext cx="2252938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#define MAX 5;</a:t>
            </a:r>
          </a:p>
          <a:p>
            <a:r>
              <a:rPr lang="en-US" dirty="0"/>
              <a:t>typedef struct queue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 int front;</a:t>
            </a:r>
          </a:p>
          <a:p>
            <a:r>
              <a:rPr lang="en-US" dirty="0"/>
              <a:t>     int rear;</a:t>
            </a:r>
          </a:p>
          <a:p>
            <a:r>
              <a:rPr lang="en-US" dirty="0"/>
              <a:t>     int Q[MAX];</a:t>
            </a:r>
          </a:p>
          <a:p>
            <a:r>
              <a:rPr lang="en-US" dirty="0"/>
              <a:t>   }queue;</a:t>
            </a:r>
            <a:endParaRPr lang="en-IN" dirty="0"/>
          </a:p>
        </p:txBody>
      </p:sp>
      <p:graphicFrame>
        <p:nvGraphicFramePr>
          <p:cNvPr id="18" name="Table 23">
            <a:extLst>
              <a:ext uri="{FF2B5EF4-FFF2-40B4-BE49-F238E27FC236}">
                <a16:creationId xmlns:a16="http://schemas.microsoft.com/office/drawing/2014/main" id="{92BF4163-7696-4CDB-B377-2209E5F59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076297"/>
              </p:ext>
            </p:extLst>
          </p:nvPr>
        </p:nvGraphicFramePr>
        <p:xfrm>
          <a:off x="3566542" y="2255094"/>
          <a:ext cx="4817376" cy="448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172">
                  <a:extLst>
                    <a:ext uri="{9D8B030D-6E8A-4147-A177-3AD203B41FA5}">
                      <a16:colId xmlns:a16="http://schemas.microsoft.com/office/drawing/2014/main" val="3519884736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3210491073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3233188263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187240922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344891613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4140386096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2093876897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2848811342"/>
                    </a:ext>
                  </a:extLst>
                </a:gridCol>
              </a:tblGrid>
              <a:tr h="448531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78557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4305F0E-2550-431F-B922-DDFAFD3FB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005205"/>
              </p:ext>
            </p:extLst>
          </p:nvPr>
        </p:nvGraphicFramePr>
        <p:xfrm>
          <a:off x="3566542" y="1858052"/>
          <a:ext cx="48173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172">
                  <a:extLst>
                    <a:ext uri="{9D8B030D-6E8A-4147-A177-3AD203B41FA5}">
                      <a16:colId xmlns:a16="http://schemas.microsoft.com/office/drawing/2014/main" val="3519884736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3210491073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3233188263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187240922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344891613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4140386096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2093876897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2848811342"/>
                    </a:ext>
                  </a:extLst>
                </a:gridCol>
              </a:tblGrid>
              <a:tr h="27744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78557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0679F96-7C40-4806-8204-B6A4F8E39881}"/>
              </a:ext>
            </a:extLst>
          </p:cNvPr>
          <p:cNvSpPr txBox="1"/>
          <p:nvPr/>
        </p:nvSpPr>
        <p:spPr>
          <a:xfrm>
            <a:off x="3303916" y="2276866"/>
            <a:ext cx="24866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Q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29549E-F370-48D9-A0C5-C2CC93BCCF00}"/>
              </a:ext>
            </a:extLst>
          </p:cNvPr>
          <p:cNvSpPr txBox="1">
            <a:spLocks/>
          </p:cNvSpPr>
          <p:nvPr/>
        </p:nvSpPr>
        <p:spPr>
          <a:xfrm>
            <a:off x="3729756" y="2315948"/>
            <a:ext cx="308844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25</a:t>
            </a:r>
            <a:endParaRPr lang="en-IN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BF516F-C4CE-4256-93C7-13B3693E0762}"/>
              </a:ext>
            </a:extLst>
          </p:cNvPr>
          <p:cNvSpPr txBox="1">
            <a:spLocks/>
          </p:cNvSpPr>
          <p:nvPr/>
        </p:nvSpPr>
        <p:spPr>
          <a:xfrm>
            <a:off x="4315334" y="2306623"/>
            <a:ext cx="308844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67</a:t>
            </a:r>
            <a:endParaRPr lang="en-IN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EF2F34-EB90-4DD9-9642-D187F4C47F89}"/>
              </a:ext>
            </a:extLst>
          </p:cNvPr>
          <p:cNvSpPr txBox="1">
            <a:spLocks/>
          </p:cNvSpPr>
          <p:nvPr/>
        </p:nvSpPr>
        <p:spPr>
          <a:xfrm>
            <a:off x="4935688" y="2315948"/>
            <a:ext cx="308844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89</a:t>
            </a:r>
            <a:endParaRPr lang="en-IN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9FC491-FEC9-4557-A007-A539061B746B}"/>
              </a:ext>
            </a:extLst>
          </p:cNvPr>
          <p:cNvSpPr txBox="1">
            <a:spLocks/>
          </p:cNvSpPr>
          <p:nvPr/>
        </p:nvSpPr>
        <p:spPr>
          <a:xfrm>
            <a:off x="5521266" y="2315948"/>
            <a:ext cx="308844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15</a:t>
            </a:r>
            <a:endParaRPr lang="en-IN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E6A944-D56B-494D-AE3E-9D23380E2990}"/>
              </a:ext>
            </a:extLst>
          </p:cNvPr>
          <p:cNvSpPr txBox="1">
            <a:spLocks/>
          </p:cNvSpPr>
          <p:nvPr/>
        </p:nvSpPr>
        <p:spPr>
          <a:xfrm>
            <a:off x="6127162" y="2315948"/>
            <a:ext cx="308844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49</a:t>
            </a:r>
            <a:endParaRPr lang="en-IN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0403D2-5C03-472C-92E7-D43298F14F29}"/>
              </a:ext>
            </a:extLst>
          </p:cNvPr>
          <p:cNvSpPr txBox="1"/>
          <p:nvPr/>
        </p:nvSpPr>
        <p:spPr>
          <a:xfrm>
            <a:off x="838200" y="3262814"/>
            <a:ext cx="3942272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534988" lvl="2" indent="-449263"/>
            <a:r>
              <a:rPr lang="en-US" i="0" dirty="0">
                <a:latin typeface="+mj-lt"/>
              </a:rPr>
              <a:t>void </a:t>
            </a:r>
            <a:r>
              <a:rPr lang="en-US" b="0" i="0" dirty="0">
                <a:latin typeface="+mj-lt"/>
              </a:rPr>
              <a:t>insert</a:t>
            </a:r>
            <a:r>
              <a:rPr lang="en-US" i="0" dirty="0">
                <a:latin typeface="+mj-lt"/>
              </a:rPr>
              <a:t>(int x, queue qu1)</a:t>
            </a:r>
            <a:endParaRPr lang="en-US" i="1" dirty="0">
              <a:latin typeface="Cambria Math" panose="02040503050406030204" pitchFamily="18" charset="0"/>
            </a:endParaRPr>
          </a:p>
          <a:p>
            <a:pPr marL="534988" lvl="2" indent="-449263"/>
            <a:r>
              <a:rPr lang="en-US" i="0" dirty="0">
                <a:latin typeface="+mj-lt"/>
              </a:rPr>
              <a:t>{</a:t>
            </a:r>
            <a:endParaRPr lang="en-US" dirty="0"/>
          </a:p>
          <a:p>
            <a:pPr marL="534988" lvl="2" indent="-449263"/>
            <a:r>
              <a:rPr lang="en-US" i="0" dirty="0">
                <a:latin typeface="+mj-lt"/>
              </a:rPr>
              <a:t> </a:t>
            </a:r>
            <a:r>
              <a:rPr lang="en-US" b="0" i="0" dirty="0">
                <a:latin typeface="+mj-lt"/>
              </a:rPr>
              <a:t>      </a:t>
            </a:r>
            <a:r>
              <a:rPr lang="en-US" i="0" dirty="0">
                <a:latin typeface="+mj-lt"/>
              </a:rPr>
              <a:t>if(qu1.</a:t>
            </a:r>
            <a:r>
              <a:rPr lang="en-US" b="0" i="0" dirty="0">
                <a:latin typeface="+mj-lt"/>
              </a:rPr>
              <a:t>rear</a:t>
            </a:r>
            <a:r>
              <a:rPr lang="en-US" i="0" dirty="0">
                <a:latin typeface="+mj-lt"/>
              </a:rPr>
              <a:t>==MAX-1)</a:t>
            </a:r>
            <a:endParaRPr lang="en-US" dirty="0"/>
          </a:p>
          <a:p>
            <a:pPr marL="534988" lvl="2" indent="-449263"/>
            <a:r>
              <a:rPr lang="en-US" i="0" dirty="0">
                <a:latin typeface="+mj-lt"/>
              </a:rPr>
              <a:t>    </a:t>
            </a:r>
            <a:r>
              <a:rPr lang="en-US" b="0" i="0" dirty="0">
                <a:latin typeface="+mj-lt"/>
              </a:rPr>
              <a:t>     </a:t>
            </a:r>
            <a:r>
              <a:rPr lang="en-US" i="0" dirty="0">
                <a:latin typeface="+mj-lt"/>
              </a:rPr>
              <a:t>printf(“\n</a:t>
            </a:r>
            <a:r>
              <a:rPr lang="en-US" b="0" i="0" dirty="0">
                <a:latin typeface="+mj-lt"/>
              </a:rPr>
              <a:t>Insertion is not possible)</a:t>
            </a:r>
            <a:r>
              <a:rPr lang="en-US" i="0" dirty="0">
                <a:latin typeface="+mj-lt"/>
              </a:rPr>
              <a:t>;</a:t>
            </a:r>
            <a:endParaRPr lang="en-US" dirty="0"/>
          </a:p>
          <a:p>
            <a:pPr marL="534988" lvl="2" indent="-449263"/>
            <a:r>
              <a:rPr lang="en-US" i="0" dirty="0">
                <a:latin typeface="+mj-lt"/>
              </a:rPr>
              <a:t>  else</a:t>
            </a:r>
            <a:endParaRPr lang="en-US" dirty="0"/>
          </a:p>
          <a:p>
            <a:pPr marL="534988" lvl="2" indent="-449263"/>
            <a:r>
              <a:rPr lang="en-US" i="0" dirty="0">
                <a:latin typeface="+mj-lt"/>
              </a:rPr>
              <a:t>   </a:t>
            </a:r>
            <a:r>
              <a:rPr lang="en-US" b="0" i="0" dirty="0">
                <a:latin typeface="+mj-lt"/>
              </a:rPr>
              <a:t> </a:t>
            </a:r>
            <a:r>
              <a:rPr lang="en-US" i="0" dirty="0">
                <a:latin typeface="+mj-lt"/>
              </a:rPr>
              <a:t>{</a:t>
            </a:r>
            <a:endParaRPr lang="en-US" dirty="0"/>
          </a:p>
          <a:p>
            <a:pPr marL="534988" lvl="2" indent="-449263"/>
            <a:r>
              <a:rPr lang="en-US" i="0" dirty="0">
                <a:latin typeface="+mj-lt"/>
              </a:rPr>
              <a:t>    </a:t>
            </a:r>
            <a:r>
              <a:rPr lang="en-US" b="0" i="0" dirty="0">
                <a:latin typeface="+mj-lt"/>
              </a:rPr>
              <a:t>      qu1.</a:t>
            </a:r>
            <a:r>
              <a:rPr lang="en-US" i="0" dirty="0">
                <a:latin typeface="+mj-lt"/>
              </a:rPr>
              <a:t>rear=qu1.rear+1;</a:t>
            </a:r>
            <a:endParaRPr lang="en-US" dirty="0"/>
          </a:p>
          <a:p>
            <a:pPr marL="534988" lvl="2" indent="-449263"/>
            <a:r>
              <a:rPr lang="en-US" i="0" dirty="0">
                <a:latin typeface="+mj-lt"/>
              </a:rPr>
              <a:t>          qu1.Q[qu1.rear]=x;</a:t>
            </a:r>
            <a:endParaRPr lang="en-US" dirty="0"/>
          </a:p>
          <a:p>
            <a:pPr marL="534988" lvl="2" indent="-449263"/>
            <a:r>
              <a:rPr lang="en-US" i="0" dirty="0">
                <a:latin typeface="+mj-lt"/>
              </a:rPr>
              <a:t>   </a:t>
            </a:r>
            <a:r>
              <a:rPr lang="en-US" b="0" i="0" dirty="0">
                <a:latin typeface="+mj-lt"/>
              </a:rPr>
              <a:t>  </a:t>
            </a:r>
            <a:r>
              <a:rPr lang="en-US" i="0" dirty="0">
                <a:latin typeface="+mj-lt"/>
              </a:rPr>
              <a:t>}</a:t>
            </a:r>
            <a:endParaRPr lang="en-US" i="1" dirty="0">
              <a:latin typeface="Cambria Math" panose="02040503050406030204" pitchFamily="18" charset="0"/>
            </a:endParaRPr>
          </a:p>
          <a:p>
            <a:pPr marL="534988" lvl="2" indent="-449263"/>
            <a:r>
              <a:rPr lang="en-US" i="0" dirty="0">
                <a:latin typeface="+mj-lt"/>
              </a:rPr>
              <a:t>}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4B607D-C39B-4268-9786-D997F34318B3}"/>
              </a:ext>
            </a:extLst>
          </p:cNvPr>
          <p:cNvSpPr txBox="1"/>
          <p:nvPr/>
        </p:nvSpPr>
        <p:spPr>
          <a:xfrm>
            <a:off x="4935688" y="3101422"/>
            <a:ext cx="2862651" cy="3139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180975" lvl="4"/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int</a:t>
            </a:r>
            <a:r>
              <a:rPr lang="en-US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delete </a:t>
            </a:r>
            <a:r>
              <a:rPr lang="en-US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(queue qu1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)</a:t>
            </a:r>
            <a:endParaRPr lang="en-US" i="1" dirty="0">
              <a:solidFill>
                <a:schemeClr val="accent1">
                  <a:lumMod val="50000"/>
                </a:schemeClr>
              </a:solidFill>
              <a:latin typeface="Cambria Math" panose="02040503050406030204" pitchFamily="18" charset="0"/>
            </a:endParaRPr>
          </a:p>
          <a:p>
            <a:pPr marL="180975" lvl="4"/>
            <a:r>
              <a:rPr lang="en-US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{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180975" lvl="2"/>
            <a:r>
              <a:rPr lang="en-US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 </a:t>
            </a:r>
            <a:r>
              <a:rPr lang="en-US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if(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qu1.front&gt;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qu1.rear</a:t>
            </a:r>
            <a:r>
              <a:rPr lang="en-US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180975" lvl="2"/>
            <a:r>
              <a:rPr lang="en-US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</a:t>
            </a:r>
            <a:r>
              <a:rPr lang="en-US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printf(“\n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Underflow</a:t>
            </a:r>
            <a:r>
              <a:rPr lang="en-US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”);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180975" lvl="2"/>
            <a:r>
              <a:rPr lang="en-US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 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 </a:t>
            </a:r>
            <a:r>
              <a:rPr lang="en-US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else</a:t>
            </a:r>
            <a:endParaRPr lang="en-US" i="1" dirty="0">
              <a:solidFill>
                <a:schemeClr val="accent1">
                  <a:lumMod val="50000"/>
                </a:schemeClr>
              </a:solidFill>
              <a:latin typeface="Cambria Math" panose="02040503050406030204" pitchFamily="18" charset="0"/>
            </a:endParaRPr>
          </a:p>
          <a:p>
            <a:pPr marL="180975" lvl="3"/>
            <a:r>
              <a:rPr lang="en-US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{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180975" lvl="3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x=qu1.Q[qu1.front];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180975" lvl="2"/>
            <a:r>
              <a:rPr lang="en-US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qu1.front</a:t>
            </a:r>
            <a:r>
              <a:rPr lang="en-US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=qu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1.front+</a:t>
            </a:r>
            <a:r>
              <a:rPr lang="en-US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1;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180975" lvl="2"/>
            <a:r>
              <a:rPr lang="en-US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return(x)</a:t>
            </a:r>
            <a:r>
              <a:rPr lang="en-US" b="0" i="1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</a:rPr>
              <a:t>;</a:t>
            </a:r>
          </a:p>
          <a:p>
            <a:pPr marL="180975" lvl="2"/>
            <a:r>
              <a:rPr lang="en-US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 }</a:t>
            </a:r>
            <a:endParaRPr lang="en-US" i="1" dirty="0">
              <a:solidFill>
                <a:schemeClr val="accent1">
                  <a:lumMod val="50000"/>
                </a:schemeClr>
              </a:solidFill>
              <a:latin typeface="Cambria Math" panose="02040503050406030204" pitchFamily="18" charset="0"/>
            </a:endParaRPr>
          </a:p>
          <a:p>
            <a:pPr marL="180975" lvl="4"/>
            <a:r>
              <a:rPr lang="en-US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}</a:t>
            </a:r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46D1B48-160F-4BB2-86EF-48D774CCF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763896"/>
              </p:ext>
            </p:extLst>
          </p:nvPr>
        </p:nvGraphicFramePr>
        <p:xfrm>
          <a:off x="8626206" y="179396"/>
          <a:ext cx="3338277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759">
                  <a:extLst>
                    <a:ext uri="{9D8B030D-6E8A-4147-A177-3AD203B41FA5}">
                      <a16:colId xmlns:a16="http://schemas.microsoft.com/office/drawing/2014/main" val="3246313289"/>
                    </a:ext>
                  </a:extLst>
                </a:gridCol>
                <a:gridCol w="1112759">
                  <a:extLst>
                    <a:ext uri="{9D8B030D-6E8A-4147-A177-3AD203B41FA5}">
                      <a16:colId xmlns:a16="http://schemas.microsoft.com/office/drawing/2014/main" val="733995260"/>
                    </a:ext>
                  </a:extLst>
                </a:gridCol>
                <a:gridCol w="1112759">
                  <a:extLst>
                    <a:ext uri="{9D8B030D-6E8A-4147-A177-3AD203B41FA5}">
                      <a16:colId xmlns:a16="http://schemas.microsoft.com/office/drawing/2014/main" val="663395202"/>
                    </a:ext>
                  </a:extLst>
                </a:gridCol>
              </a:tblGrid>
              <a:tr h="3335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529956"/>
                  </a:ext>
                </a:extLst>
              </a:tr>
              <a:tr h="333587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601201"/>
                  </a:ext>
                </a:extLst>
              </a:tr>
              <a:tr h="333587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41847"/>
                  </a:ext>
                </a:extLst>
              </a:tr>
              <a:tr h="3335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94072"/>
                  </a:ext>
                </a:extLst>
              </a:tr>
              <a:tr h="3335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156520"/>
                  </a:ext>
                </a:extLst>
              </a:tr>
              <a:tr h="3335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651930"/>
                  </a:ext>
                </a:extLst>
              </a:tr>
              <a:tr h="3335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985035"/>
                  </a:ext>
                </a:extLst>
              </a:tr>
              <a:tr h="333587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967998"/>
                  </a:ext>
                </a:extLst>
              </a:tr>
              <a:tr h="3335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368722"/>
                  </a:ext>
                </a:extLst>
              </a:tr>
              <a:tr h="3335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535041"/>
                  </a:ext>
                </a:extLst>
              </a:tr>
              <a:tr h="3335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751194"/>
                  </a:ext>
                </a:extLst>
              </a:tr>
              <a:tr h="3335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778354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953BBDAB-E7C4-4DA4-B84C-CC7F9C8F91BE}"/>
              </a:ext>
            </a:extLst>
          </p:cNvPr>
          <p:cNvSpPr txBox="1"/>
          <p:nvPr/>
        </p:nvSpPr>
        <p:spPr>
          <a:xfrm>
            <a:off x="8610600" y="4647279"/>
            <a:ext cx="3338277" cy="20313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180975" lvl="4"/>
            <a:r>
              <a:rPr lang="en-US" dirty="0"/>
              <a:t>void display()</a:t>
            </a:r>
          </a:p>
          <a:p>
            <a:pPr marL="180975" lvl="4"/>
            <a:r>
              <a:rPr lang="en-US" dirty="0"/>
              <a:t>{</a:t>
            </a:r>
          </a:p>
          <a:p>
            <a:pPr marL="180975" lvl="4"/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(“\</a:t>
            </a:r>
            <a:r>
              <a:rPr lang="en-US" dirty="0" err="1"/>
              <a:t>nFront</a:t>
            </a:r>
            <a:r>
              <a:rPr lang="en-US" dirty="0"/>
              <a:t>-&gt;”);</a:t>
            </a:r>
          </a:p>
          <a:p>
            <a:pPr marL="180975" lvl="4"/>
            <a:r>
              <a:rPr lang="en-US" dirty="0"/>
              <a:t> for(int </a:t>
            </a:r>
            <a:r>
              <a:rPr lang="en-US" dirty="0" err="1"/>
              <a:t>i</a:t>
            </a:r>
            <a:r>
              <a:rPr lang="en-US" dirty="0"/>
              <a:t>=front; </a:t>
            </a:r>
            <a:r>
              <a:rPr lang="en-US" dirty="0" err="1"/>
              <a:t>i</a:t>
            </a:r>
            <a:r>
              <a:rPr lang="en-US" dirty="0"/>
              <a:t>&lt;=rear;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180975" lvl="4"/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(“%d”,qu1.Q[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marL="180975" lvl="4"/>
            <a:r>
              <a:rPr lang="en-US" dirty="0" err="1"/>
              <a:t>printf</a:t>
            </a:r>
            <a:r>
              <a:rPr lang="en-US" dirty="0"/>
              <a:t>(“&lt;-Rear/n”);</a:t>
            </a:r>
          </a:p>
          <a:p>
            <a:pPr marL="180975" lvl="4"/>
            <a:r>
              <a:rPr lang="en-US" dirty="0"/>
              <a:t>}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1390A-D543-4C45-9544-2CE36A3CBEA0}"/>
              </a:ext>
            </a:extLst>
          </p:cNvPr>
          <p:cNvSpPr txBox="1"/>
          <p:nvPr/>
        </p:nvSpPr>
        <p:spPr>
          <a:xfrm>
            <a:off x="8830857" y="517141"/>
            <a:ext cx="74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B4F43F-3850-49E5-85D6-4D55D7ACE4AC}"/>
              </a:ext>
            </a:extLst>
          </p:cNvPr>
          <p:cNvSpPr txBox="1"/>
          <p:nvPr/>
        </p:nvSpPr>
        <p:spPr>
          <a:xfrm>
            <a:off x="8626206" y="878205"/>
            <a:ext cx="115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Insert(25)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30BE03-5184-4FBD-ADB4-AAB6FB58E54E}"/>
              </a:ext>
            </a:extLst>
          </p:cNvPr>
          <p:cNvSpPr txBox="1"/>
          <p:nvPr/>
        </p:nvSpPr>
        <p:spPr>
          <a:xfrm>
            <a:off x="8626206" y="1247537"/>
            <a:ext cx="115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Insert(67)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270040-9B59-4CC3-85FC-3A61E246AB82}"/>
              </a:ext>
            </a:extLst>
          </p:cNvPr>
          <p:cNvSpPr txBox="1"/>
          <p:nvPr/>
        </p:nvSpPr>
        <p:spPr>
          <a:xfrm>
            <a:off x="8626206" y="1616869"/>
            <a:ext cx="115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Insert(89)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7E593A-8FA2-4FBC-A0C2-840CD4762B6E}"/>
              </a:ext>
            </a:extLst>
          </p:cNvPr>
          <p:cNvSpPr txBox="1"/>
          <p:nvPr/>
        </p:nvSpPr>
        <p:spPr>
          <a:xfrm>
            <a:off x="8626206" y="2008705"/>
            <a:ext cx="115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Insert(15)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A250ED-9858-49E4-B6FA-284A47F23F53}"/>
              </a:ext>
            </a:extLst>
          </p:cNvPr>
          <p:cNvSpPr txBox="1"/>
          <p:nvPr/>
        </p:nvSpPr>
        <p:spPr>
          <a:xfrm>
            <a:off x="8626204" y="3822494"/>
            <a:ext cx="115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Delete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9306E0-1C8A-443E-B4EA-D91E934DB4D8}"/>
              </a:ext>
            </a:extLst>
          </p:cNvPr>
          <p:cNvSpPr txBox="1"/>
          <p:nvPr/>
        </p:nvSpPr>
        <p:spPr>
          <a:xfrm>
            <a:off x="8660652" y="2363402"/>
            <a:ext cx="115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Insert(49)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C0F2A1-3DDA-4C95-8B7A-22279BC58B7B}"/>
              </a:ext>
            </a:extLst>
          </p:cNvPr>
          <p:cNvSpPr txBox="1"/>
          <p:nvPr/>
        </p:nvSpPr>
        <p:spPr>
          <a:xfrm>
            <a:off x="8626204" y="2719426"/>
            <a:ext cx="115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Delete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44BC4F-F0A4-4DEE-9B37-A8ADF30F1E7B}"/>
              </a:ext>
            </a:extLst>
          </p:cNvPr>
          <p:cNvSpPr txBox="1"/>
          <p:nvPr/>
        </p:nvSpPr>
        <p:spPr>
          <a:xfrm>
            <a:off x="8610600" y="3109935"/>
            <a:ext cx="115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Delete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C1C520-5BFA-45B7-A789-F3C67F9141F0}"/>
              </a:ext>
            </a:extLst>
          </p:cNvPr>
          <p:cNvSpPr txBox="1"/>
          <p:nvPr/>
        </p:nvSpPr>
        <p:spPr>
          <a:xfrm>
            <a:off x="8610599" y="3445804"/>
            <a:ext cx="115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Delete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CB0DAB-DF04-4A30-A5F2-00D3AA9E7EED}"/>
              </a:ext>
            </a:extLst>
          </p:cNvPr>
          <p:cNvSpPr txBox="1"/>
          <p:nvPr/>
        </p:nvSpPr>
        <p:spPr>
          <a:xfrm>
            <a:off x="8641810" y="4179341"/>
            <a:ext cx="115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Delete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110A23-3618-4FA2-8C04-8517FF8979D9}"/>
              </a:ext>
            </a:extLst>
          </p:cNvPr>
          <p:cNvSpPr txBox="1"/>
          <p:nvPr/>
        </p:nvSpPr>
        <p:spPr>
          <a:xfrm>
            <a:off x="10101144" y="2739880"/>
            <a:ext cx="42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DC534F-5D68-4706-80A6-3A758D194E94}"/>
              </a:ext>
            </a:extLst>
          </p:cNvPr>
          <p:cNvSpPr txBox="1"/>
          <p:nvPr/>
        </p:nvSpPr>
        <p:spPr>
          <a:xfrm>
            <a:off x="10071476" y="540972"/>
            <a:ext cx="42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988076-02C8-4A81-AE72-73DDECB71250}"/>
              </a:ext>
            </a:extLst>
          </p:cNvPr>
          <p:cNvSpPr txBox="1"/>
          <p:nvPr/>
        </p:nvSpPr>
        <p:spPr>
          <a:xfrm>
            <a:off x="10069468" y="910304"/>
            <a:ext cx="42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797CC0-477C-418F-B934-CB7565730846}"/>
              </a:ext>
            </a:extLst>
          </p:cNvPr>
          <p:cNvSpPr txBox="1"/>
          <p:nvPr/>
        </p:nvSpPr>
        <p:spPr>
          <a:xfrm>
            <a:off x="10101144" y="1279636"/>
            <a:ext cx="42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79918-C0EC-4054-B849-B026450BA6B6}"/>
              </a:ext>
            </a:extLst>
          </p:cNvPr>
          <p:cNvSpPr txBox="1"/>
          <p:nvPr/>
        </p:nvSpPr>
        <p:spPr>
          <a:xfrm>
            <a:off x="10120955" y="1641212"/>
            <a:ext cx="42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CF1F1C-3054-4CDD-897E-1DF6ED03681F}"/>
              </a:ext>
            </a:extLst>
          </p:cNvPr>
          <p:cNvSpPr txBox="1"/>
          <p:nvPr/>
        </p:nvSpPr>
        <p:spPr>
          <a:xfrm>
            <a:off x="10101144" y="2018300"/>
            <a:ext cx="42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90A19C-895D-4CD1-BEEC-A233A476F9BE}"/>
              </a:ext>
            </a:extLst>
          </p:cNvPr>
          <p:cNvSpPr txBox="1"/>
          <p:nvPr/>
        </p:nvSpPr>
        <p:spPr>
          <a:xfrm>
            <a:off x="10101144" y="2372289"/>
            <a:ext cx="42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618973-377F-4632-B4B3-390C3A042D2B}"/>
              </a:ext>
            </a:extLst>
          </p:cNvPr>
          <p:cNvSpPr txBox="1"/>
          <p:nvPr/>
        </p:nvSpPr>
        <p:spPr>
          <a:xfrm>
            <a:off x="10099979" y="3109935"/>
            <a:ext cx="42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269316-2F52-4614-995A-B977541B4B45}"/>
              </a:ext>
            </a:extLst>
          </p:cNvPr>
          <p:cNvSpPr txBox="1"/>
          <p:nvPr/>
        </p:nvSpPr>
        <p:spPr>
          <a:xfrm>
            <a:off x="10122534" y="3457045"/>
            <a:ext cx="36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58A3D06-4B7A-4AE9-A6B0-5E4330395A15}"/>
              </a:ext>
            </a:extLst>
          </p:cNvPr>
          <p:cNvSpPr txBox="1"/>
          <p:nvPr/>
        </p:nvSpPr>
        <p:spPr>
          <a:xfrm>
            <a:off x="10085709" y="3792856"/>
            <a:ext cx="42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23D37D-811A-4566-BA7B-17BE359F3A5A}"/>
              </a:ext>
            </a:extLst>
          </p:cNvPr>
          <p:cNvSpPr txBox="1"/>
          <p:nvPr/>
        </p:nvSpPr>
        <p:spPr>
          <a:xfrm>
            <a:off x="10120955" y="4217682"/>
            <a:ext cx="42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7150993-F7B2-4996-8EEE-A28A1B069816}"/>
              </a:ext>
            </a:extLst>
          </p:cNvPr>
          <p:cNvSpPr txBox="1"/>
          <p:nvPr/>
        </p:nvSpPr>
        <p:spPr>
          <a:xfrm>
            <a:off x="11154906" y="2370548"/>
            <a:ext cx="42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6D6A9E-DE51-49CB-8777-A441AF22CE5D}"/>
              </a:ext>
            </a:extLst>
          </p:cNvPr>
          <p:cNvSpPr txBox="1"/>
          <p:nvPr/>
        </p:nvSpPr>
        <p:spPr>
          <a:xfrm>
            <a:off x="11154906" y="2714156"/>
            <a:ext cx="42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3862B49-2678-4EE2-AA09-2EEAF2EBA7C8}"/>
              </a:ext>
            </a:extLst>
          </p:cNvPr>
          <p:cNvSpPr txBox="1"/>
          <p:nvPr/>
        </p:nvSpPr>
        <p:spPr>
          <a:xfrm>
            <a:off x="11154906" y="3111758"/>
            <a:ext cx="42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DB9075-DC23-4C4B-B609-D6DC0E56621F}"/>
              </a:ext>
            </a:extLst>
          </p:cNvPr>
          <p:cNvSpPr txBox="1"/>
          <p:nvPr/>
        </p:nvSpPr>
        <p:spPr>
          <a:xfrm>
            <a:off x="11154906" y="3457045"/>
            <a:ext cx="42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CD70F1-A0CE-4C07-9E74-F253B0D0740C}"/>
              </a:ext>
            </a:extLst>
          </p:cNvPr>
          <p:cNvSpPr txBox="1"/>
          <p:nvPr/>
        </p:nvSpPr>
        <p:spPr>
          <a:xfrm>
            <a:off x="11154906" y="3860256"/>
            <a:ext cx="42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DF0CA6-6969-49FD-909D-0AC6CEA22F29}"/>
              </a:ext>
            </a:extLst>
          </p:cNvPr>
          <p:cNvSpPr txBox="1"/>
          <p:nvPr/>
        </p:nvSpPr>
        <p:spPr>
          <a:xfrm>
            <a:off x="11154906" y="4189872"/>
            <a:ext cx="42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C72263-30E5-421D-B507-086FD450F65C}"/>
              </a:ext>
            </a:extLst>
          </p:cNvPr>
          <p:cNvSpPr txBox="1"/>
          <p:nvPr/>
        </p:nvSpPr>
        <p:spPr>
          <a:xfrm>
            <a:off x="11154906" y="1986201"/>
            <a:ext cx="42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011916-C78B-4A94-ACD0-C92E96420E82}"/>
              </a:ext>
            </a:extLst>
          </p:cNvPr>
          <p:cNvSpPr txBox="1"/>
          <p:nvPr/>
        </p:nvSpPr>
        <p:spPr>
          <a:xfrm>
            <a:off x="11154906" y="1671600"/>
            <a:ext cx="42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DB8DF3-5159-4A6F-A7AD-1C1A327B376D}"/>
              </a:ext>
            </a:extLst>
          </p:cNvPr>
          <p:cNvSpPr txBox="1"/>
          <p:nvPr/>
        </p:nvSpPr>
        <p:spPr>
          <a:xfrm>
            <a:off x="11154906" y="1271182"/>
            <a:ext cx="42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D6D0BF6-0AD1-485A-9BE1-FD78E4A56C61}"/>
              </a:ext>
            </a:extLst>
          </p:cNvPr>
          <p:cNvSpPr txBox="1"/>
          <p:nvPr/>
        </p:nvSpPr>
        <p:spPr>
          <a:xfrm>
            <a:off x="11154906" y="913425"/>
            <a:ext cx="42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693F846-F5E2-4DEB-8F1A-9206A5B3ABD2}"/>
              </a:ext>
            </a:extLst>
          </p:cNvPr>
          <p:cNvSpPr txBox="1"/>
          <p:nvPr/>
        </p:nvSpPr>
        <p:spPr>
          <a:xfrm>
            <a:off x="11107605" y="529494"/>
            <a:ext cx="42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431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 animBg="1"/>
      <p:bldP spid="3" grpId="0"/>
      <p:bldP spid="20" grpId="0"/>
      <p:bldP spid="21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44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6" grpId="0"/>
      <p:bldP spid="57" grpId="0"/>
      <p:bldP spid="58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4F819-3F32-4F79-884A-A02DB7672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891" y="261158"/>
            <a:ext cx="10515600" cy="419879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Dynamic Queue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D5D25E-5BE1-43D4-BDFD-85C45D4A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6: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2D1BC-C97F-495C-80C8-5FD77D86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6</a:t>
            </a:fld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5E797B-2B3B-4904-AE2D-0F35A18D7CA6}"/>
              </a:ext>
            </a:extLst>
          </p:cNvPr>
          <p:cNvSpPr txBox="1"/>
          <p:nvPr/>
        </p:nvSpPr>
        <p:spPr>
          <a:xfrm>
            <a:off x="121919" y="3633820"/>
            <a:ext cx="3683947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85725" lvl="2"/>
            <a:r>
              <a:rPr lang="en-US" b="1" i="0" dirty="0">
                <a:latin typeface="+mj-lt"/>
              </a:rPr>
              <a:t>void insert (int x)</a:t>
            </a:r>
            <a:endParaRPr lang="en-US" b="1" i="1" dirty="0">
              <a:latin typeface="Cambria Math" panose="02040503050406030204" pitchFamily="18" charset="0"/>
            </a:endParaRPr>
          </a:p>
          <a:p>
            <a:pPr marL="85725" lvl="2"/>
            <a:r>
              <a:rPr lang="en-US" i="0" dirty="0">
                <a:latin typeface="+mj-lt"/>
              </a:rPr>
              <a:t>{</a:t>
            </a:r>
            <a:endParaRPr lang="en-US" dirty="0"/>
          </a:p>
          <a:p>
            <a:pPr marL="85725" lvl="2"/>
            <a:r>
              <a:rPr lang="en-US" i="0" dirty="0">
                <a:latin typeface="+mj-lt"/>
              </a:rPr>
              <a:t>  </a:t>
            </a:r>
            <a:r>
              <a:rPr lang="en-US" i="0" dirty="0" err="1">
                <a:latin typeface="+mj-lt"/>
              </a:rPr>
              <a:t>q</a:t>
            </a:r>
            <a:r>
              <a:rPr lang="en-US" b="0" i="0" dirty="0" err="1">
                <a:latin typeface="+mj-lt"/>
              </a:rPr>
              <a:t>node</a:t>
            </a:r>
            <a:r>
              <a:rPr lang="en-US" i="0" dirty="0" err="1">
                <a:latin typeface="+mj-lt"/>
              </a:rPr>
              <a:t>∗ptr</a:t>
            </a:r>
            <a:r>
              <a:rPr lang="en-US" i="0" dirty="0">
                <a:latin typeface="+mj-lt"/>
              </a:rPr>
              <a:t>;</a:t>
            </a:r>
            <a:endParaRPr lang="en-US" dirty="0"/>
          </a:p>
          <a:p>
            <a:pPr marL="85725" lvl="2"/>
            <a:r>
              <a:rPr lang="en-US" i="0" dirty="0">
                <a:latin typeface="+mj-lt"/>
              </a:rPr>
              <a:t> </a:t>
            </a:r>
            <a:r>
              <a:rPr lang="en-US" i="0" dirty="0" err="1">
                <a:latin typeface="+mj-lt"/>
              </a:rPr>
              <a:t>ptr</a:t>
            </a:r>
            <a:r>
              <a:rPr lang="en-US" i="0" dirty="0">
                <a:latin typeface="+mj-lt"/>
              </a:rPr>
              <a:t>=(</a:t>
            </a:r>
            <a:r>
              <a:rPr lang="en-US" i="0" dirty="0" err="1">
                <a:latin typeface="+mj-lt"/>
              </a:rPr>
              <a:t>qnode</a:t>
            </a:r>
            <a:r>
              <a:rPr lang="en-US" i="0" dirty="0">
                <a:latin typeface="+mj-lt"/>
              </a:rPr>
              <a:t>∗)mallock(</a:t>
            </a:r>
            <a:r>
              <a:rPr lang="en-US" i="0" dirty="0" err="1">
                <a:latin typeface="+mj-lt"/>
              </a:rPr>
              <a:t>sizeof</a:t>
            </a:r>
            <a:r>
              <a:rPr lang="en-US" i="0" dirty="0">
                <a:latin typeface="+mj-lt"/>
              </a:rPr>
              <a:t>(</a:t>
            </a:r>
            <a:r>
              <a:rPr lang="en-US" i="0" dirty="0" err="1">
                <a:latin typeface="+mj-lt"/>
              </a:rPr>
              <a:t>qnode</a:t>
            </a:r>
            <a:r>
              <a:rPr lang="en-US" i="0" dirty="0">
                <a:latin typeface="+mj-lt"/>
              </a:rPr>
              <a:t>));</a:t>
            </a:r>
            <a:endParaRPr lang="en-US" dirty="0"/>
          </a:p>
          <a:p>
            <a:pPr marL="85725" lvl="2"/>
            <a:r>
              <a:rPr lang="en-US" b="0" i="0" dirty="0">
                <a:latin typeface="+mj-lt"/>
              </a:rPr>
              <a:t> </a:t>
            </a:r>
            <a:r>
              <a:rPr lang="en-US" b="0" i="0" dirty="0" err="1">
                <a:latin typeface="+mj-lt"/>
              </a:rPr>
              <a:t>ptr→data</a:t>
            </a:r>
            <a:r>
              <a:rPr lang="en-US" b="0" i="0" dirty="0">
                <a:latin typeface="+mj-lt"/>
              </a:rPr>
              <a:t>=x;</a:t>
            </a:r>
            <a:endParaRPr lang="en-US" b="0" dirty="0"/>
          </a:p>
          <a:p>
            <a:pPr marL="85725" lvl="2"/>
            <a:r>
              <a:rPr lang="en-US" i="0" dirty="0">
                <a:latin typeface="+mj-lt"/>
              </a:rPr>
              <a:t> </a:t>
            </a:r>
            <a:r>
              <a:rPr lang="en-US" i="0" dirty="0" err="1">
                <a:latin typeface="+mj-lt"/>
              </a:rPr>
              <a:t>ptr→link</a:t>
            </a:r>
            <a:r>
              <a:rPr lang="en-US" i="0" dirty="0">
                <a:latin typeface="+mj-lt"/>
              </a:rPr>
              <a:t>=NULL;</a:t>
            </a:r>
            <a:endParaRPr lang="en-US" b="0" dirty="0"/>
          </a:p>
          <a:p>
            <a:pPr marL="85725" lvl="2"/>
            <a:r>
              <a:rPr lang="en-US" b="0" i="0" dirty="0">
                <a:latin typeface="+mj-lt"/>
              </a:rPr>
              <a:t> rear=</a:t>
            </a:r>
            <a:r>
              <a:rPr lang="en-US" b="0" i="0" dirty="0" err="1">
                <a:latin typeface="+mj-lt"/>
              </a:rPr>
              <a:t>ptr</a:t>
            </a:r>
            <a:r>
              <a:rPr lang="en-US" b="0" i="0" dirty="0">
                <a:latin typeface="+mj-lt"/>
              </a:rPr>
              <a:t>;</a:t>
            </a:r>
            <a:endParaRPr lang="en-US" b="0" i="1" dirty="0">
              <a:latin typeface="Cambria Math" panose="02040503050406030204" pitchFamily="18" charset="0"/>
            </a:endParaRPr>
          </a:p>
          <a:p>
            <a:pPr marL="85725" lvl="2"/>
            <a:r>
              <a:rPr lang="en-US" i="0" dirty="0">
                <a:latin typeface="+mj-lt"/>
              </a:rPr>
              <a:t>}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D04B4D-FF09-4B1C-88E4-A34A6A846FF0}"/>
              </a:ext>
            </a:extLst>
          </p:cNvPr>
          <p:cNvSpPr txBox="1"/>
          <p:nvPr/>
        </p:nvSpPr>
        <p:spPr>
          <a:xfrm>
            <a:off x="3818433" y="2158719"/>
            <a:ext cx="3726941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85725" lvl="2"/>
            <a:r>
              <a:rPr lang="en-US" b="1" dirty="0">
                <a:latin typeface="+mj-lt"/>
              </a:rPr>
              <a:t>int delete()</a:t>
            </a:r>
            <a:endParaRPr lang="en-US" b="1" dirty="0">
              <a:latin typeface="Cambria Math" panose="02040503050406030204" pitchFamily="18" charset="0"/>
            </a:endParaRPr>
          </a:p>
          <a:p>
            <a:pPr marL="85725" lvl="2"/>
            <a:r>
              <a:rPr lang="en-US" b="1" i="0" dirty="0">
                <a:latin typeface="+mj-lt"/>
              </a:rPr>
              <a:t>{</a:t>
            </a:r>
            <a:endParaRPr lang="en-US" b="1" dirty="0"/>
          </a:p>
          <a:p>
            <a:pPr marL="85725" lvl="2"/>
            <a:r>
              <a:rPr lang="en-US" b="1" i="0" dirty="0">
                <a:latin typeface="+mj-lt"/>
              </a:rPr>
              <a:t>     </a:t>
            </a:r>
            <a:r>
              <a:rPr lang="en-US" b="1" i="0" dirty="0" err="1">
                <a:latin typeface="+mj-lt"/>
              </a:rPr>
              <a:t>qnode</a:t>
            </a:r>
            <a:r>
              <a:rPr lang="en-US" b="1" i="0" dirty="0">
                <a:latin typeface="+mj-lt"/>
              </a:rPr>
              <a:t> ∗</a:t>
            </a:r>
            <a:r>
              <a:rPr lang="en-US" b="1" i="0" dirty="0" err="1">
                <a:latin typeface="+mj-lt"/>
              </a:rPr>
              <a:t>ptr</a:t>
            </a:r>
            <a:r>
              <a:rPr lang="en-US" b="1" i="0" dirty="0">
                <a:latin typeface="+mj-lt"/>
              </a:rPr>
              <a:t>;</a:t>
            </a:r>
            <a:endParaRPr lang="en-US" b="1" i="1" dirty="0">
              <a:latin typeface="Cambria Math" panose="02040503050406030204" pitchFamily="18" charset="0"/>
            </a:endParaRPr>
          </a:p>
          <a:p>
            <a:pPr marL="85725" lvl="2"/>
            <a:r>
              <a:rPr lang="en-US" b="1" i="0" dirty="0">
                <a:latin typeface="+mj-lt"/>
              </a:rPr>
              <a:t>     if(front)</a:t>
            </a:r>
            <a:endParaRPr lang="en-US" b="1" dirty="0">
              <a:latin typeface="Cambria Math" panose="02040503050406030204" pitchFamily="18" charset="0"/>
            </a:endParaRPr>
          </a:p>
          <a:p>
            <a:pPr marL="85725" lvl="2"/>
            <a:r>
              <a:rPr lang="en-US" b="1" i="0" dirty="0">
                <a:latin typeface="+mj-lt"/>
              </a:rPr>
              <a:t>       {</a:t>
            </a:r>
            <a:endParaRPr lang="en-US" b="1" dirty="0">
              <a:latin typeface="Cambria Math" panose="02040503050406030204" pitchFamily="18" charset="0"/>
            </a:endParaRPr>
          </a:p>
          <a:p>
            <a:pPr marL="85725" lvl="2"/>
            <a:r>
              <a:rPr lang="en-US" b="1" i="0" dirty="0">
                <a:latin typeface="+mj-lt"/>
              </a:rPr>
              <a:t>         </a:t>
            </a:r>
            <a:r>
              <a:rPr lang="en-US" b="1" i="0" dirty="0" err="1">
                <a:latin typeface="+mj-lt"/>
              </a:rPr>
              <a:t>ptr</a:t>
            </a:r>
            <a:r>
              <a:rPr lang="en-US" b="1" i="0" dirty="0">
                <a:latin typeface="+mj-lt"/>
              </a:rPr>
              <a:t>=front;</a:t>
            </a:r>
            <a:endParaRPr lang="en-US" b="1" dirty="0"/>
          </a:p>
          <a:p>
            <a:pPr marL="85725" lvl="2"/>
            <a:r>
              <a:rPr lang="en-US" b="1" i="0" dirty="0">
                <a:latin typeface="+mj-lt"/>
              </a:rPr>
              <a:t>         front=</a:t>
            </a:r>
            <a:r>
              <a:rPr lang="en-US" b="1" i="0" dirty="0" err="1">
                <a:latin typeface="+mj-lt"/>
              </a:rPr>
              <a:t>front→link</a:t>
            </a:r>
            <a:r>
              <a:rPr lang="en-US" b="1" i="0" dirty="0">
                <a:latin typeface="+mj-lt"/>
              </a:rPr>
              <a:t>;</a:t>
            </a:r>
            <a:endParaRPr lang="en-US" b="1" dirty="0"/>
          </a:p>
          <a:p>
            <a:pPr marL="85725" lvl="2"/>
            <a:r>
              <a:rPr lang="en-US" b="1" i="0" dirty="0">
                <a:latin typeface="+mj-lt"/>
              </a:rPr>
              <a:t>         free(</a:t>
            </a:r>
            <a:r>
              <a:rPr lang="en-US" b="1" i="0" dirty="0" err="1">
                <a:latin typeface="+mj-lt"/>
              </a:rPr>
              <a:t>ptr</a:t>
            </a:r>
            <a:r>
              <a:rPr lang="en-US" b="1" i="0" dirty="0">
                <a:latin typeface="+mj-lt"/>
              </a:rPr>
              <a:t>); </a:t>
            </a:r>
            <a:r>
              <a:rPr lang="en-US" b="1" i="0" dirty="0">
                <a:highlight>
                  <a:srgbClr val="FFFF00"/>
                </a:highlight>
                <a:latin typeface="+mj-lt"/>
              </a:rPr>
              <a:t>// deallocating memory </a:t>
            </a:r>
            <a:endParaRPr lang="en-US" b="1" dirty="0">
              <a:highlight>
                <a:srgbClr val="FFFF00"/>
              </a:highlight>
            </a:endParaRPr>
          </a:p>
          <a:p>
            <a:pPr marL="85725" lvl="2"/>
            <a:r>
              <a:rPr lang="en-US" b="1" i="0" dirty="0">
                <a:latin typeface="+mj-lt"/>
              </a:rPr>
              <a:t>        }</a:t>
            </a:r>
            <a:endParaRPr lang="en-US" b="1" dirty="0"/>
          </a:p>
          <a:p>
            <a:pPr marL="85725" lvl="2"/>
            <a:r>
              <a:rPr lang="en-US" b="1" i="0" dirty="0">
                <a:latin typeface="+mj-lt"/>
              </a:rPr>
              <a:t>    else</a:t>
            </a:r>
            <a:endParaRPr lang="en-US" b="1" dirty="0"/>
          </a:p>
          <a:p>
            <a:pPr marL="85725" lvl="2"/>
            <a:r>
              <a:rPr lang="en-US" b="1" i="0" dirty="0">
                <a:latin typeface="+mj-lt"/>
              </a:rPr>
              <a:t>         </a:t>
            </a:r>
            <a:r>
              <a:rPr lang="en-US" b="1" i="0" dirty="0" err="1">
                <a:latin typeface="+mj-lt"/>
              </a:rPr>
              <a:t>printf</a:t>
            </a:r>
            <a:r>
              <a:rPr lang="en-US" b="1" i="0" dirty="0">
                <a:latin typeface="+mj-lt"/>
              </a:rPr>
              <a:t>(“/n Underflow”);</a:t>
            </a:r>
            <a:endParaRPr lang="en-US" b="1" dirty="0"/>
          </a:p>
          <a:p>
            <a:pPr marL="85725" lvl="2"/>
            <a:r>
              <a:rPr lang="en-US" b="1" i="0" dirty="0">
                <a:latin typeface="+mj-lt"/>
              </a:rPr>
              <a:t>  }</a:t>
            </a:r>
            <a:endParaRPr lang="en-IN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A3F6B-E9A8-4FFC-8138-09B8C1947380}"/>
              </a:ext>
            </a:extLst>
          </p:cNvPr>
          <p:cNvGrpSpPr/>
          <p:nvPr/>
        </p:nvGrpSpPr>
        <p:grpSpPr>
          <a:xfrm>
            <a:off x="2669143" y="455892"/>
            <a:ext cx="9522857" cy="1430235"/>
            <a:chOff x="190486" y="621693"/>
            <a:chExt cx="10185386" cy="159513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E0D08EA-AC8F-4BF3-A020-CFEDAE482A96}"/>
                </a:ext>
              </a:extLst>
            </p:cNvPr>
            <p:cNvGrpSpPr/>
            <p:nvPr/>
          </p:nvGrpSpPr>
          <p:grpSpPr>
            <a:xfrm>
              <a:off x="190486" y="995586"/>
              <a:ext cx="9309086" cy="1221239"/>
              <a:chOff x="577864" y="4600482"/>
              <a:chExt cx="9309086" cy="1221239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BBA7411-4729-449E-874A-8290D25907A6}"/>
                  </a:ext>
                </a:extLst>
              </p:cNvPr>
              <p:cNvSpPr/>
              <p:nvPr/>
            </p:nvSpPr>
            <p:spPr>
              <a:xfrm>
                <a:off x="777889" y="4948144"/>
                <a:ext cx="457200" cy="37147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16FB401C-0638-465D-B942-E982D85B5130}"/>
                  </a:ext>
                </a:extLst>
              </p:cNvPr>
              <p:cNvGrpSpPr/>
              <p:nvPr/>
            </p:nvGrpSpPr>
            <p:grpSpPr>
              <a:xfrm>
                <a:off x="1901840" y="5343431"/>
                <a:ext cx="1276350" cy="438150"/>
                <a:chOff x="2466976" y="1895475"/>
                <a:chExt cx="1276350" cy="438150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F2F97585-2695-49EE-99FA-DDE7AF7C5045}"/>
                    </a:ext>
                  </a:extLst>
                </p:cNvPr>
                <p:cNvSpPr/>
                <p:nvPr/>
              </p:nvSpPr>
              <p:spPr>
                <a:xfrm>
                  <a:off x="2466976" y="1895475"/>
                  <a:ext cx="762000" cy="43815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25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BA82C341-C64A-46F5-88AB-3F90FB12FF2A}"/>
                    </a:ext>
                  </a:extLst>
                </p:cNvPr>
                <p:cNvSpPr/>
                <p:nvPr/>
              </p:nvSpPr>
              <p:spPr>
                <a:xfrm>
                  <a:off x="3228976" y="1895475"/>
                  <a:ext cx="514350" cy="43815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7503DC8B-3BC3-4061-B589-6173A143A039}"/>
                  </a:ext>
                </a:extLst>
              </p:cNvPr>
              <p:cNvGrpSpPr/>
              <p:nvPr/>
            </p:nvGrpSpPr>
            <p:grpSpPr>
              <a:xfrm>
                <a:off x="3577414" y="5352321"/>
                <a:ext cx="1276350" cy="438150"/>
                <a:chOff x="2466976" y="1895475"/>
                <a:chExt cx="1276350" cy="438150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95F3292-9F22-456B-BF5A-7DFE657B2A9C}"/>
                    </a:ext>
                  </a:extLst>
                </p:cNvPr>
                <p:cNvSpPr/>
                <p:nvPr/>
              </p:nvSpPr>
              <p:spPr>
                <a:xfrm>
                  <a:off x="2466976" y="1895475"/>
                  <a:ext cx="762000" cy="43815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67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A19E31CE-05CC-4552-A359-23E9ACA4C879}"/>
                    </a:ext>
                  </a:extLst>
                </p:cNvPr>
                <p:cNvSpPr/>
                <p:nvPr/>
              </p:nvSpPr>
              <p:spPr>
                <a:xfrm>
                  <a:off x="3228976" y="1895475"/>
                  <a:ext cx="514350" cy="43815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9615FF6C-05DA-4D3A-88F5-83BDB3E09BE9}"/>
                  </a:ext>
                </a:extLst>
              </p:cNvPr>
              <p:cNvGrpSpPr/>
              <p:nvPr/>
            </p:nvGrpSpPr>
            <p:grpSpPr>
              <a:xfrm>
                <a:off x="5259535" y="5374742"/>
                <a:ext cx="1276350" cy="438150"/>
                <a:chOff x="2466976" y="1895475"/>
                <a:chExt cx="1276350" cy="438150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F2C73A8F-AEEA-458C-AAF1-3574F5897108}"/>
                    </a:ext>
                  </a:extLst>
                </p:cNvPr>
                <p:cNvSpPr/>
                <p:nvPr/>
              </p:nvSpPr>
              <p:spPr>
                <a:xfrm>
                  <a:off x="2466976" y="1895475"/>
                  <a:ext cx="762000" cy="43815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89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092F5B9E-4F69-4DB4-9248-3D7D2964CA87}"/>
                    </a:ext>
                  </a:extLst>
                </p:cNvPr>
                <p:cNvSpPr/>
                <p:nvPr/>
              </p:nvSpPr>
              <p:spPr>
                <a:xfrm>
                  <a:off x="3228976" y="1895475"/>
                  <a:ext cx="514350" cy="43815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CC7BFF1E-50B6-4C83-9EF9-BA58EEFA3BC3}"/>
                  </a:ext>
                </a:extLst>
              </p:cNvPr>
              <p:cNvGrpSpPr/>
              <p:nvPr/>
            </p:nvGrpSpPr>
            <p:grpSpPr>
              <a:xfrm>
                <a:off x="6979934" y="5383571"/>
                <a:ext cx="1276350" cy="438150"/>
                <a:chOff x="2466976" y="1895475"/>
                <a:chExt cx="1276350" cy="438150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E47347BA-DD97-4728-BE11-861200CEF678}"/>
                    </a:ext>
                  </a:extLst>
                </p:cNvPr>
                <p:cNvSpPr/>
                <p:nvPr/>
              </p:nvSpPr>
              <p:spPr>
                <a:xfrm>
                  <a:off x="2466976" y="1895475"/>
                  <a:ext cx="762000" cy="43815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15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3A4AC770-4546-4B4D-B2BF-CFFC04FD41FA}"/>
                    </a:ext>
                  </a:extLst>
                </p:cNvPr>
                <p:cNvSpPr/>
                <p:nvPr/>
              </p:nvSpPr>
              <p:spPr>
                <a:xfrm>
                  <a:off x="3228976" y="1895475"/>
                  <a:ext cx="514350" cy="43815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1BB3445E-4256-4DA6-A5CF-5B63D2DFD9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4818" y="5562505"/>
                <a:ext cx="733428" cy="952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6533E13-0A38-4932-B36B-48F46C019C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20392" y="5571396"/>
                <a:ext cx="733428" cy="952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472AEE31-2F81-4723-B75A-4F04A246C7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49281" y="5580920"/>
                <a:ext cx="733428" cy="952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CAB1F763-BA1E-4AC8-93D0-E2D00164C6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80620" y="5597884"/>
                <a:ext cx="733428" cy="952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961C0C2-8713-43EB-A61F-28AA710146E8}"/>
                  </a:ext>
                </a:extLst>
              </p:cNvPr>
              <p:cNvGrpSpPr/>
              <p:nvPr/>
            </p:nvGrpSpPr>
            <p:grpSpPr>
              <a:xfrm>
                <a:off x="8610600" y="5374742"/>
                <a:ext cx="1276350" cy="438259"/>
                <a:chOff x="8939566" y="5358068"/>
                <a:chExt cx="1276350" cy="438259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06494C3C-0B15-4E9B-B219-F2F00C606B4D}"/>
                    </a:ext>
                  </a:extLst>
                </p:cNvPr>
                <p:cNvGrpSpPr/>
                <p:nvPr/>
              </p:nvGrpSpPr>
              <p:grpSpPr>
                <a:xfrm>
                  <a:off x="8939566" y="5358068"/>
                  <a:ext cx="1276350" cy="438259"/>
                  <a:chOff x="1527500" y="1954469"/>
                  <a:chExt cx="1276350" cy="438259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64BDD5C2-B304-4547-AEB2-BEBA55C9642B}"/>
                      </a:ext>
                    </a:extLst>
                  </p:cNvPr>
                  <p:cNvSpPr/>
                  <p:nvPr/>
                </p:nvSpPr>
                <p:spPr>
                  <a:xfrm>
                    <a:off x="1527500" y="1954578"/>
                    <a:ext cx="762000" cy="438150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49</a:t>
                    </a:r>
                    <a:endParaRPr lang="en-IN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BD35FC0B-981C-43D3-806D-94B80BBB0CEC}"/>
                      </a:ext>
                    </a:extLst>
                  </p:cNvPr>
                  <p:cNvSpPr/>
                  <p:nvPr/>
                </p:nvSpPr>
                <p:spPr>
                  <a:xfrm>
                    <a:off x="2289500" y="1954469"/>
                    <a:ext cx="514350" cy="43815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C915C275-CE79-477A-9639-03D87AB04182}"/>
                    </a:ext>
                  </a:extLst>
                </p:cNvPr>
                <p:cNvGrpSpPr/>
                <p:nvPr/>
              </p:nvGrpSpPr>
              <p:grpSpPr>
                <a:xfrm>
                  <a:off x="9844447" y="5461858"/>
                  <a:ext cx="257175" cy="219075"/>
                  <a:chOff x="6438897" y="3429000"/>
                  <a:chExt cx="257175" cy="219075"/>
                </a:xfrm>
              </p:grpSpPr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44DC5F9A-D02A-459A-BD02-717D8054A3AA}"/>
                      </a:ext>
                    </a:extLst>
                  </p:cNvPr>
                  <p:cNvCxnSpPr/>
                  <p:nvPr/>
                </p:nvCxnSpPr>
                <p:spPr>
                  <a:xfrm>
                    <a:off x="6438897" y="3429000"/>
                    <a:ext cx="257175" cy="21907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7BF23FB6-1D4A-4353-9854-01B555ACDCB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438897" y="3429000"/>
                    <a:ext cx="257175" cy="21907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1E2B66D-F6A4-4EDB-BE22-02D28E2A41A8}"/>
                  </a:ext>
                </a:extLst>
              </p:cNvPr>
              <p:cNvSpPr txBox="1"/>
              <p:nvPr/>
            </p:nvSpPr>
            <p:spPr>
              <a:xfrm>
                <a:off x="577864" y="4600482"/>
                <a:ext cx="876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front</a:t>
                </a:r>
                <a:endParaRPr lang="en-IN" dirty="0"/>
              </a:p>
            </p:txBody>
          </p:sp>
          <p:cxnSp>
            <p:nvCxnSpPr>
              <p:cNvPr id="48" name="Connector: Elbow 47">
                <a:extLst>
                  <a:ext uri="{FF2B5EF4-FFF2-40B4-BE49-F238E27FC236}">
                    <a16:creationId xmlns:a16="http://schemas.microsoft.com/office/drawing/2014/main" id="{7EED5281-19D7-400D-8609-C5C13C6D3663}"/>
                  </a:ext>
                </a:extLst>
              </p:cNvPr>
              <p:cNvCxnSpPr>
                <a:endCxn id="61" idx="1"/>
              </p:cNvCxnSpPr>
              <p:nvPr/>
            </p:nvCxnSpPr>
            <p:spPr>
              <a:xfrm>
                <a:off x="1025539" y="5133882"/>
                <a:ext cx="876301" cy="428624"/>
              </a:xfrm>
              <a:prstGeom prst="bentConnector3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8CD00BA-95A4-4202-B745-9F3E9DFAC670}"/>
                </a:ext>
              </a:extLst>
            </p:cNvPr>
            <p:cNvSpPr/>
            <p:nvPr/>
          </p:nvSpPr>
          <p:spPr>
            <a:xfrm>
              <a:off x="9701677" y="1032029"/>
              <a:ext cx="457200" cy="3714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A1BF90D6-5DDF-4099-97B8-8AF0665E314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315861" y="1381845"/>
              <a:ext cx="750998" cy="422843"/>
            </a:xfrm>
            <a:prstGeom prst="bentConnector3">
              <a:avLst>
                <a:gd name="adj1" fmla="val 100541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A5B0398-B3BA-433C-BF91-5F9E09D117FA}"/>
                </a:ext>
              </a:extLst>
            </p:cNvPr>
            <p:cNvSpPr txBox="1"/>
            <p:nvPr/>
          </p:nvSpPr>
          <p:spPr>
            <a:xfrm>
              <a:off x="9499572" y="621693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rear</a:t>
              </a:r>
              <a:endParaRPr lang="en-IN" dirty="0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6169DC03-280C-4FCF-ACED-4E0FFF997982}"/>
              </a:ext>
            </a:extLst>
          </p:cNvPr>
          <p:cNvSpPr txBox="1"/>
          <p:nvPr/>
        </p:nvSpPr>
        <p:spPr>
          <a:xfrm>
            <a:off x="190486" y="1495051"/>
            <a:ext cx="3280456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typedef struct </a:t>
            </a:r>
            <a:r>
              <a:rPr lang="en-US" dirty="0" err="1"/>
              <a:t>queue_node</a:t>
            </a:r>
            <a:endParaRPr lang="en-US" dirty="0"/>
          </a:p>
          <a:p>
            <a:r>
              <a:rPr lang="en-US" dirty="0"/>
              <a:t>  {</a:t>
            </a:r>
          </a:p>
          <a:p>
            <a:r>
              <a:rPr lang="en-US" dirty="0"/>
              <a:t>     int data;</a:t>
            </a:r>
          </a:p>
          <a:p>
            <a:r>
              <a:rPr lang="en-US" dirty="0"/>
              <a:t>   struct </a:t>
            </a:r>
            <a:r>
              <a:rPr lang="en-US" dirty="0" err="1"/>
              <a:t>queue_node</a:t>
            </a:r>
            <a:r>
              <a:rPr lang="en-US" dirty="0"/>
              <a:t> *link;</a:t>
            </a:r>
          </a:p>
          <a:p>
            <a:r>
              <a:rPr lang="en-US" dirty="0"/>
              <a:t>   }</a:t>
            </a:r>
            <a:r>
              <a:rPr lang="en-US" dirty="0" err="1"/>
              <a:t>qnode</a:t>
            </a:r>
            <a:r>
              <a:rPr lang="en-US" dirty="0"/>
              <a:t>;</a:t>
            </a:r>
          </a:p>
          <a:p>
            <a:r>
              <a:rPr lang="en-US" dirty="0" err="1"/>
              <a:t>qnode</a:t>
            </a:r>
            <a:r>
              <a:rPr lang="en-US" dirty="0"/>
              <a:t> *rear=NULL, *front=NULL;</a:t>
            </a:r>
            <a:endParaRPr lang="en-IN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49FA895-9BCA-41A7-BCAD-13DF8666C9BE}"/>
              </a:ext>
            </a:extLst>
          </p:cNvPr>
          <p:cNvSpPr txBox="1"/>
          <p:nvPr/>
        </p:nvSpPr>
        <p:spPr>
          <a:xfrm>
            <a:off x="7557940" y="2158719"/>
            <a:ext cx="3726941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85725" lvl="2"/>
            <a:r>
              <a:rPr lang="en-US" b="1" dirty="0">
                <a:latin typeface="+mj-lt"/>
              </a:rPr>
              <a:t>void display()</a:t>
            </a:r>
            <a:endParaRPr lang="en-US" b="1" dirty="0">
              <a:latin typeface="Cambria Math" panose="02040503050406030204" pitchFamily="18" charset="0"/>
            </a:endParaRPr>
          </a:p>
          <a:p>
            <a:pPr marL="85725" lvl="2"/>
            <a:r>
              <a:rPr lang="en-US" b="1" i="0" dirty="0">
                <a:latin typeface="+mj-lt"/>
              </a:rPr>
              <a:t>{</a:t>
            </a:r>
            <a:endParaRPr lang="en-US" b="1" dirty="0"/>
          </a:p>
          <a:p>
            <a:pPr marL="85725" lvl="2"/>
            <a:r>
              <a:rPr lang="en-US" b="1" i="0" dirty="0">
                <a:latin typeface="+mj-lt"/>
              </a:rPr>
              <a:t>     </a:t>
            </a:r>
            <a:r>
              <a:rPr lang="en-US" b="1" i="0" dirty="0" err="1">
                <a:latin typeface="+mj-lt"/>
              </a:rPr>
              <a:t>qnode</a:t>
            </a:r>
            <a:r>
              <a:rPr lang="en-US" b="1" i="0" dirty="0">
                <a:latin typeface="+mj-lt"/>
              </a:rPr>
              <a:t> ∗</a:t>
            </a:r>
            <a:r>
              <a:rPr lang="en-US" b="1" i="0" dirty="0" err="1">
                <a:latin typeface="+mj-lt"/>
              </a:rPr>
              <a:t>ptr</a:t>
            </a:r>
            <a:r>
              <a:rPr lang="en-US" b="1" i="0" dirty="0">
                <a:latin typeface="+mj-lt"/>
              </a:rPr>
              <a:t>=front;</a:t>
            </a:r>
          </a:p>
          <a:p>
            <a:pPr marL="85725" lvl="2"/>
            <a:r>
              <a:rPr lang="en-US" dirty="0" err="1"/>
              <a:t>printf</a:t>
            </a:r>
            <a:r>
              <a:rPr lang="en-US" dirty="0"/>
              <a:t>(“\</a:t>
            </a:r>
            <a:r>
              <a:rPr lang="en-US" dirty="0" err="1"/>
              <a:t>nFront</a:t>
            </a:r>
            <a:r>
              <a:rPr lang="en-US" dirty="0"/>
              <a:t>-&gt;”);</a:t>
            </a:r>
          </a:p>
          <a:p>
            <a:pPr marL="85725" lvl="2"/>
            <a:r>
              <a:rPr lang="en-US" b="1" dirty="0">
                <a:latin typeface="+mj-lt"/>
              </a:rPr>
              <a:t>w</a:t>
            </a:r>
            <a:r>
              <a:rPr lang="en-US" b="1" i="0" dirty="0">
                <a:latin typeface="+mj-lt"/>
              </a:rPr>
              <a:t>hile(</a:t>
            </a:r>
            <a:r>
              <a:rPr lang="en-US" b="1" i="0" dirty="0" err="1">
                <a:latin typeface="+mj-lt"/>
              </a:rPr>
              <a:t>ptr</a:t>
            </a:r>
            <a:r>
              <a:rPr lang="en-US" b="1" i="0" dirty="0">
                <a:latin typeface="+mj-lt"/>
              </a:rPr>
              <a:t>)</a:t>
            </a:r>
            <a:endParaRPr lang="en-US" b="1" dirty="0">
              <a:latin typeface="Cambria Math" panose="02040503050406030204" pitchFamily="18" charset="0"/>
            </a:endParaRPr>
          </a:p>
          <a:p>
            <a:pPr marL="85725" lvl="2"/>
            <a:r>
              <a:rPr lang="en-US" b="1" i="0" dirty="0">
                <a:latin typeface="+mj-lt"/>
              </a:rPr>
              <a:t>       {</a:t>
            </a:r>
          </a:p>
          <a:p>
            <a:pPr marL="85725" lvl="2"/>
            <a:r>
              <a:rPr lang="en-US" b="1" dirty="0">
                <a:latin typeface="+mj-lt"/>
              </a:rPr>
              <a:t>         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(“ %d”,</a:t>
            </a:r>
            <a:r>
              <a:rPr lang="en-US" b="1" dirty="0" err="1">
                <a:latin typeface="+mj-lt"/>
              </a:rPr>
              <a:t>ptr</a:t>
            </a:r>
            <a:r>
              <a:rPr lang="en-US" b="1" dirty="0">
                <a:latin typeface="+mj-lt"/>
              </a:rPr>
              <a:t>-&gt;data);</a:t>
            </a:r>
            <a:endParaRPr lang="en-US" b="1" dirty="0">
              <a:latin typeface="Cambria Math" panose="02040503050406030204" pitchFamily="18" charset="0"/>
            </a:endParaRPr>
          </a:p>
          <a:p>
            <a:pPr marL="85725" lvl="2"/>
            <a:r>
              <a:rPr lang="en-US" b="1" i="0" dirty="0">
                <a:latin typeface="+mj-lt"/>
              </a:rPr>
              <a:t>         </a:t>
            </a:r>
            <a:r>
              <a:rPr lang="en-US" b="1" i="0" dirty="0" err="1">
                <a:latin typeface="+mj-lt"/>
              </a:rPr>
              <a:t>ptr</a:t>
            </a:r>
            <a:r>
              <a:rPr lang="en-US" b="1" i="0" dirty="0">
                <a:latin typeface="+mj-lt"/>
              </a:rPr>
              <a:t>=</a:t>
            </a:r>
            <a:r>
              <a:rPr lang="en-US" b="1" i="0" dirty="0" err="1">
                <a:latin typeface="+mj-lt"/>
              </a:rPr>
              <a:t>ptr→link</a:t>
            </a:r>
            <a:r>
              <a:rPr lang="en-US" b="1" i="0" dirty="0">
                <a:latin typeface="+mj-lt"/>
              </a:rPr>
              <a:t>;</a:t>
            </a:r>
            <a:endParaRPr lang="en-US" b="1" dirty="0"/>
          </a:p>
          <a:p>
            <a:pPr marL="85725" lvl="2"/>
            <a:r>
              <a:rPr lang="en-US" b="1" i="0" dirty="0">
                <a:latin typeface="+mj-lt"/>
              </a:rPr>
              <a:t>        }</a:t>
            </a:r>
            <a:endParaRPr lang="en-US" b="1" dirty="0"/>
          </a:p>
          <a:p>
            <a:pPr marL="85725" lvl="2"/>
            <a:r>
              <a:rPr lang="en-US" b="1" i="0" dirty="0" err="1">
                <a:latin typeface="+mj-lt"/>
              </a:rPr>
              <a:t>printf</a:t>
            </a:r>
            <a:r>
              <a:rPr lang="en-US" b="1" i="0" dirty="0">
                <a:latin typeface="+mj-lt"/>
              </a:rPr>
              <a:t>(“&lt;-Rear\n”);</a:t>
            </a:r>
            <a:endParaRPr lang="en-US" b="1" dirty="0"/>
          </a:p>
          <a:p>
            <a:pPr marL="85725" lvl="2"/>
            <a:r>
              <a:rPr lang="en-US" b="1" i="0" dirty="0">
                <a:latin typeface="+mj-lt"/>
              </a:rPr>
              <a:t>  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4275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66" grpId="0" animBg="1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453B-CE08-457C-8A64-4F9F52F4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90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of Linear Queue: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B2714-5442-41D9-AB27-937A65AC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6: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74BD1-4B44-4130-B468-E70FB7B0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7</a:t>
            </a:fld>
            <a:endParaRPr lang="en-IN"/>
          </a:p>
        </p:txBody>
      </p:sp>
      <p:graphicFrame>
        <p:nvGraphicFramePr>
          <p:cNvPr id="6" name="Table 23">
            <a:extLst>
              <a:ext uri="{FF2B5EF4-FFF2-40B4-BE49-F238E27FC236}">
                <a16:creationId xmlns:a16="http://schemas.microsoft.com/office/drawing/2014/main" id="{261A57D0-62A5-45A6-8517-780F602A3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899268"/>
              </p:ext>
            </p:extLst>
          </p:nvPr>
        </p:nvGraphicFramePr>
        <p:xfrm>
          <a:off x="1002094" y="1668498"/>
          <a:ext cx="4817376" cy="448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172">
                  <a:extLst>
                    <a:ext uri="{9D8B030D-6E8A-4147-A177-3AD203B41FA5}">
                      <a16:colId xmlns:a16="http://schemas.microsoft.com/office/drawing/2014/main" val="3519884736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3210491073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3233188263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187240922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344891613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4140386096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2093876897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2848811342"/>
                    </a:ext>
                  </a:extLst>
                </a:gridCol>
              </a:tblGrid>
              <a:tr h="448531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78557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623448B-A327-48CB-9055-628774910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315770"/>
              </p:ext>
            </p:extLst>
          </p:nvPr>
        </p:nvGraphicFramePr>
        <p:xfrm>
          <a:off x="838200" y="1314673"/>
          <a:ext cx="48173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172">
                  <a:extLst>
                    <a:ext uri="{9D8B030D-6E8A-4147-A177-3AD203B41FA5}">
                      <a16:colId xmlns:a16="http://schemas.microsoft.com/office/drawing/2014/main" val="3519884736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3210491073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3233188263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187240922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344891613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4140386096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2093876897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2848811342"/>
                    </a:ext>
                  </a:extLst>
                </a:gridCol>
              </a:tblGrid>
              <a:tr h="27744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7855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68DADD2-214C-4F39-B4A2-EC5449C5E55F}"/>
              </a:ext>
            </a:extLst>
          </p:cNvPr>
          <p:cNvSpPr txBox="1"/>
          <p:nvPr/>
        </p:nvSpPr>
        <p:spPr>
          <a:xfrm>
            <a:off x="739468" y="1690270"/>
            <a:ext cx="24866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Q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77407-C200-48FD-8039-B263FFE34621}"/>
              </a:ext>
            </a:extLst>
          </p:cNvPr>
          <p:cNvSpPr txBox="1">
            <a:spLocks/>
          </p:cNvSpPr>
          <p:nvPr/>
        </p:nvSpPr>
        <p:spPr>
          <a:xfrm>
            <a:off x="1165308" y="1729352"/>
            <a:ext cx="308844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25</a:t>
            </a:r>
            <a:endParaRPr lang="en-IN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A398EC-E012-461A-8D82-6DA6518C706F}"/>
              </a:ext>
            </a:extLst>
          </p:cNvPr>
          <p:cNvSpPr txBox="1">
            <a:spLocks/>
          </p:cNvSpPr>
          <p:nvPr/>
        </p:nvSpPr>
        <p:spPr>
          <a:xfrm>
            <a:off x="1750886" y="1720027"/>
            <a:ext cx="308844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67</a:t>
            </a:r>
            <a:endParaRPr lang="en-IN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E2397A-7C22-4A76-BB33-FD6ED45BD5E5}"/>
              </a:ext>
            </a:extLst>
          </p:cNvPr>
          <p:cNvSpPr txBox="1">
            <a:spLocks/>
          </p:cNvSpPr>
          <p:nvPr/>
        </p:nvSpPr>
        <p:spPr>
          <a:xfrm>
            <a:off x="2371240" y="1729352"/>
            <a:ext cx="308844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89</a:t>
            </a:r>
            <a:endParaRPr lang="en-IN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3410FE-729F-40A1-8849-7BA7A2892668}"/>
              </a:ext>
            </a:extLst>
          </p:cNvPr>
          <p:cNvSpPr txBox="1">
            <a:spLocks/>
          </p:cNvSpPr>
          <p:nvPr/>
        </p:nvSpPr>
        <p:spPr>
          <a:xfrm>
            <a:off x="2956818" y="1729352"/>
            <a:ext cx="308844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15</a:t>
            </a:r>
            <a:endParaRPr lang="en-IN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88BD81-8A8C-4E7A-A3CA-4A1521E1645E}"/>
              </a:ext>
            </a:extLst>
          </p:cNvPr>
          <p:cNvSpPr txBox="1">
            <a:spLocks/>
          </p:cNvSpPr>
          <p:nvPr/>
        </p:nvSpPr>
        <p:spPr>
          <a:xfrm>
            <a:off x="3562714" y="1729352"/>
            <a:ext cx="308844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49</a:t>
            </a:r>
            <a:endParaRPr lang="en-IN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28846DE5-27C0-4840-8524-E9C44903C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767305"/>
              </p:ext>
            </p:extLst>
          </p:nvPr>
        </p:nvGraphicFramePr>
        <p:xfrm>
          <a:off x="7566043" y="923026"/>
          <a:ext cx="3338277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759">
                  <a:extLst>
                    <a:ext uri="{9D8B030D-6E8A-4147-A177-3AD203B41FA5}">
                      <a16:colId xmlns:a16="http://schemas.microsoft.com/office/drawing/2014/main" val="3246313289"/>
                    </a:ext>
                  </a:extLst>
                </a:gridCol>
                <a:gridCol w="1112759">
                  <a:extLst>
                    <a:ext uri="{9D8B030D-6E8A-4147-A177-3AD203B41FA5}">
                      <a16:colId xmlns:a16="http://schemas.microsoft.com/office/drawing/2014/main" val="733995260"/>
                    </a:ext>
                  </a:extLst>
                </a:gridCol>
                <a:gridCol w="1112759">
                  <a:extLst>
                    <a:ext uri="{9D8B030D-6E8A-4147-A177-3AD203B41FA5}">
                      <a16:colId xmlns:a16="http://schemas.microsoft.com/office/drawing/2014/main" val="663395202"/>
                    </a:ext>
                  </a:extLst>
                </a:gridCol>
              </a:tblGrid>
              <a:tr h="3335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529956"/>
                  </a:ext>
                </a:extLst>
              </a:tr>
              <a:tr h="3335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Initial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601201"/>
                  </a:ext>
                </a:extLst>
              </a:tr>
              <a:tr h="3335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Insert(25)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41847"/>
                  </a:ext>
                </a:extLst>
              </a:tr>
              <a:tr h="3335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Insert(67)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94072"/>
                  </a:ext>
                </a:extLst>
              </a:tr>
              <a:tr h="3335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Insert(89)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156520"/>
                  </a:ext>
                </a:extLst>
              </a:tr>
              <a:tr h="3335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Insert(15)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651930"/>
                  </a:ext>
                </a:extLst>
              </a:tr>
              <a:tr h="3335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Insert(49)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985035"/>
                  </a:ext>
                </a:extLst>
              </a:tr>
              <a:tr h="3335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delete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967998"/>
                  </a:ext>
                </a:extLst>
              </a:tr>
              <a:tr h="3335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delete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368722"/>
                  </a:ext>
                </a:extLst>
              </a:tr>
              <a:tr h="3335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Insert?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535041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561F919A-63F8-4AC3-9ADD-0A168042F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507" y="2803177"/>
            <a:ext cx="2762250" cy="2867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1E0D13-FD03-4DBF-A3C0-4C97DE2C2B7C}"/>
                  </a:ext>
                </a:extLst>
              </p:cNvPr>
              <p:cNvSpPr txBox="1"/>
              <p:nvPr/>
            </p:nvSpPr>
            <p:spPr>
              <a:xfrm>
                <a:off x="327804" y="2385321"/>
                <a:ext cx="255646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Linear Queue:</a:t>
                </a:r>
              </a:p>
              <a:p>
                <a:r>
                  <a:rPr lang="en-US" b="1" dirty="0"/>
                  <a:t>Initial Values: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𝐹𝑟𝑜𝑛𝑡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=0;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𝑅𝑒𝑎𝑟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Empty Condition: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𝐹𝑟𝑜𝑛𝑡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𝑅𝑒𝑎𝑟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1E0D13-FD03-4DBF-A3C0-4C97DE2C2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04" y="2385321"/>
                <a:ext cx="2556466" cy="1477328"/>
              </a:xfrm>
              <a:prstGeom prst="rect">
                <a:avLst/>
              </a:prstGeom>
              <a:blipFill>
                <a:blip r:embed="rId3"/>
                <a:stretch>
                  <a:fillRect l="-2148" t="-20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3FBF459-FCC0-4729-8588-9568EC2E61DF}"/>
                  </a:ext>
                </a:extLst>
              </p:cNvPr>
              <p:cNvSpPr txBox="1"/>
              <p:nvPr/>
            </p:nvSpPr>
            <p:spPr>
              <a:xfrm>
                <a:off x="327804" y="3859153"/>
                <a:ext cx="27432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Circular Queue:</a:t>
                </a:r>
              </a:p>
              <a:p>
                <a:r>
                  <a:rPr lang="en-US" i="1" dirty="0"/>
                  <a:t>Rear does not point the actual rear element of the Queue. It points to the next empty location of rear element.</a:t>
                </a:r>
              </a:p>
              <a:p>
                <a:r>
                  <a:rPr lang="en-US" b="1" dirty="0"/>
                  <a:t>Initial Values: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𝐹𝑟𝑜𝑛𝑡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=0;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𝑅𝑒𝑎𝑟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Empty Condition:</a:t>
                </a:r>
                <a:r>
                  <a:rPr lang="en-US" dirty="0"/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𝐹𝑟𝑜𝑛𝑡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𝑅𝑒𝑎𝑟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3FBF459-FCC0-4729-8588-9568EC2E6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04" y="3859153"/>
                <a:ext cx="2743200" cy="2862322"/>
              </a:xfrm>
              <a:prstGeom prst="rect">
                <a:avLst/>
              </a:prstGeom>
              <a:blipFill>
                <a:blip r:embed="rId4"/>
                <a:stretch>
                  <a:fillRect l="-2000" t="-1064" r="-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4F9EA6F9-0B71-4D93-BE1E-E317B833923C}"/>
              </a:ext>
            </a:extLst>
          </p:cNvPr>
          <p:cNvSpPr txBox="1"/>
          <p:nvPr/>
        </p:nvSpPr>
        <p:spPr>
          <a:xfrm>
            <a:off x="4487809" y="5543327"/>
            <a:ext cx="164764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Circular Queue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177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C272-1953-467A-8CE8-4E3A62EA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09" y="136525"/>
            <a:ext cx="7581181" cy="549275"/>
          </a:xfrm>
        </p:spPr>
        <p:txBody>
          <a:bodyPr>
            <a:noAutofit/>
          </a:bodyPr>
          <a:lstStyle/>
          <a:p>
            <a:r>
              <a:rPr lang="en-US" sz="3200" dirty="0"/>
              <a:t>Implementation of Circular Queue:</a:t>
            </a:r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41603-0198-4D69-A830-D166A600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6: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3E162-D7E7-4974-9013-549BF3D90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8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DE9552-7980-4452-84DC-CC3E7C3BE78C}"/>
              </a:ext>
            </a:extLst>
          </p:cNvPr>
          <p:cNvSpPr txBox="1"/>
          <p:nvPr/>
        </p:nvSpPr>
        <p:spPr>
          <a:xfrm>
            <a:off x="310551" y="632579"/>
            <a:ext cx="4192438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534988" lvl="2" indent="-449263"/>
            <a:r>
              <a:rPr lang="en-US" i="0" dirty="0">
                <a:latin typeface="+mj-lt"/>
              </a:rPr>
              <a:t>void </a:t>
            </a:r>
            <a:r>
              <a:rPr lang="en-US" b="0" i="0" dirty="0">
                <a:latin typeface="+mj-lt"/>
              </a:rPr>
              <a:t>insert</a:t>
            </a:r>
            <a:r>
              <a:rPr lang="en-US" i="0" dirty="0">
                <a:latin typeface="+mj-lt"/>
              </a:rPr>
              <a:t>(int x, </a:t>
            </a:r>
            <a:r>
              <a:rPr lang="en-US" i="0" dirty="0" err="1">
                <a:latin typeface="+mj-lt"/>
              </a:rPr>
              <a:t>cqueue</a:t>
            </a:r>
            <a:r>
              <a:rPr lang="en-US" i="0" dirty="0">
                <a:latin typeface="+mj-lt"/>
              </a:rPr>
              <a:t> cqu1)</a:t>
            </a:r>
            <a:endParaRPr lang="en-US" i="1" dirty="0">
              <a:latin typeface="Cambria Math" panose="02040503050406030204" pitchFamily="18" charset="0"/>
            </a:endParaRPr>
          </a:p>
          <a:p>
            <a:pPr marL="534988" lvl="2" indent="-449263"/>
            <a:r>
              <a:rPr lang="en-US" i="0" dirty="0">
                <a:latin typeface="+mj-lt"/>
              </a:rPr>
              <a:t>{</a:t>
            </a:r>
            <a:endParaRPr lang="en-US" dirty="0"/>
          </a:p>
          <a:p>
            <a:pPr marL="534988" lvl="2" indent="-449263"/>
            <a:r>
              <a:rPr lang="en-US" i="0" dirty="0">
                <a:latin typeface="+mj-lt"/>
              </a:rPr>
              <a:t> </a:t>
            </a:r>
            <a:r>
              <a:rPr lang="en-US" b="0" i="0" dirty="0">
                <a:latin typeface="+mj-lt"/>
              </a:rPr>
              <a:t>      </a:t>
            </a:r>
            <a:r>
              <a:rPr lang="en-US" i="0" dirty="0">
                <a:latin typeface="+mj-lt"/>
              </a:rPr>
              <a:t>if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(cqu1.rear+1)%MAX== cqu1.front </a:t>
            </a:r>
            <a:r>
              <a:rPr lang="en-US" i="0" dirty="0">
                <a:latin typeface="+mj-lt"/>
              </a:rPr>
              <a:t>)</a:t>
            </a:r>
            <a:endParaRPr lang="en-US" dirty="0"/>
          </a:p>
          <a:p>
            <a:pPr marL="534988" lvl="2" indent="-449263"/>
            <a:r>
              <a:rPr lang="en-US" i="0" dirty="0">
                <a:latin typeface="+mj-lt"/>
              </a:rPr>
              <a:t>    </a:t>
            </a:r>
            <a:r>
              <a:rPr lang="en-US" b="0" i="0" dirty="0">
                <a:latin typeface="+mj-lt"/>
              </a:rPr>
              <a:t>     </a:t>
            </a:r>
            <a:r>
              <a:rPr lang="en-US" i="0" dirty="0">
                <a:latin typeface="+mj-lt"/>
              </a:rPr>
              <a:t>printf(“\n</a:t>
            </a:r>
            <a:r>
              <a:rPr lang="en-US" b="0" i="0" dirty="0">
                <a:latin typeface="+mj-lt"/>
              </a:rPr>
              <a:t>Insertion is not possible)</a:t>
            </a:r>
            <a:r>
              <a:rPr lang="en-US" i="0" dirty="0">
                <a:latin typeface="+mj-lt"/>
              </a:rPr>
              <a:t>;</a:t>
            </a:r>
            <a:endParaRPr lang="en-US" dirty="0"/>
          </a:p>
          <a:p>
            <a:pPr marL="534988" lvl="2" indent="-449263"/>
            <a:r>
              <a:rPr lang="en-US" i="0" dirty="0">
                <a:latin typeface="+mj-lt"/>
              </a:rPr>
              <a:t>  else</a:t>
            </a:r>
            <a:endParaRPr lang="en-US" dirty="0"/>
          </a:p>
          <a:p>
            <a:pPr marL="534988" lvl="2" indent="-449263"/>
            <a:r>
              <a:rPr lang="en-US" i="0" dirty="0">
                <a:latin typeface="+mj-lt"/>
              </a:rPr>
              <a:t>   </a:t>
            </a:r>
            <a:r>
              <a:rPr lang="en-US" b="0" i="0" dirty="0">
                <a:latin typeface="+mj-lt"/>
              </a:rPr>
              <a:t> </a:t>
            </a:r>
            <a:r>
              <a:rPr lang="en-US" i="0" dirty="0">
                <a:latin typeface="+mj-lt"/>
              </a:rPr>
              <a:t>{</a:t>
            </a:r>
            <a:endParaRPr lang="en-US" dirty="0"/>
          </a:p>
          <a:p>
            <a:pPr marL="534988" lvl="2" indent="-449263"/>
            <a:r>
              <a:rPr lang="en-US" i="0" dirty="0">
                <a:latin typeface="+mj-lt"/>
              </a:rPr>
              <a:t>    </a:t>
            </a:r>
            <a:r>
              <a:rPr lang="en-US" b="0" i="0" dirty="0">
                <a:latin typeface="+mj-lt"/>
              </a:rPr>
              <a:t>  </a:t>
            </a:r>
            <a:r>
              <a:rPr lang="en-US" dirty="0"/>
              <a:t>cqu1.Q[cqu1.rear]=x;</a:t>
            </a:r>
          </a:p>
          <a:p>
            <a:pPr marL="534988" lvl="2" indent="-449263"/>
            <a:r>
              <a:rPr lang="en-US" b="0" i="0">
                <a:latin typeface="+mj-lt"/>
              </a:rPr>
              <a:t> </a:t>
            </a:r>
            <a:r>
              <a:rPr lang="en-US">
                <a:latin typeface="+mj-lt"/>
              </a:rPr>
              <a:t>    </a:t>
            </a:r>
            <a:r>
              <a:rPr lang="en-US" b="0" i="0">
                <a:latin typeface="+mj-lt"/>
              </a:rPr>
              <a:t> </a:t>
            </a:r>
            <a:r>
              <a:rPr lang="en-US" b="0" i="0" dirty="0">
                <a:latin typeface="+mj-lt"/>
              </a:rPr>
              <a:t>cqu1.</a:t>
            </a:r>
            <a:r>
              <a:rPr lang="en-US" i="0" dirty="0">
                <a:latin typeface="+mj-lt"/>
              </a:rPr>
              <a:t>rear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=(cqu1.rear+1)%MAX</a:t>
            </a:r>
            <a:r>
              <a:rPr lang="en-US" i="0" dirty="0">
                <a:latin typeface="+mj-lt"/>
              </a:rPr>
              <a:t>;</a:t>
            </a:r>
            <a:endParaRPr lang="en-US" dirty="0"/>
          </a:p>
          <a:p>
            <a:pPr marL="534988" lvl="2" indent="-449263"/>
            <a:r>
              <a:rPr lang="en-US" i="0" dirty="0">
                <a:latin typeface="+mj-lt"/>
              </a:rPr>
              <a:t>}</a:t>
            </a:r>
            <a:endParaRPr lang="en-US" i="1" dirty="0">
              <a:latin typeface="Cambria Math" panose="02040503050406030204" pitchFamily="18" charset="0"/>
            </a:endParaRPr>
          </a:p>
          <a:p>
            <a:pPr marL="534988" lvl="2" indent="-449263"/>
            <a:r>
              <a:rPr lang="en-US" i="0" dirty="0">
                <a:latin typeface="+mj-lt"/>
              </a:rPr>
              <a:t>}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65A1BC-7CB5-4D87-B073-18706C725833}"/>
              </a:ext>
            </a:extLst>
          </p:cNvPr>
          <p:cNvSpPr txBox="1"/>
          <p:nvPr/>
        </p:nvSpPr>
        <p:spPr>
          <a:xfrm>
            <a:off x="310551" y="3596229"/>
            <a:ext cx="4192438" cy="3139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180975" lvl="4"/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int</a:t>
            </a:r>
            <a:r>
              <a:rPr lang="en-US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delete </a:t>
            </a:r>
            <a:r>
              <a:rPr lang="en-US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(</a:t>
            </a:r>
            <a:r>
              <a:rPr lang="en-US" i="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cqueue</a:t>
            </a:r>
            <a:r>
              <a:rPr lang="en-US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cqu1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)</a:t>
            </a:r>
            <a:endParaRPr lang="en-US" i="1" dirty="0">
              <a:solidFill>
                <a:schemeClr val="accent1">
                  <a:lumMod val="50000"/>
                </a:schemeClr>
              </a:solidFill>
              <a:latin typeface="Cambria Math" panose="02040503050406030204" pitchFamily="18" charset="0"/>
            </a:endParaRPr>
          </a:p>
          <a:p>
            <a:pPr marL="180975" lvl="4"/>
            <a:r>
              <a:rPr lang="en-US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{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180975" lvl="2"/>
            <a:r>
              <a:rPr lang="en-US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 </a:t>
            </a:r>
            <a:r>
              <a:rPr lang="en-US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if(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cqu1.front== cqu1.rear</a:t>
            </a:r>
            <a:r>
              <a:rPr lang="en-US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180975" lvl="2"/>
            <a:r>
              <a:rPr lang="en-US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</a:t>
            </a:r>
            <a:r>
              <a:rPr lang="en-US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printf(“\n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Underflow</a:t>
            </a:r>
            <a:r>
              <a:rPr lang="en-US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”);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180975" lvl="2"/>
            <a:r>
              <a:rPr lang="en-US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 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 </a:t>
            </a:r>
            <a:r>
              <a:rPr lang="en-US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else</a:t>
            </a:r>
            <a:endParaRPr lang="en-US" i="1" dirty="0">
              <a:solidFill>
                <a:schemeClr val="accent1">
                  <a:lumMod val="50000"/>
                </a:schemeClr>
              </a:solidFill>
              <a:latin typeface="Cambria Math" panose="02040503050406030204" pitchFamily="18" charset="0"/>
            </a:endParaRPr>
          </a:p>
          <a:p>
            <a:pPr marL="180975" lvl="3"/>
            <a:r>
              <a:rPr lang="en-US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{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180975" lvl="3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x=cqu1.Q[cqu1.front];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180975" lvl="2"/>
            <a:r>
              <a:rPr lang="en-US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cqu1.front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=(cqu1.front+1)%MAX</a:t>
            </a:r>
            <a:r>
              <a:rPr lang="en-US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180975" lvl="2"/>
            <a:r>
              <a:rPr lang="en-US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return(x)</a:t>
            </a:r>
            <a:r>
              <a:rPr lang="en-US" b="0" i="1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</a:rPr>
              <a:t>;</a:t>
            </a:r>
          </a:p>
          <a:p>
            <a:pPr marL="180975" lvl="2"/>
            <a:r>
              <a:rPr lang="en-US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 }</a:t>
            </a:r>
            <a:endParaRPr lang="en-US" i="1" dirty="0">
              <a:solidFill>
                <a:schemeClr val="accent1">
                  <a:lumMod val="50000"/>
                </a:schemeClr>
              </a:solidFill>
              <a:latin typeface="Cambria Math" panose="02040503050406030204" pitchFamily="18" charset="0"/>
            </a:endParaRPr>
          </a:p>
          <a:p>
            <a:pPr marL="180975" lvl="4"/>
            <a:r>
              <a:rPr lang="en-US" i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}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B81982-DA49-4714-B4E1-758C3252D5F1}"/>
              </a:ext>
            </a:extLst>
          </p:cNvPr>
          <p:cNvSpPr txBox="1"/>
          <p:nvPr/>
        </p:nvSpPr>
        <p:spPr>
          <a:xfrm>
            <a:off x="4578320" y="3775573"/>
            <a:ext cx="3004298" cy="28623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180975" lvl="4"/>
            <a:r>
              <a:rPr lang="en-US" dirty="0"/>
              <a:t>void display()</a:t>
            </a:r>
          </a:p>
          <a:p>
            <a:pPr marL="180975" lvl="4"/>
            <a:r>
              <a:rPr lang="en-US" dirty="0"/>
              <a:t>{</a:t>
            </a:r>
          </a:p>
          <a:p>
            <a:pPr marL="180975" lvl="4"/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(“\</a:t>
            </a:r>
            <a:r>
              <a:rPr lang="en-US" dirty="0" err="1"/>
              <a:t>nFront</a:t>
            </a:r>
            <a:r>
              <a:rPr lang="en-US" dirty="0"/>
              <a:t>-&gt;”);</a:t>
            </a:r>
          </a:p>
          <a:p>
            <a:pPr marL="180975" lvl="4"/>
            <a:r>
              <a:rPr lang="en-US" dirty="0"/>
              <a:t> for(int </a:t>
            </a:r>
            <a:r>
              <a:rPr lang="en-US" dirty="0" err="1"/>
              <a:t>i</a:t>
            </a:r>
            <a:r>
              <a:rPr lang="en-US" dirty="0"/>
              <a:t>=front; </a:t>
            </a:r>
            <a:r>
              <a:rPr lang="en-US" dirty="0" err="1"/>
              <a:t>i</a:t>
            </a:r>
            <a:r>
              <a:rPr lang="en-US" dirty="0"/>
              <a:t>!=rear; )</a:t>
            </a:r>
          </a:p>
          <a:p>
            <a:pPr marL="180975" lvl="4"/>
            <a:r>
              <a:rPr lang="en-US" dirty="0"/>
              <a:t>  {</a:t>
            </a:r>
          </a:p>
          <a:p>
            <a:pPr marL="180975" lvl="4"/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(“%d”,qu1.Q[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marL="180975" lvl="4"/>
            <a:r>
              <a:rPr lang="en-US" dirty="0"/>
              <a:t>   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=(i+1)%MAX;</a:t>
            </a:r>
          </a:p>
          <a:p>
            <a:pPr marL="180975" lvl="4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}</a:t>
            </a:r>
          </a:p>
          <a:p>
            <a:pPr marL="180975" lvl="4"/>
            <a:r>
              <a:rPr lang="en-US" dirty="0" err="1"/>
              <a:t>printf</a:t>
            </a:r>
            <a:r>
              <a:rPr lang="en-US" dirty="0"/>
              <a:t>(“&lt;-Rear/n”);</a:t>
            </a:r>
          </a:p>
          <a:p>
            <a:pPr marL="180975" lvl="4"/>
            <a:r>
              <a:rPr lang="en-US" dirty="0"/>
              <a:t>}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4C5C74-60D1-479C-BE5C-4B1C604E310E}"/>
              </a:ext>
            </a:extLst>
          </p:cNvPr>
          <p:cNvSpPr txBox="1"/>
          <p:nvPr/>
        </p:nvSpPr>
        <p:spPr>
          <a:xfrm>
            <a:off x="4578319" y="895617"/>
            <a:ext cx="300429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#define MAX 5;</a:t>
            </a:r>
          </a:p>
          <a:p>
            <a:r>
              <a:rPr lang="en-US" dirty="0"/>
              <a:t>typedef struct queue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 int front;</a:t>
            </a:r>
          </a:p>
          <a:p>
            <a:r>
              <a:rPr lang="en-US" dirty="0"/>
              <a:t>     int rear;</a:t>
            </a:r>
          </a:p>
          <a:p>
            <a:r>
              <a:rPr lang="en-US" dirty="0"/>
              <a:t>     int Q[MAX];</a:t>
            </a:r>
          </a:p>
          <a:p>
            <a:r>
              <a:rPr lang="en-US" dirty="0"/>
              <a:t>   }</a:t>
            </a:r>
            <a:r>
              <a:rPr lang="en-US" dirty="0" err="1"/>
              <a:t>cqueue</a:t>
            </a:r>
            <a:r>
              <a:rPr lang="en-US" dirty="0"/>
              <a:t>;</a:t>
            </a:r>
          </a:p>
          <a:p>
            <a:r>
              <a:rPr lang="en-IN" dirty="0" err="1"/>
              <a:t>cqueue</a:t>
            </a:r>
            <a:r>
              <a:rPr lang="en-IN" dirty="0"/>
              <a:t> cqu1;</a:t>
            </a:r>
          </a:p>
          <a:p>
            <a:r>
              <a:rPr lang="en-IN" dirty="0"/>
              <a:t>//cqu1.front=0;</a:t>
            </a:r>
          </a:p>
          <a:p>
            <a:r>
              <a:rPr lang="en-IN" dirty="0"/>
              <a:t>//cqu1.rear=0;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E6DE90-6A8E-4173-A3AB-4637E0FC6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012" y="895616"/>
            <a:ext cx="4350549" cy="210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5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66480-F220-452D-85A7-A2FAA38C2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04" y="227104"/>
            <a:ext cx="2638245" cy="453933"/>
          </a:xfrm>
        </p:spPr>
        <p:txBody>
          <a:bodyPr>
            <a:normAutofit fontScale="90000"/>
          </a:bodyPr>
          <a:lstStyle/>
          <a:p>
            <a:r>
              <a:rPr lang="en-US" dirty="0"/>
              <a:t>Dequeue: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EFB5F-CE25-4669-AEC8-8978E7090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6: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F5B33-C5D0-4F85-9A98-409E4BA7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9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2DC154-8F40-48B1-8BD1-931AFE7F7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652" y="760179"/>
            <a:ext cx="7072280" cy="21064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17CFC5-4931-4038-82A5-D990DB0BA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34" y="3472275"/>
            <a:ext cx="4410075" cy="1038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F8056B-587B-43A3-A75E-8AF2A91C0C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3289931"/>
            <a:ext cx="5981700" cy="17335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29FF27-F98E-4F77-B242-67C4166B9461}"/>
              </a:ext>
            </a:extLst>
          </p:cNvPr>
          <p:cNvSpPr txBox="1"/>
          <p:nvPr/>
        </p:nvSpPr>
        <p:spPr>
          <a:xfrm>
            <a:off x="1727192" y="4654149"/>
            <a:ext cx="292318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Restricted Dequeue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F8079B-028D-4CCA-8D13-283EEB0E1247}"/>
              </a:ext>
            </a:extLst>
          </p:cNvPr>
          <p:cNvSpPr txBox="1"/>
          <p:nvPr/>
        </p:nvSpPr>
        <p:spPr>
          <a:xfrm>
            <a:off x="7188747" y="4712463"/>
            <a:ext cx="292318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Restricted Dequeue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71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4753</TotalTime>
  <Words>979</Words>
  <Application>Microsoft Office PowerPoint</Application>
  <PresentationFormat>Widescreen</PresentationFormat>
  <Paragraphs>323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euclid_circular_a</vt:lpstr>
      <vt:lpstr>Symbol</vt:lpstr>
      <vt:lpstr>Times New Roman</vt:lpstr>
      <vt:lpstr>Wingdings</vt:lpstr>
      <vt:lpstr>Office Theme</vt:lpstr>
      <vt:lpstr>Data Structure &amp; Algorithms (PCC-CS301)</vt:lpstr>
      <vt:lpstr>Outline : Lecture 7</vt:lpstr>
      <vt:lpstr>Queue (FIFO):</vt:lpstr>
      <vt:lpstr> Static Queue &amp; Dynamic Queue </vt:lpstr>
      <vt:lpstr>Implementation of Static Queue (using Array):</vt:lpstr>
      <vt:lpstr>Dynamic Queue</vt:lpstr>
      <vt:lpstr>Problem of Linear Queue:</vt:lpstr>
      <vt:lpstr>Implementation of Circular Queue:</vt:lpstr>
      <vt:lpstr>Dequeue:</vt:lpstr>
      <vt:lpstr>Priority Queue: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Algorithms (PCC-CS301)</dc:title>
  <dc:creator>91974</dc:creator>
  <cp:lastModifiedBy>user</cp:lastModifiedBy>
  <cp:revision>300</cp:revision>
  <dcterms:created xsi:type="dcterms:W3CDTF">2020-10-08T04:40:06Z</dcterms:created>
  <dcterms:modified xsi:type="dcterms:W3CDTF">2022-11-07T05:17:33Z</dcterms:modified>
</cp:coreProperties>
</file>