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6" r:id="rId5"/>
    <p:sldId id="267" r:id="rId6"/>
    <p:sldId id="269" r:id="rId7"/>
    <p:sldId id="260" r:id="rId8"/>
    <p:sldId id="261" r:id="rId9"/>
    <p:sldId id="270" r:id="rId10"/>
    <p:sldId id="271" r:id="rId11"/>
    <p:sldId id="272" r:id="rId12"/>
    <p:sldId id="273" r:id="rId13"/>
    <p:sldId id="274" r:id="rId14"/>
    <p:sldId id="275" r:id="rId15"/>
    <p:sldId id="262" r:id="rId16"/>
    <p:sldId id="276" r:id="rId17"/>
    <p:sldId id="277" r:id="rId18"/>
    <p:sldId id="278" r:id="rId19"/>
    <p:sldId id="279" r:id="rId20"/>
    <p:sldId id="280" r:id="rId21"/>
    <p:sldId id="281" r:id="rId22"/>
    <p:sldId id="282" r:id="rId23"/>
    <p:sldId id="283" r:id="rId24"/>
    <p:sldId id="284" r:id="rId25"/>
    <p:sldId id="287" r:id="rId26"/>
    <p:sldId id="288" r:id="rId27"/>
    <p:sldId id="289" r:id="rId28"/>
    <p:sldId id="263" r:id="rId29"/>
    <p:sldId id="264" r:id="rId30"/>
    <p:sldId id="291" r:id="rId31"/>
    <p:sldId id="268" r:id="rId32"/>
    <p:sldId id="292" r:id="rId33"/>
    <p:sldId id="293" r:id="rId34"/>
    <p:sldId id="295" r:id="rId35"/>
    <p:sldId id="296" r:id="rId36"/>
    <p:sldId id="297" r:id="rId37"/>
    <p:sldId id="298" r:id="rId38"/>
    <p:sldId id="299" r:id="rId39"/>
    <p:sldId id="304" r:id="rId40"/>
    <p:sldId id="305" r:id="rId41"/>
    <p:sldId id="306" r:id="rId42"/>
    <p:sldId id="307" r:id="rId43"/>
    <p:sldId id="308" r:id="rId44"/>
    <p:sldId id="309" r:id="rId45"/>
    <p:sldId id="312" r:id="rId46"/>
    <p:sldId id="315" r:id="rId47"/>
    <p:sldId id="316" r:id="rId48"/>
    <p:sldId id="31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4" initials="9" lastIdx="1" clrIdx="0">
    <p:extLst>
      <p:ext uri="{19B8F6BF-5375-455C-9EA6-DF929625EA0E}">
        <p15:presenceInfo xmlns:p15="http://schemas.microsoft.com/office/powerpoint/2012/main" userId="9197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66"/>
    <a:srgbClr val="FF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71422-2444-4CAC-B872-340002813B4D}" type="datetimeFigureOut">
              <a:rPr lang="en-IN" smtClean="0"/>
              <a:t>12-03-2021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8FA18-558E-45E5-BCC7-CF7E153BD47D}" type="slidenum">
              <a:rPr lang="en-IN" smtClean="0"/>
              <a:t>‹#›</a:t>
            </a:fld>
            <a:endParaRPr lang="en-IN"/>
          </a:p>
        </p:txBody>
      </p:sp>
    </p:spTree>
    <p:extLst>
      <p:ext uri="{BB962C8B-B14F-4D97-AF65-F5344CB8AC3E}">
        <p14:creationId xmlns:p14="http://schemas.microsoft.com/office/powerpoint/2010/main" val="285685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CED8D5-AE67-4B5E-BBB2-E06530747FC3}"/>
              </a:ext>
            </a:extLst>
          </p:cNvPr>
          <p:cNvSpPr>
            <a:spLocks noGrp="1" noChangeArrowheads="1"/>
          </p:cNvSpPr>
          <p:nvPr>
            <p:ph type="sldNum"/>
          </p:nvPr>
        </p:nvSpPr>
        <p:spPr>
          <a:ln/>
        </p:spPr>
        <p:txBody>
          <a:bodyPr/>
          <a:lstStyle/>
          <a:p>
            <a:fld id="{45824F3E-DE4B-4B24-83E6-B810CFF20B73}" type="slidenum">
              <a:rPr lang="en-US" altLang="en-US"/>
              <a:pPr/>
              <a:t>24</a:t>
            </a:fld>
            <a:endParaRPr lang="en-US" altLang="en-US"/>
          </a:p>
        </p:txBody>
      </p:sp>
      <p:sp>
        <p:nvSpPr>
          <p:cNvPr id="47105" name="Rectangle 1">
            <a:extLst>
              <a:ext uri="{FF2B5EF4-FFF2-40B4-BE49-F238E27FC236}">
                <a16:creationId xmlns:a16="http://schemas.microsoft.com/office/drawing/2014/main" id="{0553CA36-53F1-4322-8ED9-3CA8785B75A4}"/>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431347F7-C87F-4B1E-AF35-467DA471E10A}"/>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5DCC6C-BAD4-4CD6-9FCE-6773AC40271F}"/>
              </a:ext>
            </a:extLst>
          </p:cNvPr>
          <p:cNvSpPr>
            <a:spLocks noGrp="1" noChangeArrowheads="1"/>
          </p:cNvSpPr>
          <p:nvPr>
            <p:ph type="sldNum"/>
          </p:nvPr>
        </p:nvSpPr>
        <p:spPr>
          <a:ln/>
        </p:spPr>
        <p:txBody>
          <a:bodyPr/>
          <a:lstStyle/>
          <a:p>
            <a:fld id="{5F71F54C-E8E1-4E71-90DD-C371B53C31D0}" type="slidenum">
              <a:rPr lang="en-US" altLang="en-US"/>
              <a:pPr/>
              <a:t>33</a:t>
            </a:fld>
            <a:endParaRPr lang="en-US" altLang="en-US"/>
          </a:p>
        </p:txBody>
      </p:sp>
      <p:sp>
        <p:nvSpPr>
          <p:cNvPr id="61441" name="Rectangle 1">
            <a:extLst>
              <a:ext uri="{FF2B5EF4-FFF2-40B4-BE49-F238E27FC236}">
                <a16:creationId xmlns:a16="http://schemas.microsoft.com/office/drawing/2014/main" id="{1F0DC307-AD54-4955-90EE-B0CB21E28D97}"/>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a:extLst>
              <a:ext uri="{FF2B5EF4-FFF2-40B4-BE49-F238E27FC236}">
                <a16:creationId xmlns:a16="http://schemas.microsoft.com/office/drawing/2014/main" id="{F2101C97-2225-4341-AF12-6FA7057938A5}"/>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22520B-92E6-4AAF-A6B0-97A7808F17A0}"/>
              </a:ext>
            </a:extLst>
          </p:cNvPr>
          <p:cNvSpPr>
            <a:spLocks noGrp="1" noChangeArrowheads="1"/>
          </p:cNvSpPr>
          <p:nvPr>
            <p:ph type="sldNum"/>
          </p:nvPr>
        </p:nvSpPr>
        <p:spPr>
          <a:ln/>
        </p:spPr>
        <p:txBody>
          <a:bodyPr/>
          <a:lstStyle/>
          <a:p>
            <a:fld id="{85D49B69-A074-4B62-985D-63D3274FA975}" type="slidenum">
              <a:rPr lang="en-US" altLang="en-US"/>
              <a:pPr/>
              <a:t>34</a:t>
            </a:fld>
            <a:endParaRPr lang="en-US" altLang="en-US"/>
          </a:p>
        </p:txBody>
      </p:sp>
      <p:sp>
        <p:nvSpPr>
          <p:cNvPr id="63489" name="Rectangle 1">
            <a:extLst>
              <a:ext uri="{FF2B5EF4-FFF2-40B4-BE49-F238E27FC236}">
                <a16:creationId xmlns:a16="http://schemas.microsoft.com/office/drawing/2014/main" id="{838403C5-E644-403E-A447-B055CEB40704}"/>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a:extLst>
              <a:ext uri="{FF2B5EF4-FFF2-40B4-BE49-F238E27FC236}">
                <a16:creationId xmlns:a16="http://schemas.microsoft.com/office/drawing/2014/main" id="{192B33A0-14CB-4B1C-A0AE-75797812B2A2}"/>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E7FAD4-A099-4C16-85A2-3AC61ACFA9E6}"/>
              </a:ext>
            </a:extLst>
          </p:cNvPr>
          <p:cNvSpPr>
            <a:spLocks noGrp="1" noChangeArrowheads="1"/>
          </p:cNvSpPr>
          <p:nvPr>
            <p:ph type="sldNum"/>
          </p:nvPr>
        </p:nvSpPr>
        <p:spPr>
          <a:ln/>
        </p:spPr>
        <p:txBody>
          <a:bodyPr/>
          <a:lstStyle/>
          <a:p>
            <a:fld id="{AE8CC626-FFBF-4A66-8B80-8BE43CC868FA}" type="slidenum">
              <a:rPr lang="en-US" altLang="en-US"/>
              <a:pPr/>
              <a:t>35</a:t>
            </a:fld>
            <a:endParaRPr lang="en-US" altLang="en-US"/>
          </a:p>
        </p:txBody>
      </p:sp>
      <p:sp>
        <p:nvSpPr>
          <p:cNvPr id="64513" name="Rectangle 1">
            <a:extLst>
              <a:ext uri="{FF2B5EF4-FFF2-40B4-BE49-F238E27FC236}">
                <a16:creationId xmlns:a16="http://schemas.microsoft.com/office/drawing/2014/main" id="{B230777F-D9C6-48FA-8942-D1B285C4CD29}"/>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00852205-3866-418D-80A5-E3378BFAB90E}"/>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A65893-BE94-4B98-83D6-5756783F8B35}"/>
              </a:ext>
            </a:extLst>
          </p:cNvPr>
          <p:cNvSpPr>
            <a:spLocks noGrp="1" noChangeArrowheads="1"/>
          </p:cNvSpPr>
          <p:nvPr>
            <p:ph type="sldNum"/>
          </p:nvPr>
        </p:nvSpPr>
        <p:spPr>
          <a:ln/>
        </p:spPr>
        <p:txBody>
          <a:bodyPr/>
          <a:lstStyle/>
          <a:p>
            <a:fld id="{D00201FB-BEFD-4BB7-8CCC-83C6C85E6278}" type="slidenum">
              <a:rPr lang="en-US" altLang="en-US"/>
              <a:pPr/>
              <a:t>36</a:t>
            </a:fld>
            <a:endParaRPr lang="en-US" altLang="en-US"/>
          </a:p>
        </p:txBody>
      </p:sp>
      <p:sp>
        <p:nvSpPr>
          <p:cNvPr id="65537" name="Rectangle 1">
            <a:extLst>
              <a:ext uri="{FF2B5EF4-FFF2-40B4-BE49-F238E27FC236}">
                <a16:creationId xmlns:a16="http://schemas.microsoft.com/office/drawing/2014/main" id="{776E26AE-9967-4051-A9DA-F14222F3BB43}"/>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EDE2EEB9-857A-460D-8CF2-AB9CDD87442F}"/>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F9A13A-F9F2-4951-9656-4631AF20C5D9}"/>
              </a:ext>
            </a:extLst>
          </p:cNvPr>
          <p:cNvSpPr>
            <a:spLocks noGrp="1" noChangeArrowheads="1"/>
          </p:cNvSpPr>
          <p:nvPr>
            <p:ph type="sldNum"/>
          </p:nvPr>
        </p:nvSpPr>
        <p:spPr>
          <a:ln/>
        </p:spPr>
        <p:txBody>
          <a:bodyPr/>
          <a:lstStyle/>
          <a:p>
            <a:fld id="{5C848FAE-34E2-40FF-9BF1-A9EA0C73E07D}" type="slidenum">
              <a:rPr lang="en-US" altLang="en-US"/>
              <a:pPr/>
              <a:t>37</a:t>
            </a:fld>
            <a:endParaRPr lang="en-US" altLang="en-US"/>
          </a:p>
        </p:txBody>
      </p:sp>
      <p:sp>
        <p:nvSpPr>
          <p:cNvPr id="66561" name="Rectangle 1">
            <a:extLst>
              <a:ext uri="{FF2B5EF4-FFF2-40B4-BE49-F238E27FC236}">
                <a16:creationId xmlns:a16="http://schemas.microsoft.com/office/drawing/2014/main" id="{E9D43356-B07F-4831-BF7B-5E6A5B055F9A}"/>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a:extLst>
              <a:ext uri="{FF2B5EF4-FFF2-40B4-BE49-F238E27FC236}">
                <a16:creationId xmlns:a16="http://schemas.microsoft.com/office/drawing/2014/main" id="{C065CA01-2C7D-4E95-9451-C9DB7520A734}"/>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AEEDD4-FF64-4CBC-A373-8FADFAFCDCAB}"/>
              </a:ext>
            </a:extLst>
          </p:cNvPr>
          <p:cNvSpPr>
            <a:spLocks noGrp="1" noChangeArrowheads="1"/>
          </p:cNvSpPr>
          <p:nvPr>
            <p:ph type="sldNum"/>
          </p:nvPr>
        </p:nvSpPr>
        <p:spPr>
          <a:ln/>
        </p:spPr>
        <p:txBody>
          <a:bodyPr/>
          <a:lstStyle/>
          <a:p>
            <a:fld id="{2BAABEAA-C85E-45D1-A817-4A68164F1E7A}" type="slidenum">
              <a:rPr lang="en-US" altLang="en-US"/>
              <a:pPr/>
              <a:t>38</a:t>
            </a:fld>
            <a:endParaRPr lang="en-US" altLang="en-US"/>
          </a:p>
        </p:txBody>
      </p:sp>
      <p:sp>
        <p:nvSpPr>
          <p:cNvPr id="67585" name="Rectangle 1">
            <a:extLst>
              <a:ext uri="{FF2B5EF4-FFF2-40B4-BE49-F238E27FC236}">
                <a16:creationId xmlns:a16="http://schemas.microsoft.com/office/drawing/2014/main" id="{9F29BA20-753E-4A1C-A6D6-33A9D4C11B3F}"/>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547665E3-BDF0-4DE7-8C06-E1EB5D198982}"/>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9ECC8B-5608-4F69-901E-B88259DD6532}"/>
              </a:ext>
            </a:extLst>
          </p:cNvPr>
          <p:cNvSpPr>
            <a:spLocks noGrp="1" noChangeArrowheads="1"/>
          </p:cNvSpPr>
          <p:nvPr>
            <p:ph type="sldNum"/>
          </p:nvPr>
        </p:nvSpPr>
        <p:spPr>
          <a:ln/>
        </p:spPr>
        <p:txBody>
          <a:bodyPr/>
          <a:lstStyle/>
          <a:p>
            <a:fld id="{168A5248-CF0A-4CD3-B0A2-DBD2C3B0E7B5}" type="slidenum">
              <a:rPr lang="en-US" altLang="en-US"/>
              <a:pPr/>
              <a:t>39</a:t>
            </a:fld>
            <a:endParaRPr lang="en-US" altLang="en-US"/>
          </a:p>
        </p:txBody>
      </p:sp>
      <p:sp>
        <p:nvSpPr>
          <p:cNvPr id="72705" name="Rectangle 1">
            <a:extLst>
              <a:ext uri="{FF2B5EF4-FFF2-40B4-BE49-F238E27FC236}">
                <a16:creationId xmlns:a16="http://schemas.microsoft.com/office/drawing/2014/main" id="{D09147C3-80C2-42DB-B3BF-5E1F854A7E97}"/>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E3AC0505-33E1-4A2A-B1E0-1F7D85F021F9}"/>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5D2A22-86AA-40FB-9635-26DD05749108}"/>
              </a:ext>
            </a:extLst>
          </p:cNvPr>
          <p:cNvSpPr>
            <a:spLocks noGrp="1" noChangeArrowheads="1"/>
          </p:cNvSpPr>
          <p:nvPr>
            <p:ph type="sldNum"/>
          </p:nvPr>
        </p:nvSpPr>
        <p:spPr>
          <a:ln/>
        </p:spPr>
        <p:txBody>
          <a:bodyPr/>
          <a:lstStyle/>
          <a:p>
            <a:fld id="{E45CA3ED-D8AE-4B59-AF08-F93432BA9345}" type="slidenum">
              <a:rPr lang="en-US" altLang="en-US"/>
              <a:pPr/>
              <a:t>40</a:t>
            </a:fld>
            <a:endParaRPr lang="en-US" altLang="en-US"/>
          </a:p>
        </p:txBody>
      </p:sp>
      <p:sp>
        <p:nvSpPr>
          <p:cNvPr id="73729" name="Rectangle 1">
            <a:extLst>
              <a:ext uri="{FF2B5EF4-FFF2-40B4-BE49-F238E27FC236}">
                <a16:creationId xmlns:a16="http://schemas.microsoft.com/office/drawing/2014/main" id="{81DDA20D-B962-4257-B23B-59FAE4B012EB}"/>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B98EC362-C7C8-4993-B932-BAC18B68A0DE}"/>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3CEDE0-0EFB-4BD5-A9BF-2CCA6B041D18}"/>
              </a:ext>
            </a:extLst>
          </p:cNvPr>
          <p:cNvSpPr>
            <a:spLocks noGrp="1" noChangeArrowheads="1"/>
          </p:cNvSpPr>
          <p:nvPr>
            <p:ph type="sldNum"/>
          </p:nvPr>
        </p:nvSpPr>
        <p:spPr>
          <a:ln/>
        </p:spPr>
        <p:txBody>
          <a:bodyPr/>
          <a:lstStyle/>
          <a:p>
            <a:fld id="{5CA52EC0-4885-4153-A30E-6C485A3153AC}" type="slidenum">
              <a:rPr lang="en-US" altLang="en-US"/>
              <a:pPr/>
              <a:t>41</a:t>
            </a:fld>
            <a:endParaRPr lang="en-US" altLang="en-US"/>
          </a:p>
        </p:txBody>
      </p:sp>
      <p:sp>
        <p:nvSpPr>
          <p:cNvPr id="74753" name="Rectangle 1">
            <a:extLst>
              <a:ext uri="{FF2B5EF4-FFF2-40B4-BE49-F238E27FC236}">
                <a16:creationId xmlns:a16="http://schemas.microsoft.com/office/drawing/2014/main" id="{90DF2206-B2C4-4344-9FFA-5A19AF63A371}"/>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821779AA-8857-4ED2-B2D9-39879F7A1B8E}"/>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81AEF7-F245-4F61-8338-A5F28E4985C2}"/>
              </a:ext>
            </a:extLst>
          </p:cNvPr>
          <p:cNvSpPr>
            <a:spLocks noGrp="1" noChangeArrowheads="1"/>
          </p:cNvSpPr>
          <p:nvPr>
            <p:ph type="sldNum"/>
          </p:nvPr>
        </p:nvSpPr>
        <p:spPr>
          <a:ln/>
        </p:spPr>
        <p:txBody>
          <a:bodyPr/>
          <a:lstStyle/>
          <a:p>
            <a:fld id="{3112D685-45F6-4B84-B7D7-65BE53D7B94D}" type="slidenum">
              <a:rPr lang="en-US" altLang="en-US"/>
              <a:pPr/>
              <a:t>42</a:t>
            </a:fld>
            <a:endParaRPr lang="en-US" altLang="en-US"/>
          </a:p>
        </p:txBody>
      </p:sp>
      <p:sp>
        <p:nvSpPr>
          <p:cNvPr id="75777" name="Rectangle 1">
            <a:extLst>
              <a:ext uri="{FF2B5EF4-FFF2-40B4-BE49-F238E27FC236}">
                <a16:creationId xmlns:a16="http://schemas.microsoft.com/office/drawing/2014/main" id="{D7F1C26F-228D-402C-A85B-2A0183B60A9A}"/>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83D05C08-76BA-4B0B-88EF-00D48A87F4B4}"/>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55B441-5E71-42B4-86AF-B7B18E1B73CD}"/>
              </a:ext>
            </a:extLst>
          </p:cNvPr>
          <p:cNvSpPr>
            <a:spLocks noGrp="1" noChangeArrowheads="1"/>
          </p:cNvSpPr>
          <p:nvPr>
            <p:ph type="sldNum"/>
          </p:nvPr>
        </p:nvSpPr>
        <p:spPr>
          <a:ln/>
        </p:spPr>
        <p:txBody>
          <a:bodyPr/>
          <a:lstStyle/>
          <a:p>
            <a:fld id="{135540FB-1A4B-4139-84B9-CBB1C2617ECB}" type="slidenum">
              <a:rPr lang="en-US" altLang="en-US"/>
              <a:pPr/>
              <a:t>25</a:t>
            </a:fld>
            <a:endParaRPr lang="en-US" altLang="en-US"/>
          </a:p>
        </p:txBody>
      </p:sp>
      <p:sp>
        <p:nvSpPr>
          <p:cNvPr id="51201" name="Rectangle 1">
            <a:extLst>
              <a:ext uri="{FF2B5EF4-FFF2-40B4-BE49-F238E27FC236}">
                <a16:creationId xmlns:a16="http://schemas.microsoft.com/office/drawing/2014/main" id="{7EEE8254-D525-4570-ACE9-64973865A640}"/>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a:extLst>
              <a:ext uri="{FF2B5EF4-FFF2-40B4-BE49-F238E27FC236}">
                <a16:creationId xmlns:a16="http://schemas.microsoft.com/office/drawing/2014/main" id="{98C5DB23-96BA-4A7E-9227-7B6F5D18D769}"/>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FD0EBF-0A46-44DF-BCCE-ED02ECAEFE9F}"/>
              </a:ext>
            </a:extLst>
          </p:cNvPr>
          <p:cNvSpPr>
            <a:spLocks noGrp="1" noChangeArrowheads="1"/>
          </p:cNvSpPr>
          <p:nvPr>
            <p:ph type="sldNum"/>
          </p:nvPr>
        </p:nvSpPr>
        <p:spPr>
          <a:ln/>
        </p:spPr>
        <p:txBody>
          <a:bodyPr/>
          <a:lstStyle/>
          <a:p>
            <a:fld id="{D197E279-7F72-44AC-9080-03657FD49731}" type="slidenum">
              <a:rPr lang="en-US" altLang="en-US"/>
              <a:pPr/>
              <a:t>43</a:t>
            </a:fld>
            <a:endParaRPr lang="en-US" altLang="en-US"/>
          </a:p>
        </p:txBody>
      </p:sp>
      <p:sp>
        <p:nvSpPr>
          <p:cNvPr id="76801" name="Rectangle 1">
            <a:extLst>
              <a:ext uri="{FF2B5EF4-FFF2-40B4-BE49-F238E27FC236}">
                <a16:creationId xmlns:a16="http://schemas.microsoft.com/office/drawing/2014/main" id="{8AC29ED1-7BE9-4F85-9123-B65EC75FE48E}"/>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a:extLst>
              <a:ext uri="{FF2B5EF4-FFF2-40B4-BE49-F238E27FC236}">
                <a16:creationId xmlns:a16="http://schemas.microsoft.com/office/drawing/2014/main" id="{FC81F029-1FF0-4AA1-A4C0-D436675115AD}"/>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FB1FE4-C462-4A71-BC33-10DC2DC90AFF}"/>
              </a:ext>
            </a:extLst>
          </p:cNvPr>
          <p:cNvSpPr>
            <a:spLocks noGrp="1" noChangeArrowheads="1"/>
          </p:cNvSpPr>
          <p:nvPr>
            <p:ph type="sldNum"/>
          </p:nvPr>
        </p:nvSpPr>
        <p:spPr>
          <a:ln/>
        </p:spPr>
        <p:txBody>
          <a:bodyPr/>
          <a:lstStyle/>
          <a:p>
            <a:fld id="{903274D6-5250-44C3-9BC8-DEC86DA3BF75}" type="slidenum">
              <a:rPr lang="en-US" altLang="en-US"/>
              <a:pPr/>
              <a:t>44</a:t>
            </a:fld>
            <a:endParaRPr lang="en-US" altLang="en-US"/>
          </a:p>
        </p:txBody>
      </p:sp>
      <p:sp>
        <p:nvSpPr>
          <p:cNvPr id="77825" name="Rectangle 1">
            <a:extLst>
              <a:ext uri="{FF2B5EF4-FFF2-40B4-BE49-F238E27FC236}">
                <a16:creationId xmlns:a16="http://schemas.microsoft.com/office/drawing/2014/main" id="{9EC3B9FA-E781-49C9-B8AE-4CF8B2C45F29}"/>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18FD9FD8-921C-4269-994E-9C18E4DAE525}"/>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78D67D-6211-4C44-BB2E-856700C1BE6A}"/>
              </a:ext>
            </a:extLst>
          </p:cNvPr>
          <p:cNvSpPr>
            <a:spLocks noGrp="1" noChangeArrowheads="1"/>
          </p:cNvSpPr>
          <p:nvPr>
            <p:ph type="sldNum"/>
          </p:nvPr>
        </p:nvSpPr>
        <p:spPr>
          <a:ln/>
        </p:spPr>
        <p:txBody>
          <a:bodyPr/>
          <a:lstStyle/>
          <a:p>
            <a:fld id="{2447BBE8-CDE9-4972-B8C8-B2E1DB016402}" type="slidenum">
              <a:rPr lang="en-US" altLang="en-US"/>
              <a:pPr/>
              <a:t>45</a:t>
            </a:fld>
            <a:endParaRPr lang="en-US" altLang="en-US"/>
          </a:p>
        </p:txBody>
      </p:sp>
      <p:sp>
        <p:nvSpPr>
          <p:cNvPr id="80897" name="Rectangle 1">
            <a:extLst>
              <a:ext uri="{FF2B5EF4-FFF2-40B4-BE49-F238E27FC236}">
                <a16:creationId xmlns:a16="http://schemas.microsoft.com/office/drawing/2014/main" id="{EBAB374E-AE12-46AF-8916-2859EDC85C83}"/>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a:extLst>
              <a:ext uri="{FF2B5EF4-FFF2-40B4-BE49-F238E27FC236}">
                <a16:creationId xmlns:a16="http://schemas.microsoft.com/office/drawing/2014/main" id="{C3789DCB-1941-4627-B0C1-EFECBB515817}"/>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1278F4-2597-4E5D-B92A-B26E064D2BF1}"/>
              </a:ext>
            </a:extLst>
          </p:cNvPr>
          <p:cNvSpPr>
            <a:spLocks noGrp="1" noChangeArrowheads="1"/>
          </p:cNvSpPr>
          <p:nvPr>
            <p:ph type="sldNum"/>
          </p:nvPr>
        </p:nvSpPr>
        <p:spPr>
          <a:ln/>
        </p:spPr>
        <p:txBody>
          <a:bodyPr/>
          <a:lstStyle/>
          <a:p>
            <a:fld id="{299BF2B0-F820-432A-B8F9-CEAE81D56999}" type="slidenum">
              <a:rPr lang="en-US" altLang="en-US"/>
              <a:pPr/>
              <a:t>46</a:t>
            </a:fld>
            <a:endParaRPr lang="en-US" altLang="en-US"/>
          </a:p>
        </p:txBody>
      </p:sp>
      <p:sp>
        <p:nvSpPr>
          <p:cNvPr id="83969" name="Rectangle 1">
            <a:extLst>
              <a:ext uri="{FF2B5EF4-FFF2-40B4-BE49-F238E27FC236}">
                <a16:creationId xmlns:a16="http://schemas.microsoft.com/office/drawing/2014/main" id="{7B91BA1E-A8E6-4B24-994B-79E50385B4E3}"/>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a:extLst>
              <a:ext uri="{FF2B5EF4-FFF2-40B4-BE49-F238E27FC236}">
                <a16:creationId xmlns:a16="http://schemas.microsoft.com/office/drawing/2014/main" id="{8463FD89-E415-4BED-8585-BADAA0A22680}"/>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42DB67-24A5-45BB-B0CF-F2288EDE891F}"/>
              </a:ext>
            </a:extLst>
          </p:cNvPr>
          <p:cNvSpPr>
            <a:spLocks noGrp="1" noChangeArrowheads="1"/>
          </p:cNvSpPr>
          <p:nvPr>
            <p:ph type="sldNum"/>
          </p:nvPr>
        </p:nvSpPr>
        <p:spPr>
          <a:ln/>
        </p:spPr>
        <p:txBody>
          <a:bodyPr/>
          <a:lstStyle/>
          <a:p>
            <a:fld id="{2B735724-1A5C-4676-A47D-6DDDF4F7CF63}" type="slidenum">
              <a:rPr lang="en-US" altLang="en-US"/>
              <a:pPr/>
              <a:t>47</a:t>
            </a:fld>
            <a:endParaRPr lang="en-US" altLang="en-US"/>
          </a:p>
        </p:txBody>
      </p:sp>
      <p:sp>
        <p:nvSpPr>
          <p:cNvPr id="84993" name="Rectangle 1">
            <a:extLst>
              <a:ext uri="{FF2B5EF4-FFF2-40B4-BE49-F238E27FC236}">
                <a16:creationId xmlns:a16="http://schemas.microsoft.com/office/drawing/2014/main" id="{CE6CB067-2E92-4587-8E7F-4615FB116232}"/>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a:extLst>
              <a:ext uri="{FF2B5EF4-FFF2-40B4-BE49-F238E27FC236}">
                <a16:creationId xmlns:a16="http://schemas.microsoft.com/office/drawing/2014/main" id="{96A725B2-E9BF-4B02-AE9A-F9EF1B78D5A4}"/>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7D96F8-BA6D-4434-A614-EF3ABA7BFAA8}"/>
              </a:ext>
            </a:extLst>
          </p:cNvPr>
          <p:cNvSpPr>
            <a:spLocks noGrp="1" noChangeArrowheads="1"/>
          </p:cNvSpPr>
          <p:nvPr>
            <p:ph type="sldNum"/>
          </p:nvPr>
        </p:nvSpPr>
        <p:spPr>
          <a:ln/>
        </p:spPr>
        <p:txBody>
          <a:bodyPr/>
          <a:lstStyle/>
          <a:p>
            <a:fld id="{FB7A22EC-7B61-4A22-A922-FC28485D3A72}" type="slidenum">
              <a:rPr lang="en-US" altLang="en-US"/>
              <a:pPr/>
              <a:t>48</a:t>
            </a:fld>
            <a:endParaRPr lang="en-US" altLang="en-US"/>
          </a:p>
        </p:txBody>
      </p:sp>
      <p:sp>
        <p:nvSpPr>
          <p:cNvPr id="87041" name="Rectangle 1">
            <a:extLst>
              <a:ext uri="{FF2B5EF4-FFF2-40B4-BE49-F238E27FC236}">
                <a16:creationId xmlns:a16="http://schemas.microsoft.com/office/drawing/2014/main" id="{62B084D4-F994-4D95-AFB3-70B41B808308}"/>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a:extLst>
              <a:ext uri="{FF2B5EF4-FFF2-40B4-BE49-F238E27FC236}">
                <a16:creationId xmlns:a16="http://schemas.microsoft.com/office/drawing/2014/main" id="{9F880360-14B0-4C5E-8020-ECF9EA35A44C}"/>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84C77F-78CB-4AD3-AAD7-E18FAB950DC7}"/>
              </a:ext>
            </a:extLst>
          </p:cNvPr>
          <p:cNvSpPr>
            <a:spLocks noGrp="1" noChangeArrowheads="1"/>
          </p:cNvSpPr>
          <p:nvPr>
            <p:ph type="sldNum"/>
          </p:nvPr>
        </p:nvSpPr>
        <p:spPr>
          <a:ln/>
        </p:spPr>
        <p:txBody>
          <a:bodyPr/>
          <a:lstStyle/>
          <a:p>
            <a:fld id="{9978F519-E4E1-47B5-B755-2580CA5D3707}" type="slidenum">
              <a:rPr lang="en-US" altLang="en-US"/>
              <a:pPr/>
              <a:t>26</a:t>
            </a:fld>
            <a:endParaRPr lang="en-US" altLang="en-US"/>
          </a:p>
        </p:txBody>
      </p:sp>
      <p:sp>
        <p:nvSpPr>
          <p:cNvPr id="52225" name="Rectangle 1">
            <a:extLst>
              <a:ext uri="{FF2B5EF4-FFF2-40B4-BE49-F238E27FC236}">
                <a16:creationId xmlns:a16="http://schemas.microsoft.com/office/drawing/2014/main" id="{5B502E60-805D-43B8-9E6D-4EE668E313E9}"/>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a:extLst>
              <a:ext uri="{FF2B5EF4-FFF2-40B4-BE49-F238E27FC236}">
                <a16:creationId xmlns:a16="http://schemas.microsoft.com/office/drawing/2014/main" id="{F8AEF103-8E63-43C8-A078-8B63DCE6FFB1}"/>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419FD7-8A2E-4414-88D3-973FE48A706E}"/>
              </a:ext>
            </a:extLst>
          </p:cNvPr>
          <p:cNvSpPr>
            <a:spLocks noGrp="1" noChangeArrowheads="1"/>
          </p:cNvSpPr>
          <p:nvPr>
            <p:ph type="sldNum"/>
          </p:nvPr>
        </p:nvSpPr>
        <p:spPr>
          <a:ln/>
        </p:spPr>
        <p:txBody>
          <a:bodyPr/>
          <a:lstStyle/>
          <a:p>
            <a:fld id="{646368E7-E9FF-4A9C-81E2-17828CEB911F}" type="slidenum">
              <a:rPr lang="en-US" altLang="en-US"/>
              <a:pPr/>
              <a:t>27</a:t>
            </a:fld>
            <a:endParaRPr lang="en-US" altLang="en-US"/>
          </a:p>
        </p:txBody>
      </p:sp>
      <p:sp>
        <p:nvSpPr>
          <p:cNvPr id="53249" name="Rectangle 1">
            <a:extLst>
              <a:ext uri="{FF2B5EF4-FFF2-40B4-BE49-F238E27FC236}">
                <a16:creationId xmlns:a16="http://schemas.microsoft.com/office/drawing/2014/main" id="{7244C98E-5F36-4D3A-8CE0-E63F5A40728F}"/>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2C3B73EB-A91F-4F48-9FB5-EF2A85CFDA32}"/>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973BA5-0B1E-469C-AC70-3A421805BD1A}"/>
              </a:ext>
            </a:extLst>
          </p:cNvPr>
          <p:cNvSpPr>
            <a:spLocks noGrp="1" noChangeArrowheads="1"/>
          </p:cNvSpPr>
          <p:nvPr>
            <p:ph type="sldNum"/>
          </p:nvPr>
        </p:nvSpPr>
        <p:spPr>
          <a:ln/>
        </p:spPr>
        <p:txBody>
          <a:bodyPr/>
          <a:lstStyle/>
          <a:p>
            <a:fld id="{6700F3D6-0DFB-4412-9E57-BA881535FE28}" type="slidenum">
              <a:rPr lang="en-US" altLang="en-US"/>
              <a:pPr/>
              <a:t>28</a:t>
            </a:fld>
            <a:endParaRPr lang="en-US" altLang="en-US"/>
          </a:p>
        </p:txBody>
      </p:sp>
      <p:sp>
        <p:nvSpPr>
          <p:cNvPr id="54273" name="Rectangle 1">
            <a:extLst>
              <a:ext uri="{FF2B5EF4-FFF2-40B4-BE49-F238E27FC236}">
                <a16:creationId xmlns:a16="http://schemas.microsoft.com/office/drawing/2014/main" id="{A5CDEBD3-0DED-4C35-8778-23DD9B1E7018}"/>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88E72633-76E8-4F63-94A5-C96C784C89BB}"/>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526DDF-98EB-4447-B287-0B126301D9AA}"/>
              </a:ext>
            </a:extLst>
          </p:cNvPr>
          <p:cNvSpPr>
            <a:spLocks noGrp="1" noChangeArrowheads="1"/>
          </p:cNvSpPr>
          <p:nvPr>
            <p:ph type="sldNum"/>
          </p:nvPr>
        </p:nvSpPr>
        <p:spPr>
          <a:ln/>
        </p:spPr>
        <p:txBody>
          <a:bodyPr/>
          <a:lstStyle/>
          <a:p>
            <a:fld id="{30E1E6EB-44F8-46FE-B0DF-9CCE44A2423D}" type="slidenum">
              <a:rPr lang="en-US" altLang="en-US"/>
              <a:pPr/>
              <a:t>29</a:t>
            </a:fld>
            <a:endParaRPr lang="en-US" altLang="en-US"/>
          </a:p>
        </p:txBody>
      </p:sp>
      <p:sp>
        <p:nvSpPr>
          <p:cNvPr id="55297" name="Rectangle 1">
            <a:extLst>
              <a:ext uri="{FF2B5EF4-FFF2-40B4-BE49-F238E27FC236}">
                <a16:creationId xmlns:a16="http://schemas.microsoft.com/office/drawing/2014/main" id="{0570B726-0A9F-4735-8321-FCC12E4A50AB}"/>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a:extLst>
              <a:ext uri="{FF2B5EF4-FFF2-40B4-BE49-F238E27FC236}">
                <a16:creationId xmlns:a16="http://schemas.microsoft.com/office/drawing/2014/main" id="{6A943DB2-374F-497C-B544-9961DB4A9505}"/>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51587E-6766-4BE5-839B-F2CC8FFE2B1C}"/>
              </a:ext>
            </a:extLst>
          </p:cNvPr>
          <p:cNvSpPr>
            <a:spLocks noGrp="1" noChangeArrowheads="1"/>
          </p:cNvSpPr>
          <p:nvPr>
            <p:ph type="sldNum"/>
          </p:nvPr>
        </p:nvSpPr>
        <p:spPr>
          <a:ln/>
        </p:spPr>
        <p:txBody>
          <a:bodyPr/>
          <a:lstStyle/>
          <a:p>
            <a:fld id="{BDAA8CB8-6B37-461E-8EFA-486F9BD0B110}" type="slidenum">
              <a:rPr lang="en-US" altLang="en-US"/>
              <a:pPr/>
              <a:t>30</a:t>
            </a:fld>
            <a:endParaRPr lang="en-US" altLang="en-US"/>
          </a:p>
        </p:txBody>
      </p:sp>
      <p:sp>
        <p:nvSpPr>
          <p:cNvPr id="58369" name="Rectangle 1">
            <a:extLst>
              <a:ext uri="{FF2B5EF4-FFF2-40B4-BE49-F238E27FC236}">
                <a16:creationId xmlns:a16="http://schemas.microsoft.com/office/drawing/2014/main" id="{C860DE52-BF07-4910-8889-E473E035AB49}"/>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a:extLst>
              <a:ext uri="{FF2B5EF4-FFF2-40B4-BE49-F238E27FC236}">
                <a16:creationId xmlns:a16="http://schemas.microsoft.com/office/drawing/2014/main" id="{F9D6E3F7-8418-4BBB-9F31-44B74D965A47}"/>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C5B89D-C6C6-4542-9EE4-964E21EA0E7A}"/>
              </a:ext>
            </a:extLst>
          </p:cNvPr>
          <p:cNvSpPr>
            <a:spLocks noGrp="1" noChangeArrowheads="1"/>
          </p:cNvSpPr>
          <p:nvPr>
            <p:ph type="sldNum"/>
          </p:nvPr>
        </p:nvSpPr>
        <p:spPr>
          <a:ln/>
        </p:spPr>
        <p:txBody>
          <a:bodyPr/>
          <a:lstStyle/>
          <a:p>
            <a:fld id="{7DA79D3C-2084-49F7-9B2E-83992A67C154}" type="slidenum">
              <a:rPr lang="en-US" altLang="en-US"/>
              <a:pPr/>
              <a:t>31</a:t>
            </a:fld>
            <a:endParaRPr lang="en-US" altLang="en-US"/>
          </a:p>
        </p:txBody>
      </p:sp>
      <p:sp>
        <p:nvSpPr>
          <p:cNvPr id="59393" name="Rectangle 1">
            <a:extLst>
              <a:ext uri="{FF2B5EF4-FFF2-40B4-BE49-F238E27FC236}">
                <a16:creationId xmlns:a16="http://schemas.microsoft.com/office/drawing/2014/main" id="{B26EE55D-ADC8-4361-8EA5-BF44DFF41386}"/>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C9E68F04-9601-40E7-950E-063B5CFF2C4D}"/>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E963F2-8CA8-4AC5-B641-5D4281A57194}"/>
              </a:ext>
            </a:extLst>
          </p:cNvPr>
          <p:cNvSpPr>
            <a:spLocks noGrp="1" noChangeArrowheads="1"/>
          </p:cNvSpPr>
          <p:nvPr>
            <p:ph type="sldNum"/>
          </p:nvPr>
        </p:nvSpPr>
        <p:spPr>
          <a:ln/>
        </p:spPr>
        <p:txBody>
          <a:bodyPr/>
          <a:lstStyle/>
          <a:p>
            <a:fld id="{58F71B13-A23A-46FE-8FF4-F6BF47778A86}" type="slidenum">
              <a:rPr lang="en-US" altLang="en-US"/>
              <a:pPr/>
              <a:t>32</a:t>
            </a:fld>
            <a:endParaRPr lang="en-US" altLang="en-US"/>
          </a:p>
        </p:txBody>
      </p:sp>
      <p:sp>
        <p:nvSpPr>
          <p:cNvPr id="60417" name="Rectangle 1">
            <a:extLst>
              <a:ext uri="{FF2B5EF4-FFF2-40B4-BE49-F238E27FC236}">
                <a16:creationId xmlns:a16="http://schemas.microsoft.com/office/drawing/2014/main" id="{E8214163-843B-4F06-BF24-A28D796F28D9}"/>
              </a:ext>
            </a:extLst>
          </p:cNvPr>
          <p:cNvSpPr txBox="1">
            <a:spLocks noChangeArrowheads="1"/>
          </p:cNvSpPr>
          <p:nvPr>
            <p:ph type="sldImg"/>
          </p:nvPr>
        </p:nvSpPr>
        <p:spPr bwMode="auto">
          <a:xfrm>
            <a:off x="1162050" y="692150"/>
            <a:ext cx="4610100" cy="3457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a:extLst>
              <a:ext uri="{FF2B5EF4-FFF2-40B4-BE49-F238E27FC236}">
                <a16:creationId xmlns:a16="http://schemas.microsoft.com/office/drawing/2014/main" id="{2410E6EF-2718-4B33-B926-E83D63D77A5F}"/>
              </a:ext>
            </a:extLst>
          </p:cNvPr>
          <p:cNvSpPr txBox="1">
            <a:spLocks noChangeArrowheads="1"/>
          </p:cNvSpPr>
          <p:nvPr>
            <p:ph type="body" idx="1"/>
          </p:nvPr>
        </p:nvSpPr>
        <p:spPr bwMode="auto">
          <a:xfrm>
            <a:off x="923925" y="4379913"/>
            <a:ext cx="5086350"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67A8-0174-465B-938A-6845CE9D9D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3DD54-6884-4C4C-BDE7-4E376FA90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504313-C9B5-4B78-9F18-F255C3F628A8}"/>
              </a:ext>
            </a:extLst>
          </p:cNvPr>
          <p:cNvSpPr>
            <a:spLocks noGrp="1"/>
          </p:cNvSpPr>
          <p:nvPr>
            <p:ph type="dt" sz="half" idx="10"/>
          </p:nvPr>
        </p:nvSpPr>
        <p:spPr/>
        <p:txBody>
          <a:bodyPr/>
          <a:lstStyle/>
          <a:p>
            <a:fld id="{0091F6E2-5582-41E0-940B-FA9AFC4BB7E6}" type="datetime1">
              <a:rPr lang="en-IN" smtClean="0"/>
              <a:t>12-03-2021</a:t>
            </a:fld>
            <a:endParaRPr lang="en-IN"/>
          </a:p>
        </p:txBody>
      </p:sp>
      <p:sp>
        <p:nvSpPr>
          <p:cNvPr id="5" name="Footer Placeholder 4">
            <a:extLst>
              <a:ext uri="{FF2B5EF4-FFF2-40B4-BE49-F238E27FC236}">
                <a16:creationId xmlns:a16="http://schemas.microsoft.com/office/drawing/2014/main" id="{1F6BF6BF-FECD-420C-AAC9-2B4D36384DBF}"/>
              </a:ext>
            </a:extLst>
          </p:cNvPr>
          <p:cNvSpPr>
            <a:spLocks noGrp="1"/>
          </p:cNvSpPr>
          <p:nvPr>
            <p:ph type="ftr" sz="quarter" idx="11"/>
          </p:nvPr>
        </p:nvSpPr>
        <p:spPr/>
        <p:txBody>
          <a:bodyPr/>
          <a:lstStyle/>
          <a:p>
            <a:r>
              <a:rPr lang="en-IN"/>
              <a:t>Lecture 8: Data Structure &amp; Algorithms</a:t>
            </a:r>
          </a:p>
        </p:txBody>
      </p:sp>
      <p:sp>
        <p:nvSpPr>
          <p:cNvPr id="6" name="Slide Number Placeholder 5">
            <a:extLst>
              <a:ext uri="{FF2B5EF4-FFF2-40B4-BE49-F238E27FC236}">
                <a16:creationId xmlns:a16="http://schemas.microsoft.com/office/drawing/2014/main" id="{F44F764C-DF07-4E1D-8D4F-F42644CFB593}"/>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302886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B449-D270-463E-AF64-8A19EB9581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158D2B-C010-4E70-8D15-D5BEC88DF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05FB3-1674-47FE-A279-3331DDFA1E2D}"/>
              </a:ext>
            </a:extLst>
          </p:cNvPr>
          <p:cNvSpPr>
            <a:spLocks noGrp="1"/>
          </p:cNvSpPr>
          <p:nvPr>
            <p:ph type="dt" sz="half" idx="10"/>
          </p:nvPr>
        </p:nvSpPr>
        <p:spPr/>
        <p:txBody>
          <a:bodyPr/>
          <a:lstStyle/>
          <a:p>
            <a:fld id="{B62F9338-1F56-4514-8694-AD9C6F8BC1D0}" type="datetime1">
              <a:rPr lang="en-IN" smtClean="0"/>
              <a:t>12-03-2021</a:t>
            </a:fld>
            <a:endParaRPr lang="en-IN"/>
          </a:p>
        </p:txBody>
      </p:sp>
      <p:sp>
        <p:nvSpPr>
          <p:cNvPr id="5" name="Footer Placeholder 4">
            <a:extLst>
              <a:ext uri="{FF2B5EF4-FFF2-40B4-BE49-F238E27FC236}">
                <a16:creationId xmlns:a16="http://schemas.microsoft.com/office/drawing/2014/main" id="{8320BA6C-C982-46CF-B090-1CD106A7C645}"/>
              </a:ext>
            </a:extLst>
          </p:cNvPr>
          <p:cNvSpPr>
            <a:spLocks noGrp="1"/>
          </p:cNvSpPr>
          <p:nvPr>
            <p:ph type="ftr" sz="quarter" idx="11"/>
          </p:nvPr>
        </p:nvSpPr>
        <p:spPr/>
        <p:txBody>
          <a:bodyPr/>
          <a:lstStyle/>
          <a:p>
            <a:r>
              <a:rPr lang="en-IN"/>
              <a:t>Lecture 8: Data Structure &amp; Algorithms</a:t>
            </a:r>
          </a:p>
        </p:txBody>
      </p:sp>
      <p:sp>
        <p:nvSpPr>
          <p:cNvPr id="6" name="Slide Number Placeholder 5">
            <a:extLst>
              <a:ext uri="{FF2B5EF4-FFF2-40B4-BE49-F238E27FC236}">
                <a16:creationId xmlns:a16="http://schemas.microsoft.com/office/drawing/2014/main" id="{D33EE2C3-8DC6-41FD-A6D5-9499195AA181}"/>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25554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4E598-77E4-4617-B76C-BEBD76577D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83FA8-A68B-45ED-944B-C72136B2C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0F860-1F70-4DC3-A717-53450A1DD534}"/>
              </a:ext>
            </a:extLst>
          </p:cNvPr>
          <p:cNvSpPr>
            <a:spLocks noGrp="1"/>
          </p:cNvSpPr>
          <p:nvPr>
            <p:ph type="dt" sz="half" idx="10"/>
          </p:nvPr>
        </p:nvSpPr>
        <p:spPr/>
        <p:txBody>
          <a:bodyPr/>
          <a:lstStyle/>
          <a:p>
            <a:fld id="{B30CDF82-2549-4A38-9E31-D5F9F7BAFFD3}" type="datetime1">
              <a:rPr lang="en-IN" smtClean="0"/>
              <a:t>12-03-2021</a:t>
            </a:fld>
            <a:endParaRPr lang="en-IN"/>
          </a:p>
        </p:txBody>
      </p:sp>
      <p:sp>
        <p:nvSpPr>
          <p:cNvPr id="5" name="Footer Placeholder 4">
            <a:extLst>
              <a:ext uri="{FF2B5EF4-FFF2-40B4-BE49-F238E27FC236}">
                <a16:creationId xmlns:a16="http://schemas.microsoft.com/office/drawing/2014/main" id="{6604D509-08F9-40ED-B2C8-A3C5A0DCE727}"/>
              </a:ext>
            </a:extLst>
          </p:cNvPr>
          <p:cNvSpPr>
            <a:spLocks noGrp="1"/>
          </p:cNvSpPr>
          <p:nvPr>
            <p:ph type="ftr" sz="quarter" idx="11"/>
          </p:nvPr>
        </p:nvSpPr>
        <p:spPr/>
        <p:txBody>
          <a:bodyPr/>
          <a:lstStyle/>
          <a:p>
            <a:r>
              <a:rPr lang="en-IN"/>
              <a:t>Lecture 8: Data Structure &amp; Algorithms</a:t>
            </a:r>
          </a:p>
        </p:txBody>
      </p:sp>
      <p:sp>
        <p:nvSpPr>
          <p:cNvPr id="6" name="Slide Number Placeholder 5">
            <a:extLst>
              <a:ext uri="{FF2B5EF4-FFF2-40B4-BE49-F238E27FC236}">
                <a16:creationId xmlns:a16="http://schemas.microsoft.com/office/drawing/2014/main" id="{02B61768-D236-47DF-9225-5C6271C30ED8}"/>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507231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C0A8-4D1F-494A-B14D-0F7BE32E704F}"/>
              </a:ext>
            </a:extLst>
          </p:cNvPr>
          <p:cNvSpPr>
            <a:spLocks noGrp="1"/>
          </p:cNvSpPr>
          <p:nvPr>
            <p:ph type="title"/>
          </p:nvPr>
        </p:nvSpPr>
        <p:spPr>
          <a:xfrm>
            <a:off x="914401" y="463551"/>
            <a:ext cx="10361084" cy="1433513"/>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5DB2B1-5429-4E2C-A34D-1851FDF16A5A}"/>
              </a:ext>
            </a:extLst>
          </p:cNvPr>
          <p:cNvSpPr>
            <a:spLocks noGrp="1"/>
          </p:cNvSpPr>
          <p:nvPr>
            <p:ph type="dt" idx="10"/>
          </p:nvPr>
        </p:nvSpPr>
        <p:spPr>
          <a:xfrm>
            <a:off x="914401" y="6248400"/>
            <a:ext cx="2537884" cy="458788"/>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24271E6-3B2F-4C5D-9F53-F8212A63CFBF}"/>
              </a:ext>
            </a:extLst>
          </p:cNvPr>
          <p:cNvSpPr>
            <a:spLocks noGrp="1"/>
          </p:cNvSpPr>
          <p:nvPr>
            <p:ph type="ftr" idx="11"/>
          </p:nvPr>
        </p:nvSpPr>
        <p:spPr>
          <a:xfrm>
            <a:off x="4165601" y="6248400"/>
            <a:ext cx="3858684" cy="45878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BFA134D-D7EC-4C60-A29E-7A51485B783A}"/>
              </a:ext>
            </a:extLst>
          </p:cNvPr>
          <p:cNvSpPr>
            <a:spLocks noGrp="1"/>
          </p:cNvSpPr>
          <p:nvPr>
            <p:ph type="sldNum" idx="12"/>
          </p:nvPr>
        </p:nvSpPr>
        <p:spPr>
          <a:xfrm>
            <a:off x="8737601" y="6248400"/>
            <a:ext cx="2537884" cy="458788"/>
          </a:xfrm>
        </p:spPr>
        <p:txBody>
          <a:bodyPr/>
          <a:lstStyle>
            <a:lvl1pPr>
              <a:defRPr/>
            </a:lvl1pPr>
          </a:lstStyle>
          <a:p>
            <a:fld id="{5668946F-8FAE-48EA-84E0-E4E81D7E4B71}" type="slidenum">
              <a:rPr lang="en-US" altLang="en-US"/>
              <a:pPr/>
              <a:t>‹#›</a:t>
            </a:fld>
            <a:endParaRPr lang="en-US" altLang="en-US"/>
          </a:p>
        </p:txBody>
      </p:sp>
    </p:spTree>
    <p:extLst>
      <p:ext uri="{BB962C8B-B14F-4D97-AF65-F5344CB8AC3E}">
        <p14:creationId xmlns:p14="http://schemas.microsoft.com/office/powerpoint/2010/main" val="160908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0EF8-01A9-43AA-8028-351D053DD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083AAB-945B-4E0D-8E11-D69C92B85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86A5E-AF98-40D5-AD74-40E083D9AA71}"/>
              </a:ext>
            </a:extLst>
          </p:cNvPr>
          <p:cNvSpPr>
            <a:spLocks noGrp="1"/>
          </p:cNvSpPr>
          <p:nvPr>
            <p:ph type="dt" sz="half" idx="10"/>
          </p:nvPr>
        </p:nvSpPr>
        <p:spPr/>
        <p:txBody>
          <a:bodyPr/>
          <a:lstStyle/>
          <a:p>
            <a:fld id="{3955D0F7-C0AA-4360-9D28-63431B5424CF}" type="datetime1">
              <a:rPr lang="en-IN" smtClean="0"/>
              <a:t>12-03-2021</a:t>
            </a:fld>
            <a:endParaRPr lang="en-IN"/>
          </a:p>
        </p:txBody>
      </p:sp>
      <p:sp>
        <p:nvSpPr>
          <p:cNvPr id="5" name="Footer Placeholder 4">
            <a:extLst>
              <a:ext uri="{FF2B5EF4-FFF2-40B4-BE49-F238E27FC236}">
                <a16:creationId xmlns:a16="http://schemas.microsoft.com/office/drawing/2014/main" id="{4BC46136-9358-4509-8B1A-2C6D5C234816}"/>
              </a:ext>
            </a:extLst>
          </p:cNvPr>
          <p:cNvSpPr>
            <a:spLocks noGrp="1"/>
          </p:cNvSpPr>
          <p:nvPr>
            <p:ph type="ftr" sz="quarter" idx="11"/>
          </p:nvPr>
        </p:nvSpPr>
        <p:spPr/>
        <p:txBody>
          <a:bodyPr/>
          <a:lstStyle/>
          <a:p>
            <a:r>
              <a:rPr lang="en-IN"/>
              <a:t>Lecture 8: Data Structure &amp; Algorithms</a:t>
            </a:r>
          </a:p>
        </p:txBody>
      </p:sp>
      <p:sp>
        <p:nvSpPr>
          <p:cNvPr id="6" name="Slide Number Placeholder 5">
            <a:extLst>
              <a:ext uri="{FF2B5EF4-FFF2-40B4-BE49-F238E27FC236}">
                <a16:creationId xmlns:a16="http://schemas.microsoft.com/office/drawing/2014/main" id="{C304AB84-F55F-461F-A5D6-E99BE286E05E}"/>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11897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AEDD-05D6-4AED-8D97-94AC7113F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D9A0B7-4218-4161-BA00-93C516BCC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114C1-BE45-4BA4-A53E-3DC0011C4CD8}"/>
              </a:ext>
            </a:extLst>
          </p:cNvPr>
          <p:cNvSpPr>
            <a:spLocks noGrp="1"/>
          </p:cNvSpPr>
          <p:nvPr>
            <p:ph type="dt" sz="half" idx="10"/>
          </p:nvPr>
        </p:nvSpPr>
        <p:spPr/>
        <p:txBody>
          <a:bodyPr/>
          <a:lstStyle/>
          <a:p>
            <a:fld id="{297CB84D-42CE-4598-858E-40FD401D84A3}" type="datetime1">
              <a:rPr lang="en-IN" smtClean="0"/>
              <a:t>12-03-2021</a:t>
            </a:fld>
            <a:endParaRPr lang="en-IN"/>
          </a:p>
        </p:txBody>
      </p:sp>
      <p:sp>
        <p:nvSpPr>
          <p:cNvPr id="5" name="Footer Placeholder 4">
            <a:extLst>
              <a:ext uri="{FF2B5EF4-FFF2-40B4-BE49-F238E27FC236}">
                <a16:creationId xmlns:a16="http://schemas.microsoft.com/office/drawing/2014/main" id="{A919CD73-2B3D-4277-AC8E-34090A3D772F}"/>
              </a:ext>
            </a:extLst>
          </p:cNvPr>
          <p:cNvSpPr>
            <a:spLocks noGrp="1"/>
          </p:cNvSpPr>
          <p:nvPr>
            <p:ph type="ftr" sz="quarter" idx="11"/>
          </p:nvPr>
        </p:nvSpPr>
        <p:spPr/>
        <p:txBody>
          <a:bodyPr/>
          <a:lstStyle/>
          <a:p>
            <a:r>
              <a:rPr lang="en-IN"/>
              <a:t>Lecture 8: Data Structure &amp; Algorithms</a:t>
            </a:r>
          </a:p>
        </p:txBody>
      </p:sp>
      <p:sp>
        <p:nvSpPr>
          <p:cNvPr id="6" name="Slide Number Placeholder 5">
            <a:extLst>
              <a:ext uri="{FF2B5EF4-FFF2-40B4-BE49-F238E27FC236}">
                <a16:creationId xmlns:a16="http://schemas.microsoft.com/office/drawing/2014/main" id="{208431F6-0569-46CD-9BC8-113417AFB50B}"/>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38275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2134-7AA2-4D4E-965B-BA101CE2A2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6D2116-8F73-4E06-BDF7-1BE767D3D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13270E-B005-455C-A78D-73A8550F1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6614BE-1F9C-4230-A659-9DF5E17FAE9D}"/>
              </a:ext>
            </a:extLst>
          </p:cNvPr>
          <p:cNvSpPr>
            <a:spLocks noGrp="1"/>
          </p:cNvSpPr>
          <p:nvPr>
            <p:ph type="dt" sz="half" idx="10"/>
          </p:nvPr>
        </p:nvSpPr>
        <p:spPr/>
        <p:txBody>
          <a:bodyPr/>
          <a:lstStyle/>
          <a:p>
            <a:fld id="{EF6D1452-5BAF-4386-84A1-0BBE9EE6B329}" type="datetime1">
              <a:rPr lang="en-IN" smtClean="0"/>
              <a:t>12-03-2021</a:t>
            </a:fld>
            <a:endParaRPr lang="en-IN"/>
          </a:p>
        </p:txBody>
      </p:sp>
      <p:sp>
        <p:nvSpPr>
          <p:cNvPr id="6" name="Footer Placeholder 5">
            <a:extLst>
              <a:ext uri="{FF2B5EF4-FFF2-40B4-BE49-F238E27FC236}">
                <a16:creationId xmlns:a16="http://schemas.microsoft.com/office/drawing/2014/main" id="{BE379745-BAFD-4477-BB5B-E6D12E77F237}"/>
              </a:ext>
            </a:extLst>
          </p:cNvPr>
          <p:cNvSpPr>
            <a:spLocks noGrp="1"/>
          </p:cNvSpPr>
          <p:nvPr>
            <p:ph type="ftr" sz="quarter" idx="11"/>
          </p:nvPr>
        </p:nvSpPr>
        <p:spPr/>
        <p:txBody>
          <a:bodyPr/>
          <a:lstStyle/>
          <a:p>
            <a:r>
              <a:rPr lang="en-IN"/>
              <a:t>Lecture 8: Data Structure &amp; Algorithms</a:t>
            </a:r>
          </a:p>
        </p:txBody>
      </p:sp>
      <p:sp>
        <p:nvSpPr>
          <p:cNvPr id="7" name="Slide Number Placeholder 6">
            <a:extLst>
              <a:ext uri="{FF2B5EF4-FFF2-40B4-BE49-F238E27FC236}">
                <a16:creationId xmlns:a16="http://schemas.microsoft.com/office/drawing/2014/main" id="{849FD99B-8E7B-4CAC-9452-B64BBF08B18C}"/>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138459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DF2D-0038-47CF-AAB9-F01733CCFC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AA1311-4286-40C1-85FB-22522E847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486DF-3D1F-4194-8FFA-C64230049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1ACF32-72F9-4F85-AF39-AFE587A19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B23D44-3241-466C-B342-4735B1BE7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37DA25-7809-4D0F-8936-3D7340CD352B}"/>
              </a:ext>
            </a:extLst>
          </p:cNvPr>
          <p:cNvSpPr>
            <a:spLocks noGrp="1"/>
          </p:cNvSpPr>
          <p:nvPr>
            <p:ph type="dt" sz="half" idx="10"/>
          </p:nvPr>
        </p:nvSpPr>
        <p:spPr/>
        <p:txBody>
          <a:bodyPr/>
          <a:lstStyle/>
          <a:p>
            <a:fld id="{0BA76EF1-8A14-42A6-9875-6B4DF4ECED82}" type="datetime1">
              <a:rPr lang="en-IN" smtClean="0"/>
              <a:t>12-03-2021</a:t>
            </a:fld>
            <a:endParaRPr lang="en-IN"/>
          </a:p>
        </p:txBody>
      </p:sp>
      <p:sp>
        <p:nvSpPr>
          <p:cNvPr id="8" name="Footer Placeholder 7">
            <a:extLst>
              <a:ext uri="{FF2B5EF4-FFF2-40B4-BE49-F238E27FC236}">
                <a16:creationId xmlns:a16="http://schemas.microsoft.com/office/drawing/2014/main" id="{D6803090-1CA2-44FA-8F53-D36A9AB27788}"/>
              </a:ext>
            </a:extLst>
          </p:cNvPr>
          <p:cNvSpPr>
            <a:spLocks noGrp="1"/>
          </p:cNvSpPr>
          <p:nvPr>
            <p:ph type="ftr" sz="quarter" idx="11"/>
          </p:nvPr>
        </p:nvSpPr>
        <p:spPr/>
        <p:txBody>
          <a:bodyPr/>
          <a:lstStyle/>
          <a:p>
            <a:r>
              <a:rPr lang="en-IN"/>
              <a:t>Lecture 8: Data Structure &amp; Algorithms</a:t>
            </a:r>
          </a:p>
        </p:txBody>
      </p:sp>
      <p:sp>
        <p:nvSpPr>
          <p:cNvPr id="9" name="Slide Number Placeholder 8">
            <a:extLst>
              <a:ext uri="{FF2B5EF4-FFF2-40B4-BE49-F238E27FC236}">
                <a16:creationId xmlns:a16="http://schemas.microsoft.com/office/drawing/2014/main" id="{1548A837-12B4-410A-828A-727F3E6CD832}"/>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380125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ECF6-1862-427E-8212-31D375D417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67F81-017B-4274-854B-126D759C0FA4}"/>
              </a:ext>
            </a:extLst>
          </p:cNvPr>
          <p:cNvSpPr>
            <a:spLocks noGrp="1"/>
          </p:cNvSpPr>
          <p:nvPr>
            <p:ph type="dt" sz="half" idx="10"/>
          </p:nvPr>
        </p:nvSpPr>
        <p:spPr/>
        <p:txBody>
          <a:bodyPr/>
          <a:lstStyle/>
          <a:p>
            <a:fld id="{EEF245AA-3336-4A7C-8EBB-E9F05CEB4ADF}" type="datetime1">
              <a:rPr lang="en-IN" smtClean="0"/>
              <a:t>12-03-2021</a:t>
            </a:fld>
            <a:endParaRPr lang="en-IN"/>
          </a:p>
        </p:txBody>
      </p:sp>
      <p:sp>
        <p:nvSpPr>
          <p:cNvPr id="4" name="Footer Placeholder 3">
            <a:extLst>
              <a:ext uri="{FF2B5EF4-FFF2-40B4-BE49-F238E27FC236}">
                <a16:creationId xmlns:a16="http://schemas.microsoft.com/office/drawing/2014/main" id="{CA6496AA-8718-4546-9DA2-42B0D2742B5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BCCE5B17-D34D-4C75-BED9-E232CF21E933}"/>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85694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39818-64A5-4412-A492-36718A3E641F}"/>
              </a:ext>
            </a:extLst>
          </p:cNvPr>
          <p:cNvSpPr>
            <a:spLocks noGrp="1"/>
          </p:cNvSpPr>
          <p:nvPr>
            <p:ph type="dt" sz="half" idx="10"/>
          </p:nvPr>
        </p:nvSpPr>
        <p:spPr/>
        <p:txBody>
          <a:bodyPr/>
          <a:lstStyle/>
          <a:p>
            <a:fld id="{1D018BB6-C5BD-4EE3-935B-35845838EB38}" type="datetime1">
              <a:rPr lang="en-IN" smtClean="0"/>
              <a:t>12-03-2021</a:t>
            </a:fld>
            <a:endParaRPr lang="en-IN"/>
          </a:p>
        </p:txBody>
      </p:sp>
      <p:sp>
        <p:nvSpPr>
          <p:cNvPr id="3" name="Footer Placeholder 2">
            <a:extLst>
              <a:ext uri="{FF2B5EF4-FFF2-40B4-BE49-F238E27FC236}">
                <a16:creationId xmlns:a16="http://schemas.microsoft.com/office/drawing/2014/main" id="{5634C170-63A4-4AE8-996E-468BD2DF441B}"/>
              </a:ext>
            </a:extLst>
          </p:cNvPr>
          <p:cNvSpPr>
            <a:spLocks noGrp="1"/>
          </p:cNvSpPr>
          <p:nvPr>
            <p:ph type="ftr" sz="quarter" idx="11"/>
          </p:nvPr>
        </p:nvSpPr>
        <p:spPr/>
        <p:txBody>
          <a:bodyPr/>
          <a:lstStyle/>
          <a:p>
            <a:r>
              <a:rPr lang="en-IN"/>
              <a:t>Lecture 8: Data Structure &amp; Algorithms</a:t>
            </a:r>
          </a:p>
        </p:txBody>
      </p:sp>
      <p:sp>
        <p:nvSpPr>
          <p:cNvPr id="4" name="Slide Number Placeholder 3">
            <a:extLst>
              <a:ext uri="{FF2B5EF4-FFF2-40B4-BE49-F238E27FC236}">
                <a16:creationId xmlns:a16="http://schemas.microsoft.com/office/drawing/2014/main" id="{D180E7B7-35B4-4FCC-8514-3F219D3CDE0C}"/>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60435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F9B1-C3ED-4997-8C0E-4A0EC300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6448E0-E179-44DD-9317-219010950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DDFCDE-92A3-4A6C-98FE-39004AA0A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9F94D-DE22-47EB-A8ED-1687B418A340}"/>
              </a:ext>
            </a:extLst>
          </p:cNvPr>
          <p:cNvSpPr>
            <a:spLocks noGrp="1"/>
          </p:cNvSpPr>
          <p:nvPr>
            <p:ph type="dt" sz="half" idx="10"/>
          </p:nvPr>
        </p:nvSpPr>
        <p:spPr/>
        <p:txBody>
          <a:bodyPr/>
          <a:lstStyle/>
          <a:p>
            <a:fld id="{0C679897-86AC-4908-9398-C8B53EEC2A98}" type="datetime1">
              <a:rPr lang="en-IN" smtClean="0"/>
              <a:t>12-03-2021</a:t>
            </a:fld>
            <a:endParaRPr lang="en-IN"/>
          </a:p>
        </p:txBody>
      </p:sp>
      <p:sp>
        <p:nvSpPr>
          <p:cNvPr id="6" name="Footer Placeholder 5">
            <a:extLst>
              <a:ext uri="{FF2B5EF4-FFF2-40B4-BE49-F238E27FC236}">
                <a16:creationId xmlns:a16="http://schemas.microsoft.com/office/drawing/2014/main" id="{386A7080-8332-4484-B006-6521D40468D0}"/>
              </a:ext>
            </a:extLst>
          </p:cNvPr>
          <p:cNvSpPr>
            <a:spLocks noGrp="1"/>
          </p:cNvSpPr>
          <p:nvPr>
            <p:ph type="ftr" sz="quarter" idx="11"/>
          </p:nvPr>
        </p:nvSpPr>
        <p:spPr/>
        <p:txBody>
          <a:bodyPr/>
          <a:lstStyle/>
          <a:p>
            <a:r>
              <a:rPr lang="en-IN"/>
              <a:t>Lecture 8: Data Structure &amp; Algorithms</a:t>
            </a:r>
          </a:p>
        </p:txBody>
      </p:sp>
      <p:sp>
        <p:nvSpPr>
          <p:cNvPr id="7" name="Slide Number Placeholder 6">
            <a:extLst>
              <a:ext uri="{FF2B5EF4-FFF2-40B4-BE49-F238E27FC236}">
                <a16:creationId xmlns:a16="http://schemas.microsoft.com/office/drawing/2014/main" id="{4D51CC2A-1B60-4FB8-BBAD-A337FEF8E6A5}"/>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204356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ED2-C3C6-4E4F-AD1F-EA96DD939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CAEC49-3C1F-4196-9606-3C63F1918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7CD239-0CE3-4D77-998A-160BD22E5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3E6CE-18ED-41A5-89C1-767814350692}"/>
              </a:ext>
            </a:extLst>
          </p:cNvPr>
          <p:cNvSpPr>
            <a:spLocks noGrp="1"/>
          </p:cNvSpPr>
          <p:nvPr>
            <p:ph type="dt" sz="half" idx="10"/>
          </p:nvPr>
        </p:nvSpPr>
        <p:spPr/>
        <p:txBody>
          <a:bodyPr/>
          <a:lstStyle/>
          <a:p>
            <a:fld id="{D1E7BB9B-1F69-4179-BC4B-0CF8D9D41556}" type="datetime1">
              <a:rPr lang="en-IN" smtClean="0"/>
              <a:t>12-03-2021</a:t>
            </a:fld>
            <a:endParaRPr lang="en-IN"/>
          </a:p>
        </p:txBody>
      </p:sp>
      <p:sp>
        <p:nvSpPr>
          <p:cNvPr id="6" name="Footer Placeholder 5">
            <a:extLst>
              <a:ext uri="{FF2B5EF4-FFF2-40B4-BE49-F238E27FC236}">
                <a16:creationId xmlns:a16="http://schemas.microsoft.com/office/drawing/2014/main" id="{2A88E726-146B-4F66-8C07-56E2200FA8D5}"/>
              </a:ext>
            </a:extLst>
          </p:cNvPr>
          <p:cNvSpPr>
            <a:spLocks noGrp="1"/>
          </p:cNvSpPr>
          <p:nvPr>
            <p:ph type="ftr" sz="quarter" idx="11"/>
          </p:nvPr>
        </p:nvSpPr>
        <p:spPr/>
        <p:txBody>
          <a:bodyPr/>
          <a:lstStyle/>
          <a:p>
            <a:r>
              <a:rPr lang="en-IN"/>
              <a:t>Lecture 8: Data Structure &amp; Algorithms</a:t>
            </a:r>
          </a:p>
        </p:txBody>
      </p:sp>
      <p:sp>
        <p:nvSpPr>
          <p:cNvPr id="7" name="Slide Number Placeholder 6">
            <a:extLst>
              <a:ext uri="{FF2B5EF4-FFF2-40B4-BE49-F238E27FC236}">
                <a16:creationId xmlns:a16="http://schemas.microsoft.com/office/drawing/2014/main" id="{E0AD4C28-9F65-4084-A5A3-50A69D1D15B7}"/>
              </a:ext>
            </a:extLst>
          </p:cNvPr>
          <p:cNvSpPr>
            <a:spLocks noGrp="1"/>
          </p:cNvSpPr>
          <p:nvPr>
            <p:ph type="sldNum" sz="quarter" idx="12"/>
          </p:nvPr>
        </p:nvSpPr>
        <p:spPr/>
        <p:txBody>
          <a:bodyPr/>
          <a:lstStyle/>
          <a:p>
            <a:fld id="{601E844E-216E-47E9-9739-0B169D701703}" type="slidenum">
              <a:rPr lang="en-IN" smtClean="0"/>
              <a:t>‹#›</a:t>
            </a:fld>
            <a:endParaRPr lang="en-IN"/>
          </a:p>
        </p:txBody>
      </p:sp>
    </p:spTree>
    <p:extLst>
      <p:ext uri="{BB962C8B-B14F-4D97-AF65-F5344CB8AC3E}">
        <p14:creationId xmlns:p14="http://schemas.microsoft.com/office/powerpoint/2010/main" val="4964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10BE3-3BCC-4064-8759-8C3B22840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D71443-C4E7-4C02-8170-A5E060096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9560C-EE7C-4E6B-9F60-AA4CE8A08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B9780-87BB-4904-9647-CA80927CC9D1}" type="datetime1">
              <a:rPr lang="en-IN" smtClean="0"/>
              <a:t>12-03-2021</a:t>
            </a:fld>
            <a:endParaRPr lang="en-IN"/>
          </a:p>
        </p:txBody>
      </p:sp>
      <p:sp>
        <p:nvSpPr>
          <p:cNvPr id="5" name="Footer Placeholder 4">
            <a:extLst>
              <a:ext uri="{FF2B5EF4-FFF2-40B4-BE49-F238E27FC236}">
                <a16:creationId xmlns:a16="http://schemas.microsoft.com/office/drawing/2014/main" id="{F6CD9FBD-5E60-431C-8A8C-55A1A713B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Lecture 8: Data Structure &amp; Algorithms</a:t>
            </a:r>
          </a:p>
        </p:txBody>
      </p:sp>
      <p:sp>
        <p:nvSpPr>
          <p:cNvPr id="6" name="Slide Number Placeholder 5">
            <a:extLst>
              <a:ext uri="{FF2B5EF4-FFF2-40B4-BE49-F238E27FC236}">
                <a16:creationId xmlns:a16="http://schemas.microsoft.com/office/drawing/2014/main" id="{D254EAE1-529A-467C-BFE5-D74A08474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E844E-216E-47E9-9739-0B169D701703}" type="slidenum">
              <a:rPr lang="en-IN" smtClean="0"/>
              <a:t>‹#›</a:t>
            </a:fld>
            <a:endParaRPr lang="en-IN"/>
          </a:p>
        </p:txBody>
      </p:sp>
    </p:spTree>
    <p:extLst>
      <p:ext uri="{BB962C8B-B14F-4D97-AF65-F5344CB8AC3E}">
        <p14:creationId xmlns:p14="http://schemas.microsoft.com/office/powerpoint/2010/main" val="203348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B794-44F7-4251-BAD4-0CCAE1FC22C1}"/>
              </a:ext>
            </a:extLst>
          </p:cNvPr>
          <p:cNvSpPr>
            <a:spLocks noGrp="1"/>
          </p:cNvSpPr>
          <p:nvPr>
            <p:ph type="ctrTitle"/>
          </p:nvPr>
        </p:nvSpPr>
        <p:spPr>
          <a:xfrm>
            <a:off x="483765" y="325529"/>
            <a:ext cx="11224469" cy="914537"/>
          </a:xfrm>
        </p:spPr>
        <p:txBody>
          <a:bodyPr>
            <a:normAutofit/>
          </a:bodyPr>
          <a:lstStyle/>
          <a:p>
            <a:r>
              <a:rPr lang="en-US" sz="4800" dirty="0"/>
              <a:t>Data Structure &amp; Algorithms (</a:t>
            </a:r>
            <a:r>
              <a:rPr lang="en-IN" sz="4800" dirty="0"/>
              <a:t>PCC-CS301)</a:t>
            </a:r>
          </a:p>
        </p:txBody>
      </p:sp>
      <p:sp>
        <p:nvSpPr>
          <p:cNvPr id="3" name="Subtitle 2">
            <a:extLst>
              <a:ext uri="{FF2B5EF4-FFF2-40B4-BE49-F238E27FC236}">
                <a16:creationId xmlns:a16="http://schemas.microsoft.com/office/drawing/2014/main" id="{7A295A53-B88E-413F-BE26-B273620F3B23}"/>
              </a:ext>
            </a:extLst>
          </p:cNvPr>
          <p:cNvSpPr>
            <a:spLocks noGrp="1"/>
          </p:cNvSpPr>
          <p:nvPr>
            <p:ph type="subTitle" idx="1"/>
          </p:nvPr>
        </p:nvSpPr>
        <p:spPr>
          <a:xfrm>
            <a:off x="3024229" y="5065713"/>
            <a:ext cx="6143538" cy="1655762"/>
          </a:xfrm>
        </p:spPr>
        <p:txBody>
          <a:bodyPr>
            <a:normAutofit/>
          </a:bodyPr>
          <a:lstStyle/>
          <a:p>
            <a:r>
              <a:rPr lang="en-US" sz="2000" dirty="0">
                <a:solidFill>
                  <a:schemeClr val="tx2">
                    <a:lumMod val="50000"/>
                  </a:schemeClr>
                </a:solidFill>
              </a:rPr>
              <a:t>Dr. Dipak Kumar Kole</a:t>
            </a:r>
          </a:p>
          <a:p>
            <a:r>
              <a:rPr lang="en-US" sz="2000" dirty="0">
                <a:solidFill>
                  <a:schemeClr val="tx2">
                    <a:lumMod val="50000"/>
                  </a:schemeClr>
                </a:solidFill>
              </a:rPr>
              <a:t>Associate Professor, Dept. of CSE, JGEC</a:t>
            </a:r>
          </a:p>
          <a:p>
            <a:r>
              <a:rPr lang="en-US" sz="2000" dirty="0">
                <a:solidFill>
                  <a:schemeClr val="tx2">
                    <a:lumMod val="50000"/>
                  </a:schemeClr>
                </a:solidFill>
              </a:rPr>
              <a:t>Email: dipak.kole@cse.jgec.ac.in</a:t>
            </a:r>
            <a:endParaRPr lang="en-IN" sz="2000" dirty="0"/>
          </a:p>
        </p:txBody>
      </p:sp>
      <p:sp>
        <p:nvSpPr>
          <p:cNvPr id="5" name="TextBox 4">
            <a:extLst>
              <a:ext uri="{FF2B5EF4-FFF2-40B4-BE49-F238E27FC236}">
                <a16:creationId xmlns:a16="http://schemas.microsoft.com/office/drawing/2014/main" id="{EA26C644-605F-4BE6-B8A0-BDD4D08925D9}"/>
              </a:ext>
            </a:extLst>
          </p:cNvPr>
          <p:cNvSpPr txBox="1"/>
          <p:nvPr/>
        </p:nvSpPr>
        <p:spPr>
          <a:xfrm>
            <a:off x="4571998" y="2082939"/>
            <a:ext cx="3048000" cy="461665"/>
          </a:xfrm>
          <a:prstGeom prst="rect">
            <a:avLst/>
          </a:prstGeom>
          <a:noFill/>
        </p:spPr>
        <p:txBody>
          <a:bodyPr wrap="square" rtlCol="0">
            <a:spAutoFit/>
          </a:bodyPr>
          <a:lstStyle/>
          <a:p>
            <a:pPr algn="ctr"/>
            <a:r>
              <a:rPr lang="en-US" sz="2400" dirty="0">
                <a:solidFill>
                  <a:schemeClr val="accent2"/>
                </a:solidFill>
              </a:rPr>
              <a:t>Lecture 8</a:t>
            </a:r>
            <a:endParaRPr lang="en-IN" sz="2400" dirty="0">
              <a:solidFill>
                <a:schemeClr val="accent2"/>
              </a:solidFill>
            </a:endParaRPr>
          </a:p>
        </p:txBody>
      </p:sp>
      <p:pic>
        <p:nvPicPr>
          <p:cNvPr id="7" name="Picture 6">
            <a:extLst>
              <a:ext uri="{FF2B5EF4-FFF2-40B4-BE49-F238E27FC236}">
                <a16:creationId xmlns:a16="http://schemas.microsoft.com/office/drawing/2014/main" id="{0578CCC9-6DAB-41D4-B945-4C4A6A11CF5C}"/>
              </a:ext>
            </a:extLst>
          </p:cNvPr>
          <p:cNvPicPr>
            <a:picLocks noChangeAspect="1"/>
          </p:cNvPicPr>
          <p:nvPr/>
        </p:nvPicPr>
        <p:blipFill>
          <a:blip r:embed="rId2"/>
          <a:stretch>
            <a:fillRect/>
          </a:stretch>
        </p:blipFill>
        <p:spPr>
          <a:xfrm>
            <a:off x="5267339" y="2986271"/>
            <a:ext cx="1657319" cy="1666843"/>
          </a:xfrm>
          <a:prstGeom prst="rect">
            <a:avLst/>
          </a:prstGeom>
        </p:spPr>
      </p:pic>
      <p:sp>
        <p:nvSpPr>
          <p:cNvPr id="4" name="Footer Placeholder 3">
            <a:extLst>
              <a:ext uri="{FF2B5EF4-FFF2-40B4-BE49-F238E27FC236}">
                <a16:creationId xmlns:a16="http://schemas.microsoft.com/office/drawing/2014/main" id="{8F14501A-6F43-41D1-B730-6714967126BC}"/>
              </a:ext>
            </a:extLst>
          </p:cNvPr>
          <p:cNvSpPr>
            <a:spLocks noGrp="1"/>
          </p:cNvSpPr>
          <p:nvPr>
            <p:ph type="ftr" sz="quarter" idx="11"/>
          </p:nvPr>
        </p:nvSpPr>
        <p:spPr/>
        <p:txBody>
          <a:bodyPr/>
          <a:lstStyle/>
          <a:p>
            <a:r>
              <a:rPr lang="en-IN" dirty="0"/>
              <a:t>Lecture 8: Data Structure &amp; Algorithms</a:t>
            </a:r>
          </a:p>
        </p:txBody>
      </p:sp>
      <p:sp>
        <p:nvSpPr>
          <p:cNvPr id="6" name="Slide Number Placeholder 5">
            <a:extLst>
              <a:ext uri="{FF2B5EF4-FFF2-40B4-BE49-F238E27FC236}">
                <a16:creationId xmlns:a16="http://schemas.microsoft.com/office/drawing/2014/main" id="{2ECDC8A2-D463-4B1B-A78E-7C9E4517D7E6}"/>
              </a:ext>
            </a:extLst>
          </p:cNvPr>
          <p:cNvSpPr>
            <a:spLocks noGrp="1"/>
          </p:cNvSpPr>
          <p:nvPr>
            <p:ph type="sldNum" sz="quarter" idx="12"/>
          </p:nvPr>
        </p:nvSpPr>
        <p:spPr/>
        <p:txBody>
          <a:bodyPr/>
          <a:lstStyle/>
          <a:p>
            <a:fld id="{601E844E-216E-47E9-9739-0B169D701703}" type="slidenum">
              <a:rPr lang="en-IN" smtClean="0"/>
              <a:t>1</a:t>
            </a:fld>
            <a:endParaRPr lang="en-IN"/>
          </a:p>
        </p:txBody>
      </p:sp>
    </p:spTree>
    <p:extLst>
      <p:ext uri="{BB962C8B-B14F-4D97-AF65-F5344CB8AC3E}">
        <p14:creationId xmlns:p14="http://schemas.microsoft.com/office/powerpoint/2010/main" val="153590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1135264" cy="419879"/>
          </a:xfrm>
        </p:spPr>
        <p:txBody>
          <a:bodyPr>
            <a:normAutofit fontScale="90000"/>
          </a:bodyPr>
          <a:lstStyle/>
          <a:p>
            <a:pPr lvl="0">
              <a:lnSpc>
                <a:spcPct val="107000"/>
              </a:lnSpc>
              <a:spcAft>
                <a:spcPts val="800"/>
              </a:spcAft>
              <a:buSzPts val="1000"/>
              <a:tabLst>
                <a:tab pos="457200" algn="l"/>
              </a:tabLs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Traversing Algorithms of Binary Trees: </a:t>
            </a:r>
            <a:r>
              <a:rPr lang="en-IN" sz="4400" b="1" dirty="0" err="1">
                <a:effectLst/>
                <a:latin typeface="Times New Roman" panose="02020603050405020304" pitchFamily="18" charset="0"/>
                <a:ea typeface="Times New Roman" panose="02020603050405020304" pitchFamily="18" charset="0"/>
                <a:cs typeface="Times New Roman" panose="02020603050405020304" pitchFamily="18" charset="0"/>
              </a:rPr>
              <a:t>Inorder</a:t>
            </a:r>
            <a:endPar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10</a:t>
            </a:fld>
            <a:endParaRPr lang="en-IN"/>
          </a:p>
        </p:txBody>
      </p:sp>
      <p:sp>
        <p:nvSpPr>
          <p:cNvPr id="34" name="TextBox 33">
            <a:extLst>
              <a:ext uri="{FF2B5EF4-FFF2-40B4-BE49-F238E27FC236}">
                <a16:creationId xmlns:a16="http://schemas.microsoft.com/office/drawing/2014/main" id="{DB5E797B-2B3B-4904-AE2D-0F35A18D7CA6}"/>
              </a:ext>
            </a:extLst>
          </p:cNvPr>
          <p:cNvSpPr txBox="1"/>
          <p:nvPr/>
        </p:nvSpPr>
        <p:spPr>
          <a:xfrm>
            <a:off x="206473" y="1612186"/>
            <a:ext cx="4643913" cy="1200329"/>
          </a:xfrm>
          <a:prstGeom prst="rect">
            <a:avLst/>
          </a:prstGeom>
          <a:solidFill>
            <a:schemeClr val="accent4">
              <a:lumMod val="40000"/>
              <a:lumOff val="60000"/>
            </a:schemeClr>
          </a:solidFill>
        </p:spPr>
        <p:txBody>
          <a:bodyPr wrap="square" rtlCol="0">
            <a:spAutoFit/>
          </a:bodyPr>
          <a:lstStyle/>
          <a:p>
            <a:pPr marL="85725" lvl="2"/>
            <a:r>
              <a:rPr lang="en-US" b="1" dirty="0" err="1"/>
              <a:t>Inorder</a:t>
            </a:r>
            <a:endParaRPr lang="en-US" b="1" dirty="0"/>
          </a:p>
          <a:p>
            <a:pPr marL="428625" lvl="2" indent="-342900">
              <a:buFont typeface="+mj-lt"/>
              <a:buAutoNum type="arabicPeriod"/>
            </a:pPr>
            <a:r>
              <a:rPr lang="en-IN" dirty="0"/>
              <a:t>Traverse the left subtree of R in </a:t>
            </a:r>
            <a:r>
              <a:rPr lang="en-IN" dirty="0" err="1"/>
              <a:t>inorder</a:t>
            </a:r>
            <a:endParaRPr lang="en-IN" dirty="0"/>
          </a:p>
          <a:p>
            <a:pPr marL="428625" lvl="2" indent="-342900">
              <a:buFont typeface="+mj-lt"/>
              <a:buAutoNum type="arabicPeriod"/>
            </a:pPr>
            <a:r>
              <a:rPr lang="en-US" b="1" dirty="0"/>
              <a:t>Process the root R</a:t>
            </a:r>
          </a:p>
          <a:p>
            <a:pPr marL="428625" lvl="2" indent="-342900">
              <a:buFont typeface="+mj-lt"/>
              <a:buAutoNum type="arabicPeriod"/>
            </a:pPr>
            <a:r>
              <a:rPr lang="en-IN" dirty="0"/>
              <a:t>Traverse the right subtree of R in </a:t>
            </a:r>
            <a:r>
              <a:rPr lang="en-IN" dirty="0" err="1"/>
              <a:t>inorder</a:t>
            </a:r>
            <a:endParaRPr lang="en-IN" dirty="0"/>
          </a:p>
        </p:txBody>
      </p:sp>
      <p:sp>
        <p:nvSpPr>
          <p:cNvPr id="66" name="TextBox 65">
            <a:extLst>
              <a:ext uri="{FF2B5EF4-FFF2-40B4-BE49-F238E27FC236}">
                <a16:creationId xmlns:a16="http://schemas.microsoft.com/office/drawing/2014/main" id="{6169DC03-280C-4FCF-ACED-4E0FFF997982}"/>
              </a:ext>
            </a:extLst>
          </p:cNvPr>
          <p:cNvSpPr txBox="1"/>
          <p:nvPr/>
        </p:nvSpPr>
        <p:spPr>
          <a:xfrm>
            <a:off x="213699" y="914176"/>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err="1"/>
              <a:t>Inorder</a:t>
            </a:r>
            <a:r>
              <a:rPr lang="en-US" dirty="0"/>
              <a:t>: 2  </a:t>
            </a:r>
            <a:r>
              <a:rPr lang="en-US" dirty="0">
                <a:solidFill>
                  <a:srgbClr val="002060"/>
                </a:solidFill>
                <a:highlight>
                  <a:srgbClr val="FFFF00"/>
                </a:highlight>
              </a:rPr>
              <a:t>7</a:t>
            </a:r>
            <a:r>
              <a:rPr lang="en-US" dirty="0"/>
              <a:t>  5  </a:t>
            </a:r>
            <a:r>
              <a:rPr lang="en-US" dirty="0">
                <a:highlight>
                  <a:srgbClr val="FFFF00"/>
                </a:highlight>
              </a:rPr>
              <a:t>6</a:t>
            </a:r>
            <a:r>
              <a:rPr lang="en-US" dirty="0"/>
              <a:t>  11  </a:t>
            </a:r>
            <a:r>
              <a:rPr lang="en-US" dirty="0">
                <a:highlight>
                  <a:srgbClr val="FFFF00"/>
                </a:highlight>
              </a:rPr>
              <a:t>2</a:t>
            </a:r>
            <a:r>
              <a:rPr lang="en-US" dirty="0"/>
              <a:t>  5  </a:t>
            </a:r>
            <a:r>
              <a:rPr lang="en-US" dirty="0">
                <a:highlight>
                  <a:srgbClr val="FFFF00"/>
                </a:highlight>
              </a:rPr>
              <a:t>4</a:t>
            </a:r>
            <a:r>
              <a:rPr lang="en-US" dirty="0"/>
              <a:t>  9</a:t>
            </a:r>
            <a:endParaRPr lang="en-IN" dirty="0"/>
          </a:p>
        </p:txBody>
      </p:sp>
      <p:grpSp>
        <p:nvGrpSpPr>
          <p:cNvPr id="68" name="Group 67">
            <a:extLst>
              <a:ext uri="{FF2B5EF4-FFF2-40B4-BE49-F238E27FC236}">
                <a16:creationId xmlns:a16="http://schemas.microsoft.com/office/drawing/2014/main" id="{5E7ADA97-687F-48CD-A9EA-BE79E994454D}"/>
              </a:ext>
            </a:extLst>
          </p:cNvPr>
          <p:cNvGrpSpPr/>
          <p:nvPr/>
        </p:nvGrpSpPr>
        <p:grpSpPr>
          <a:xfrm>
            <a:off x="7049472" y="2212350"/>
            <a:ext cx="4102300" cy="2898859"/>
            <a:chOff x="3713497" y="1187595"/>
            <a:chExt cx="4102300" cy="2898859"/>
          </a:xfrm>
        </p:grpSpPr>
        <p:sp>
          <p:nvSpPr>
            <p:cNvPr id="69" name="TextBox 68">
              <a:extLst>
                <a:ext uri="{FF2B5EF4-FFF2-40B4-BE49-F238E27FC236}">
                  <a16:creationId xmlns:a16="http://schemas.microsoft.com/office/drawing/2014/main" id="{5AE1D183-8058-42E8-A71B-034BEA438C7F}"/>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0" name="TextBox 69">
              <a:extLst>
                <a:ext uri="{FF2B5EF4-FFF2-40B4-BE49-F238E27FC236}">
                  <a16:creationId xmlns:a16="http://schemas.microsoft.com/office/drawing/2014/main" id="{9B2FA4D7-E3F1-411E-B042-9753F109534D}"/>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1" name="TextBox 70">
              <a:extLst>
                <a:ext uri="{FF2B5EF4-FFF2-40B4-BE49-F238E27FC236}">
                  <a16:creationId xmlns:a16="http://schemas.microsoft.com/office/drawing/2014/main" id="{82A2A92E-B7FF-4EAD-8E42-D54D1D0F5062}"/>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2" name="TextBox 71">
              <a:extLst>
                <a:ext uri="{FF2B5EF4-FFF2-40B4-BE49-F238E27FC236}">
                  <a16:creationId xmlns:a16="http://schemas.microsoft.com/office/drawing/2014/main" id="{B93CE2FE-645C-499C-B163-51A3D78C8B0E}"/>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73" name="TextBox 72">
              <a:extLst>
                <a:ext uri="{FF2B5EF4-FFF2-40B4-BE49-F238E27FC236}">
                  <a16:creationId xmlns:a16="http://schemas.microsoft.com/office/drawing/2014/main" id="{E83EF6EA-5AE2-4F13-9823-0372B33AB4EB}"/>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74" name="Group 73">
              <a:extLst>
                <a:ext uri="{FF2B5EF4-FFF2-40B4-BE49-F238E27FC236}">
                  <a16:creationId xmlns:a16="http://schemas.microsoft.com/office/drawing/2014/main" id="{EAE0D3FE-9F42-448B-9D63-4267B287F6BB}"/>
                </a:ext>
              </a:extLst>
            </p:cNvPr>
            <p:cNvGrpSpPr/>
            <p:nvPr/>
          </p:nvGrpSpPr>
          <p:grpSpPr>
            <a:xfrm>
              <a:off x="5383727" y="1917431"/>
              <a:ext cx="868276" cy="260799"/>
              <a:chOff x="4999896" y="2046523"/>
              <a:chExt cx="868276" cy="260799"/>
            </a:xfrm>
          </p:grpSpPr>
          <p:sp>
            <p:nvSpPr>
              <p:cNvPr id="157" name="Rectangle 156">
                <a:extLst>
                  <a:ext uri="{FF2B5EF4-FFF2-40B4-BE49-F238E27FC236}">
                    <a16:creationId xmlns:a16="http://schemas.microsoft.com/office/drawing/2014/main" id="{47A0005E-F33D-47DD-A1A1-04D47A9C809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65055246-0C8E-4E6A-A87C-57356716254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FB5652C1-63E3-4407-A366-435AC2F443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a:extLst>
                <a:ext uri="{FF2B5EF4-FFF2-40B4-BE49-F238E27FC236}">
                  <a16:creationId xmlns:a16="http://schemas.microsoft.com/office/drawing/2014/main" id="{67E97B5C-2246-4378-BC23-8F843A189C8B}"/>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76" name="Group 75">
              <a:extLst>
                <a:ext uri="{FF2B5EF4-FFF2-40B4-BE49-F238E27FC236}">
                  <a16:creationId xmlns:a16="http://schemas.microsoft.com/office/drawing/2014/main" id="{927FF396-6264-407E-A034-D7D2E88FE9D0}"/>
                </a:ext>
              </a:extLst>
            </p:cNvPr>
            <p:cNvGrpSpPr/>
            <p:nvPr/>
          </p:nvGrpSpPr>
          <p:grpSpPr>
            <a:xfrm>
              <a:off x="4459456" y="2520356"/>
              <a:ext cx="868276" cy="260799"/>
              <a:chOff x="4999896" y="2046523"/>
              <a:chExt cx="868276" cy="260799"/>
            </a:xfrm>
          </p:grpSpPr>
          <p:sp>
            <p:nvSpPr>
              <p:cNvPr id="154" name="Rectangle 153">
                <a:extLst>
                  <a:ext uri="{FF2B5EF4-FFF2-40B4-BE49-F238E27FC236}">
                    <a16:creationId xmlns:a16="http://schemas.microsoft.com/office/drawing/2014/main" id="{9234F769-15D8-4253-90FE-21E8ACE1FD7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CB3599FB-AE93-4C5E-859B-02F490A00D9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01DE804E-44D8-42E6-A270-13D7257FFE2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045D2EC-9740-45C3-91E4-D21560F5A0C5}"/>
                </a:ext>
              </a:extLst>
            </p:cNvPr>
            <p:cNvGrpSpPr/>
            <p:nvPr/>
          </p:nvGrpSpPr>
          <p:grpSpPr>
            <a:xfrm>
              <a:off x="6052527" y="2519174"/>
              <a:ext cx="868276" cy="260799"/>
              <a:chOff x="4999896" y="2046523"/>
              <a:chExt cx="868276" cy="260799"/>
            </a:xfrm>
          </p:grpSpPr>
          <p:sp>
            <p:nvSpPr>
              <p:cNvPr id="151" name="Rectangle 150">
                <a:extLst>
                  <a:ext uri="{FF2B5EF4-FFF2-40B4-BE49-F238E27FC236}">
                    <a16:creationId xmlns:a16="http://schemas.microsoft.com/office/drawing/2014/main" id="{6008287D-BE58-46CC-92E7-E628B143017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E7D590A6-62A1-452A-A2E8-8EA489D7A80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700F337F-149B-4894-AD04-B3AC2E70111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6AA2EFD0-97DD-4531-97D6-540560FD4D97}"/>
                </a:ext>
              </a:extLst>
            </p:cNvPr>
            <p:cNvGrpSpPr/>
            <p:nvPr/>
          </p:nvGrpSpPr>
          <p:grpSpPr>
            <a:xfrm>
              <a:off x="3713497" y="3179866"/>
              <a:ext cx="868276" cy="260799"/>
              <a:chOff x="4999896" y="2046523"/>
              <a:chExt cx="868276" cy="260799"/>
            </a:xfrm>
          </p:grpSpPr>
          <p:sp>
            <p:nvSpPr>
              <p:cNvPr id="148" name="Rectangle 147">
                <a:extLst>
                  <a:ext uri="{FF2B5EF4-FFF2-40B4-BE49-F238E27FC236}">
                    <a16:creationId xmlns:a16="http://schemas.microsoft.com/office/drawing/2014/main" id="{5A32CAB0-78F4-4F4A-9201-E7DFECAD93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AC5EACCA-9A84-4ED0-86F1-9067823D3CA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2483F09F-BC4C-4475-B5A9-36027484277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9C95A108-477A-4D7B-9A90-EB519049A27C}"/>
                </a:ext>
              </a:extLst>
            </p:cNvPr>
            <p:cNvGrpSpPr/>
            <p:nvPr/>
          </p:nvGrpSpPr>
          <p:grpSpPr>
            <a:xfrm>
              <a:off x="5026638" y="3166511"/>
              <a:ext cx="868276" cy="260799"/>
              <a:chOff x="4999896" y="2046523"/>
              <a:chExt cx="868276" cy="260799"/>
            </a:xfrm>
          </p:grpSpPr>
          <p:sp>
            <p:nvSpPr>
              <p:cNvPr id="145" name="Rectangle 144">
                <a:extLst>
                  <a:ext uri="{FF2B5EF4-FFF2-40B4-BE49-F238E27FC236}">
                    <a16:creationId xmlns:a16="http://schemas.microsoft.com/office/drawing/2014/main" id="{9A28E148-1AC7-419F-A1F3-2FDCA0FDE6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208533F-36F0-41B3-B3F6-7530311B926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81DBA4C-6D43-4382-B1A3-E59AEE2C49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3708F5F9-CF90-4CE3-AB58-DD14ECDEE2B4}"/>
                </a:ext>
              </a:extLst>
            </p:cNvPr>
            <p:cNvGrpSpPr/>
            <p:nvPr/>
          </p:nvGrpSpPr>
          <p:grpSpPr>
            <a:xfrm>
              <a:off x="6947521" y="3165812"/>
              <a:ext cx="868276" cy="260799"/>
              <a:chOff x="4999896" y="2046523"/>
              <a:chExt cx="868276" cy="260799"/>
            </a:xfrm>
          </p:grpSpPr>
          <p:sp>
            <p:nvSpPr>
              <p:cNvPr id="142" name="Rectangle 141">
                <a:extLst>
                  <a:ext uri="{FF2B5EF4-FFF2-40B4-BE49-F238E27FC236}">
                    <a16:creationId xmlns:a16="http://schemas.microsoft.com/office/drawing/2014/main" id="{251F7BD0-9B77-4FE7-9568-530BA17201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896F6C1-D7F5-4C56-9940-4322CBE379E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24F806FF-FB3D-4698-8563-DC2FC3135CE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EF3658F8-C19F-4DAC-BEF4-652E2DABC304}"/>
                </a:ext>
              </a:extLst>
            </p:cNvPr>
            <p:cNvGrpSpPr/>
            <p:nvPr/>
          </p:nvGrpSpPr>
          <p:grpSpPr>
            <a:xfrm>
              <a:off x="4221834" y="3767197"/>
              <a:ext cx="868276" cy="260799"/>
              <a:chOff x="4999896" y="2046523"/>
              <a:chExt cx="868276" cy="260799"/>
            </a:xfrm>
          </p:grpSpPr>
          <p:sp>
            <p:nvSpPr>
              <p:cNvPr id="139" name="Rectangle 138">
                <a:extLst>
                  <a:ext uri="{FF2B5EF4-FFF2-40B4-BE49-F238E27FC236}">
                    <a16:creationId xmlns:a16="http://schemas.microsoft.com/office/drawing/2014/main" id="{BF2B0AC0-8ED2-4356-B15E-551A049A18C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0525CB35-C6C2-4DAA-9D1A-0B819F57770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69710B25-511A-46FC-8C58-1A1A8D82B50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330F8C84-7AF4-4482-9A0C-FDE2E12A6653}"/>
                </a:ext>
              </a:extLst>
            </p:cNvPr>
            <p:cNvGrpSpPr/>
            <p:nvPr/>
          </p:nvGrpSpPr>
          <p:grpSpPr>
            <a:xfrm>
              <a:off x="5477477" y="3754192"/>
              <a:ext cx="868276" cy="260799"/>
              <a:chOff x="4999896" y="2046523"/>
              <a:chExt cx="868276" cy="260799"/>
            </a:xfrm>
          </p:grpSpPr>
          <p:sp>
            <p:nvSpPr>
              <p:cNvPr id="136" name="Rectangle 135">
                <a:extLst>
                  <a:ext uri="{FF2B5EF4-FFF2-40B4-BE49-F238E27FC236}">
                    <a16:creationId xmlns:a16="http://schemas.microsoft.com/office/drawing/2014/main" id="{D35630A8-5832-4E49-9B5A-97DD520801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B6E1273E-BDF7-47F7-B860-17F1CE63C5C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65B7F21C-9A6C-47EB-97C9-8E16465693A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A2738FFA-EFC4-4634-88F9-07850B03AD36}"/>
                </a:ext>
              </a:extLst>
            </p:cNvPr>
            <p:cNvGrpSpPr/>
            <p:nvPr/>
          </p:nvGrpSpPr>
          <p:grpSpPr>
            <a:xfrm>
              <a:off x="6536703" y="3745187"/>
              <a:ext cx="868276" cy="260799"/>
              <a:chOff x="4999896" y="2046523"/>
              <a:chExt cx="868276" cy="260799"/>
            </a:xfrm>
          </p:grpSpPr>
          <p:sp>
            <p:nvSpPr>
              <p:cNvPr id="133" name="Rectangle 132">
                <a:extLst>
                  <a:ext uri="{FF2B5EF4-FFF2-40B4-BE49-F238E27FC236}">
                    <a16:creationId xmlns:a16="http://schemas.microsoft.com/office/drawing/2014/main" id="{D5AB0FC2-4DE3-4870-892B-C56B6A5C64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8581FC30-7C2F-48DD-9FB1-B5A451C2703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AB47ADB6-DA2A-43F5-BC16-79A206FA72A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4" name="Straight Arrow Connector 83">
              <a:extLst>
                <a:ext uri="{FF2B5EF4-FFF2-40B4-BE49-F238E27FC236}">
                  <a16:creationId xmlns:a16="http://schemas.microsoft.com/office/drawing/2014/main" id="{3B354A6F-B5A3-4B96-9600-24EA3D10785C}"/>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7F8AC24-F09B-4317-8DC0-72D554E5AD6B}"/>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4BC18F-55DE-4009-871A-692B36A98AB9}"/>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ED12D3F-C313-452C-8204-1342862D2810}"/>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50438AF-21AE-4670-B457-1AFFD15ABB33}"/>
                </a:ext>
              </a:extLst>
            </p:cNvPr>
            <p:cNvCxnSpPr>
              <a:cxnSpLocks/>
              <a:endCxn id="146"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24882AE-F98A-4C2C-AAC2-3512560E6F8C}"/>
                </a:ext>
              </a:extLst>
            </p:cNvPr>
            <p:cNvCxnSpPr>
              <a:cxnSpLocks/>
              <a:endCxn id="152"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E6431A7-3453-4007-AE30-17953BF5F4DB}"/>
                </a:ext>
              </a:extLst>
            </p:cNvPr>
            <p:cNvCxnSpPr>
              <a:cxnSpLocks/>
              <a:endCxn id="143"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564C84-470D-429F-BF02-68851FC99ADF}"/>
                </a:ext>
              </a:extLst>
            </p:cNvPr>
            <p:cNvCxnSpPr>
              <a:cxnSpLocks/>
              <a:endCxn id="137"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5FAC9AE-96D2-4DC1-B7ED-3F1E6F61956A}"/>
                </a:ext>
              </a:extLst>
            </p:cNvPr>
            <p:cNvGrpSpPr/>
            <p:nvPr/>
          </p:nvGrpSpPr>
          <p:grpSpPr>
            <a:xfrm>
              <a:off x="7633094" y="3255725"/>
              <a:ext cx="120770" cy="108382"/>
              <a:chOff x="9721970" y="2177531"/>
              <a:chExt cx="120770" cy="108382"/>
            </a:xfrm>
          </p:grpSpPr>
          <p:cxnSp>
            <p:nvCxnSpPr>
              <p:cNvPr id="131" name="Straight Connector 130">
                <a:extLst>
                  <a:ext uri="{FF2B5EF4-FFF2-40B4-BE49-F238E27FC236}">
                    <a16:creationId xmlns:a16="http://schemas.microsoft.com/office/drawing/2014/main" id="{C53FA886-CC1F-4135-829D-B297264B933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09-0837-498C-B915-C5054B5AAA8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F806F1-ACA4-4694-BEED-F00142F32468}"/>
                </a:ext>
              </a:extLst>
            </p:cNvPr>
            <p:cNvGrpSpPr/>
            <p:nvPr/>
          </p:nvGrpSpPr>
          <p:grpSpPr>
            <a:xfrm>
              <a:off x="7220209" y="3811074"/>
              <a:ext cx="120770" cy="108382"/>
              <a:chOff x="9721970" y="2177531"/>
              <a:chExt cx="120770" cy="108382"/>
            </a:xfrm>
          </p:grpSpPr>
          <p:cxnSp>
            <p:nvCxnSpPr>
              <p:cNvPr id="129" name="Straight Connector 128">
                <a:extLst>
                  <a:ext uri="{FF2B5EF4-FFF2-40B4-BE49-F238E27FC236}">
                    <a16:creationId xmlns:a16="http://schemas.microsoft.com/office/drawing/2014/main" id="{1A758862-7575-42CD-A83F-13A8F05827D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8ABB05-5484-4E03-B96A-A23605DF52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B9A91AE-1A5E-4013-8763-DBA0C1FA4065}"/>
                </a:ext>
              </a:extLst>
            </p:cNvPr>
            <p:cNvGrpSpPr/>
            <p:nvPr/>
          </p:nvGrpSpPr>
          <p:grpSpPr>
            <a:xfrm>
              <a:off x="6594843" y="3821046"/>
              <a:ext cx="120770" cy="108382"/>
              <a:chOff x="9721970" y="2177531"/>
              <a:chExt cx="120770" cy="108382"/>
            </a:xfrm>
          </p:grpSpPr>
          <p:cxnSp>
            <p:nvCxnSpPr>
              <p:cNvPr id="127" name="Straight Connector 126">
                <a:extLst>
                  <a:ext uri="{FF2B5EF4-FFF2-40B4-BE49-F238E27FC236}">
                    <a16:creationId xmlns:a16="http://schemas.microsoft.com/office/drawing/2014/main" id="{CEB60CFD-BA3B-48C9-B1FB-EB3D65AB3AF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CEB337-1BDE-43AE-B348-C3EE278D13A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1CD66AF-4FAC-4A6D-9384-8FFBD915BA49}"/>
                </a:ext>
              </a:extLst>
            </p:cNvPr>
            <p:cNvGrpSpPr/>
            <p:nvPr/>
          </p:nvGrpSpPr>
          <p:grpSpPr>
            <a:xfrm>
              <a:off x="6084204" y="2596914"/>
              <a:ext cx="120770" cy="108382"/>
              <a:chOff x="9721970" y="2177531"/>
              <a:chExt cx="120770" cy="108382"/>
            </a:xfrm>
          </p:grpSpPr>
          <p:cxnSp>
            <p:nvCxnSpPr>
              <p:cNvPr id="125" name="Straight Connector 124">
                <a:extLst>
                  <a:ext uri="{FF2B5EF4-FFF2-40B4-BE49-F238E27FC236}">
                    <a16:creationId xmlns:a16="http://schemas.microsoft.com/office/drawing/2014/main" id="{43BCBAC9-A253-4445-A9D3-C2DD525DE6F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0E6157-F651-44E5-A637-DA8B3AFB6E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42F52E84-1411-4C11-8EA6-BD78EB891848}"/>
                </a:ext>
              </a:extLst>
            </p:cNvPr>
            <p:cNvGrpSpPr/>
            <p:nvPr/>
          </p:nvGrpSpPr>
          <p:grpSpPr>
            <a:xfrm>
              <a:off x="3750450" y="3255725"/>
              <a:ext cx="120770" cy="108382"/>
              <a:chOff x="9721970" y="2177531"/>
              <a:chExt cx="120770" cy="108382"/>
            </a:xfrm>
          </p:grpSpPr>
          <p:cxnSp>
            <p:nvCxnSpPr>
              <p:cNvPr id="123" name="Straight Connector 122">
                <a:extLst>
                  <a:ext uri="{FF2B5EF4-FFF2-40B4-BE49-F238E27FC236}">
                    <a16:creationId xmlns:a16="http://schemas.microsoft.com/office/drawing/2014/main" id="{728E32A1-22A1-4F97-9077-B266FCA83AC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018CB9-805E-4D48-ABA3-C7859007FF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866A1D3E-8CE7-4102-BDFC-D9664569DB86}"/>
                </a:ext>
              </a:extLst>
            </p:cNvPr>
            <p:cNvGrpSpPr/>
            <p:nvPr/>
          </p:nvGrpSpPr>
          <p:grpSpPr>
            <a:xfrm>
              <a:off x="4387916" y="3268755"/>
              <a:ext cx="120770" cy="108382"/>
              <a:chOff x="9721970" y="2177531"/>
              <a:chExt cx="120770" cy="108382"/>
            </a:xfrm>
          </p:grpSpPr>
          <p:cxnSp>
            <p:nvCxnSpPr>
              <p:cNvPr id="121" name="Straight Connector 120">
                <a:extLst>
                  <a:ext uri="{FF2B5EF4-FFF2-40B4-BE49-F238E27FC236}">
                    <a16:creationId xmlns:a16="http://schemas.microsoft.com/office/drawing/2014/main" id="{E4EF9BC4-4E10-4882-AE54-84BF6226D50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F706A4-F69B-414A-98E3-C1C67A30CB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12A5EF5-593A-456D-8377-AD4E449670E3}"/>
                </a:ext>
              </a:extLst>
            </p:cNvPr>
            <p:cNvGrpSpPr/>
            <p:nvPr/>
          </p:nvGrpSpPr>
          <p:grpSpPr>
            <a:xfrm>
              <a:off x="4273467" y="3847953"/>
              <a:ext cx="120770" cy="108382"/>
              <a:chOff x="9721970" y="2177531"/>
              <a:chExt cx="120770" cy="108382"/>
            </a:xfrm>
          </p:grpSpPr>
          <p:cxnSp>
            <p:nvCxnSpPr>
              <p:cNvPr id="119" name="Straight Connector 118">
                <a:extLst>
                  <a:ext uri="{FF2B5EF4-FFF2-40B4-BE49-F238E27FC236}">
                    <a16:creationId xmlns:a16="http://schemas.microsoft.com/office/drawing/2014/main" id="{7FBA3E3E-84DB-4495-9986-8A74723A1BE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BA00C-7098-4EB1-BE80-FFD42A7089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09551500-AFCA-43B7-BA96-3632D3EE187E}"/>
                </a:ext>
              </a:extLst>
            </p:cNvPr>
            <p:cNvGrpSpPr/>
            <p:nvPr/>
          </p:nvGrpSpPr>
          <p:grpSpPr>
            <a:xfrm>
              <a:off x="4905868" y="3847953"/>
              <a:ext cx="120770" cy="108382"/>
              <a:chOff x="9721970" y="2177531"/>
              <a:chExt cx="120770" cy="108382"/>
            </a:xfrm>
          </p:grpSpPr>
          <p:cxnSp>
            <p:nvCxnSpPr>
              <p:cNvPr id="117" name="Straight Connector 116">
                <a:extLst>
                  <a:ext uri="{FF2B5EF4-FFF2-40B4-BE49-F238E27FC236}">
                    <a16:creationId xmlns:a16="http://schemas.microsoft.com/office/drawing/2014/main" id="{9591297D-54EB-4E6B-B2E4-739433738C1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10D814E-43D4-467B-9205-8B4D4ADEA9D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2D1C9457-D2F5-41D6-9BC2-792CE475B330}"/>
                </a:ext>
              </a:extLst>
            </p:cNvPr>
            <p:cNvGrpSpPr/>
            <p:nvPr/>
          </p:nvGrpSpPr>
          <p:grpSpPr>
            <a:xfrm>
              <a:off x="5526223" y="3830051"/>
              <a:ext cx="120770" cy="108382"/>
              <a:chOff x="9721970" y="2177531"/>
              <a:chExt cx="120770" cy="108382"/>
            </a:xfrm>
          </p:grpSpPr>
          <p:cxnSp>
            <p:nvCxnSpPr>
              <p:cNvPr id="115" name="Straight Connector 114">
                <a:extLst>
                  <a:ext uri="{FF2B5EF4-FFF2-40B4-BE49-F238E27FC236}">
                    <a16:creationId xmlns:a16="http://schemas.microsoft.com/office/drawing/2014/main" id="{A60A3E13-A67B-43F0-AF94-829DF51E9B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B47BBDF-69F6-4B83-A7D5-DEDF9A62B6A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E026AED0-FBC8-4E59-ACA2-5C9EA458B097}"/>
                </a:ext>
              </a:extLst>
            </p:cNvPr>
            <p:cNvGrpSpPr/>
            <p:nvPr/>
          </p:nvGrpSpPr>
          <p:grpSpPr>
            <a:xfrm>
              <a:off x="6144589" y="3830051"/>
              <a:ext cx="120770" cy="108382"/>
              <a:chOff x="9721970" y="2177531"/>
              <a:chExt cx="120770" cy="108382"/>
            </a:xfrm>
          </p:grpSpPr>
          <p:cxnSp>
            <p:nvCxnSpPr>
              <p:cNvPr id="113" name="Straight Connector 112">
                <a:extLst>
                  <a:ext uri="{FF2B5EF4-FFF2-40B4-BE49-F238E27FC236}">
                    <a16:creationId xmlns:a16="http://schemas.microsoft.com/office/drawing/2014/main" id="{5BD15DE9-93F9-4052-AC8B-72AF08CEF19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A6B78A-C890-4963-B39E-4290B395403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FD7332EE-6FBF-4F7D-8328-3455DC2EF394}"/>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03" name="TextBox 102">
              <a:extLst>
                <a:ext uri="{FF2B5EF4-FFF2-40B4-BE49-F238E27FC236}">
                  <a16:creationId xmlns:a16="http://schemas.microsoft.com/office/drawing/2014/main" id="{06F5C219-D782-4CC3-ABEE-01CCD187C8EF}"/>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04" name="TextBox 103">
              <a:extLst>
                <a:ext uri="{FF2B5EF4-FFF2-40B4-BE49-F238E27FC236}">
                  <a16:creationId xmlns:a16="http://schemas.microsoft.com/office/drawing/2014/main" id="{7BD045EB-6B91-4863-94D0-3664C04408C3}"/>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05" name="TextBox 104">
              <a:extLst>
                <a:ext uri="{FF2B5EF4-FFF2-40B4-BE49-F238E27FC236}">
                  <a16:creationId xmlns:a16="http://schemas.microsoft.com/office/drawing/2014/main" id="{62FB9143-9640-4173-B142-80B9825D82C9}"/>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06" name="TextBox 105">
              <a:extLst>
                <a:ext uri="{FF2B5EF4-FFF2-40B4-BE49-F238E27FC236}">
                  <a16:creationId xmlns:a16="http://schemas.microsoft.com/office/drawing/2014/main" id="{A7894C43-C74F-490E-9E9C-6B330D80D8E0}"/>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07" name="TextBox 106">
              <a:extLst>
                <a:ext uri="{FF2B5EF4-FFF2-40B4-BE49-F238E27FC236}">
                  <a16:creationId xmlns:a16="http://schemas.microsoft.com/office/drawing/2014/main" id="{0C393B31-C92D-4BFE-A70C-9303A6997A1A}"/>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08" name="TextBox 107">
              <a:extLst>
                <a:ext uri="{FF2B5EF4-FFF2-40B4-BE49-F238E27FC236}">
                  <a16:creationId xmlns:a16="http://schemas.microsoft.com/office/drawing/2014/main" id="{EFAEF807-BBB0-452E-ACB3-5996156A7A61}"/>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09" name="TextBox 108">
              <a:extLst>
                <a:ext uri="{FF2B5EF4-FFF2-40B4-BE49-F238E27FC236}">
                  <a16:creationId xmlns:a16="http://schemas.microsoft.com/office/drawing/2014/main" id="{5E399C8B-71AD-4F6E-8226-CEC05480CD11}"/>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10" name="Rectangle 109">
              <a:extLst>
                <a:ext uri="{FF2B5EF4-FFF2-40B4-BE49-F238E27FC236}">
                  <a16:creationId xmlns:a16="http://schemas.microsoft.com/office/drawing/2014/main" id="{CBBF9A4D-E0B0-4224-AE96-803925F752EF}"/>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TextBox 110">
              <a:extLst>
                <a:ext uri="{FF2B5EF4-FFF2-40B4-BE49-F238E27FC236}">
                  <a16:creationId xmlns:a16="http://schemas.microsoft.com/office/drawing/2014/main" id="{E88A5DE9-6496-4F59-B8F7-CE0274E3969E}"/>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2" name="Straight Arrow Connector 111">
              <a:extLst>
                <a:ext uri="{FF2B5EF4-FFF2-40B4-BE49-F238E27FC236}">
                  <a16:creationId xmlns:a16="http://schemas.microsoft.com/office/drawing/2014/main" id="{6171A300-E249-48DE-8644-EB251E11032D}"/>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EAFB23E9-8B5B-4F0C-81F3-27035B1CF7CA}"/>
              </a:ext>
            </a:extLst>
          </p:cNvPr>
          <p:cNvSpPr txBox="1"/>
          <p:nvPr/>
        </p:nvSpPr>
        <p:spPr>
          <a:xfrm>
            <a:off x="189576" y="3390562"/>
            <a:ext cx="4643913" cy="2585323"/>
          </a:xfrm>
          <a:prstGeom prst="rect">
            <a:avLst/>
          </a:prstGeom>
          <a:solidFill>
            <a:schemeClr val="accent4">
              <a:lumMod val="40000"/>
              <a:lumOff val="60000"/>
            </a:schemeClr>
          </a:solidFill>
        </p:spPr>
        <p:txBody>
          <a:bodyPr wrap="square" rtlCol="0">
            <a:spAutoFit/>
          </a:bodyPr>
          <a:lstStyle/>
          <a:p>
            <a:pPr marL="85725" lvl="2"/>
            <a:r>
              <a:rPr lang="en-US" b="1" dirty="0">
                <a:latin typeface="+mj-lt"/>
              </a:rPr>
              <a:t>v</a:t>
            </a:r>
            <a:r>
              <a:rPr lang="en-US" b="1" i="0" dirty="0">
                <a:latin typeface="+mj-lt"/>
              </a:rPr>
              <a:t>oid </a:t>
            </a:r>
            <a:r>
              <a:rPr lang="en-US" b="1" i="0" dirty="0" err="1">
                <a:latin typeface="+mj-lt"/>
              </a:rPr>
              <a:t>inorder</a:t>
            </a:r>
            <a:r>
              <a:rPr lang="en-US" b="1" i="0" dirty="0">
                <a:latin typeface="+mj-lt"/>
              </a:rPr>
              <a:t> ( </a:t>
            </a:r>
            <a:r>
              <a:rPr lang="en-US" b="1" i="0" dirty="0" err="1">
                <a:latin typeface="+mj-lt"/>
              </a:rPr>
              <a:t>tnd</a:t>
            </a:r>
            <a:r>
              <a:rPr lang="en-US" b="1" i="0" dirty="0">
                <a:latin typeface="+mj-lt"/>
              </a:rPr>
              <a:t>  *root)</a:t>
            </a:r>
          </a:p>
          <a:p>
            <a:pPr marL="85725" lvl="2"/>
            <a:r>
              <a:rPr lang="en-US" b="1" dirty="0">
                <a:latin typeface="+mj-lt"/>
              </a:rPr>
              <a:t>{</a:t>
            </a:r>
          </a:p>
          <a:p>
            <a:pPr marL="85725" lvl="2"/>
            <a:r>
              <a:rPr lang="en-US" b="1" dirty="0">
                <a:latin typeface="+mj-lt"/>
              </a:rPr>
              <a:t>   if(root!=NULL)</a:t>
            </a:r>
          </a:p>
          <a:p>
            <a:pPr marL="85725" lvl="2"/>
            <a:r>
              <a:rPr lang="en-US" b="1" dirty="0">
                <a:latin typeface="+mj-lt"/>
              </a:rPr>
              <a:t>    {</a:t>
            </a:r>
          </a:p>
          <a:p>
            <a:pPr marL="85725" lvl="2"/>
            <a:r>
              <a:rPr lang="en-US" b="1" dirty="0">
                <a:latin typeface="+mj-lt"/>
              </a:rPr>
              <a:t>      </a:t>
            </a:r>
            <a:r>
              <a:rPr lang="en-US" b="1" dirty="0" err="1">
                <a:latin typeface="+mj-lt"/>
              </a:rPr>
              <a:t>inorder</a:t>
            </a:r>
            <a:r>
              <a:rPr lang="en-US" b="1" dirty="0">
                <a:latin typeface="+mj-lt"/>
              </a:rPr>
              <a:t>(root-&gt;left);</a:t>
            </a:r>
          </a:p>
          <a:p>
            <a:pPr marL="85725" lvl="2"/>
            <a:r>
              <a:rPr lang="en-US" b="1" dirty="0">
                <a:latin typeface="+mj-lt"/>
              </a:rPr>
              <a:t>      </a:t>
            </a:r>
            <a:r>
              <a:rPr lang="en-US" b="1" dirty="0" err="1"/>
              <a:t>printf</a:t>
            </a:r>
            <a:r>
              <a:rPr lang="en-US" b="1" dirty="0"/>
              <a:t>(“ %d”, root-&gt;data);</a:t>
            </a:r>
            <a:endParaRPr lang="en-US" b="1" dirty="0">
              <a:latin typeface="+mj-lt"/>
            </a:endParaRPr>
          </a:p>
          <a:p>
            <a:pPr marL="85725" lvl="2"/>
            <a:r>
              <a:rPr lang="en-US" b="1" dirty="0">
                <a:latin typeface="+mj-lt"/>
              </a:rPr>
              <a:t>      </a:t>
            </a:r>
            <a:r>
              <a:rPr lang="en-US" b="1" dirty="0" err="1">
                <a:latin typeface="+mj-lt"/>
              </a:rPr>
              <a:t>inorder</a:t>
            </a:r>
            <a:r>
              <a:rPr lang="en-US" b="1" dirty="0">
                <a:latin typeface="+mj-lt"/>
              </a:rPr>
              <a:t>(root-&gt;right);</a:t>
            </a:r>
          </a:p>
          <a:p>
            <a:pPr marL="85725" lvl="2"/>
            <a:r>
              <a:rPr lang="en-US" b="1" dirty="0">
                <a:latin typeface="+mj-lt"/>
              </a:rPr>
              <a:t>    }</a:t>
            </a:r>
          </a:p>
          <a:p>
            <a:pPr marL="85725" lvl="2"/>
            <a:r>
              <a:rPr lang="en-US" b="1" dirty="0">
                <a:latin typeface="+mj-lt"/>
              </a:rPr>
              <a:t> }</a:t>
            </a:r>
            <a:endParaRPr lang="en-IN" dirty="0"/>
          </a:p>
        </p:txBody>
      </p:sp>
      <p:sp>
        <p:nvSpPr>
          <p:cNvPr id="164" name="TextBox 163">
            <a:extLst>
              <a:ext uri="{FF2B5EF4-FFF2-40B4-BE49-F238E27FC236}">
                <a16:creationId xmlns:a16="http://schemas.microsoft.com/office/drawing/2014/main" id="{9463F43A-2520-4D76-AC1E-1E3DC234BB2E}"/>
              </a:ext>
            </a:extLst>
          </p:cNvPr>
          <p:cNvSpPr txBox="1"/>
          <p:nvPr/>
        </p:nvSpPr>
        <p:spPr>
          <a:xfrm>
            <a:off x="5008192" y="875693"/>
            <a:ext cx="3095063" cy="1754326"/>
          </a:xfrm>
          <a:prstGeom prst="rect">
            <a:avLst/>
          </a:prstGeom>
          <a:solidFill>
            <a:schemeClr val="accent4">
              <a:lumMod val="40000"/>
              <a:lumOff val="60000"/>
            </a:schemeClr>
          </a:solidFill>
        </p:spPr>
        <p:txBody>
          <a:bodyPr wrap="square" rtlCol="0">
            <a:spAutoFit/>
          </a:bodyPr>
          <a:lstStyle/>
          <a:p>
            <a:pPr marL="85725" lvl="2"/>
            <a:r>
              <a:rPr lang="en-US" dirty="0"/>
              <a:t>typedef struct </a:t>
            </a:r>
            <a:r>
              <a:rPr lang="en-US" dirty="0" err="1"/>
              <a:t>tree_node</a:t>
            </a:r>
            <a:endParaRPr lang="en-US" dirty="0"/>
          </a:p>
          <a:p>
            <a:pPr marL="85725" lvl="2"/>
            <a:r>
              <a:rPr lang="en-US" dirty="0"/>
              <a:t>{ </a:t>
            </a:r>
          </a:p>
          <a:p>
            <a:pPr marL="85725" lvl="2"/>
            <a:r>
              <a:rPr lang="en-US" dirty="0"/>
              <a:t>  int data;</a:t>
            </a:r>
          </a:p>
          <a:p>
            <a:pPr marL="85725" lvl="2"/>
            <a:r>
              <a:rPr lang="en-US" dirty="0"/>
              <a:t>  struct </a:t>
            </a:r>
            <a:r>
              <a:rPr lang="en-US" dirty="0" err="1"/>
              <a:t>tree_node</a:t>
            </a:r>
            <a:r>
              <a:rPr lang="en-US" dirty="0"/>
              <a:t> *left;</a:t>
            </a:r>
          </a:p>
          <a:p>
            <a:pPr marL="85725" lvl="2"/>
            <a:r>
              <a:rPr lang="en-US" dirty="0"/>
              <a:t>  struct </a:t>
            </a:r>
            <a:r>
              <a:rPr lang="en-US" dirty="0" err="1"/>
              <a:t>tree_node</a:t>
            </a:r>
            <a:r>
              <a:rPr lang="en-US" dirty="0"/>
              <a:t> *left;</a:t>
            </a:r>
          </a:p>
          <a:p>
            <a:pPr marL="85725" lvl="2"/>
            <a:r>
              <a:rPr lang="en-US" dirty="0"/>
              <a:t>} </a:t>
            </a:r>
            <a:r>
              <a:rPr lang="en-US" dirty="0" err="1"/>
              <a:t>tnd</a:t>
            </a:r>
            <a:r>
              <a:rPr lang="en-US" dirty="0"/>
              <a:t>;</a:t>
            </a:r>
            <a:endParaRPr lang="en-IN" dirty="0"/>
          </a:p>
        </p:txBody>
      </p:sp>
    </p:spTree>
    <p:extLst>
      <p:ext uri="{BB962C8B-B14F-4D97-AF65-F5344CB8AC3E}">
        <p14:creationId xmlns:p14="http://schemas.microsoft.com/office/powerpoint/2010/main" val="12147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down)">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down)">
                                      <p:cBhvr>
                                        <p:cTn id="25"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6" grpId="0" animBg="1"/>
      <p:bldP spid="162" grpId="0" animBg="1"/>
      <p:bldP spid="1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1135264" cy="419879"/>
          </a:xfrm>
        </p:spPr>
        <p:txBody>
          <a:bodyPr>
            <a:normAutofit fontScale="90000"/>
          </a:bodyPr>
          <a:lstStyle/>
          <a:p>
            <a:pPr lvl="0">
              <a:lnSpc>
                <a:spcPct val="107000"/>
              </a:lnSpc>
              <a:spcAft>
                <a:spcPts val="800"/>
              </a:spcAft>
              <a:buSzPts val="1000"/>
              <a:tabLst>
                <a:tab pos="457200" algn="l"/>
              </a:tabLs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Traversing Algorithms of Binary Trees: </a:t>
            </a:r>
            <a:r>
              <a:rPr lang="en-IN" sz="4400" b="1" dirty="0" err="1">
                <a:effectLst/>
                <a:latin typeface="Times New Roman" panose="02020603050405020304" pitchFamily="18" charset="0"/>
                <a:ea typeface="Times New Roman" panose="02020603050405020304" pitchFamily="18" charset="0"/>
                <a:cs typeface="Times New Roman" panose="02020603050405020304" pitchFamily="18" charset="0"/>
              </a:rPr>
              <a:t>Postorder</a:t>
            </a:r>
            <a:endPar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11</a:t>
            </a:fld>
            <a:endParaRPr lang="en-IN"/>
          </a:p>
        </p:txBody>
      </p:sp>
      <p:sp>
        <p:nvSpPr>
          <p:cNvPr id="34" name="TextBox 33">
            <a:extLst>
              <a:ext uri="{FF2B5EF4-FFF2-40B4-BE49-F238E27FC236}">
                <a16:creationId xmlns:a16="http://schemas.microsoft.com/office/drawing/2014/main" id="{DB5E797B-2B3B-4904-AE2D-0F35A18D7CA6}"/>
              </a:ext>
            </a:extLst>
          </p:cNvPr>
          <p:cNvSpPr txBox="1"/>
          <p:nvPr/>
        </p:nvSpPr>
        <p:spPr>
          <a:xfrm>
            <a:off x="206473" y="1612186"/>
            <a:ext cx="4643913" cy="1200329"/>
          </a:xfrm>
          <a:prstGeom prst="rect">
            <a:avLst/>
          </a:prstGeom>
          <a:solidFill>
            <a:schemeClr val="accent4">
              <a:lumMod val="40000"/>
              <a:lumOff val="60000"/>
            </a:schemeClr>
          </a:solidFill>
        </p:spPr>
        <p:txBody>
          <a:bodyPr wrap="square" rtlCol="0">
            <a:spAutoFit/>
          </a:bodyPr>
          <a:lstStyle/>
          <a:p>
            <a:pPr marL="85725" lvl="2"/>
            <a:r>
              <a:rPr lang="en-US" b="1" dirty="0" err="1"/>
              <a:t>Postorder</a:t>
            </a:r>
            <a:endParaRPr lang="en-US" b="1" dirty="0"/>
          </a:p>
          <a:p>
            <a:pPr marL="428625" lvl="2" indent="-342900">
              <a:buFont typeface="+mj-lt"/>
              <a:buAutoNum type="arabicPeriod"/>
            </a:pPr>
            <a:r>
              <a:rPr lang="en-IN" dirty="0"/>
              <a:t>Traverse the left subtree of R in </a:t>
            </a:r>
            <a:r>
              <a:rPr lang="en-IN" dirty="0" err="1"/>
              <a:t>postorder</a:t>
            </a:r>
            <a:endParaRPr lang="en-IN" dirty="0"/>
          </a:p>
          <a:p>
            <a:pPr marL="428625" lvl="2" indent="-342900">
              <a:buFont typeface="+mj-lt"/>
              <a:buAutoNum type="arabicPeriod"/>
            </a:pPr>
            <a:r>
              <a:rPr lang="en-IN" dirty="0"/>
              <a:t>Traverse the right subtree of R in </a:t>
            </a:r>
            <a:r>
              <a:rPr lang="en-IN" dirty="0" err="1"/>
              <a:t>postorder</a:t>
            </a:r>
            <a:endParaRPr lang="en-IN" dirty="0"/>
          </a:p>
          <a:p>
            <a:pPr marL="428625" lvl="2" indent="-342900">
              <a:buFont typeface="+mj-lt"/>
              <a:buAutoNum type="arabicPeriod"/>
            </a:pPr>
            <a:r>
              <a:rPr lang="en-IN" dirty="0"/>
              <a:t>Process the root R</a:t>
            </a:r>
          </a:p>
        </p:txBody>
      </p:sp>
      <p:sp>
        <p:nvSpPr>
          <p:cNvPr id="66" name="TextBox 65">
            <a:extLst>
              <a:ext uri="{FF2B5EF4-FFF2-40B4-BE49-F238E27FC236}">
                <a16:creationId xmlns:a16="http://schemas.microsoft.com/office/drawing/2014/main" id="{6169DC03-280C-4FCF-ACED-4E0FFF997982}"/>
              </a:ext>
            </a:extLst>
          </p:cNvPr>
          <p:cNvSpPr txBox="1"/>
          <p:nvPr/>
        </p:nvSpPr>
        <p:spPr>
          <a:xfrm>
            <a:off x="213699" y="914176"/>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err="1"/>
              <a:t>Postorder</a:t>
            </a:r>
            <a:r>
              <a:rPr lang="en-US" dirty="0"/>
              <a:t>: 2  </a:t>
            </a:r>
            <a:r>
              <a:rPr lang="en-US" dirty="0">
                <a:solidFill>
                  <a:srgbClr val="002060"/>
                </a:solidFill>
                <a:highlight>
                  <a:srgbClr val="FFFF00"/>
                </a:highlight>
              </a:rPr>
              <a:t>5</a:t>
            </a:r>
            <a:r>
              <a:rPr lang="en-US" dirty="0"/>
              <a:t>  11  </a:t>
            </a:r>
            <a:r>
              <a:rPr lang="en-US" dirty="0">
                <a:highlight>
                  <a:srgbClr val="FFFF00"/>
                </a:highlight>
              </a:rPr>
              <a:t>6</a:t>
            </a:r>
            <a:r>
              <a:rPr lang="en-US" dirty="0"/>
              <a:t>  7  </a:t>
            </a:r>
            <a:r>
              <a:rPr lang="en-US" dirty="0">
                <a:highlight>
                  <a:srgbClr val="FFFF00"/>
                </a:highlight>
              </a:rPr>
              <a:t>4</a:t>
            </a:r>
            <a:r>
              <a:rPr lang="en-US" dirty="0"/>
              <a:t>  9  </a:t>
            </a:r>
            <a:r>
              <a:rPr lang="en-US" dirty="0">
                <a:highlight>
                  <a:srgbClr val="FFFF00"/>
                </a:highlight>
              </a:rPr>
              <a:t>5</a:t>
            </a:r>
            <a:r>
              <a:rPr lang="en-US" dirty="0"/>
              <a:t>  2</a:t>
            </a:r>
            <a:endParaRPr lang="en-IN" dirty="0"/>
          </a:p>
        </p:txBody>
      </p:sp>
      <p:grpSp>
        <p:nvGrpSpPr>
          <p:cNvPr id="68" name="Group 67">
            <a:extLst>
              <a:ext uri="{FF2B5EF4-FFF2-40B4-BE49-F238E27FC236}">
                <a16:creationId xmlns:a16="http://schemas.microsoft.com/office/drawing/2014/main" id="{5E7ADA97-687F-48CD-A9EA-BE79E994454D}"/>
              </a:ext>
            </a:extLst>
          </p:cNvPr>
          <p:cNvGrpSpPr/>
          <p:nvPr/>
        </p:nvGrpSpPr>
        <p:grpSpPr>
          <a:xfrm>
            <a:off x="7049472" y="2212350"/>
            <a:ext cx="4102300" cy="2898859"/>
            <a:chOff x="3713497" y="1187595"/>
            <a:chExt cx="4102300" cy="2898859"/>
          </a:xfrm>
        </p:grpSpPr>
        <p:sp>
          <p:nvSpPr>
            <p:cNvPr id="69" name="TextBox 68">
              <a:extLst>
                <a:ext uri="{FF2B5EF4-FFF2-40B4-BE49-F238E27FC236}">
                  <a16:creationId xmlns:a16="http://schemas.microsoft.com/office/drawing/2014/main" id="{5AE1D183-8058-42E8-A71B-034BEA438C7F}"/>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0" name="TextBox 69">
              <a:extLst>
                <a:ext uri="{FF2B5EF4-FFF2-40B4-BE49-F238E27FC236}">
                  <a16:creationId xmlns:a16="http://schemas.microsoft.com/office/drawing/2014/main" id="{9B2FA4D7-E3F1-411E-B042-9753F109534D}"/>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1" name="TextBox 70">
              <a:extLst>
                <a:ext uri="{FF2B5EF4-FFF2-40B4-BE49-F238E27FC236}">
                  <a16:creationId xmlns:a16="http://schemas.microsoft.com/office/drawing/2014/main" id="{82A2A92E-B7FF-4EAD-8E42-D54D1D0F5062}"/>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2" name="TextBox 71">
              <a:extLst>
                <a:ext uri="{FF2B5EF4-FFF2-40B4-BE49-F238E27FC236}">
                  <a16:creationId xmlns:a16="http://schemas.microsoft.com/office/drawing/2014/main" id="{B93CE2FE-645C-499C-B163-51A3D78C8B0E}"/>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73" name="TextBox 72">
              <a:extLst>
                <a:ext uri="{FF2B5EF4-FFF2-40B4-BE49-F238E27FC236}">
                  <a16:creationId xmlns:a16="http://schemas.microsoft.com/office/drawing/2014/main" id="{E83EF6EA-5AE2-4F13-9823-0372B33AB4EB}"/>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74" name="Group 73">
              <a:extLst>
                <a:ext uri="{FF2B5EF4-FFF2-40B4-BE49-F238E27FC236}">
                  <a16:creationId xmlns:a16="http://schemas.microsoft.com/office/drawing/2014/main" id="{EAE0D3FE-9F42-448B-9D63-4267B287F6BB}"/>
                </a:ext>
              </a:extLst>
            </p:cNvPr>
            <p:cNvGrpSpPr/>
            <p:nvPr/>
          </p:nvGrpSpPr>
          <p:grpSpPr>
            <a:xfrm>
              <a:off x="5383727" y="1917431"/>
              <a:ext cx="868276" cy="260799"/>
              <a:chOff x="4999896" y="2046523"/>
              <a:chExt cx="868276" cy="260799"/>
            </a:xfrm>
          </p:grpSpPr>
          <p:sp>
            <p:nvSpPr>
              <p:cNvPr id="157" name="Rectangle 156">
                <a:extLst>
                  <a:ext uri="{FF2B5EF4-FFF2-40B4-BE49-F238E27FC236}">
                    <a16:creationId xmlns:a16="http://schemas.microsoft.com/office/drawing/2014/main" id="{47A0005E-F33D-47DD-A1A1-04D47A9C809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65055246-0C8E-4E6A-A87C-57356716254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FB5652C1-63E3-4407-A366-435AC2F443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a:extLst>
                <a:ext uri="{FF2B5EF4-FFF2-40B4-BE49-F238E27FC236}">
                  <a16:creationId xmlns:a16="http://schemas.microsoft.com/office/drawing/2014/main" id="{67E97B5C-2246-4378-BC23-8F843A189C8B}"/>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76" name="Group 75">
              <a:extLst>
                <a:ext uri="{FF2B5EF4-FFF2-40B4-BE49-F238E27FC236}">
                  <a16:creationId xmlns:a16="http://schemas.microsoft.com/office/drawing/2014/main" id="{927FF396-6264-407E-A034-D7D2E88FE9D0}"/>
                </a:ext>
              </a:extLst>
            </p:cNvPr>
            <p:cNvGrpSpPr/>
            <p:nvPr/>
          </p:nvGrpSpPr>
          <p:grpSpPr>
            <a:xfrm>
              <a:off x="4459456" y="2520356"/>
              <a:ext cx="868276" cy="260799"/>
              <a:chOff x="4999896" y="2046523"/>
              <a:chExt cx="868276" cy="260799"/>
            </a:xfrm>
          </p:grpSpPr>
          <p:sp>
            <p:nvSpPr>
              <p:cNvPr id="154" name="Rectangle 153">
                <a:extLst>
                  <a:ext uri="{FF2B5EF4-FFF2-40B4-BE49-F238E27FC236}">
                    <a16:creationId xmlns:a16="http://schemas.microsoft.com/office/drawing/2014/main" id="{9234F769-15D8-4253-90FE-21E8ACE1FD7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CB3599FB-AE93-4C5E-859B-02F490A00D9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01DE804E-44D8-42E6-A270-13D7257FFE2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045D2EC-9740-45C3-91E4-D21560F5A0C5}"/>
                </a:ext>
              </a:extLst>
            </p:cNvPr>
            <p:cNvGrpSpPr/>
            <p:nvPr/>
          </p:nvGrpSpPr>
          <p:grpSpPr>
            <a:xfrm>
              <a:off x="6052527" y="2519174"/>
              <a:ext cx="868276" cy="260799"/>
              <a:chOff x="4999896" y="2046523"/>
              <a:chExt cx="868276" cy="260799"/>
            </a:xfrm>
          </p:grpSpPr>
          <p:sp>
            <p:nvSpPr>
              <p:cNvPr id="151" name="Rectangle 150">
                <a:extLst>
                  <a:ext uri="{FF2B5EF4-FFF2-40B4-BE49-F238E27FC236}">
                    <a16:creationId xmlns:a16="http://schemas.microsoft.com/office/drawing/2014/main" id="{6008287D-BE58-46CC-92E7-E628B143017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E7D590A6-62A1-452A-A2E8-8EA489D7A80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700F337F-149B-4894-AD04-B3AC2E70111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6AA2EFD0-97DD-4531-97D6-540560FD4D97}"/>
                </a:ext>
              </a:extLst>
            </p:cNvPr>
            <p:cNvGrpSpPr/>
            <p:nvPr/>
          </p:nvGrpSpPr>
          <p:grpSpPr>
            <a:xfrm>
              <a:off x="3713497" y="3179866"/>
              <a:ext cx="868276" cy="260799"/>
              <a:chOff x="4999896" y="2046523"/>
              <a:chExt cx="868276" cy="260799"/>
            </a:xfrm>
          </p:grpSpPr>
          <p:sp>
            <p:nvSpPr>
              <p:cNvPr id="148" name="Rectangle 147">
                <a:extLst>
                  <a:ext uri="{FF2B5EF4-FFF2-40B4-BE49-F238E27FC236}">
                    <a16:creationId xmlns:a16="http://schemas.microsoft.com/office/drawing/2014/main" id="{5A32CAB0-78F4-4F4A-9201-E7DFECAD93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AC5EACCA-9A84-4ED0-86F1-9067823D3CA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2483F09F-BC4C-4475-B5A9-36027484277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9C95A108-477A-4D7B-9A90-EB519049A27C}"/>
                </a:ext>
              </a:extLst>
            </p:cNvPr>
            <p:cNvGrpSpPr/>
            <p:nvPr/>
          </p:nvGrpSpPr>
          <p:grpSpPr>
            <a:xfrm>
              <a:off x="5026638" y="3166511"/>
              <a:ext cx="868276" cy="260799"/>
              <a:chOff x="4999896" y="2046523"/>
              <a:chExt cx="868276" cy="260799"/>
            </a:xfrm>
          </p:grpSpPr>
          <p:sp>
            <p:nvSpPr>
              <p:cNvPr id="145" name="Rectangle 144">
                <a:extLst>
                  <a:ext uri="{FF2B5EF4-FFF2-40B4-BE49-F238E27FC236}">
                    <a16:creationId xmlns:a16="http://schemas.microsoft.com/office/drawing/2014/main" id="{9A28E148-1AC7-419F-A1F3-2FDCA0FDE6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208533F-36F0-41B3-B3F6-7530311B926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81DBA4C-6D43-4382-B1A3-E59AEE2C49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3708F5F9-CF90-4CE3-AB58-DD14ECDEE2B4}"/>
                </a:ext>
              </a:extLst>
            </p:cNvPr>
            <p:cNvGrpSpPr/>
            <p:nvPr/>
          </p:nvGrpSpPr>
          <p:grpSpPr>
            <a:xfrm>
              <a:off x="6947521" y="3165812"/>
              <a:ext cx="868276" cy="260799"/>
              <a:chOff x="4999896" y="2046523"/>
              <a:chExt cx="868276" cy="260799"/>
            </a:xfrm>
          </p:grpSpPr>
          <p:sp>
            <p:nvSpPr>
              <p:cNvPr id="142" name="Rectangle 141">
                <a:extLst>
                  <a:ext uri="{FF2B5EF4-FFF2-40B4-BE49-F238E27FC236}">
                    <a16:creationId xmlns:a16="http://schemas.microsoft.com/office/drawing/2014/main" id="{251F7BD0-9B77-4FE7-9568-530BA17201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896F6C1-D7F5-4C56-9940-4322CBE379E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24F806FF-FB3D-4698-8563-DC2FC3135CE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EF3658F8-C19F-4DAC-BEF4-652E2DABC304}"/>
                </a:ext>
              </a:extLst>
            </p:cNvPr>
            <p:cNvGrpSpPr/>
            <p:nvPr/>
          </p:nvGrpSpPr>
          <p:grpSpPr>
            <a:xfrm>
              <a:off x="4221834" y="3767197"/>
              <a:ext cx="868276" cy="260799"/>
              <a:chOff x="4999896" y="2046523"/>
              <a:chExt cx="868276" cy="260799"/>
            </a:xfrm>
          </p:grpSpPr>
          <p:sp>
            <p:nvSpPr>
              <p:cNvPr id="139" name="Rectangle 138">
                <a:extLst>
                  <a:ext uri="{FF2B5EF4-FFF2-40B4-BE49-F238E27FC236}">
                    <a16:creationId xmlns:a16="http://schemas.microsoft.com/office/drawing/2014/main" id="{BF2B0AC0-8ED2-4356-B15E-551A049A18C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0525CB35-C6C2-4DAA-9D1A-0B819F57770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69710B25-511A-46FC-8C58-1A1A8D82B50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330F8C84-7AF4-4482-9A0C-FDE2E12A6653}"/>
                </a:ext>
              </a:extLst>
            </p:cNvPr>
            <p:cNvGrpSpPr/>
            <p:nvPr/>
          </p:nvGrpSpPr>
          <p:grpSpPr>
            <a:xfrm>
              <a:off x="5477477" y="3754192"/>
              <a:ext cx="868276" cy="260799"/>
              <a:chOff x="4999896" y="2046523"/>
              <a:chExt cx="868276" cy="260799"/>
            </a:xfrm>
          </p:grpSpPr>
          <p:sp>
            <p:nvSpPr>
              <p:cNvPr id="136" name="Rectangle 135">
                <a:extLst>
                  <a:ext uri="{FF2B5EF4-FFF2-40B4-BE49-F238E27FC236}">
                    <a16:creationId xmlns:a16="http://schemas.microsoft.com/office/drawing/2014/main" id="{D35630A8-5832-4E49-9B5A-97DD520801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B6E1273E-BDF7-47F7-B860-17F1CE63C5C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65B7F21C-9A6C-47EB-97C9-8E16465693A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A2738FFA-EFC4-4634-88F9-07850B03AD36}"/>
                </a:ext>
              </a:extLst>
            </p:cNvPr>
            <p:cNvGrpSpPr/>
            <p:nvPr/>
          </p:nvGrpSpPr>
          <p:grpSpPr>
            <a:xfrm>
              <a:off x="6536703" y="3745187"/>
              <a:ext cx="868276" cy="260799"/>
              <a:chOff x="4999896" y="2046523"/>
              <a:chExt cx="868276" cy="260799"/>
            </a:xfrm>
          </p:grpSpPr>
          <p:sp>
            <p:nvSpPr>
              <p:cNvPr id="133" name="Rectangle 132">
                <a:extLst>
                  <a:ext uri="{FF2B5EF4-FFF2-40B4-BE49-F238E27FC236}">
                    <a16:creationId xmlns:a16="http://schemas.microsoft.com/office/drawing/2014/main" id="{D5AB0FC2-4DE3-4870-892B-C56B6A5C64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8581FC30-7C2F-48DD-9FB1-B5A451C2703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AB47ADB6-DA2A-43F5-BC16-79A206FA72A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4" name="Straight Arrow Connector 83">
              <a:extLst>
                <a:ext uri="{FF2B5EF4-FFF2-40B4-BE49-F238E27FC236}">
                  <a16:creationId xmlns:a16="http://schemas.microsoft.com/office/drawing/2014/main" id="{3B354A6F-B5A3-4B96-9600-24EA3D10785C}"/>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7F8AC24-F09B-4317-8DC0-72D554E5AD6B}"/>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4BC18F-55DE-4009-871A-692B36A98AB9}"/>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ED12D3F-C313-452C-8204-1342862D2810}"/>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50438AF-21AE-4670-B457-1AFFD15ABB33}"/>
                </a:ext>
              </a:extLst>
            </p:cNvPr>
            <p:cNvCxnSpPr>
              <a:cxnSpLocks/>
              <a:endCxn id="146"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24882AE-F98A-4C2C-AAC2-3512560E6F8C}"/>
                </a:ext>
              </a:extLst>
            </p:cNvPr>
            <p:cNvCxnSpPr>
              <a:cxnSpLocks/>
              <a:endCxn id="152"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E6431A7-3453-4007-AE30-17953BF5F4DB}"/>
                </a:ext>
              </a:extLst>
            </p:cNvPr>
            <p:cNvCxnSpPr>
              <a:cxnSpLocks/>
              <a:endCxn id="143"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564C84-470D-429F-BF02-68851FC99ADF}"/>
                </a:ext>
              </a:extLst>
            </p:cNvPr>
            <p:cNvCxnSpPr>
              <a:cxnSpLocks/>
              <a:endCxn id="137"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5FAC9AE-96D2-4DC1-B7ED-3F1E6F61956A}"/>
                </a:ext>
              </a:extLst>
            </p:cNvPr>
            <p:cNvGrpSpPr/>
            <p:nvPr/>
          </p:nvGrpSpPr>
          <p:grpSpPr>
            <a:xfrm>
              <a:off x="7633094" y="3255725"/>
              <a:ext cx="120770" cy="108382"/>
              <a:chOff x="9721970" y="2177531"/>
              <a:chExt cx="120770" cy="108382"/>
            </a:xfrm>
          </p:grpSpPr>
          <p:cxnSp>
            <p:nvCxnSpPr>
              <p:cNvPr id="131" name="Straight Connector 130">
                <a:extLst>
                  <a:ext uri="{FF2B5EF4-FFF2-40B4-BE49-F238E27FC236}">
                    <a16:creationId xmlns:a16="http://schemas.microsoft.com/office/drawing/2014/main" id="{C53FA886-CC1F-4135-829D-B297264B933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09-0837-498C-B915-C5054B5AAA8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F806F1-ACA4-4694-BEED-F00142F32468}"/>
                </a:ext>
              </a:extLst>
            </p:cNvPr>
            <p:cNvGrpSpPr/>
            <p:nvPr/>
          </p:nvGrpSpPr>
          <p:grpSpPr>
            <a:xfrm>
              <a:off x="7220209" y="3811074"/>
              <a:ext cx="120770" cy="108382"/>
              <a:chOff x="9721970" y="2177531"/>
              <a:chExt cx="120770" cy="108382"/>
            </a:xfrm>
          </p:grpSpPr>
          <p:cxnSp>
            <p:nvCxnSpPr>
              <p:cNvPr id="129" name="Straight Connector 128">
                <a:extLst>
                  <a:ext uri="{FF2B5EF4-FFF2-40B4-BE49-F238E27FC236}">
                    <a16:creationId xmlns:a16="http://schemas.microsoft.com/office/drawing/2014/main" id="{1A758862-7575-42CD-A83F-13A8F05827D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8ABB05-5484-4E03-B96A-A23605DF52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B9A91AE-1A5E-4013-8763-DBA0C1FA4065}"/>
                </a:ext>
              </a:extLst>
            </p:cNvPr>
            <p:cNvGrpSpPr/>
            <p:nvPr/>
          </p:nvGrpSpPr>
          <p:grpSpPr>
            <a:xfrm>
              <a:off x="6594843" y="3821046"/>
              <a:ext cx="120770" cy="108382"/>
              <a:chOff x="9721970" y="2177531"/>
              <a:chExt cx="120770" cy="108382"/>
            </a:xfrm>
          </p:grpSpPr>
          <p:cxnSp>
            <p:nvCxnSpPr>
              <p:cNvPr id="127" name="Straight Connector 126">
                <a:extLst>
                  <a:ext uri="{FF2B5EF4-FFF2-40B4-BE49-F238E27FC236}">
                    <a16:creationId xmlns:a16="http://schemas.microsoft.com/office/drawing/2014/main" id="{CEB60CFD-BA3B-48C9-B1FB-EB3D65AB3AF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CEB337-1BDE-43AE-B348-C3EE278D13A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1CD66AF-4FAC-4A6D-9384-8FFBD915BA49}"/>
                </a:ext>
              </a:extLst>
            </p:cNvPr>
            <p:cNvGrpSpPr/>
            <p:nvPr/>
          </p:nvGrpSpPr>
          <p:grpSpPr>
            <a:xfrm>
              <a:off x="6084204" y="2596914"/>
              <a:ext cx="120770" cy="108382"/>
              <a:chOff x="9721970" y="2177531"/>
              <a:chExt cx="120770" cy="108382"/>
            </a:xfrm>
          </p:grpSpPr>
          <p:cxnSp>
            <p:nvCxnSpPr>
              <p:cNvPr id="125" name="Straight Connector 124">
                <a:extLst>
                  <a:ext uri="{FF2B5EF4-FFF2-40B4-BE49-F238E27FC236}">
                    <a16:creationId xmlns:a16="http://schemas.microsoft.com/office/drawing/2014/main" id="{43BCBAC9-A253-4445-A9D3-C2DD525DE6F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0E6157-F651-44E5-A637-DA8B3AFB6E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42F52E84-1411-4C11-8EA6-BD78EB891848}"/>
                </a:ext>
              </a:extLst>
            </p:cNvPr>
            <p:cNvGrpSpPr/>
            <p:nvPr/>
          </p:nvGrpSpPr>
          <p:grpSpPr>
            <a:xfrm>
              <a:off x="3750450" y="3255725"/>
              <a:ext cx="120770" cy="108382"/>
              <a:chOff x="9721970" y="2177531"/>
              <a:chExt cx="120770" cy="108382"/>
            </a:xfrm>
          </p:grpSpPr>
          <p:cxnSp>
            <p:nvCxnSpPr>
              <p:cNvPr id="123" name="Straight Connector 122">
                <a:extLst>
                  <a:ext uri="{FF2B5EF4-FFF2-40B4-BE49-F238E27FC236}">
                    <a16:creationId xmlns:a16="http://schemas.microsoft.com/office/drawing/2014/main" id="{728E32A1-22A1-4F97-9077-B266FCA83AC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018CB9-805E-4D48-ABA3-C7859007FF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866A1D3E-8CE7-4102-BDFC-D9664569DB86}"/>
                </a:ext>
              </a:extLst>
            </p:cNvPr>
            <p:cNvGrpSpPr/>
            <p:nvPr/>
          </p:nvGrpSpPr>
          <p:grpSpPr>
            <a:xfrm>
              <a:off x="4387916" y="3268755"/>
              <a:ext cx="120770" cy="108382"/>
              <a:chOff x="9721970" y="2177531"/>
              <a:chExt cx="120770" cy="108382"/>
            </a:xfrm>
          </p:grpSpPr>
          <p:cxnSp>
            <p:nvCxnSpPr>
              <p:cNvPr id="121" name="Straight Connector 120">
                <a:extLst>
                  <a:ext uri="{FF2B5EF4-FFF2-40B4-BE49-F238E27FC236}">
                    <a16:creationId xmlns:a16="http://schemas.microsoft.com/office/drawing/2014/main" id="{E4EF9BC4-4E10-4882-AE54-84BF6226D50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F706A4-F69B-414A-98E3-C1C67A30CB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12A5EF5-593A-456D-8377-AD4E449670E3}"/>
                </a:ext>
              </a:extLst>
            </p:cNvPr>
            <p:cNvGrpSpPr/>
            <p:nvPr/>
          </p:nvGrpSpPr>
          <p:grpSpPr>
            <a:xfrm>
              <a:off x="4273467" y="3847953"/>
              <a:ext cx="120770" cy="108382"/>
              <a:chOff x="9721970" y="2177531"/>
              <a:chExt cx="120770" cy="108382"/>
            </a:xfrm>
          </p:grpSpPr>
          <p:cxnSp>
            <p:nvCxnSpPr>
              <p:cNvPr id="119" name="Straight Connector 118">
                <a:extLst>
                  <a:ext uri="{FF2B5EF4-FFF2-40B4-BE49-F238E27FC236}">
                    <a16:creationId xmlns:a16="http://schemas.microsoft.com/office/drawing/2014/main" id="{7FBA3E3E-84DB-4495-9986-8A74723A1BE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BA00C-7098-4EB1-BE80-FFD42A7089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09551500-AFCA-43B7-BA96-3632D3EE187E}"/>
                </a:ext>
              </a:extLst>
            </p:cNvPr>
            <p:cNvGrpSpPr/>
            <p:nvPr/>
          </p:nvGrpSpPr>
          <p:grpSpPr>
            <a:xfrm>
              <a:off x="4905868" y="3847953"/>
              <a:ext cx="120770" cy="108382"/>
              <a:chOff x="9721970" y="2177531"/>
              <a:chExt cx="120770" cy="108382"/>
            </a:xfrm>
          </p:grpSpPr>
          <p:cxnSp>
            <p:nvCxnSpPr>
              <p:cNvPr id="117" name="Straight Connector 116">
                <a:extLst>
                  <a:ext uri="{FF2B5EF4-FFF2-40B4-BE49-F238E27FC236}">
                    <a16:creationId xmlns:a16="http://schemas.microsoft.com/office/drawing/2014/main" id="{9591297D-54EB-4E6B-B2E4-739433738C1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10D814E-43D4-467B-9205-8B4D4ADEA9D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2D1C9457-D2F5-41D6-9BC2-792CE475B330}"/>
                </a:ext>
              </a:extLst>
            </p:cNvPr>
            <p:cNvGrpSpPr/>
            <p:nvPr/>
          </p:nvGrpSpPr>
          <p:grpSpPr>
            <a:xfrm>
              <a:off x="5526223" y="3830051"/>
              <a:ext cx="120770" cy="108382"/>
              <a:chOff x="9721970" y="2177531"/>
              <a:chExt cx="120770" cy="108382"/>
            </a:xfrm>
          </p:grpSpPr>
          <p:cxnSp>
            <p:nvCxnSpPr>
              <p:cNvPr id="115" name="Straight Connector 114">
                <a:extLst>
                  <a:ext uri="{FF2B5EF4-FFF2-40B4-BE49-F238E27FC236}">
                    <a16:creationId xmlns:a16="http://schemas.microsoft.com/office/drawing/2014/main" id="{A60A3E13-A67B-43F0-AF94-829DF51E9B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B47BBDF-69F6-4B83-A7D5-DEDF9A62B6A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E026AED0-FBC8-4E59-ACA2-5C9EA458B097}"/>
                </a:ext>
              </a:extLst>
            </p:cNvPr>
            <p:cNvGrpSpPr/>
            <p:nvPr/>
          </p:nvGrpSpPr>
          <p:grpSpPr>
            <a:xfrm>
              <a:off x="6144589" y="3830051"/>
              <a:ext cx="120770" cy="108382"/>
              <a:chOff x="9721970" y="2177531"/>
              <a:chExt cx="120770" cy="108382"/>
            </a:xfrm>
          </p:grpSpPr>
          <p:cxnSp>
            <p:nvCxnSpPr>
              <p:cNvPr id="113" name="Straight Connector 112">
                <a:extLst>
                  <a:ext uri="{FF2B5EF4-FFF2-40B4-BE49-F238E27FC236}">
                    <a16:creationId xmlns:a16="http://schemas.microsoft.com/office/drawing/2014/main" id="{5BD15DE9-93F9-4052-AC8B-72AF08CEF19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A6B78A-C890-4963-B39E-4290B395403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FD7332EE-6FBF-4F7D-8328-3455DC2EF394}"/>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03" name="TextBox 102">
              <a:extLst>
                <a:ext uri="{FF2B5EF4-FFF2-40B4-BE49-F238E27FC236}">
                  <a16:creationId xmlns:a16="http://schemas.microsoft.com/office/drawing/2014/main" id="{06F5C219-D782-4CC3-ABEE-01CCD187C8EF}"/>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04" name="TextBox 103">
              <a:extLst>
                <a:ext uri="{FF2B5EF4-FFF2-40B4-BE49-F238E27FC236}">
                  <a16:creationId xmlns:a16="http://schemas.microsoft.com/office/drawing/2014/main" id="{7BD045EB-6B91-4863-94D0-3664C04408C3}"/>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05" name="TextBox 104">
              <a:extLst>
                <a:ext uri="{FF2B5EF4-FFF2-40B4-BE49-F238E27FC236}">
                  <a16:creationId xmlns:a16="http://schemas.microsoft.com/office/drawing/2014/main" id="{62FB9143-9640-4173-B142-80B9825D82C9}"/>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06" name="TextBox 105">
              <a:extLst>
                <a:ext uri="{FF2B5EF4-FFF2-40B4-BE49-F238E27FC236}">
                  <a16:creationId xmlns:a16="http://schemas.microsoft.com/office/drawing/2014/main" id="{A7894C43-C74F-490E-9E9C-6B330D80D8E0}"/>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07" name="TextBox 106">
              <a:extLst>
                <a:ext uri="{FF2B5EF4-FFF2-40B4-BE49-F238E27FC236}">
                  <a16:creationId xmlns:a16="http://schemas.microsoft.com/office/drawing/2014/main" id="{0C393B31-C92D-4BFE-A70C-9303A6997A1A}"/>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08" name="TextBox 107">
              <a:extLst>
                <a:ext uri="{FF2B5EF4-FFF2-40B4-BE49-F238E27FC236}">
                  <a16:creationId xmlns:a16="http://schemas.microsoft.com/office/drawing/2014/main" id="{EFAEF807-BBB0-452E-ACB3-5996156A7A61}"/>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09" name="TextBox 108">
              <a:extLst>
                <a:ext uri="{FF2B5EF4-FFF2-40B4-BE49-F238E27FC236}">
                  <a16:creationId xmlns:a16="http://schemas.microsoft.com/office/drawing/2014/main" id="{5E399C8B-71AD-4F6E-8226-CEC05480CD11}"/>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10" name="Rectangle 109">
              <a:extLst>
                <a:ext uri="{FF2B5EF4-FFF2-40B4-BE49-F238E27FC236}">
                  <a16:creationId xmlns:a16="http://schemas.microsoft.com/office/drawing/2014/main" id="{CBBF9A4D-E0B0-4224-AE96-803925F752EF}"/>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TextBox 110">
              <a:extLst>
                <a:ext uri="{FF2B5EF4-FFF2-40B4-BE49-F238E27FC236}">
                  <a16:creationId xmlns:a16="http://schemas.microsoft.com/office/drawing/2014/main" id="{E88A5DE9-6496-4F59-B8F7-CE0274E3969E}"/>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2" name="Straight Arrow Connector 111">
              <a:extLst>
                <a:ext uri="{FF2B5EF4-FFF2-40B4-BE49-F238E27FC236}">
                  <a16:creationId xmlns:a16="http://schemas.microsoft.com/office/drawing/2014/main" id="{6171A300-E249-48DE-8644-EB251E11032D}"/>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EAFB23E9-8B5B-4F0C-81F3-27035B1CF7CA}"/>
              </a:ext>
            </a:extLst>
          </p:cNvPr>
          <p:cNvSpPr txBox="1"/>
          <p:nvPr/>
        </p:nvSpPr>
        <p:spPr>
          <a:xfrm>
            <a:off x="189576" y="3390562"/>
            <a:ext cx="4643913" cy="2585323"/>
          </a:xfrm>
          <a:prstGeom prst="rect">
            <a:avLst/>
          </a:prstGeom>
          <a:solidFill>
            <a:schemeClr val="accent4">
              <a:lumMod val="40000"/>
              <a:lumOff val="60000"/>
            </a:schemeClr>
          </a:solidFill>
        </p:spPr>
        <p:txBody>
          <a:bodyPr wrap="square" rtlCol="0">
            <a:spAutoFit/>
          </a:bodyPr>
          <a:lstStyle/>
          <a:p>
            <a:pPr marL="85725" lvl="2"/>
            <a:r>
              <a:rPr lang="en-US" b="1" dirty="0">
                <a:latin typeface="+mj-lt"/>
              </a:rPr>
              <a:t>v</a:t>
            </a:r>
            <a:r>
              <a:rPr lang="en-US" b="1" i="0" dirty="0">
                <a:latin typeface="+mj-lt"/>
              </a:rPr>
              <a:t>oid </a:t>
            </a:r>
            <a:r>
              <a:rPr lang="en-US" b="1" i="0" dirty="0" err="1">
                <a:latin typeface="+mj-lt"/>
              </a:rPr>
              <a:t>postorder</a:t>
            </a:r>
            <a:r>
              <a:rPr lang="en-US" b="1" i="0" dirty="0">
                <a:latin typeface="+mj-lt"/>
              </a:rPr>
              <a:t> ( </a:t>
            </a:r>
            <a:r>
              <a:rPr lang="en-US" b="1" i="0" dirty="0" err="1">
                <a:latin typeface="+mj-lt"/>
              </a:rPr>
              <a:t>tnd</a:t>
            </a:r>
            <a:r>
              <a:rPr lang="en-US" b="1" i="0" dirty="0">
                <a:latin typeface="+mj-lt"/>
              </a:rPr>
              <a:t>  *root)</a:t>
            </a:r>
          </a:p>
          <a:p>
            <a:pPr marL="85725" lvl="2"/>
            <a:r>
              <a:rPr lang="en-US" b="1" dirty="0">
                <a:latin typeface="+mj-lt"/>
              </a:rPr>
              <a:t>{</a:t>
            </a:r>
          </a:p>
          <a:p>
            <a:pPr marL="85725" lvl="2"/>
            <a:r>
              <a:rPr lang="en-US" b="1" dirty="0">
                <a:latin typeface="+mj-lt"/>
              </a:rPr>
              <a:t>   if(root!=NULL)</a:t>
            </a:r>
          </a:p>
          <a:p>
            <a:pPr marL="85725" lvl="2"/>
            <a:r>
              <a:rPr lang="en-US" b="1" dirty="0">
                <a:latin typeface="+mj-lt"/>
              </a:rPr>
              <a:t>    {</a:t>
            </a:r>
          </a:p>
          <a:p>
            <a:pPr marL="85725" lvl="2"/>
            <a:r>
              <a:rPr lang="en-US" dirty="0"/>
              <a:t>      </a:t>
            </a:r>
            <a:r>
              <a:rPr lang="en-US" dirty="0" err="1"/>
              <a:t>postorder</a:t>
            </a:r>
            <a:r>
              <a:rPr lang="en-US" dirty="0"/>
              <a:t>(root-&gt;left);</a:t>
            </a:r>
          </a:p>
          <a:p>
            <a:pPr marL="85725" lvl="2"/>
            <a:r>
              <a:rPr lang="en-US" dirty="0"/>
              <a:t>      </a:t>
            </a:r>
            <a:r>
              <a:rPr lang="en-US" dirty="0" err="1"/>
              <a:t>postorder</a:t>
            </a:r>
            <a:r>
              <a:rPr lang="en-US" dirty="0"/>
              <a:t>(root-&gt;right);</a:t>
            </a:r>
          </a:p>
          <a:p>
            <a:pPr marL="85725" lvl="2"/>
            <a:r>
              <a:rPr lang="en-US" b="1" dirty="0"/>
              <a:t>     </a:t>
            </a:r>
            <a:r>
              <a:rPr lang="en-US" b="1" dirty="0" err="1"/>
              <a:t>printf</a:t>
            </a:r>
            <a:r>
              <a:rPr lang="en-US" b="1" dirty="0"/>
              <a:t>(“ %d”, root-&gt;data);</a:t>
            </a:r>
            <a:endParaRPr lang="en-US" dirty="0"/>
          </a:p>
          <a:p>
            <a:pPr marL="85725" lvl="2"/>
            <a:r>
              <a:rPr lang="en-US" b="1" dirty="0">
                <a:latin typeface="+mj-lt"/>
              </a:rPr>
              <a:t>    }</a:t>
            </a:r>
          </a:p>
          <a:p>
            <a:pPr marL="85725" lvl="2"/>
            <a:r>
              <a:rPr lang="en-US" b="1" dirty="0">
                <a:latin typeface="+mj-lt"/>
              </a:rPr>
              <a:t> }</a:t>
            </a:r>
            <a:endParaRPr lang="en-IN" dirty="0"/>
          </a:p>
        </p:txBody>
      </p:sp>
      <p:sp>
        <p:nvSpPr>
          <p:cNvPr id="164" name="TextBox 163">
            <a:extLst>
              <a:ext uri="{FF2B5EF4-FFF2-40B4-BE49-F238E27FC236}">
                <a16:creationId xmlns:a16="http://schemas.microsoft.com/office/drawing/2014/main" id="{9463F43A-2520-4D76-AC1E-1E3DC234BB2E}"/>
              </a:ext>
            </a:extLst>
          </p:cNvPr>
          <p:cNvSpPr txBox="1"/>
          <p:nvPr/>
        </p:nvSpPr>
        <p:spPr>
          <a:xfrm>
            <a:off x="5008192" y="875693"/>
            <a:ext cx="3095063" cy="1754326"/>
          </a:xfrm>
          <a:prstGeom prst="rect">
            <a:avLst/>
          </a:prstGeom>
          <a:solidFill>
            <a:schemeClr val="accent4">
              <a:lumMod val="40000"/>
              <a:lumOff val="60000"/>
            </a:schemeClr>
          </a:solidFill>
        </p:spPr>
        <p:txBody>
          <a:bodyPr wrap="square" rtlCol="0">
            <a:spAutoFit/>
          </a:bodyPr>
          <a:lstStyle/>
          <a:p>
            <a:pPr marL="85725" lvl="2"/>
            <a:r>
              <a:rPr lang="en-US" dirty="0"/>
              <a:t>typedef struct </a:t>
            </a:r>
            <a:r>
              <a:rPr lang="en-US" dirty="0" err="1"/>
              <a:t>tree_node</a:t>
            </a:r>
            <a:endParaRPr lang="en-US" dirty="0"/>
          </a:p>
          <a:p>
            <a:pPr marL="85725" lvl="2"/>
            <a:r>
              <a:rPr lang="en-US" dirty="0"/>
              <a:t>{ </a:t>
            </a:r>
          </a:p>
          <a:p>
            <a:pPr marL="85725" lvl="2"/>
            <a:r>
              <a:rPr lang="en-US" dirty="0"/>
              <a:t>  int data;</a:t>
            </a:r>
          </a:p>
          <a:p>
            <a:pPr marL="85725" lvl="2"/>
            <a:r>
              <a:rPr lang="en-US" dirty="0"/>
              <a:t>  struct </a:t>
            </a:r>
            <a:r>
              <a:rPr lang="en-US" dirty="0" err="1"/>
              <a:t>tree_node</a:t>
            </a:r>
            <a:r>
              <a:rPr lang="en-US" dirty="0"/>
              <a:t> *left;</a:t>
            </a:r>
          </a:p>
          <a:p>
            <a:pPr marL="85725" lvl="2"/>
            <a:r>
              <a:rPr lang="en-US" dirty="0"/>
              <a:t>  struct </a:t>
            </a:r>
            <a:r>
              <a:rPr lang="en-US" dirty="0" err="1"/>
              <a:t>tree_node</a:t>
            </a:r>
            <a:r>
              <a:rPr lang="en-US" dirty="0"/>
              <a:t> *left;</a:t>
            </a:r>
          </a:p>
          <a:p>
            <a:pPr marL="85725" lvl="2"/>
            <a:r>
              <a:rPr lang="en-US" dirty="0"/>
              <a:t>} </a:t>
            </a:r>
            <a:r>
              <a:rPr lang="en-US" dirty="0" err="1"/>
              <a:t>tnd</a:t>
            </a:r>
            <a:r>
              <a:rPr lang="en-US" dirty="0"/>
              <a:t>;</a:t>
            </a:r>
            <a:endParaRPr lang="en-IN" dirty="0"/>
          </a:p>
        </p:txBody>
      </p:sp>
    </p:spTree>
    <p:extLst>
      <p:ext uri="{BB962C8B-B14F-4D97-AF65-F5344CB8AC3E}">
        <p14:creationId xmlns:p14="http://schemas.microsoft.com/office/powerpoint/2010/main" val="33730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down)">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down)">
                                      <p:cBhvr>
                                        <p:cTn id="25"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6" grpId="0" animBg="1"/>
      <p:bldP spid="162" grpId="0" animBg="1"/>
      <p:bldP spid="1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0515600" cy="419879"/>
          </a:xfrm>
        </p:spPr>
        <p:txBody>
          <a:bodyPr>
            <a:normAutofit fontScale="90000"/>
          </a:bodyPr>
          <a:lstStyle/>
          <a:p>
            <a:pPr lvl="0">
              <a:lnSpc>
                <a:spcPct val="107000"/>
              </a:lnSpc>
              <a:spcAft>
                <a:spcPts val="800"/>
              </a:spcAft>
              <a:buSzPts val="1000"/>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Threaded</a:t>
            </a: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 Binary Trees</a:t>
            </a: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12</a:t>
            </a:fld>
            <a:endParaRPr lang="en-IN"/>
          </a:p>
        </p:txBody>
      </p:sp>
      <p:sp>
        <p:nvSpPr>
          <p:cNvPr id="34" name="TextBox 33">
            <a:extLst>
              <a:ext uri="{FF2B5EF4-FFF2-40B4-BE49-F238E27FC236}">
                <a16:creationId xmlns:a16="http://schemas.microsoft.com/office/drawing/2014/main" id="{DB5E797B-2B3B-4904-AE2D-0F35A18D7CA6}"/>
              </a:ext>
            </a:extLst>
          </p:cNvPr>
          <p:cNvSpPr txBox="1"/>
          <p:nvPr/>
        </p:nvSpPr>
        <p:spPr>
          <a:xfrm>
            <a:off x="364504" y="1029506"/>
            <a:ext cx="4643913" cy="1200329"/>
          </a:xfrm>
          <a:prstGeom prst="rect">
            <a:avLst/>
          </a:prstGeom>
          <a:solidFill>
            <a:schemeClr val="accent4">
              <a:lumMod val="40000"/>
              <a:lumOff val="60000"/>
            </a:schemeClr>
          </a:solidFill>
        </p:spPr>
        <p:txBody>
          <a:bodyPr wrap="square" rtlCol="0">
            <a:spAutoFit/>
          </a:bodyPr>
          <a:lstStyle/>
          <a:p>
            <a:pPr marL="85725" lvl="2"/>
            <a:r>
              <a:rPr lang="en-US" b="1" i="0" dirty="0">
                <a:latin typeface="+mj-lt"/>
              </a:rPr>
              <a:t>Consider the linked representation of binary tree T. Approximately half of the entries in the pointer fields LEFT and  RIGHT  will contain null elements. </a:t>
            </a:r>
            <a:endParaRPr lang="en-IN" dirty="0"/>
          </a:p>
        </p:txBody>
      </p:sp>
      <p:grpSp>
        <p:nvGrpSpPr>
          <p:cNvPr id="68" name="Group 67">
            <a:extLst>
              <a:ext uri="{FF2B5EF4-FFF2-40B4-BE49-F238E27FC236}">
                <a16:creationId xmlns:a16="http://schemas.microsoft.com/office/drawing/2014/main" id="{5E7ADA97-687F-48CD-A9EA-BE79E994454D}"/>
              </a:ext>
            </a:extLst>
          </p:cNvPr>
          <p:cNvGrpSpPr/>
          <p:nvPr/>
        </p:nvGrpSpPr>
        <p:grpSpPr>
          <a:xfrm>
            <a:off x="6386921" y="1237605"/>
            <a:ext cx="4473735" cy="3851980"/>
            <a:chOff x="3713497" y="1187595"/>
            <a:chExt cx="4102300" cy="2898859"/>
          </a:xfrm>
        </p:grpSpPr>
        <p:sp>
          <p:nvSpPr>
            <p:cNvPr id="69" name="TextBox 68">
              <a:extLst>
                <a:ext uri="{FF2B5EF4-FFF2-40B4-BE49-F238E27FC236}">
                  <a16:creationId xmlns:a16="http://schemas.microsoft.com/office/drawing/2014/main" id="{5AE1D183-8058-42E8-A71B-034BEA438C7F}"/>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0" name="TextBox 69">
              <a:extLst>
                <a:ext uri="{FF2B5EF4-FFF2-40B4-BE49-F238E27FC236}">
                  <a16:creationId xmlns:a16="http://schemas.microsoft.com/office/drawing/2014/main" id="{9B2FA4D7-E3F1-411E-B042-9753F109534D}"/>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1" name="TextBox 70">
              <a:extLst>
                <a:ext uri="{FF2B5EF4-FFF2-40B4-BE49-F238E27FC236}">
                  <a16:creationId xmlns:a16="http://schemas.microsoft.com/office/drawing/2014/main" id="{82A2A92E-B7FF-4EAD-8E42-D54D1D0F5062}"/>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2" name="TextBox 71">
              <a:extLst>
                <a:ext uri="{FF2B5EF4-FFF2-40B4-BE49-F238E27FC236}">
                  <a16:creationId xmlns:a16="http://schemas.microsoft.com/office/drawing/2014/main" id="{B93CE2FE-645C-499C-B163-51A3D78C8B0E}"/>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73" name="TextBox 72">
              <a:extLst>
                <a:ext uri="{FF2B5EF4-FFF2-40B4-BE49-F238E27FC236}">
                  <a16:creationId xmlns:a16="http://schemas.microsoft.com/office/drawing/2014/main" id="{E83EF6EA-5AE2-4F13-9823-0372B33AB4EB}"/>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74" name="Group 73">
              <a:extLst>
                <a:ext uri="{FF2B5EF4-FFF2-40B4-BE49-F238E27FC236}">
                  <a16:creationId xmlns:a16="http://schemas.microsoft.com/office/drawing/2014/main" id="{EAE0D3FE-9F42-448B-9D63-4267B287F6BB}"/>
                </a:ext>
              </a:extLst>
            </p:cNvPr>
            <p:cNvGrpSpPr/>
            <p:nvPr/>
          </p:nvGrpSpPr>
          <p:grpSpPr>
            <a:xfrm>
              <a:off x="5383727" y="1917431"/>
              <a:ext cx="868276" cy="260799"/>
              <a:chOff x="4999896" y="2046523"/>
              <a:chExt cx="868276" cy="260799"/>
            </a:xfrm>
          </p:grpSpPr>
          <p:sp>
            <p:nvSpPr>
              <p:cNvPr id="157" name="Rectangle 156">
                <a:extLst>
                  <a:ext uri="{FF2B5EF4-FFF2-40B4-BE49-F238E27FC236}">
                    <a16:creationId xmlns:a16="http://schemas.microsoft.com/office/drawing/2014/main" id="{47A0005E-F33D-47DD-A1A1-04D47A9C809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65055246-0C8E-4E6A-A87C-57356716254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FB5652C1-63E3-4407-A366-435AC2F443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a:extLst>
                <a:ext uri="{FF2B5EF4-FFF2-40B4-BE49-F238E27FC236}">
                  <a16:creationId xmlns:a16="http://schemas.microsoft.com/office/drawing/2014/main" id="{67E97B5C-2246-4378-BC23-8F843A189C8B}"/>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76" name="Group 75">
              <a:extLst>
                <a:ext uri="{FF2B5EF4-FFF2-40B4-BE49-F238E27FC236}">
                  <a16:creationId xmlns:a16="http://schemas.microsoft.com/office/drawing/2014/main" id="{927FF396-6264-407E-A034-D7D2E88FE9D0}"/>
                </a:ext>
              </a:extLst>
            </p:cNvPr>
            <p:cNvGrpSpPr/>
            <p:nvPr/>
          </p:nvGrpSpPr>
          <p:grpSpPr>
            <a:xfrm>
              <a:off x="4459456" y="2520356"/>
              <a:ext cx="868276" cy="260799"/>
              <a:chOff x="4999896" y="2046523"/>
              <a:chExt cx="868276" cy="260799"/>
            </a:xfrm>
          </p:grpSpPr>
          <p:sp>
            <p:nvSpPr>
              <p:cNvPr id="154" name="Rectangle 153">
                <a:extLst>
                  <a:ext uri="{FF2B5EF4-FFF2-40B4-BE49-F238E27FC236}">
                    <a16:creationId xmlns:a16="http://schemas.microsoft.com/office/drawing/2014/main" id="{9234F769-15D8-4253-90FE-21E8ACE1FD7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CB3599FB-AE93-4C5E-859B-02F490A00D9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01DE804E-44D8-42E6-A270-13D7257FFE2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045D2EC-9740-45C3-91E4-D21560F5A0C5}"/>
                </a:ext>
              </a:extLst>
            </p:cNvPr>
            <p:cNvGrpSpPr/>
            <p:nvPr/>
          </p:nvGrpSpPr>
          <p:grpSpPr>
            <a:xfrm>
              <a:off x="6052527" y="2519174"/>
              <a:ext cx="868276" cy="260799"/>
              <a:chOff x="4999896" y="2046523"/>
              <a:chExt cx="868276" cy="260799"/>
            </a:xfrm>
          </p:grpSpPr>
          <p:sp>
            <p:nvSpPr>
              <p:cNvPr id="151" name="Rectangle 150">
                <a:extLst>
                  <a:ext uri="{FF2B5EF4-FFF2-40B4-BE49-F238E27FC236}">
                    <a16:creationId xmlns:a16="http://schemas.microsoft.com/office/drawing/2014/main" id="{6008287D-BE58-46CC-92E7-E628B143017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E7D590A6-62A1-452A-A2E8-8EA489D7A80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700F337F-149B-4894-AD04-B3AC2E70111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6AA2EFD0-97DD-4531-97D6-540560FD4D97}"/>
                </a:ext>
              </a:extLst>
            </p:cNvPr>
            <p:cNvGrpSpPr/>
            <p:nvPr/>
          </p:nvGrpSpPr>
          <p:grpSpPr>
            <a:xfrm>
              <a:off x="3713497" y="3179866"/>
              <a:ext cx="868276" cy="260799"/>
              <a:chOff x="4999896" y="2046523"/>
              <a:chExt cx="868276" cy="260799"/>
            </a:xfrm>
          </p:grpSpPr>
          <p:sp>
            <p:nvSpPr>
              <p:cNvPr id="148" name="Rectangle 147">
                <a:extLst>
                  <a:ext uri="{FF2B5EF4-FFF2-40B4-BE49-F238E27FC236}">
                    <a16:creationId xmlns:a16="http://schemas.microsoft.com/office/drawing/2014/main" id="{5A32CAB0-78F4-4F4A-9201-E7DFECAD93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AC5EACCA-9A84-4ED0-86F1-9067823D3CA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2483F09F-BC4C-4475-B5A9-36027484277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9C95A108-477A-4D7B-9A90-EB519049A27C}"/>
                </a:ext>
              </a:extLst>
            </p:cNvPr>
            <p:cNvGrpSpPr/>
            <p:nvPr/>
          </p:nvGrpSpPr>
          <p:grpSpPr>
            <a:xfrm>
              <a:off x="5026638" y="3166511"/>
              <a:ext cx="868276" cy="260799"/>
              <a:chOff x="4999896" y="2046523"/>
              <a:chExt cx="868276" cy="260799"/>
            </a:xfrm>
          </p:grpSpPr>
          <p:sp>
            <p:nvSpPr>
              <p:cNvPr id="145" name="Rectangle 144">
                <a:extLst>
                  <a:ext uri="{FF2B5EF4-FFF2-40B4-BE49-F238E27FC236}">
                    <a16:creationId xmlns:a16="http://schemas.microsoft.com/office/drawing/2014/main" id="{9A28E148-1AC7-419F-A1F3-2FDCA0FDE6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208533F-36F0-41B3-B3F6-7530311B926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81DBA4C-6D43-4382-B1A3-E59AEE2C49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3708F5F9-CF90-4CE3-AB58-DD14ECDEE2B4}"/>
                </a:ext>
              </a:extLst>
            </p:cNvPr>
            <p:cNvGrpSpPr/>
            <p:nvPr/>
          </p:nvGrpSpPr>
          <p:grpSpPr>
            <a:xfrm>
              <a:off x="6947521" y="3165812"/>
              <a:ext cx="868276" cy="260799"/>
              <a:chOff x="4999896" y="2046523"/>
              <a:chExt cx="868276" cy="260799"/>
            </a:xfrm>
          </p:grpSpPr>
          <p:sp>
            <p:nvSpPr>
              <p:cNvPr id="142" name="Rectangle 141">
                <a:extLst>
                  <a:ext uri="{FF2B5EF4-FFF2-40B4-BE49-F238E27FC236}">
                    <a16:creationId xmlns:a16="http://schemas.microsoft.com/office/drawing/2014/main" id="{251F7BD0-9B77-4FE7-9568-530BA17201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896F6C1-D7F5-4C56-9940-4322CBE379E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24F806FF-FB3D-4698-8563-DC2FC3135CE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EF3658F8-C19F-4DAC-BEF4-652E2DABC304}"/>
                </a:ext>
              </a:extLst>
            </p:cNvPr>
            <p:cNvGrpSpPr/>
            <p:nvPr/>
          </p:nvGrpSpPr>
          <p:grpSpPr>
            <a:xfrm>
              <a:off x="4221834" y="3767197"/>
              <a:ext cx="868276" cy="260799"/>
              <a:chOff x="4999896" y="2046523"/>
              <a:chExt cx="868276" cy="260799"/>
            </a:xfrm>
          </p:grpSpPr>
          <p:sp>
            <p:nvSpPr>
              <p:cNvPr id="139" name="Rectangle 138">
                <a:extLst>
                  <a:ext uri="{FF2B5EF4-FFF2-40B4-BE49-F238E27FC236}">
                    <a16:creationId xmlns:a16="http://schemas.microsoft.com/office/drawing/2014/main" id="{BF2B0AC0-8ED2-4356-B15E-551A049A18C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0525CB35-C6C2-4DAA-9D1A-0B819F57770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69710B25-511A-46FC-8C58-1A1A8D82B50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330F8C84-7AF4-4482-9A0C-FDE2E12A6653}"/>
                </a:ext>
              </a:extLst>
            </p:cNvPr>
            <p:cNvGrpSpPr/>
            <p:nvPr/>
          </p:nvGrpSpPr>
          <p:grpSpPr>
            <a:xfrm>
              <a:off x="5477477" y="3754192"/>
              <a:ext cx="868276" cy="260799"/>
              <a:chOff x="4999896" y="2046523"/>
              <a:chExt cx="868276" cy="260799"/>
            </a:xfrm>
          </p:grpSpPr>
          <p:sp>
            <p:nvSpPr>
              <p:cNvPr id="136" name="Rectangle 135">
                <a:extLst>
                  <a:ext uri="{FF2B5EF4-FFF2-40B4-BE49-F238E27FC236}">
                    <a16:creationId xmlns:a16="http://schemas.microsoft.com/office/drawing/2014/main" id="{D35630A8-5832-4E49-9B5A-97DD520801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B6E1273E-BDF7-47F7-B860-17F1CE63C5C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65B7F21C-9A6C-47EB-97C9-8E16465693A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A2738FFA-EFC4-4634-88F9-07850B03AD36}"/>
                </a:ext>
              </a:extLst>
            </p:cNvPr>
            <p:cNvGrpSpPr/>
            <p:nvPr/>
          </p:nvGrpSpPr>
          <p:grpSpPr>
            <a:xfrm>
              <a:off x="6536703" y="3745187"/>
              <a:ext cx="868276" cy="260799"/>
              <a:chOff x="4999896" y="2046523"/>
              <a:chExt cx="868276" cy="260799"/>
            </a:xfrm>
          </p:grpSpPr>
          <p:sp>
            <p:nvSpPr>
              <p:cNvPr id="133" name="Rectangle 132">
                <a:extLst>
                  <a:ext uri="{FF2B5EF4-FFF2-40B4-BE49-F238E27FC236}">
                    <a16:creationId xmlns:a16="http://schemas.microsoft.com/office/drawing/2014/main" id="{D5AB0FC2-4DE3-4870-892B-C56B6A5C64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8581FC30-7C2F-48DD-9FB1-B5A451C2703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AB47ADB6-DA2A-43F5-BC16-79A206FA72A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4" name="Straight Arrow Connector 83">
              <a:extLst>
                <a:ext uri="{FF2B5EF4-FFF2-40B4-BE49-F238E27FC236}">
                  <a16:creationId xmlns:a16="http://schemas.microsoft.com/office/drawing/2014/main" id="{3B354A6F-B5A3-4B96-9600-24EA3D10785C}"/>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7F8AC24-F09B-4317-8DC0-72D554E5AD6B}"/>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4BC18F-55DE-4009-871A-692B36A98AB9}"/>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ED12D3F-C313-452C-8204-1342862D2810}"/>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50438AF-21AE-4670-B457-1AFFD15ABB33}"/>
                </a:ext>
              </a:extLst>
            </p:cNvPr>
            <p:cNvCxnSpPr>
              <a:cxnSpLocks/>
              <a:endCxn id="146"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24882AE-F98A-4C2C-AAC2-3512560E6F8C}"/>
                </a:ext>
              </a:extLst>
            </p:cNvPr>
            <p:cNvCxnSpPr>
              <a:cxnSpLocks/>
              <a:endCxn id="152"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E6431A7-3453-4007-AE30-17953BF5F4DB}"/>
                </a:ext>
              </a:extLst>
            </p:cNvPr>
            <p:cNvCxnSpPr>
              <a:cxnSpLocks/>
              <a:endCxn id="143"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564C84-470D-429F-BF02-68851FC99ADF}"/>
                </a:ext>
              </a:extLst>
            </p:cNvPr>
            <p:cNvCxnSpPr>
              <a:cxnSpLocks/>
              <a:endCxn id="137"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5FAC9AE-96D2-4DC1-B7ED-3F1E6F61956A}"/>
                </a:ext>
              </a:extLst>
            </p:cNvPr>
            <p:cNvGrpSpPr/>
            <p:nvPr/>
          </p:nvGrpSpPr>
          <p:grpSpPr>
            <a:xfrm>
              <a:off x="7633094" y="3255725"/>
              <a:ext cx="120770" cy="108382"/>
              <a:chOff x="9721970" y="2177531"/>
              <a:chExt cx="120770" cy="108382"/>
            </a:xfrm>
          </p:grpSpPr>
          <p:cxnSp>
            <p:nvCxnSpPr>
              <p:cNvPr id="131" name="Straight Connector 130">
                <a:extLst>
                  <a:ext uri="{FF2B5EF4-FFF2-40B4-BE49-F238E27FC236}">
                    <a16:creationId xmlns:a16="http://schemas.microsoft.com/office/drawing/2014/main" id="{C53FA886-CC1F-4135-829D-B297264B933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09-0837-498C-B915-C5054B5AAA8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F806F1-ACA4-4694-BEED-F00142F32468}"/>
                </a:ext>
              </a:extLst>
            </p:cNvPr>
            <p:cNvGrpSpPr/>
            <p:nvPr/>
          </p:nvGrpSpPr>
          <p:grpSpPr>
            <a:xfrm>
              <a:off x="7220209" y="3811074"/>
              <a:ext cx="120770" cy="108382"/>
              <a:chOff x="9721970" y="2177531"/>
              <a:chExt cx="120770" cy="108382"/>
            </a:xfrm>
          </p:grpSpPr>
          <p:cxnSp>
            <p:nvCxnSpPr>
              <p:cNvPr id="129" name="Straight Connector 128">
                <a:extLst>
                  <a:ext uri="{FF2B5EF4-FFF2-40B4-BE49-F238E27FC236}">
                    <a16:creationId xmlns:a16="http://schemas.microsoft.com/office/drawing/2014/main" id="{1A758862-7575-42CD-A83F-13A8F05827D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8ABB05-5484-4E03-B96A-A23605DF52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B9A91AE-1A5E-4013-8763-DBA0C1FA4065}"/>
                </a:ext>
              </a:extLst>
            </p:cNvPr>
            <p:cNvGrpSpPr/>
            <p:nvPr/>
          </p:nvGrpSpPr>
          <p:grpSpPr>
            <a:xfrm>
              <a:off x="6594843" y="3821046"/>
              <a:ext cx="120770" cy="108382"/>
              <a:chOff x="9721970" y="2177531"/>
              <a:chExt cx="120770" cy="108382"/>
            </a:xfrm>
          </p:grpSpPr>
          <p:cxnSp>
            <p:nvCxnSpPr>
              <p:cNvPr id="127" name="Straight Connector 126">
                <a:extLst>
                  <a:ext uri="{FF2B5EF4-FFF2-40B4-BE49-F238E27FC236}">
                    <a16:creationId xmlns:a16="http://schemas.microsoft.com/office/drawing/2014/main" id="{CEB60CFD-BA3B-48C9-B1FB-EB3D65AB3AF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CEB337-1BDE-43AE-B348-C3EE278D13A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1CD66AF-4FAC-4A6D-9384-8FFBD915BA49}"/>
                </a:ext>
              </a:extLst>
            </p:cNvPr>
            <p:cNvGrpSpPr/>
            <p:nvPr/>
          </p:nvGrpSpPr>
          <p:grpSpPr>
            <a:xfrm>
              <a:off x="6084204" y="2596914"/>
              <a:ext cx="120770" cy="108382"/>
              <a:chOff x="9721970" y="2177531"/>
              <a:chExt cx="120770" cy="108382"/>
            </a:xfrm>
          </p:grpSpPr>
          <p:cxnSp>
            <p:nvCxnSpPr>
              <p:cNvPr id="125" name="Straight Connector 124">
                <a:extLst>
                  <a:ext uri="{FF2B5EF4-FFF2-40B4-BE49-F238E27FC236}">
                    <a16:creationId xmlns:a16="http://schemas.microsoft.com/office/drawing/2014/main" id="{43BCBAC9-A253-4445-A9D3-C2DD525DE6F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0E6157-F651-44E5-A637-DA8B3AFB6E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42F52E84-1411-4C11-8EA6-BD78EB891848}"/>
                </a:ext>
              </a:extLst>
            </p:cNvPr>
            <p:cNvGrpSpPr/>
            <p:nvPr/>
          </p:nvGrpSpPr>
          <p:grpSpPr>
            <a:xfrm>
              <a:off x="3750450" y="3255725"/>
              <a:ext cx="120770" cy="108382"/>
              <a:chOff x="9721970" y="2177531"/>
              <a:chExt cx="120770" cy="108382"/>
            </a:xfrm>
          </p:grpSpPr>
          <p:cxnSp>
            <p:nvCxnSpPr>
              <p:cNvPr id="123" name="Straight Connector 122">
                <a:extLst>
                  <a:ext uri="{FF2B5EF4-FFF2-40B4-BE49-F238E27FC236}">
                    <a16:creationId xmlns:a16="http://schemas.microsoft.com/office/drawing/2014/main" id="{728E32A1-22A1-4F97-9077-B266FCA83AC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018CB9-805E-4D48-ABA3-C7859007FF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866A1D3E-8CE7-4102-BDFC-D9664569DB86}"/>
                </a:ext>
              </a:extLst>
            </p:cNvPr>
            <p:cNvGrpSpPr/>
            <p:nvPr/>
          </p:nvGrpSpPr>
          <p:grpSpPr>
            <a:xfrm>
              <a:off x="4387916" y="3268755"/>
              <a:ext cx="120770" cy="108382"/>
              <a:chOff x="9721970" y="2177531"/>
              <a:chExt cx="120770" cy="108382"/>
            </a:xfrm>
          </p:grpSpPr>
          <p:cxnSp>
            <p:nvCxnSpPr>
              <p:cNvPr id="121" name="Straight Connector 120">
                <a:extLst>
                  <a:ext uri="{FF2B5EF4-FFF2-40B4-BE49-F238E27FC236}">
                    <a16:creationId xmlns:a16="http://schemas.microsoft.com/office/drawing/2014/main" id="{E4EF9BC4-4E10-4882-AE54-84BF6226D50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F706A4-F69B-414A-98E3-C1C67A30CB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12A5EF5-593A-456D-8377-AD4E449670E3}"/>
                </a:ext>
              </a:extLst>
            </p:cNvPr>
            <p:cNvGrpSpPr/>
            <p:nvPr/>
          </p:nvGrpSpPr>
          <p:grpSpPr>
            <a:xfrm>
              <a:off x="4273467" y="3847953"/>
              <a:ext cx="120770" cy="108382"/>
              <a:chOff x="9721970" y="2177531"/>
              <a:chExt cx="120770" cy="108382"/>
            </a:xfrm>
          </p:grpSpPr>
          <p:cxnSp>
            <p:nvCxnSpPr>
              <p:cNvPr id="119" name="Straight Connector 118">
                <a:extLst>
                  <a:ext uri="{FF2B5EF4-FFF2-40B4-BE49-F238E27FC236}">
                    <a16:creationId xmlns:a16="http://schemas.microsoft.com/office/drawing/2014/main" id="{7FBA3E3E-84DB-4495-9986-8A74723A1BE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BA00C-7098-4EB1-BE80-FFD42A7089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09551500-AFCA-43B7-BA96-3632D3EE187E}"/>
                </a:ext>
              </a:extLst>
            </p:cNvPr>
            <p:cNvGrpSpPr/>
            <p:nvPr/>
          </p:nvGrpSpPr>
          <p:grpSpPr>
            <a:xfrm>
              <a:off x="4905868" y="3847953"/>
              <a:ext cx="120770" cy="108382"/>
              <a:chOff x="9721970" y="2177531"/>
              <a:chExt cx="120770" cy="108382"/>
            </a:xfrm>
          </p:grpSpPr>
          <p:cxnSp>
            <p:nvCxnSpPr>
              <p:cNvPr id="117" name="Straight Connector 116">
                <a:extLst>
                  <a:ext uri="{FF2B5EF4-FFF2-40B4-BE49-F238E27FC236}">
                    <a16:creationId xmlns:a16="http://schemas.microsoft.com/office/drawing/2014/main" id="{9591297D-54EB-4E6B-B2E4-739433738C1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10D814E-43D4-467B-9205-8B4D4ADEA9D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2D1C9457-D2F5-41D6-9BC2-792CE475B330}"/>
                </a:ext>
              </a:extLst>
            </p:cNvPr>
            <p:cNvGrpSpPr/>
            <p:nvPr/>
          </p:nvGrpSpPr>
          <p:grpSpPr>
            <a:xfrm>
              <a:off x="5526223" y="3830051"/>
              <a:ext cx="120770" cy="108382"/>
              <a:chOff x="9721970" y="2177531"/>
              <a:chExt cx="120770" cy="108382"/>
            </a:xfrm>
          </p:grpSpPr>
          <p:cxnSp>
            <p:nvCxnSpPr>
              <p:cNvPr id="115" name="Straight Connector 114">
                <a:extLst>
                  <a:ext uri="{FF2B5EF4-FFF2-40B4-BE49-F238E27FC236}">
                    <a16:creationId xmlns:a16="http://schemas.microsoft.com/office/drawing/2014/main" id="{A60A3E13-A67B-43F0-AF94-829DF51E9B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B47BBDF-69F6-4B83-A7D5-DEDF9A62B6A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E026AED0-FBC8-4E59-ACA2-5C9EA458B097}"/>
                </a:ext>
              </a:extLst>
            </p:cNvPr>
            <p:cNvGrpSpPr/>
            <p:nvPr/>
          </p:nvGrpSpPr>
          <p:grpSpPr>
            <a:xfrm>
              <a:off x="6144589" y="3830051"/>
              <a:ext cx="120770" cy="108382"/>
              <a:chOff x="9721970" y="2177531"/>
              <a:chExt cx="120770" cy="108382"/>
            </a:xfrm>
          </p:grpSpPr>
          <p:cxnSp>
            <p:nvCxnSpPr>
              <p:cNvPr id="113" name="Straight Connector 112">
                <a:extLst>
                  <a:ext uri="{FF2B5EF4-FFF2-40B4-BE49-F238E27FC236}">
                    <a16:creationId xmlns:a16="http://schemas.microsoft.com/office/drawing/2014/main" id="{5BD15DE9-93F9-4052-AC8B-72AF08CEF19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A6B78A-C890-4963-B39E-4290B395403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FD7332EE-6FBF-4F7D-8328-3455DC2EF394}"/>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03" name="TextBox 102">
              <a:extLst>
                <a:ext uri="{FF2B5EF4-FFF2-40B4-BE49-F238E27FC236}">
                  <a16:creationId xmlns:a16="http://schemas.microsoft.com/office/drawing/2014/main" id="{06F5C219-D782-4CC3-ABEE-01CCD187C8EF}"/>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04" name="TextBox 103">
              <a:extLst>
                <a:ext uri="{FF2B5EF4-FFF2-40B4-BE49-F238E27FC236}">
                  <a16:creationId xmlns:a16="http://schemas.microsoft.com/office/drawing/2014/main" id="{7BD045EB-6B91-4863-94D0-3664C04408C3}"/>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05" name="TextBox 104">
              <a:extLst>
                <a:ext uri="{FF2B5EF4-FFF2-40B4-BE49-F238E27FC236}">
                  <a16:creationId xmlns:a16="http://schemas.microsoft.com/office/drawing/2014/main" id="{62FB9143-9640-4173-B142-80B9825D82C9}"/>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06" name="TextBox 105">
              <a:extLst>
                <a:ext uri="{FF2B5EF4-FFF2-40B4-BE49-F238E27FC236}">
                  <a16:creationId xmlns:a16="http://schemas.microsoft.com/office/drawing/2014/main" id="{A7894C43-C74F-490E-9E9C-6B330D80D8E0}"/>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07" name="TextBox 106">
              <a:extLst>
                <a:ext uri="{FF2B5EF4-FFF2-40B4-BE49-F238E27FC236}">
                  <a16:creationId xmlns:a16="http://schemas.microsoft.com/office/drawing/2014/main" id="{0C393B31-C92D-4BFE-A70C-9303A6997A1A}"/>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08" name="TextBox 107">
              <a:extLst>
                <a:ext uri="{FF2B5EF4-FFF2-40B4-BE49-F238E27FC236}">
                  <a16:creationId xmlns:a16="http://schemas.microsoft.com/office/drawing/2014/main" id="{EFAEF807-BBB0-452E-ACB3-5996156A7A61}"/>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09" name="TextBox 108">
              <a:extLst>
                <a:ext uri="{FF2B5EF4-FFF2-40B4-BE49-F238E27FC236}">
                  <a16:creationId xmlns:a16="http://schemas.microsoft.com/office/drawing/2014/main" id="{5E399C8B-71AD-4F6E-8226-CEC05480CD11}"/>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10" name="Rectangle 109">
              <a:extLst>
                <a:ext uri="{FF2B5EF4-FFF2-40B4-BE49-F238E27FC236}">
                  <a16:creationId xmlns:a16="http://schemas.microsoft.com/office/drawing/2014/main" id="{CBBF9A4D-E0B0-4224-AE96-803925F752EF}"/>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TextBox 110">
              <a:extLst>
                <a:ext uri="{FF2B5EF4-FFF2-40B4-BE49-F238E27FC236}">
                  <a16:creationId xmlns:a16="http://schemas.microsoft.com/office/drawing/2014/main" id="{E88A5DE9-6496-4F59-B8F7-CE0274E3969E}"/>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2" name="Straight Arrow Connector 111">
              <a:extLst>
                <a:ext uri="{FF2B5EF4-FFF2-40B4-BE49-F238E27FC236}">
                  <a16:creationId xmlns:a16="http://schemas.microsoft.com/office/drawing/2014/main" id="{6171A300-E249-48DE-8644-EB251E11032D}"/>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EAFB23E9-8B5B-4F0C-81F3-27035B1CF7CA}"/>
              </a:ext>
            </a:extLst>
          </p:cNvPr>
          <p:cNvSpPr txBox="1"/>
          <p:nvPr/>
        </p:nvSpPr>
        <p:spPr>
          <a:xfrm>
            <a:off x="372701" y="2391456"/>
            <a:ext cx="4643913" cy="2031325"/>
          </a:xfrm>
          <a:prstGeom prst="rect">
            <a:avLst/>
          </a:prstGeom>
          <a:solidFill>
            <a:schemeClr val="accent4">
              <a:lumMod val="40000"/>
              <a:lumOff val="60000"/>
            </a:schemeClr>
          </a:solidFill>
        </p:spPr>
        <p:txBody>
          <a:bodyPr wrap="square" rtlCol="0">
            <a:spAutoFit/>
          </a:bodyPr>
          <a:lstStyle/>
          <a:p>
            <a:pPr marL="85725" lvl="2"/>
            <a:r>
              <a:rPr lang="en-US" b="1" i="0" dirty="0">
                <a:latin typeface="+mj-lt"/>
              </a:rPr>
              <a:t>This space may be more efficiently used by replacing the null entries by some other type of information. Specifically, we will replace certain null entries by special pointers which point to nodes higher in the tree. These special pointers are called threads and binary trees with such pointers are called threaded binary tress.</a:t>
            </a:r>
            <a:endParaRPr lang="en-IN" dirty="0"/>
          </a:p>
        </p:txBody>
      </p:sp>
      <p:sp>
        <p:nvSpPr>
          <p:cNvPr id="164" name="TextBox 163">
            <a:extLst>
              <a:ext uri="{FF2B5EF4-FFF2-40B4-BE49-F238E27FC236}">
                <a16:creationId xmlns:a16="http://schemas.microsoft.com/office/drawing/2014/main" id="{9463F43A-2520-4D76-AC1E-1E3DC234BB2E}"/>
              </a:ext>
            </a:extLst>
          </p:cNvPr>
          <p:cNvSpPr txBox="1"/>
          <p:nvPr/>
        </p:nvSpPr>
        <p:spPr>
          <a:xfrm>
            <a:off x="364503" y="4571658"/>
            <a:ext cx="4643913" cy="1754326"/>
          </a:xfrm>
          <a:prstGeom prst="rect">
            <a:avLst/>
          </a:prstGeom>
          <a:solidFill>
            <a:schemeClr val="accent4">
              <a:lumMod val="40000"/>
              <a:lumOff val="60000"/>
            </a:schemeClr>
          </a:solidFill>
        </p:spPr>
        <p:txBody>
          <a:bodyPr wrap="square" rtlCol="0">
            <a:spAutoFit/>
          </a:bodyPr>
          <a:lstStyle/>
          <a:p>
            <a:pPr marL="85725" lvl="2"/>
            <a:r>
              <a:rPr lang="en-US" b="1" i="0" dirty="0">
                <a:latin typeface="+mj-lt"/>
              </a:rPr>
              <a:t>There are many ways to thread a binary tree T, but each threading will corresponding to a particular traversal of T (</a:t>
            </a:r>
            <a:r>
              <a:rPr lang="en-US" b="1" i="0" dirty="0" err="1">
                <a:latin typeface="+mj-lt"/>
              </a:rPr>
              <a:t>Inorder</a:t>
            </a:r>
            <a:r>
              <a:rPr lang="en-US" b="1" i="0" dirty="0">
                <a:latin typeface="+mj-lt"/>
              </a:rPr>
              <a:t> and Preorder only)</a:t>
            </a:r>
          </a:p>
          <a:p>
            <a:pPr marL="371475" lvl="2" indent="-285750">
              <a:buFont typeface="Arial" panose="020B0604020202020204" pitchFamily="34" charset="0"/>
              <a:buChar char="•"/>
            </a:pPr>
            <a:r>
              <a:rPr lang="en-US" b="1" dirty="0">
                <a:latin typeface="+mj-lt"/>
              </a:rPr>
              <a:t>One-way Threading</a:t>
            </a:r>
          </a:p>
          <a:p>
            <a:pPr marL="371475" lvl="2" indent="-285750">
              <a:buFont typeface="Arial" panose="020B0604020202020204" pitchFamily="34" charset="0"/>
              <a:buChar char="•"/>
            </a:pPr>
            <a:r>
              <a:rPr lang="en-US" b="1" dirty="0">
                <a:latin typeface="+mj-lt"/>
              </a:rPr>
              <a:t>Two-way threading</a:t>
            </a:r>
            <a:endParaRPr lang="en-IN" dirty="0"/>
          </a:p>
        </p:txBody>
      </p:sp>
    </p:spTree>
    <p:extLst>
      <p:ext uri="{BB962C8B-B14F-4D97-AF65-F5344CB8AC3E}">
        <p14:creationId xmlns:p14="http://schemas.microsoft.com/office/powerpoint/2010/main" val="20349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wipe(down)">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wipe(down)">
                                      <p:cBhvr>
                                        <p:cTn id="22"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62" grpId="0" animBg="1"/>
      <p:bldP spid="1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0515600" cy="419879"/>
          </a:xfrm>
        </p:spPr>
        <p:txBody>
          <a:bodyPr>
            <a:normAutofit fontScale="90000"/>
          </a:bodyPr>
          <a:lstStyle/>
          <a:p>
            <a:pPr lvl="0" algn="ctr">
              <a:lnSpc>
                <a:spcPct val="107000"/>
              </a:lnSpc>
              <a:spcAft>
                <a:spcPts val="800"/>
              </a:spcAft>
              <a:buSzPts val="1000"/>
              <a:tabLst>
                <a:tab pos="457200" algn="l"/>
              </a:tabLst>
            </a:pPr>
            <a:r>
              <a:rPr lang="en-IN" b="1" dirty="0" err="1">
                <a:latin typeface="Times New Roman" panose="02020603050405020304" pitchFamily="18" charset="0"/>
                <a:ea typeface="Calibri" panose="020F0502020204030204" pitchFamily="34" charset="0"/>
                <a:cs typeface="Times New Roman" panose="02020603050405020304" pitchFamily="18" charset="0"/>
              </a:rPr>
              <a:t>Inorder</a:t>
            </a:r>
            <a:r>
              <a:rPr lang="en-IN" b="1" dirty="0">
                <a:latin typeface="Times New Roman" panose="02020603050405020304" pitchFamily="18" charset="0"/>
                <a:ea typeface="Calibri" panose="020F0502020204030204" pitchFamily="34" charset="0"/>
                <a:cs typeface="Times New Roman" panose="02020603050405020304" pitchFamily="18" charset="0"/>
              </a:rPr>
              <a:t> Threaded</a:t>
            </a: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 Binary Trees</a:t>
            </a: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13</a:t>
            </a:fld>
            <a:endParaRPr lang="en-IN"/>
          </a:p>
        </p:txBody>
      </p:sp>
      <p:sp>
        <p:nvSpPr>
          <p:cNvPr id="164" name="TextBox 163">
            <a:extLst>
              <a:ext uri="{FF2B5EF4-FFF2-40B4-BE49-F238E27FC236}">
                <a16:creationId xmlns:a16="http://schemas.microsoft.com/office/drawing/2014/main" id="{9463F43A-2520-4D76-AC1E-1E3DC234BB2E}"/>
              </a:ext>
            </a:extLst>
          </p:cNvPr>
          <p:cNvSpPr txBox="1"/>
          <p:nvPr/>
        </p:nvSpPr>
        <p:spPr>
          <a:xfrm>
            <a:off x="4363188" y="4375330"/>
            <a:ext cx="3017052" cy="369332"/>
          </a:xfrm>
          <a:prstGeom prst="rect">
            <a:avLst/>
          </a:prstGeom>
          <a:solidFill>
            <a:schemeClr val="accent4">
              <a:lumMod val="40000"/>
              <a:lumOff val="60000"/>
            </a:schemeClr>
          </a:solidFill>
        </p:spPr>
        <p:txBody>
          <a:bodyPr wrap="square" rtlCol="0">
            <a:spAutoFit/>
          </a:bodyPr>
          <a:lstStyle/>
          <a:p>
            <a:pPr marL="85725" lvl="2"/>
            <a:r>
              <a:rPr lang="en-US" b="1" i="0" dirty="0" err="1">
                <a:latin typeface="+mj-lt"/>
              </a:rPr>
              <a:t>Inorder</a:t>
            </a:r>
            <a:r>
              <a:rPr lang="en-US" b="1" dirty="0">
                <a:latin typeface="+mj-lt"/>
              </a:rPr>
              <a:t>: D  B  H  E  A  F  C  G</a:t>
            </a:r>
            <a:endParaRPr lang="en-IN" dirty="0"/>
          </a:p>
        </p:txBody>
      </p:sp>
      <p:pic>
        <p:nvPicPr>
          <p:cNvPr id="6" name="Picture 5">
            <a:extLst>
              <a:ext uri="{FF2B5EF4-FFF2-40B4-BE49-F238E27FC236}">
                <a16:creationId xmlns:a16="http://schemas.microsoft.com/office/drawing/2014/main" id="{FED9938E-2E4D-4EDA-A579-3085C577F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96" y="1258767"/>
            <a:ext cx="5853304" cy="2437022"/>
          </a:xfrm>
          <a:prstGeom prst="rect">
            <a:avLst/>
          </a:prstGeom>
        </p:spPr>
      </p:pic>
      <p:pic>
        <p:nvPicPr>
          <p:cNvPr id="8" name="Picture 7">
            <a:extLst>
              <a:ext uri="{FF2B5EF4-FFF2-40B4-BE49-F238E27FC236}">
                <a16:creationId xmlns:a16="http://schemas.microsoft.com/office/drawing/2014/main" id="{04017369-D379-4B3D-84FE-64B539F8D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417" y="1403064"/>
            <a:ext cx="5395677" cy="2391061"/>
          </a:xfrm>
          <a:prstGeom prst="rect">
            <a:avLst/>
          </a:prstGeom>
        </p:spPr>
      </p:pic>
    </p:spTree>
    <p:extLst>
      <p:ext uri="{BB962C8B-B14F-4D97-AF65-F5344CB8AC3E}">
        <p14:creationId xmlns:p14="http://schemas.microsoft.com/office/powerpoint/2010/main" val="3951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down)">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15108E-D11C-4048-B5A0-ECB6288D78A8}"/>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72A3A2B2-87A4-4B55-8F8B-35C76F0EFFB7}"/>
              </a:ext>
            </a:extLst>
          </p:cNvPr>
          <p:cNvSpPr>
            <a:spLocks noGrp="1"/>
          </p:cNvSpPr>
          <p:nvPr>
            <p:ph type="sldNum" sz="quarter" idx="12"/>
          </p:nvPr>
        </p:nvSpPr>
        <p:spPr/>
        <p:txBody>
          <a:bodyPr/>
          <a:lstStyle/>
          <a:p>
            <a:fld id="{601E844E-216E-47E9-9739-0B169D701703}" type="slidenum">
              <a:rPr lang="en-IN" smtClean="0"/>
              <a:t>14</a:t>
            </a:fld>
            <a:endParaRPr lang="en-IN"/>
          </a:p>
        </p:txBody>
      </p:sp>
      <p:pic>
        <p:nvPicPr>
          <p:cNvPr id="7" name="Picture 6">
            <a:extLst>
              <a:ext uri="{FF2B5EF4-FFF2-40B4-BE49-F238E27FC236}">
                <a16:creationId xmlns:a16="http://schemas.microsoft.com/office/drawing/2014/main" id="{BCAD3FBC-66BD-4B16-893F-B47729387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9010"/>
            <a:ext cx="9051985" cy="6788989"/>
          </a:xfrm>
          <a:prstGeom prst="rect">
            <a:avLst/>
          </a:prstGeom>
        </p:spPr>
      </p:pic>
    </p:spTree>
    <p:extLst>
      <p:ext uri="{BB962C8B-B14F-4D97-AF65-F5344CB8AC3E}">
        <p14:creationId xmlns:p14="http://schemas.microsoft.com/office/powerpoint/2010/main" val="344810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15</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293473" y="1218065"/>
            <a:ext cx="5310256" cy="1631216"/>
          </a:xfrm>
          <a:prstGeom prst="rect">
            <a:avLst/>
          </a:prstGeom>
          <a:noFill/>
        </p:spPr>
        <p:txBody>
          <a:bodyPr wrap="square" rtlCol="0">
            <a:spAutoFit/>
          </a:bodyPr>
          <a:lstStyle/>
          <a:p>
            <a:pPr algn="just"/>
            <a:r>
              <a:rPr lang="en-US" dirty="0"/>
              <a:t> </a:t>
            </a:r>
            <a:r>
              <a:rPr lang="en-US" sz="2000" dirty="0">
                <a:solidFill>
                  <a:srgbClr val="002060"/>
                </a:solidFill>
              </a:rPr>
              <a:t>A binary tree T is called a binary search tree (BST) if each node N of T has the following property: </a:t>
            </a:r>
            <a:r>
              <a:rPr lang="en-US" sz="2000" i="1" dirty="0">
                <a:solidFill>
                  <a:srgbClr val="002060"/>
                </a:solidFill>
              </a:rPr>
              <a:t>The value at N is greater than every value in the left subtree of N and is less than every value in the right subtree of N.</a:t>
            </a:r>
            <a:endParaRPr lang="en-IN" i="1" dirty="0">
              <a:solidFill>
                <a:srgbClr val="002060"/>
              </a:solidFill>
            </a:endParaRPr>
          </a:p>
        </p:txBody>
      </p:sp>
      <p:grpSp>
        <p:nvGrpSpPr>
          <p:cNvPr id="19" name="Group 18">
            <a:extLst>
              <a:ext uri="{FF2B5EF4-FFF2-40B4-BE49-F238E27FC236}">
                <a16:creationId xmlns:a16="http://schemas.microsoft.com/office/drawing/2014/main" id="{00B4AFDB-9C6D-49A4-A9DF-7650E3ADECEF}"/>
              </a:ext>
            </a:extLst>
          </p:cNvPr>
          <p:cNvGrpSpPr/>
          <p:nvPr/>
        </p:nvGrpSpPr>
        <p:grpSpPr>
          <a:xfrm>
            <a:off x="6626778" y="1157493"/>
            <a:ext cx="4102300" cy="2898859"/>
            <a:chOff x="3713497" y="1187595"/>
            <a:chExt cx="4102300" cy="2898859"/>
          </a:xfrm>
        </p:grpSpPr>
        <p:sp>
          <p:nvSpPr>
            <p:cNvPr id="20" name="TextBox 19">
              <a:extLst>
                <a:ext uri="{FF2B5EF4-FFF2-40B4-BE49-F238E27FC236}">
                  <a16:creationId xmlns:a16="http://schemas.microsoft.com/office/drawing/2014/main" id="{6B02578C-498C-40CB-B526-7233E2AAF26C}"/>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1" name="TextBox 20">
              <a:extLst>
                <a:ext uri="{FF2B5EF4-FFF2-40B4-BE49-F238E27FC236}">
                  <a16:creationId xmlns:a16="http://schemas.microsoft.com/office/drawing/2014/main" id="{448F0A47-A80B-4165-9460-01CA372A15B5}"/>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23" name="TextBox 22">
              <a:extLst>
                <a:ext uri="{FF2B5EF4-FFF2-40B4-BE49-F238E27FC236}">
                  <a16:creationId xmlns:a16="http://schemas.microsoft.com/office/drawing/2014/main" id="{D6BC7FF9-B64C-445B-AB9B-1DE577F3D05F}"/>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24" name="TextBox 23">
              <a:extLst>
                <a:ext uri="{FF2B5EF4-FFF2-40B4-BE49-F238E27FC236}">
                  <a16:creationId xmlns:a16="http://schemas.microsoft.com/office/drawing/2014/main" id="{8B4F48E6-C5CC-44A6-A179-2C616D64C57C}"/>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25" name="Group 24">
              <a:extLst>
                <a:ext uri="{FF2B5EF4-FFF2-40B4-BE49-F238E27FC236}">
                  <a16:creationId xmlns:a16="http://schemas.microsoft.com/office/drawing/2014/main" id="{26132B90-A72A-4229-A340-32170A1012BA}"/>
                </a:ext>
              </a:extLst>
            </p:cNvPr>
            <p:cNvGrpSpPr/>
            <p:nvPr/>
          </p:nvGrpSpPr>
          <p:grpSpPr>
            <a:xfrm>
              <a:off x="5383727" y="1917431"/>
              <a:ext cx="868276" cy="260799"/>
              <a:chOff x="4999896" y="2046523"/>
              <a:chExt cx="868276" cy="260799"/>
            </a:xfrm>
          </p:grpSpPr>
          <p:sp>
            <p:nvSpPr>
              <p:cNvPr id="108" name="Rectangle 107">
                <a:extLst>
                  <a:ext uri="{FF2B5EF4-FFF2-40B4-BE49-F238E27FC236}">
                    <a16:creationId xmlns:a16="http://schemas.microsoft.com/office/drawing/2014/main" id="{A9F64410-0A7A-4879-B4A2-27217E07BBD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95EECBDF-A729-4D45-904A-BC3B7F61E99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819F1DCF-17E1-4254-9C4C-4F0A9A1899F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CBD8B776-7931-41DA-9622-8C7FB5BBAC1F}"/>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27" name="Group 26">
              <a:extLst>
                <a:ext uri="{FF2B5EF4-FFF2-40B4-BE49-F238E27FC236}">
                  <a16:creationId xmlns:a16="http://schemas.microsoft.com/office/drawing/2014/main" id="{74354C5E-02E2-463C-8000-370E984EFE8B}"/>
                </a:ext>
              </a:extLst>
            </p:cNvPr>
            <p:cNvGrpSpPr/>
            <p:nvPr/>
          </p:nvGrpSpPr>
          <p:grpSpPr>
            <a:xfrm>
              <a:off x="4459456" y="2520356"/>
              <a:ext cx="868276" cy="260799"/>
              <a:chOff x="4999896" y="2046523"/>
              <a:chExt cx="868276" cy="260799"/>
            </a:xfrm>
          </p:grpSpPr>
          <p:sp>
            <p:nvSpPr>
              <p:cNvPr id="105" name="Rectangle 104">
                <a:extLst>
                  <a:ext uri="{FF2B5EF4-FFF2-40B4-BE49-F238E27FC236}">
                    <a16:creationId xmlns:a16="http://schemas.microsoft.com/office/drawing/2014/main" id="{1AE5B55B-A797-4129-8D46-ED1D4F8EE3E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E5AC660E-94FC-4F8D-AE40-D8E4AFE06D8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a:extLst>
                  <a:ext uri="{FF2B5EF4-FFF2-40B4-BE49-F238E27FC236}">
                    <a16:creationId xmlns:a16="http://schemas.microsoft.com/office/drawing/2014/main" id="{73E4A657-9880-4AF6-8832-6F8C5692FA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9918F8D8-6602-471E-B58C-EBE8A83F1797}"/>
                </a:ext>
              </a:extLst>
            </p:cNvPr>
            <p:cNvGrpSpPr/>
            <p:nvPr/>
          </p:nvGrpSpPr>
          <p:grpSpPr>
            <a:xfrm>
              <a:off x="6052527" y="2519174"/>
              <a:ext cx="868276" cy="260799"/>
              <a:chOff x="4999896" y="2046523"/>
              <a:chExt cx="868276" cy="260799"/>
            </a:xfrm>
          </p:grpSpPr>
          <p:sp>
            <p:nvSpPr>
              <p:cNvPr id="102" name="Rectangle 101">
                <a:extLst>
                  <a:ext uri="{FF2B5EF4-FFF2-40B4-BE49-F238E27FC236}">
                    <a16:creationId xmlns:a16="http://schemas.microsoft.com/office/drawing/2014/main" id="{8CF06270-35BC-49BA-8D80-E1E3231DDA7D}"/>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8511E69F-2373-4676-93FA-1565BE84B06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6040F1E2-25CC-424D-88C2-F67E77AFAB4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231CD7B1-4AC5-4CDE-BB6B-83F77EC3B567}"/>
                </a:ext>
              </a:extLst>
            </p:cNvPr>
            <p:cNvGrpSpPr/>
            <p:nvPr/>
          </p:nvGrpSpPr>
          <p:grpSpPr>
            <a:xfrm>
              <a:off x="3713497" y="3179866"/>
              <a:ext cx="868276" cy="260799"/>
              <a:chOff x="4999896" y="2046523"/>
              <a:chExt cx="868276" cy="260799"/>
            </a:xfrm>
          </p:grpSpPr>
          <p:sp>
            <p:nvSpPr>
              <p:cNvPr id="99" name="Rectangle 98">
                <a:extLst>
                  <a:ext uri="{FF2B5EF4-FFF2-40B4-BE49-F238E27FC236}">
                    <a16:creationId xmlns:a16="http://schemas.microsoft.com/office/drawing/2014/main" id="{5C2DCE9C-D1C9-42E1-988A-06C64210B80F}"/>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79C3FE0B-34D6-4C57-9C22-B4999C0DBC5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52F96AE0-D94D-44BA-BB80-0EC1747577F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38ABE518-CC54-43F2-A0AF-A8B35D9149C8}"/>
                </a:ext>
              </a:extLst>
            </p:cNvPr>
            <p:cNvGrpSpPr/>
            <p:nvPr/>
          </p:nvGrpSpPr>
          <p:grpSpPr>
            <a:xfrm>
              <a:off x="5026638" y="3166511"/>
              <a:ext cx="868276" cy="260799"/>
              <a:chOff x="4999896" y="2046523"/>
              <a:chExt cx="868276" cy="260799"/>
            </a:xfrm>
          </p:grpSpPr>
          <p:sp>
            <p:nvSpPr>
              <p:cNvPr id="96" name="Rectangle 95">
                <a:extLst>
                  <a:ext uri="{FF2B5EF4-FFF2-40B4-BE49-F238E27FC236}">
                    <a16:creationId xmlns:a16="http://schemas.microsoft.com/office/drawing/2014/main" id="{7C19139C-A7D8-4190-BFC0-2FF6E580BE96}"/>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E189FAC8-A5E8-4D0F-8C21-6C835D1A582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a:extLst>
                  <a:ext uri="{FF2B5EF4-FFF2-40B4-BE49-F238E27FC236}">
                    <a16:creationId xmlns:a16="http://schemas.microsoft.com/office/drawing/2014/main" id="{E86EAF3B-7A0A-48BC-8E64-5BDF7E69EDB7}"/>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 name="Group 30">
              <a:extLst>
                <a:ext uri="{FF2B5EF4-FFF2-40B4-BE49-F238E27FC236}">
                  <a16:creationId xmlns:a16="http://schemas.microsoft.com/office/drawing/2014/main" id="{C5446293-8444-4523-826A-5CAB3D07E04C}"/>
                </a:ext>
              </a:extLst>
            </p:cNvPr>
            <p:cNvGrpSpPr/>
            <p:nvPr/>
          </p:nvGrpSpPr>
          <p:grpSpPr>
            <a:xfrm>
              <a:off x="6947521" y="3165812"/>
              <a:ext cx="868276" cy="260799"/>
              <a:chOff x="4999896" y="2046523"/>
              <a:chExt cx="868276" cy="260799"/>
            </a:xfrm>
          </p:grpSpPr>
          <p:sp>
            <p:nvSpPr>
              <p:cNvPr id="93" name="Rectangle 92">
                <a:extLst>
                  <a:ext uri="{FF2B5EF4-FFF2-40B4-BE49-F238E27FC236}">
                    <a16:creationId xmlns:a16="http://schemas.microsoft.com/office/drawing/2014/main" id="{4C844708-F6AE-406E-BB17-DFAAB48B2B0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a16="http://schemas.microsoft.com/office/drawing/2014/main" id="{4F7ED0A7-7F7E-42C2-95BF-8C756911574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AA35F2C6-A0D5-4FB1-9F32-300E7710765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EC1D503-A4A9-489E-BE03-A40C44AB98F8}"/>
                </a:ext>
              </a:extLst>
            </p:cNvPr>
            <p:cNvGrpSpPr/>
            <p:nvPr/>
          </p:nvGrpSpPr>
          <p:grpSpPr>
            <a:xfrm>
              <a:off x="4221834" y="3767197"/>
              <a:ext cx="868276" cy="260799"/>
              <a:chOff x="4999896" y="2046523"/>
              <a:chExt cx="868276" cy="260799"/>
            </a:xfrm>
          </p:grpSpPr>
          <p:sp>
            <p:nvSpPr>
              <p:cNvPr id="90" name="Rectangle 89">
                <a:extLst>
                  <a:ext uri="{FF2B5EF4-FFF2-40B4-BE49-F238E27FC236}">
                    <a16:creationId xmlns:a16="http://schemas.microsoft.com/office/drawing/2014/main" id="{EE9F7EC3-77B2-4BCF-ABB8-77039ACDF9C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DE949D4F-AAE0-4186-B23B-7F56399F867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3E3CAD27-53AB-4118-8DDD-C20A6DCF058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5A268CD7-F9AD-4F78-85D7-86BA46498FC9}"/>
                </a:ext>
              </a:extLst>
            </p:cNvPr>
            <p:cNvGrpSpPr/>
            <p:nvPr/>
          </p:nvGrpSpPr>
          <p:grpSpPr>
            <a:xfrm>
              <a:off x="5477477" y="3754192"/>
              <a:ext cx="868276" cy="260799"/>
              <a:chOff x="4999896" y="2046523"/>
              <a:chExt cx="868276" cy="260799"/>
            </a:xfrm>
          </p:grpSpPr>
          <p:sp>
            <p:nvSpPr>
              <p:cNvPr id="87" name="Rectangle 86">
                <a:extLst>
                  <a:ext uri="{FF2B5EF4-FFF2-40B4-BE49-F238E27FC236}">
                    <a16:creationId xmlns:a16="http://schemas.microsoft.com/office/drawing/2014/main" id="{38009EFD-439C-4788-8DE9-A86FEB3D447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a:extLst>
                  <a:ext uri="{FF2B5EF4-FFF2-40B4-BE49-F238E27FC236}">
                    <a16:creationId xmlns:a16="http://schemas.microsoft.com/office/drawing/2014/main" id="{C98A4B01-F51D-4AD7-B485-38E32DCB437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ectangle 88">
                <a:extLst>
                  <a:ext uri="{FF2B5EF4-FFF2-40B4-BE49-F238E27FC236}">
                    <a16:creationId xmlns:a16="http://schemas.microsoft.com/office/drawing/2014/main" id="{426602C5-F13A-42FB-B54C-017652422D9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id="{30D65907-9BF6-4DA6-8CEF-51AEF345979D}"/>
                </a:ext>
              </a:extLst>
            </p:cNvPr>
            <p:cNvGrpSpPr/>
            <p:nvPr/>
          </p:nvGrpSpPr>
          <p:grpSpPr>
            <a:xfrm>
              <a:off x="6536703" y="3745187"/>
              <a:ext cx="868276" cy="260799"/>
              <a:chOff x="4999896" y="2046523"/>
              <a:chExt cx="868276" cy="260799"/>
            </a:xfrm>
          </p:grpSpPr>
          <p:sp>
            <p:nvSpPr>
              <p:cNvPr id="84" name="Rectangle 83">
                <a:extLst>
                  <a:ext uri="{FF2B5EF4-FFF2-40B4-BE49-F238E27FC236}">
                    <a16:creationId xmlns:a16="http://schemas.microsoft.com/office/drawing/2014/main" id="{A091D70B-9690-431E-9D08-136B3129E52C}"/>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A3D45044-62B1-46C3-9CBD-0CAB3608C00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8E134848-2871-4149-AE25-5F131662169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 name="Straight Arrow Connector 34">
              <a:extLst>
                <a:ext uri="{FF2B5EF4-FFF2-40B4-BE49-F238E27FC236}">
                  <a16:creationId xmlns:a16="http://schemas.microsoft.com/office/drawing/2014/main" id="{666145F6-1194-41BD-B31E-6CEDA50FD111}"/>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E4E537-8B57-4A99-833C-CB2B7BAF0009}"/>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2734FA-62AA-488C-8CF0-E8789041A9E4}"/>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8EB7DF-CFCF-4CD6-9BD7-3EEFD0ABA46E}"/>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74F354-3719-4035-957D-02C6A99548BD}"/>
                </a:ext>
              </a:extLst>
            </p:cNvPr>
            <p:cNvCxnSpPr>
              <a:cxnSpLocks/>
              <a:endCxn id="97"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825E168-75E9-4845-88C8-690A4C198EC0}"/>
                </a:ext>
              </a:extLst>
            </p:cNvPr>
            <p:cNvCxnSpPr>
              <a:cxnSpLocks/>
              <a:endCxn id="103"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139E8C-BEC4-4250-8BFF-A6D4B9CF5CA6}"/>
                </a:ext>
              </a:extLst>
            </p:cNvPr>
            <p:cNvCxnSpPr>
              <a:cxnSpLocks/>
              <a:endCxn id="94"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CF1D5C1-0021-4EDA-996B-42138710F20B}"/>
                </a:ext>
              </a:extLst>
            </p:cNvPr>
            <p:cNvCxnSpPr>
              <a:cxnSpLocks/>
              <a:endCxn id="88"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17B0FC7-9AA1-43F0-9EA4-C33B83259A03}"/>
                </a:ext>
              </a:extLst>
            </p:cNvPr>
            <p:cNvGrpSpPr/>
            <p:nvPr/>
          </p:nvGrpSpPr>
          <p:grpSpPr>
            <a:xfrm>
              <a:off x="7633094" y="3255725"/>
              <a:ext cx="120770" cy="108382"/>
              <a:chOff x="9721970" y="2177531"/>
              <a:chExt cx="120770" cy="108382"/>
            </a:xfrm>
          </p:grpSpPr>
          <p:cxnSp>
            <p:nvCxnSpPr>
              <p:cNvPr id="82" name="Straight Connector 81">
                <a:extLst>
                  <a:ext uri="{FF2B5EF4-FFF2-40B4-BE49-F238E27FC236}">
                    <a16:creationId xmlns:a16="http://schemas.microsoft.com/office/drawing/2014/main" id="{AE195840-869B-41C4-A72B-76A4D6F1079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1E7938E-BA3F-42C1-91C4-160B91A55CD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D0B8411-25DE-4AA2-8E0A-B5004C7CEA4F}"/>
                </a:ext>
              </a:extLst>
            </p:cNvPr>
            <p:cNvGrpSpPr/>
            <p:nvPr/>
          </p:nvGrpSpPr>
          <p:grpSpPr>
            <a:xfrm>
              <a:off x="7220209" y="3811074"/>
              <a:ext cx="120770" cy="108382"/>
              <a:chOff x="9721970" y="2177531"/>
              <a:chExt cx="120770" cy="108382"/>
            </a:xfrm>
          </p:grpSpPr>
          <p:cxnSp>
            <p:nvCxnSpPr>
              <p:cNvPr id="80" name="Straight Connector 79">
                <a:extLst>
                  <a:ext uri="{FF2B5EF4-FFF2-40B4-BE49-F238E27FC236}">
                    <a16:creationId xmlns:a16="http://schemas.microsoft.com/office/drawing/2014/main" id="{25A77C7B-79AF-4D61-9BFD-A4076A8F953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E8FC16-4064-45A2-B455-89AC103E42E9}"/>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FC90EA8F-634E-4DF4-9171-09F2296DC885}"/>
                </a:ext>
              </a:extLst>
            </p:cNvPr>
            <p:cNvGrpSpPr/>
            <p:nvPr/>
          </p:nvGrpSpPr>
          <p:grpSpPr>
            <a:xfrm>
              <a:off x="6594843" y="3821046"/>
              <a:ext cx="120770" cy="108382"/>
              <a:chOff x="9721970" y="2177531"/>
              <a:chExt cx="120770" cy="108382"/>
            </a:xfrm>
          </p:grpSpPr>
          <p:cxnSp>
            <p:nvCxnSpPr>
              <p:cNvPr id="78" name="Straight Connector 77">
                <a:extLst>
                  <a:ext uri="{FF2B5EF4-FFF2-40B4-BE49-F238E27FC236}">
                    <a16:creationId xmlns:a16="http://schemas.microsoft.com/office/drawing/2014/main" id="{A81D90CF-876A-4F63-8CEA-1C9D333428D6}"/>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2363AA1-DC0B-4168-8EC3-8EC922A829E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FFED353C-2901-4468-B0B3-B01D67F6447F}"/>
                </a:ext>
              </a:extLst>
            </p:cNvPr>
            <p:cNvGrpSpPr/>
            <p:nvPr/>
          </p:nvGrpSpPr>
          <p:grpSpPr>
            <a:xfrm>
              <a:off x="6084204" y="2596914"/>
              <a:ext cx="120770" cy="108382"/>
              <a:chOff x="9721970" y="2177531"/>
              <a:chExt cx="120770" cy="108382"/>
            </a:xfrm>
          </p:grpSpPr>
          <p:cxnSp>
            <p:nvCxnSpPr>
              <p:cNvPr id="76" name="Straight Connector 75">
                <a:extLst>
                  <a:ext uri="{FF2B5EF4-FFF2-40B4-BE49-F238E27FC236}">
                    <a16:creationId xmlns:a16="http://schemas.microsoft.com/office/drawing/2014/main" id="{CCADF9D2-4BBA-402D-87F4-8EE1C22C649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CDB028-567E-45B7-BF7D-6FC506DA7F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6E3C497-6CCA-4210-A448-6051DFDBA07B}"/>
                </a:ext>
              </a:extLst>
            </p:cNvPr>
            <p:cNvGrpSpPr/>
            <p:nvPr/>
          </p:nvGrpSpPr>
          <p:grpSpPr>
            <a:xfrm>
              <a:off x="3750450" y="3255725"/>
              <a:ext cx="120770" cy="108382"/>
              <a:chOff x="9721970" y="2177531"/>
              <a:chExt cx="120770" cy="108382"/>
            </a:xfrm>
          </p:grpSpPr>
          <p:cxnSp>
            <p:nvCxnSpPr>
              <p:cNvPr id="74" name="Straight Connector 73">
                <a:extLst>
                  <a:ext uri="{FF2B5EF4-FFF2-40B4-BE49-F238E27FC236}">
                    <a16:creationId xmlns:a16="http://schemas.microsoft.com/office/drawing/2014/main" id="{D00DBB6E-AEE8-46B5-94F3-6B15F1D3B7E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B96AFC-0CB7-45CF-B125-0574BD9E481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F5BB4659-81F6-4436-B356-D97643E4FEE4}"/>
                </a:ext>
              </a:extLst>
            </p:cNvPr>
            <p:cNvGrpSpPr/>
            <p:nvPr/>
          </p:nvGrpSpPr>
          <p:grpSpPr>
            <a:xfrm>
              <a:off x="4387916" y="3268755"/>
              <a:ext cx="120770" cy="108382"/>
              <a:chOff x="9721970" y="2177531"/>
              <a:chExt cx="120770" cy="108382"/>
            </a:xfrm>
          </p:grpSpPr>
          <p:cxnSp>
            <p:nvCxnSpPr>
              <p:cNvPr id="72" name="Straight Connector 71">
                <a:extLst>
                  <a:ext uri="{FF2B5EF4-FFF2-40B4-BE49-F238E27FC236}">
                    <a16:creationId xmlns:a16="http://schemas.microsoft.com/office/drawing/2014/main" id="{DDD79AB3-189D-4F71-B171-C4796C66A12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29EBB8-F45B-4EBD-8509-3E1682287ED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C5D7B850-2D33-4F24-8D40-DEF98B9EEF2B}"/>
                </a:ext>
              </a:extLst>
            </p:cNvPr>
            <p:cNvGrpSpPr/>
            <p:nvPr/>
          </p:nvGrpSpPr>
          <p:grpSpPr>
            <a:xfrm>
              <a:off x="4273467" y="3847953"/>
              <a:ext cx="120770" cy="108382"/>
              <a:chOff x="9721970" y="2177531"/>
              <a:chExt cx="120770" cy="108382"/>
            </a:xfrm>
          </p:grpSpPr>
          <p:cxnSp>
            <p:nvCxnSpPr>
              <p:cNvPr id="70" name="Straight Connector 69">
                <a:extLst>
                  <a:ext uri="{FF2B5EF4-FFF2-40B4-BE49-F238E27FC236}">
                    <a16:creationId xmlns:a16="http://schemas.microsoft.com/office/drawing/2014/main" id="{BD1E6551-226A-4651-9CE0-E634B2E6CD2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4AD3A82-32C3-4530-84D1-F10FC7092BBD}"/>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5DF93B0-7ECD-442E-8E85-15B7560728BE}"/>
                </a:ext>
              </a:extLst>
            </p:cNvPr>
            <p:cNvGrpSpPr/>
            <p:nvPr/>
          </p:nvGrpSpPr>
          <p:grpSpPr>
            <a:xfrm>
              <a:off x="4905868" y="3847953"/>
              <a:ext cx="120770" cy="108382"/>
              <a:chOff x="9721970" y="2177531"/>
              <a:chExt cx="120770" cy="108382"/>
            </a:xfrm>
          </p:grpSpPr>
          <p:cxnSp>
            <p:nvCxnSpPr>
              <p:cNvPr id="68" name="Straight Connector 67">
                <a:extLst>
                  <a:ext uri="{FF2B5EF4-FFF2-40B4-BE49-F238E27FC236}">
                    <a16:creationId xmlns:a16="http://schemas.microsoft.com/office/drawing/2014/main" id="{20B3C625-6CE7-496E-BA85-0EA3BAD363B6}"/>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D1AF6A5-C273-4AE2-A930-BEC0B9C5FA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A86EBE01-BB1B-4B7B-9A8C-0D499FC3D6DB}"/>
                </a:ext>
              </a:extLst>
            </p:cNvPr>
            <p:cNvGrpSpPr/>
            <p:nvPr/>
          </p:nvGrpSpPr>
          <p:grpSpPr>
            <a:xfrm>
              <a:off x="5526223" y="3830051"/>
              <a:ext cx="120770" cy="108382"/>
              <a:chOff x="9721970" y="2177531"/>
              <a:chExt cx="120770" cy="108382"/>
            </a:xfrm>
          </p:grpSpPr>
          <p:cxnSp>
            <p:nvCxnSpPr>
              <p:cNvPr id="66" name="Straight Connector 65">
                <a:extLst>
                  <a:ext uri="{FF2B5EF4-FFF2-40B4-BE49-F238E27FC236}">
                    <a16:creationId xmlns:a16="http://schemas.microsoft.com/office/drawing/2014/main" id="{A97CCBBF-3EAB-4599-A58F-DEE89A1478A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A91BA9-FF53-4444-B2F2-2620029752F7}"/>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C19818B-9591-4982-B750-EB83ADF4C458}"/>
                </a:ext>
              </a:extLst>
            </p:cNvPr>
            <p:cNvGrpSpPr/>
            <p:nvPr/>
          </p:nvGrpSpPr>
          <p:grpSpPr>
            <a:xfrm>
              <a:off x="6144589" y="3830051"/>
              <a:ext cx="120770" cy="108382"/>
              <a:chOff x="9721970" y="2177531"/>
              <a:chExt cx="120770" cy="108382"/>
            </a:xfrm>
          </p:grpSpPr>
          <p:cxnSp>
            <p:nvCxnSpPr>
              <p:cNvPr id="64" name="Straight Connector 63">
                <a:extLst>
                  <a:ext uri="{FF2B5EF4-FFF2-40B4-BE49-F238E27FC236}">
                    <a16:creationId xmlns:a16="http://schemas.microsoft.com/office/drawing/2014/main" id="{3E0A83C4-D535-48FC-AB56-DFBD45763BB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41988CC-01E1-4617-9D58-7339925D42DA}"/>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43BB990D-041E-4578-87B6-FD23195261DB}"/>
                </a:ext>
              </a:extLst>
            </p:cNvPr>
            <p:cNvSpPr txBox="1"/>
            <p:nvPr/>
          </p:nvSpPr>
          <p:spPr>
            <a:xfrm>
              <a:off x="5563427" y="1862201"/>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54" name="TextBox 53">
              <a:extLst>
                <a:ext uri="{FF2B5EF4-FFF2-40B4-BE49-F238E27FC236}">
                  <a16:creationId xmlns:a16="http://schemas.microsoft.com/office/drawing/2014/main" id="{A14E85CB-7F3F-4C6D-9365-556438483E78}"/>
                </a:ext>
              </a:extLst>
            </p:cNvPr>
            <p:cNvSpPr txBox="1"/>
            <p:nvPr/>
          </p:nvSpPr>
          <p:spPr>
            <a:xfrm>
              <a:off x="6268898" y="2466439"/>
              <a:ext cx="446715"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55" name="TextBox 54">
              <a:extLst>
                <a:ext uri="{FF2B5EF4-FFF2-40B4-BE49-F238E27FC236}">
                  <a16:creationId xmlns:a16="http://schemas.microsoft.com/office/drawing/2014/main" id="{CE24DD62-5421-478D-925A-7B5AE7248D38}"/>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56" name="TextBox 55">
              <a:extLst>
                <a:ext uri="{FF2B5EF4-FFF2-40B4-BE49-F238E27FC236}">
                  <a16:creationId xmlns:a16="http://schemas.microsoft.com/office/drawing/2014/main" id="{93362A33-0DF7-4D48-AE02-731DD4B34EA3}"/>
                </a:ext>
              </a:extLst>
            </p:cNvPr>
            <p:cNvSpPr txBox="1"/>
            <p:nvPr/>
          </p:nvSpPr>
          <p:spPr>
            <a:xfrm>
              <a:off x="7178820" y="3122961"/>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57" name="TextBox 56">
              <a:extLst>
                <a:ext uri="{FF2B5EF4-FFF2-40B4-BE49-F238E27FC236}">
                  <a16:creationId xmlns:a16="http://schemas.microsoft.com/office/drawing/2014/main" id="{C9275273-E4BF-49CD-9A50-0DCF2901D2A8}"/>
                </a:ext>
              </a:extLst>
            </p:cNvPr>
            <p:cNvSpPr txBox="1"/>
            <p:nvPr/>
          </p:nvSpPr>
          <p:spPr>
            <a:xfrm>
              <a:off x="6752757" y="3690571"/>
              <a:ext cx="429439" cy="369332"/>
            </a:xfrm>
            <a:prstGeom prst="rect">
              <a:avLst/>
            </a:prstGeom>
            <a:noFill/>
          </p:spPr>
          <p:txBody>
            <a:bodyPr wrap="square" rtlCol="0">
              <a:spAutoFit/>
            </a:bodyPr>
            <a:lstStyle/>
            <a:p>
              <a:pPr algn="ctr"/>
              <a:r>
                <a:rPr lang="en-US" dirty="0">
                  <a:solidFill>
                    <a:schemeClr val="accent5">
                      <a:lumMod val="50000"/>
                    </a:schemeClr>
                  </a:solidFill>
                </a:rPr>
                <a:t>26</a:t>
              </a:r>
              <a:endParaRPr lang="en-IN" dirty="0">
                <a:solidFill>
                  <a:schemeClr val="accent5">
                    <a:lumMod val="50000"/>
                  </a:schemeClr>
                </a:solidFill>
              </a:endParaRPr>
            </a:p>
          </p:txBody>
        </p:sp>
        <p:sp>
          <p:nvSpPr>
            <p:cNvPr id="58" name="TextBox 57">
              <a:extLst>
                <a:ext uri="{FF2B5EF4-FFF2-40B4-BE49-F238E27FC236}">
                  <a16:creationId xmlns:a16="http://schemas.microsoft.com/office/drawing/2014/main" id="{6381F447-A0CD-44A5-958F-F7E42FF6E22B}"/>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59" name="TextBox 58">
              <a:extLst>
                <a:ext uri="{FF2B5EF4-FFF2-40B4-BE49-F238E27FC236}">
                  <a16:creationId xmlns:a16="http://schemas.microsoft.com/office/drawing/2014/main" id="{33B4BFD7-DB99-4D01-8FA6-5267FF2015D7}"/>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60" name="TextBox 59">
              <a:extLst>
                <a:ext uri="{FF2B5EF4-FFF2-40B4-BE49-F238E27FC236}">
                  <a16:creationId xmlns:a16="http://schemas.microsoft.com/office/drawing/2014/main" id="{57715416-C6A4-4DA6-A51D-DF686E78443F}"/>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8</a:t>
              </a:r>
              <a:endParaRPr lang="en-IN" dirty="0">
                <a:solidFill>
                  <a:schemeClr val="accent5">
                    <a:lumMod val="50000"/>
                  </a:schemeClr>
                </a:solidFill>
              </a:endParaRPr>
            </a:p>
          </p:txBody>
        </p:sp>
        <p:sp>
          <p:nvSpPr>
            <p:cNvPr id="61" name="Rectangle 60">
              <a:extLst>
                <a:ext uri="{FF2B5EF4-FFF2-40B4-BE49-F238E27FC236}">
                  <a16:creationId xmlns:a16="http://schemas.microsoft.com/office/drawing/2014/main" id="{4C605C24-EFA6-482D-AD14-2C88486891AE}"/>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BDD343A-1907-4204-942A-72471BE21109}"/>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63" name="Straight Arrow Connector 62">
              <a:extLst>
                <a:ext uri="{FF2B5EF4-FFF2-40B4-BE49-F238E27FC236}">
                  <a16:creationId xmlns:a16="http://schemas.microsoft.com/office/drawing/2014/main" id="{9E04869C-DF00-4661-85F1-24CC00640E55}"/>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EA5174C5-40A7-4281-A4AE-3D98051AFE17}"/>
              </a:ext>
            </a:extLst>
          </p:cNvPr>
          <p:cNvSpPr txBox="1"/>
          <p:nvPr/>
        </p:nvSpPr>
        <p:spPr>
          <a:xfrm>
            <a:off x="265221" y="3051537"/>
            <a:ext cx="5310256" cy="400110"/>
          </a:xfrm>
          <a:prstGeom prst="rect">
            <a:avLst/>
          </a:prstGeom>
          <a:noFill/>
        </p:spPr>
        <p:txBody>
          <a:bodyPr wrap="square" rtlCol="0">
            <a:spAutoFit/>
          </a:bodyPr>
          <a:lstStyle/>
          <a:p>
            <a:pPr algn="just"/>
            <a:r>
              <a:rPr lang="en-US" dirty="0"/>
              <a:t> </a:t>
            </a:r>
            <a:r>
              <a:rPr lang="en-US" sz="2000" dirty="0" err="1">
                <a:solidFill>
                  <a:srgbClr val="002060"/>
                </a:solidFill>
              </a:rPr>
              <a:t>Inorder</a:t>
            </a:r>
            <a:r>
              <a:rPr lang="en-US" sz="2000" dirty="0">
                <a:solidFill>
                  <a:srgbClr val="002060"/>
                </a:solidFill>
              </a:rPr>
              <a:t> Traversal: ?</a:t>
            </a:r>
            <a:endParaRPr lang="en-IN" i="1" dirty="0">
              <a:solidFill>
                <a:srgbClr val="002060"/>
              </a:solidFill>
            </a:endParaRPr>
          </a:p>
        </p:txBody>
      </p:sp>
      <p:sp>
        <p:nvSpPr>
          <p:cNvPr id="112" name="TextBox 111">
            <a:extLst>
              <a:ext uri="{FF2B5EF4-FFF2-40B4-BE49-F238E27FC236}">
                <a16:creationId xmlns:a16="http://schemas.microsoft.com/office/drawing/2014/main" id="{852B038B-A9BE-4676-AF16-E3F15FD56757}"/>
              </a:ext>
            </a:extLst>
          </p:cNvPr>
          <p:cNvSpPr txBox="1"/>
          <p:nvPr/>
        </p:nvSpPr>
        <p:spPr>
          <a:xfrm>
            <a:off x="289332" y="3445025"/>
            <a:ext cx="531025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dirty="0"/>
              <a:t> </a:t>
            </a:r>
            <a:r>
              <a:rPr lang="en-US" sz="2000" dirty="0" err="1">
                <a:solidFill>
                  <a:srgbClr val="002060"/>
                </a:solidFill>
              </a:rPr>
              <a:t>Inorder</a:t>
            </a:r>
            <a:r>
              <a:rPr lang="en-US" sz="2000" dirty="0">
                <a:solidFill>
                  <a:srgbClr val="002060"/>
                </a:solidFill>
              </a:rPr>
              <a:t> traversal of T will yield a sorted listing of the </a:t>
            </a:r>
            <a:r>
              <a:rPr lang="en-US" sz="2000" dirty="0" err="1">
                <a:solidFill>
                  <a:srgbClr val="002060"/>
                </a:solidFill>
              </a:rPr>
              <a:t>elments</a:t>
            </a:r>
            <a:r>
              <a:rPr lang="en-US" sz="2000" dirty="0">
                <a:solidFill>
                  <a:srgbClr val="002060"/>
                </a:solidFill>
              </a:rPr>
              <a:t> of T.</a:t>
            </a:r>
          </a:p>
          <a:p>
            <a:pPr marL="285750" indent="-285750" algn="just">
              <a:buFont typeface="Arial" panose="020B0604020202020204" pitchFamily="34" charset="0"/>
              <a:buChar char="•"/>
            </a:pPr>
            <a:r>
              <a:rPr lang="en-US" sz="2000" i="1" dirty="0" err="1">
                <a:solidFill>
                  <a:srgbClr val="002060"/>
                </a:solidFill>
              </a:rPr>
              <a:t>Inorder</a:t>
            </a:r>
            <a:r>
              <a:rPr lang="en-US" sz="2000" i="1" dirty="0">
                <a:solidFill>
                  <a:srgbClr val="002060"/>
                </a:solidFill>
              </a:rPr>
              <a:t>: 2  7  8  9  11 19  25  26  29 </a:t>
            </a:r>
          </a:p>
          <a:p>
            <a:pPr marL="285750" indent="-285750" algn="just">
              <a:buFont typeface="Arial" panose="020B0604020202020204" pitchFamily="34" charset="0"/>
              <a:buChar char="•"/>
            </a:pPr>
            <a:r>
              <a:rPr lang="en-US" sz="2000" i="1" dirty="0">
                <a:solidFill>
                  <a:srgbClr val="002060"/>
                </a:solidFill>
              </a:rPr>
              <a:t>Modified Binary search Trees </a:t>
            </a:r>
            <a:endParaRPr lang="en-IN" i="1" dirty="0">
              <a:solidFill>
                <a:srgbClr val="002060"/>
              </a:solidFill>
            </a:endParaRPr>
          </a:p>
        </p:txBody>
      </p:sp>
    </p:spTree>
    <p:extLst>
      <p:ext uri="{BB962C8B-B14F-4D97-AF65-F5344CB8AC3E}">
        <p14:creationId xmlns:p14="http://schemas.microsoft.com/office/powerpoint/2010/main" val="32117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down)">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down)">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1" grpId="0"/>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Insertion &amp; Searching</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16</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369332"/>
          </a:xfrm>
          <a:prstGeom prst="rect">
            <a:avLst/>
          </a:prstGeom>
          <a:noFill/>
        </p:spPr>
        <p:txBody>
          <a:bodyPr wrap="square" rtlCol="0">
            <a:spAutoFit/>
          </a:bodyPr>
          <a:lstStyle/>
          <a:p>
            <a:pPr algn="just"/>
            <a:r>
              <a:rPr lang="en-US" dirty="0"/>
              <a:t> Inserting in Binary Search Tree</a:t>
            </a:r>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6643037"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1" name="TextBox 20">
            <a:extLst>
              <a:ext uri="{FF2B5EF4-FFF2-40B4-BE49-F238E27FC236}">
                <a16:creationId xmlns:a16="http://schemas.microsoft.com/office/drawing/2014/main" id="{448F0A47-A80B-4165-9460-01CA372A15B5}"/>
              </a:ext>
            </a:extLst>
          </p:cNvPr>
          <p:cNvSpPr txBox="1">
            <a:spLocks/>
          </p:cNvSpPr>
          <p:nvPr/>
        </p:nvSpPr>
        <p:spPr>
          <a:xfrm>
            <a:off x="7228615" y="227652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7848969"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23" name="TextBox 22">
            <a:extLst>
              <a:ext uri="{FF2B5EF4-FFF2-40B4-BE49-F238E27FC236}">
                <a16:creationId xmlns:a16="http://schemas.microsoft.com/office/drawing/2014/main" id="{D6BC7FF9-B64C-445B-AB9B-1DE577F3D05F}"/>
              </a:ext>
            </a:extLst>
          </p:cNvPr>
          <p:cNvSpPr txBox="1">
            <a:spLocks/>
          </p:cNvSpPr>
          <p:nvPr/>
        </p:nvSpPr>
        <p:spPr>
          <a:xfrm>
            <a:off x="8434547"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24" name="TextBox 23">
            <a:extLst>
              <a:ext uri="{FF2B5EF4-FFF2-40B4-BE49-F238E27FC236}">
                <a16:creationId xmlns:a16="http://schemas.microsoft.com/office/drawing/2014/main" id="{8B4F48E6-C5CC-44A6-A179-2C616D64C57C}"/>
              </a:ext>
            </a:extLst>
          </p:cNvPr>
          <p:cNvSpPr txBox="1">
            <a:spLocks/>
          </p:cNvSpPr>
          <p:nvPr/>
        </p:nvSpPr>
        <p:spPr>
          <a:xfrm>
            <a:off x="9040443"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25" name="Group 24">
            <a:extLst>
              <a:ext uri="{FF2B5EF4-FFF2-40B4-BE49-F238E27FC236}">
                <a16:creationId xmlns:a16="http://schemas.microsoft.com/office/drawing/2014/main" id="{26132B90-A72A-4229-A340-32170A1012BA}"/>
              </a:ext>
            </a:extLst>
          </p:cNvPr>
          <p:cNvGrpSpPr/>
          <p:nvPr/>
        </p:nvGrpSpPr>
        <p:grpSpPr>
          <a:xfrm>
            <a:off x="8297008" y="1887329"/>
            <a:ext cx="868276" cy="260799"/>
            <a:chOff x="4999896" y="2046523"/>
            <a:chExt cx="868276" cy="260799"/>
          </a:xfrm>
        </p:grpSpPr>
        <p:sp>
          <p:nvSpPr>
            <p:cNvPr id="108" name="Rectangle 107">
              <a:extLst>
                <a:ext uri="{FF2B5EF4-FFF2-40B4-BE49-F238E27FC236}">
                  <a16:creationId xmlns:a16="http://schemas.microsoft.com/office/drawing/2014/main" id="{A9F64410-0A7A-4879-B4A2-27217E07BBD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95EECBDF-A729-4D45-904A-BC3B7F61E99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819F1DCF-17E1-4254-9C4C-4F0A9A1899F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CBD8B776-7931-41DA-9622-8C7FB5BBAC1F}"/>
              </a:ext>
            </a:extLst>
          </p:cNvPr>
          <p:cNvSpPr txBox="1"/>
          <p:nvPr/>
        </p:nvSpPr>
        <p:spPr>
          <a:xfrm>
            <a:off x="6831415" y="3095891"/>
            <a:ext cx="475577"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grpSp>
        <p:nvGrpSpPr>
          <p:cNvPr id="27" name="Group 26">
            <a:extLst>
              <a:ext uri="{FF2B5EF4-FFF2-40B4-BE49-F238E27FC236}">
                <a16:creationId xmlns:a16="http://schemas.microsoft.com/office/drawing/2014/main" id="{74354C5E-02E2-463C-8000-370E984EFE8B}"/>
              </a:ext>
            </a:extLst>
          </p:cNvPr>
          <p:cNvGrpSpPr/>
          <p:nvPr/>
        </p:nvGrpSpPr>
        <p:grpSpPr>
          <a:xfrm>
            <a:off x="7372737" y="2490254"/>
            <a:ext cx="868276" cy="260799"/>
            <a:chOff x="4999896" y="2046523"/>
            <a:chExt cx="868276" cy="260799"/>
          </a:xfrm>
        </p:grpSpPr>
        <p:sp>
          <p:nvSpPr>
            <p:cNvPr id="105" name="Rectangle 104">
              <a:extLst>
                <a:ext uri="{FF2B5EF4-FFF2-40B4-BE49-F238E27FC236}">
                  <a16:creationId xmlns:a16="http://schemas.microsoft.com/office/drawing/2014/main" id="{1AE5B55B-A797-4129-8D46-ED1D4F8EE3E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E5AC660E-94FC-4F8D-AE40-D8E4AFE06D8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a:extLst>
                <a:ext uri="{FF2B5EF4-FFF2-40B4-BE49-F238E27FC236}">
                  <a16:creationId xmlns:a16="http://schemas.microsoft.com/office/drawing/2014/main" id="{73E4A657-9880-4AF6-8832-6F8C5692FA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9918F8D8-6602-471E-B58C-EBE8A83F1797}"/>
              </a:ext>
            </a:extLst>
          </p:cNvPr>
          <p:cNvGrpSpPr/>
          <p:nvPr/>
        </p:nvGrpSpPr>
        <p:grpSpPr>
          <a:xfrm>
            <a:off x="8965808" y="2489072"/>
            <a:ext cx="868276" cy="260799"/>
            <a:chOff x="4999896" y="2046523"/>
            <a:chExt cx="868276" cy="260799"/>
          </a:xfrm>
        </p:grpSpPr>
        <p:sp>
          <p:nvSpPr>
            <p:cNvPr id="102" name="Rectangle 101">
              <a:extLst>
                <a:ext uri="{FF2B5EF4-FFF2-40B4-BE49-F238E27FC236}">
                  <a16:creationId xmlns:a16="http://schemas.microsoft.com/office/drawing/2014/main" id="{8CF06270-35BC-49BA-8D80-E1E3231DDA7D}"/>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8511E69F-2373-4676-93FA-1565BE84B06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6040F1E2-25CC-424D-88C2-F67E77AFAB4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231CD7B1-4AC5-4CDE-BB6B-83F77EC3B567}"/>
              </a:ext>
            </a:extLst>
          </p:cNvPr>
          <p:cNvGrpSpPr/>
          <p:nvPr/>
        </p:nvGrpSpPr>
        <p:grpSpPr>
          <a:xfrm>
            <a:off x="6626778" y="3149764"/>
            <a:ext cx="868276" cy="260799"/>
            <a:chOff x="4999896" y="2046523"/>
            <a:chExt cx="868276" cy="260799"/>
          </a:xfrm>
        </p:grpSpPr>
        <p:sp>
          <p:nvSpPr>
            <p:cNvPr id="99" name="Rectangle 98">
              <a:extLst>
                <a:ext uri="{FF2B5EF4-FFF2-40B4-BE49-F238E27FC236}">
                  <a16:creationId xmlns:a16="http://schemas.microsoft.com/office/drawing/2014/main" id="{5C2DCE9C-D1C9-42E1-988A-06C64210B80F}"/>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79C3FE0B-34D6-4C57-9C22-B4999C0DBC5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52F96AE0-D94D-44BA-BB80-0EC1747577F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EC1D503-A4A9-489E-BE03-A40C44AB98F8}"/>
              </a:ext>
            </a:extLst>
          </p:cNvPr>
          <p:cNvGrpSpPr/>
          <p:nvPr/>
        </p:nvGrpSpPr>
        <p:grpSpPr>
          <a:xfrm>
            <a:off x="8239015" y="3159573"/>
            <a:ext cx="868276" cy="260799"/>
            <a:chOff x="4999896" y="2046523"/>
            <a:chExt cx="868276" cy="260799"/>
          </a:xfrm>
        </p:grpSpPr>
        <p:sp>
          <p:nvSpPr>
            <p:cNvPr id="90" name="Rectangle 89">
              <a:extLst>
                <a:ext uri="{FF2B5EF4-FFF2-40B4-BE49-F238E27FC236}">
                  <a16:creationId xmlns:a16="http://schemas.microsoft.com/office/drawing/2014/main" id="{EE9F7EC3-77B2-4BCF-ABB8-77039ACDF9C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DE949D4F-AAE0-4186-B23B-7F56399F867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3E3CAD27-53AB-4118-8DDD-C20A6DCF058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 name="Straight Arrow Connector 34">
            <a:extLst>
              <a:ext uri="{FF2B5EF4-FFF2-40B4-BE49-F238E27FC236}">
                <a16:creationId xmlns:a16="http://schemas.microsoft.com/office/drawing/2014/main" id="{666145F6-1194-41BD-B31E-6CEDA50FD111}"/>
              </a:ext>
            </a:extLst>
          </p:cNvPr>
          <p:cNvCxnSpPr>
            <a:cxnSpLocks/>
          </p:cNvCxnSpPr>
          <p:nvPr/>
        </p:nvCxnSpPr>
        <p:spPr>
          <a:xfrm flipH="1">
            <a:off x="7831717" y="2033673"/>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E4E537-8B57-4A99-833C-CB2B7BAF0009}"/>
              </a:ext>
            </a:extLst>
          </p:cNvPr>
          <p:cNvCxnSpPr>
            <a:cxnSpLocks/>
          </p:cNvCxnSpPr>
          <p:nvPr/>
        </p:nvCxnSpPr>
        <p:spPr>
          <a:xfrm flipH="1">
            <a:off x="7097581" y="2604185"/>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2734FA-62AA-488C-8CF0-E8789041A9E4}"/>
              </a:ext>
            </a:extLst>
          </p:cNvPr>
          <p:cNvCxnSpPr>
            <a:cxnSpLocks/>
          </p:cNvCxnSpPr>
          <p:nvPr/>
        </p:nvCxnSpPr>
        <p:spPr>
          <a:xfrm flipH="1">
            <a:off x="8603563" y="2623786"/>
            <a:ext cx="511802" cy="5172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8EB7DF-CFCF-4CD6-9BD7-3EEFD0ABA46E}"/>
              </a:ext>
            </a:extLst>
          </p:cNvPr>
          <p:cNvCxnSpPr>
            <a:cxnSpLocks/>
          </p:cNvCxnSpPr>
          <p:nvPr/>
        </p:nvCxnSpPr>
        <p:spPr>
          <a:xfrm>
            <a:off x="8996716" y="3279150"/>
            <a:ext cx="611514" cy="3400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825E168-75E9-4845-88C8-690A4C198EC0}"/>
              </a:ext>
            </a:extLst>
          </p:cNvPr>
          <p:cNvCxnSpPr>
            <a:cxnSpLocks/>
            <a:endCxn id="103" idx="0"/>
          </p:cNvCxnSpPr>
          <p:nvPr/>
        </p:nvCxnSpPr>
        <p:spPr>
          <a:xfrm>
            <a:off x="9040443" y="1997462"/>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FED353C-2901-4468-B0B3-B01D67F6447F}"/>
              </a:ext>
            </a:extLst>
          </p:cNvPr>
          <p:cNvGrpSpPr/>
          <p:nvPr/>
        </p:nvGrpSpPr>
        <p:grpSpPr>
          <a:xfrm>
            <a:off x="9851655" y="3751193"/>
            <a:ext cx="120770" cy="108382"/>
            <a:chOff x="9721970" y="2177531"/>
            <a:chExt cx="120770" cy="108382"/>
          </a:xfrm>
        </p:grpSpPr>
        <p:cxnSp>
          <p:nvCxnSpPr>
            <p:cNvPr id="76" name="Straight Connector 75">
              <a:extLst>
                <a:ext uri="{FF2B5EF4-FFF2-40B4-BE49-F238E27FC236}">
                  <a16:creationId xmlns:a16="http://schemas.microsoft.com/office/drawing/2014/main" id="{CCADF9D2-4BBA-402D-87F4-8EE1C22C649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CDB028-567E-45B7-BF7D-6FC506DA7F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6E3C497-6CCA-4210-A448-6051DFDBA07B}"/>
              </a:ext>
            </a:extLst>
          </p:cNvPr>
          <p:cNvGrpSpPr/>
          <p:nvPr/>
        </p:nvGrpSpPr>
        <p:grpSpPr>
          <a:xfrm>
            <a:off x="6663731" y="3225623"/>
            <a:ext cx="120770" cy="108382"/>
            <a:chOff x="9721970" y="2177531"/>
            <a:chExt cx="120770" cy="108382"/>
          </a:xfrm>
        </p:grpSpPr>
        <p:cxnSp>
          <p:nvCxnSpPr>
            <p:cNvPr id="74" name="Straight Connector 73">
              <a:extLst>
                <a:ext uri="{FF2B5EF4-FFF2-40B4-BE49-F238E27FC236}">
                  <a16:creationId xmlns:a16="http://schemas.microsoft.com/office/drawing/2014/main" id="{D00DBB6E-AEE8-46B5-94F3-6B15F1D3B7E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B96AFC-0CB7-45CF-B125-0574BD9E481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F5BB4659-81F6-4436-B356-D97643E4FEE4}"/>
              </a:ext>
            </a:extLst>
          </p:cNvPr>
          <p:cNvGrpSpPr/>
          <p:nvPr/>
        </p:nvGrpSpPr>
        <p:grpSpPr>
          <a:xfrm>
            <a:off x="7301197" y="3238653"/>
            <a:ext cx="120770" cy="108382"/>
            <a:chOff x="9721970" y="2177531"/>
            <a:chExt cx="120770" cy="108382"/>
          </a:xfrm>
        </p:grpSpPr>
        <p:cxnSp>
          <p:nvCxnSpPr>
            <p:cNvPr id="72" name="Straight Connector 71">
              <a:extLst>
                <a:ext uri="{FF2B5EF4-FFF2-40B4-BE49-F238E27FC236}">
                  <a16:creationId xmlns:a16="http://schemas.microsoft.com/office/drawing/2014/main" id="{DDD79AB3-189D-4F71-B171-C4796C66A12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29EBB8-F45B-4EBD-8509-3E1682287ED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43BB990D-041E-4578-87B6-FD23195261DB}"/>
              </a:ext>
            </a:extLst>
          </p:cNvPr>
          <p:cNvSpPr txBox="1"/>
          <p:nvPr/>
        </p:nvSpPr>
        <p:spPr>
          <a:xfrm>
            <a:off x="8476708" y="1832099"/>
            <a:ext cx="570356" cy="369332"/>
          </a:xfrm>
          <a:prstGeom prst="rect">
            <a:avLst/>
          </a:prstGeom>
          <a:noFill/>
        </p:spPr>
        <p:txBody>
          <a:bodyPr wrap="square" rtlCol="0">
            <a:spAutoFit/>
          </a:bodyPr>
          <a:lstStyle/>
          <a:p>
            <a:pPr algn="ctr"/>
            <a:r>
              <a:rPr lang="en-US" dirty="0">
                <a:solidFill>
                  <a:schemeClr val="accent5">
                    <a:lumMod val="50000"/>
                  </a:schemeClr>
                </a:solidFill>
              </a:rPr>
              <a:t>40</a:t>
            </a:r>
            <a:endParaRPr lang="en-IN" dirty="0">
              <a:solidFill>
                <a:schemeClr val="accent5">
                  <a:lumMod val="50000"/>
                </a:schemeClr>
              </a:solidFill>
            </a:endParaRPr>
          </a:p>
        </p:txBody>
      </p:sp>
      <p:sp>
        <p:nvSpPr>
          <p:cNvPr id="54" name="TextBox 53">
            <a:extLst>
              <a:ext uri="{FF2B5EF4-FFF2-40B4-BE49-F238E27FC236}">
                <a16:creationId xmlns:a16="http://schemas.microsoft.com/office/drawing/2014/main" id="{A14E85CB-7F3F-4C6D-9365-556438483E78}"/>
              </a:ext>
            </a:extLst>
          </p:cNvPr>
          <p:cNvSpPr txBox="1"/>
          <p:nvPr/>
        </p:nvSpPr>
        <p:spPr>
          <a:xfrm>
            <a:off x="9182179" y="2436337"/>
            <a:ext cx="446715" cy="369332"/>
          </a:xfrm>
          <a:prstGeom prst="rect">
            <a:avLst/>
          </a:prstGeom>
          <a:noFill/>
        </p:spPr>
        <p:txBody>
          <a:bodyPr wrap="square" rtlCol="0">
            <a:spAutoFit/>
          </a:bodyPr>
          <a:lstStyle/>
          <a:p>
            <a:pPr algn="ctr"/>
            <a:r>
              <a:rPr lang="en-US" dirty="0">
                <a:solidFill>
                  <a:schemeClr val="accent5">
                    <a:lumMod val="50000"/>
                  </a:schemeClr>
                </a:solidFill>
              </a:rPr>
              <a:t>60</a:t>
            </a:r>
            <a:endParaRPr lang="en-IN" dirty="0">
              <a:solidFill>
                <a:schemeClr val="accent5">
                  <a:lumMod val="50000"/>
                </a:schemeClr>
              </a:solidFill>
            </a:endParaRPr>
          </a:p>
        </p:txBody>
      </p:sp>
      <p:sp>
        <p:nvSpPr>
          <p:cNvPr id="55" name="TextBox 54">
            <a:extLst>
              <a:ext uri="{FF2B5EF4-FFF2-40B4-BE49-F238E27FC236}">
                <a16:creationId xmlns:a16="http://schemas.microsoft.com/office/drawing/2014/main" id="{CE24DD62-5421-478D-925A-7B5AE7248D38}"/>
              </a:ext>
            </a:extLst>
          </p:cNvPr>
          <p:cNvSpPr txBox="1"/>
          <p:nvPr/>
        </p:nvSpPr>
        <p:spPr>
          <a:xfrm>
            <a:off x="7600620" y="2428399"/>
            <a:ext cx="456934" cy="369332"/>
          </a:xfrm>
          <a:prstGeom prst="rect">
            <a:avLst/>
          </a:prstGeom>
          <a:noFill/>
        </p:spPr>
        <p:txBody>
          <a:bodyPr wrap="square" rtlCol="0">
            <a:spAutoFit/>
          </a:bodyPr>
          <a:lstStyle/>
          <a:p>
            <a:pPr algn="ctr"/>
            <a:r>
              <a:rPr lang="en-US" dirty="0">
                <a:solidFill>
                  <a:schemeClr val="accent5">
                    <a:lumMod val="50000"/>
                  </a:schemeClr>
                </a:solidFill>
              </a:rPr>
              <a:t>33</a:t>
            </a:r>
            <a:endParaRPr lang="en-IN" dirty="0">
              <a:solidFill>
                <a:schemeClr val="accent5">
                  <a:lumMod val="50000"/>
                </a:schemeClr>
              </a:solidFill>
            </a:endParaRPr>
          </a:p>
        </p:txBody>
      </p:sp>
      <p:sp>
        <p:nvSpPr>
          <p:cNvPr id="60" name="TextBox 59">
            <a:extLst>
              <a:ext uri="{FF2B5EF4-FFF2-40B4-BE49-F238E27FC236}">
                <a16:creationId xmlns:a16="http://schemas.microsoft.com/office/drawing/2014/main" id="{57715416-C6A4-4DA6-A51D-DF686E78443F}"/>
              </a:ext>
            </a:extLst>
          </p:cNvPr>
          <p:cNvSpPr txBox="1"/>
          <p:nvPr/>
        </p:nvSpPr>
        <p:spPr>
          <a:xfrm>
            <a:off x="8442146" y="3092859"/>
            <a:ext cx="451708" cy="369332"/>
          </a:xfrm>
          <a:prstGeom prst="rect">
            <a:avLst/>
          </a:prstGeom>
          <a:noFill/>
        </p:spPr>
        <p:txBody>
          <a:bodyPr wrap="square" rtlCol="0">
            <a:spAutoFit/>
          </a:bodyPr>
          <a:lstStyle/>
          <a:p>
            <a:pPr algn="ctr"/>
            <a:r>
              <a:rPr lang="en-US" dirty="0">
                <a:solidFill>
                  <a:schemeClr val="accent5">
                    <a:lumMod val="50000"/>
                  </a:schemeClr>
                </a:solidFill>
              </a:rPr>
              <a:t>50</a:t>
            </a:r>
            <a:endParaRPr lang="en-IN" dirty="0">
              <a:solidFill>
                <a:schemeClr val="accent5">
                  <a:lumMod val="50000"/>
                </a:schemeClr>
              </a:solidFill>
            </a:endParaRPr>
          </a:p>
        </p:txBody>
      </p:sp>
      <p:sp>
        <p:nvSpPr>
          <p:cNvPr id="61" name="Rectangle 60">
            <a:extLst>
              <a:ext uri="{FF2B5EF4-FFF2-40B4-BE49-F238E27FC236}">
                <a16:creationId xmlns:a16="http://schemas.microsoft.com/office/drawing/2014/main" id="{4C605C24-EFA6-482D-AD14-2C88486891AE}"/>
              </a:ext>
            </a:extLst>
          </p:cNvPr>
          <p:cNvSpPr/>
          <p:nvPr/>
        </p:nvSpPr>
        <p:spPr>
          <a:xfrm>
            <a:off x="8588969" y="1213707"/>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BDD343A-1907-4204-942A-72471BE21109}"/>
              </a:ext>
            </a:extLst>
          </p:cNvPr>
          <p:cNvSpPr txBox="1"/>
          <p:nvPr/>
        </p:nvSpPr>
        <p:spPr>
          <a:xfrm>
            <a:off x="8598221" y="915489"/>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63" name="Straight Arrow Connector 62">
            <a:extLst>
              <a:ext uri="{FF2B5EF4-FFF2-40B4-BE49-F238E27FC236}">
                <a16:creationId xmlns:a16="http://schemas.microsoft.com/office/drawing/2014/main" id="{9E04869C-DF00-4661-85F1-24CC00640E55}"/>
              </a:ext>
            </a:extLst>
          </p:cNvPr>
          <p:cNvCxnSpPr>
            <a:cxnSpLocks/>
          </p:cNvCxnSpPr>
          <p:nvPr/>
        </p:nvCxnSpPr>
        <p:spPr>
          <a:xfrm>
            <a:off x="8715274" y="1449480"/>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A5174C5-40A7-4281-A4AE-3D98051AFE17}"/>
              </a:ext>
            </a:extLst>
          </p:cNvPr>
          <p:cNvSpPr txBox="1"/>
          <p:nvPr/>
        </p:nvSpPr>
        <p:spPr>
          <a:xfrm>
            <a:off x="495282" y="1407158"/>
            <a:ext cx="3543318" cy="400110"/>
          </a:xfrm>
          <a:prstGeom prst="rect">
            <a:avLst/>
          </a:prstGeom>
          <a:noFill/>
        </p:spPr>
        <p:txBody>
          <a:bodyPr wrap="square" rtlCol="0">
            <a:spAutoFit/>
          </a:bodyPr>
          <a:lstStyle/>
          <a:p>
            <a:pPr algn="just"/>
            <a:r>
              <a:rPr lang="en-US" dirty="0"/>
              <a:t> </a:t>
            </a:r>
            <a:r>
              <a:rPr lang="en-US" sz="2000" dirty="0">
                <a:solidFill>
                  <a:srgbClr val="002060"/>
                </a:solidFill>
              </a:rPr>
              <a:t>40, 60, 50, 33, 55, 11</a:t>
            </a:r>
            <a:endParaRPr lang="en-IN" i="1" dirty="0">
              <a:solidFill>
                <a:srgbClr val="002060"/>
              </a:solidFill>
            </a:endParaRPr>
          </a:p>
        </p:txBody>
      </p:sp>
      <p:sp>
        <p:nvSpPr>
          <p:cNvPr id="112" name="TextBox 111">
            <a:extLst>
              <a:ext uri="{FF2B5EF4-FFF2-40B4-BE49-F238E27FC236}">
                <a16:creationId xmlns:a16="http://schemas.microsoft.com/office/drawing/2014/main" id="{852B038B-A9BE-4676-AF16-E3F15FD56757}"/>
              </a:ext>
            </a:extLst>
          </p:cNvPr>
          <p:cNvSpPr txBox="1"/>
          <p:nvPr/>
        </p:nvSpPr>
        <p:spPr>
          <a:xfrm>
            <a:off x="386997" y="2513815"/>
            <a:ext cx="3543314" cy="3693319"/>
          </a:xfrm>
          <a:prstGeom prst="rect">
            <a:avLst/>
          </a:prstGeom>
          <a:noFill/>
        </p:spPr>
        <p:txBody>
          <a:bodyPr wrap="square" rtlCol="0">
            <a:spAutoFit/>
          </a:bodyPr>
          <a:lstStyle/>
          <a:p>
            <a:pPr algn="just"/>
            <a:r>
              <a:rPr lang="en-US" dirty="0" err="1"/>
              <a:t>tnd</a:t>
            </a:r>
            <a:r>
              <a:rPr lang="en-US" dirty="0"/>
              <a:t> *search (</a:t>
            </a:r>
            <a:r>
              <a:rPr lang="en-US" dirty="0" err="1"/>
              <a:t>tnd</a:t>
            </a:r>
            <a:r>
              <a:rPr lang="en-US" dirty="0"/>
              <a:t> *root, int x)</a:t>
            </a:r>
          </a:p>
          <a:p>
            <a:pPr algn="just"/>
            <a:r>
              <a:rPr lang="en-US" dirty="0"/>
              <a:t>{</a:t>
            </a:r>
          </a:p>
          <a:p>
            <a:pPr algn="just"/>
            <a:r>
              <a:rPr lang="en-US" dirty="0"/>
              <a:t>  </a:t>
            </a:r>
            <a:r>
              <a:rPr lang="en-US" dirty="0" err="1"/>
              <a:t>tnd</a:t>
            </a:r>
            <a:r>
              <a:rPr lang="en-US" dirty="0"/>
              <a:t> *t;</a:t>
            </a:r>
          </a:p>
          <a:p>
            <a:pPr algn="just"/>
            <a:r>
              <a:rPr lang="en-US" dirty="0"/>
              <a:t>  t=root;</a:t>
            </a:r>
          </a:p>
          <a:p>
            <a:pPr algn="just"/>
            <a:r>
              <a:rPr lang="en-US" dirty="0"/>
              <a:t>  while((t!=NULL) &amp;&amp; (t-&gt;data!=x))</a:t>
            </a:r>
          </a:p>
          <a:p>
            <a:pPr algn="just"/>
            <a:r>
              <a:rPr lang="en-US" dirty="0"/>
              <a:t>   {</a:t>
            </a:r>
          </a:p>
          <a:p>
            <a:pPr algn="just"/>
            <a:r>
              <a:rPr lang="en-US" dirty="0"/>
              <a:t>     if (x&lt;t-&gt;data)</a:t>
            </a:r>
          </a:p>
          <a:p>
            <a:pPr algn="just"/>
            <a:r>
              <a:rPr lang="en-US" dirty="0"/>
              <a:t>          t=t-&gt;left;</a:t>
            </a:r>
          </a:p>
          <a:p>
            <a:pPr algn="just"/>
            <a:r>
              <a:rPr lang="en-US" dirty="0"/>
              <a:t>      else</a:t>
            </a:r>
          </a:p>
          <a:p>
            <a:pPr algn="just"/>
            <a:r>
              <a:rPr lang="en-US" dirty="0"/>
              <a:t>        t=t-&gt;right;</a:t>
            </a:r>
          </a:p>
          <a:p>
            <a:pPr algn="just"/>
            <a:r>
              <a:rPr lang="en-US" dirty="0"/>
              <a:t>   }</a:t>
            </a:r>
          </a:p>
          <a:p>
            <a:pPr algn="just"/>
            <a:r>
              <a:rPr lang="en-US" dirty="0"/>
              <a:t>  return(t);</a:t>
            </a:r>
          </a:p>
          <a:p>
            <a:pPr algn="just"/>
            <a:r>
              <a:rPr lang="en-US" dirty="0"/>
              <a:t>} </a:t>
            </a:r>
            <a:endParaRPr lang="en-IN" i="1" dirty="0">
              <a:solidFill>
                <a:srgbClr val="002060"/>
              </a:solidFill>
            </a:endParaRPr>
          </a:p>
        </p:txBody>
      </p:sp>
      <p:grpSp>
        <p:nvGrpSpPr>
          <p:cNvPr id="113" name="Group 112">
            <a:extLst>
              <a:ext uri="{FF2B5EF4-FFF2-40B4-BE49-F238E27FC236}">
                <a16:creationId xmlns:a16="http://schemas.microsoft.com/office/drawing/2014/main" id="{813A37D2-8534-4CD4-9B3A-18C119AFA926}"/>
              </a:ext>
            </a:extLst>
          </p:cNvPr>
          <p:cNvGrpSpPr/>
          <p:nvPr/>
        </p:nvGrpSpPr>
        <p:grpSpPr>
          <a:xfrm>
            <a:off x="8687425" y="1298776"/>
            <a:ext cx="120770" cy="108382"/>
            <a:chOff x="9721970" y="2177531"/>
            <a:chExt cx="120770" cy="108382"/>
          </a:xfrm>
        </p:grpSpPr>
        <p:cxnSp>
          <p:nvCxnSpPr>
            <p:cNvPr id="114" name="Straight Connector 113">
              <a:extLst>
                <a:ext uri="{FF2B5EF4-FFF2-40B4-BE49-F238E27FC236}">
                  <a16:creationId xmlns:a16="http://schemas.microsoft.com/office/drawing/2014/main" id="{9E855DDA-1B79-43CC-B7CA-AF10C6BE91C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5F8928D-B527-48A2-B51A-58192C958CE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F4008EE1-7CA8-491C-9B22-22AC64F7C46D}"/>
              </a:ext>
            </a:extLst>
          </p:cNvPr>
          <p:cNvGrpSpPr/>
          <p:nvPr/>
        </p:nvGrpSpPr>
        <p:grpSpPr>
          <a:xfrm>
            <a:off x="9152025" y="3632204"/>
            <a:ext cx="868276" cy="260799"/>
            <a:chOff x="4999896" y="2046523"/>
            <a:chExt cx="868276" cy="260799"/>
          </a:xfrm>
        </p:grpSpPr>
        <p:sp>
          <p:nvSpPr>
            <p:cNvPr id="117" name="Rectangle 116">
              <a:extLst>
                <a:ext uri="{FF2B5EF4-FFF2-40B4-BE49-F238E27FC236}">
                  <a16:creationId xmlns:a16="http://schemas.microsoft.com/office/drawing/2014/main" id="{4B479188-C15D-44E1-978E-A51E3A60A42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84961061-3C72-48D3-B399-8471FC6338CC}"/>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0A34A0CF-5B89-4D53-9D6B-99CCE231F2B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0" name="TextBox 119">
            <a:extLst>
              <a:ext uri="{FF2B5EF4-FFF2-40B4-BE49-F238E27FC236}">
                <a16:creationId xmlns:a16="http://schemas.microsoft.com/office/drawing/2014/main" id="{7F7B547B-1653-4899-A0DE-4928D49314F2}"/>
              </a:ext>
            </a:extLst>
          </p:cNvPr>
          <p:cNvSpPr txBox="1"/>
          <p:nvPr/>
        </p:nvSpPr>
        <p:spPr>
          <a:xfrm>
            <a:off x="9382376" y="3593274"/>
            <a:ext cx="451708" cy="369332"/>
          </a:xfrm>
          <a:prstGeom prst="rect">
            <a:avLst/>
          </a:prstGeom>
          <a:noFill/>
        </p:spPr>
        <p:txBody>
          <a:bodyPr wrap="square" rtlCol="0">
            <a:spAutoFit/>
          </a:bodyPr>
          <a:lstStyle/>
          <a:p>
            <a:pPr algn="ctr"/>
            <a:r>
              <a:rPr lang="en-US" dirty="0">
                <a:solidFill>
                  <a:schemeClr val="accent5">
                    <a:lumMod val="50000"/>
                  </a:schemeClr>
                </a:solidFill>
              </a:rPr>
              <a:t>55</a:t>
            </a:r>
            <a:endParaRPr lang="en-IN" dirty="0">
              <a:solidFill>
                <a:schemeClr val="accent5">
                  <a:lumMod val="50000"/>
                </a:schemeClr>
              </a:solidFill>
            </a:endParaRPr>
          </a:p>
        </p:txBody>
      </p:sp>
      <p:grpSp>
        <p:nvGrpSpPr>
          <p:cNvPr id="121" name="Group 120">
            <a:extLst>
              <a:ext uri="{FF2B5EF4-FFF2-40B4-BE49-F238E27FC236}">
                <a16:creationId xmlns:a16="http://schemas.microsoft.com/office/drawing/2014/main" id="{F191FD39-A948-46A7-9379-C0AB0432A07D}"/>
              </a:ext>
            </a:extLst>
          </p:cNvPr>
          <p:cNvGrpSpPr/>
          <p:nvPr/>
        </p:nvGrpSpPr>
        <p:grpSpPr>
          <a:xfrm>
            <a:off x="8047089" y="2572032"/>
            <a:ext cx="120770" cy="108382"/>
            <a:chOff x="9721970" y="2177531"/>
            <a:chExt cx="120770" cy="108382"/>
          </a:xfrm>
        </p:grpSpPr>
        <p:cxnSp>
          <p:nvCxnSpPr>
            <p:cNvPr id="122" name="Straight Connector 121">
              <a:extLst>
                <a:ext uri="{FF2B5EF4-FFF2-40B4-BE49-F238E27FC236}">
                  <a16:creationId xmlns:a16="http://schemas.microsoft.com/office/drawing/2014/main" id="{9088E0C3-736A-43C4-82E7-CBADAA5AF13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C64B1C4-D49F-46AB-8530-0AAD4D9CBF03}"/>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331E1B7A-5B57-4EFA-8665-F6E0DEBB11C5}"/>
              </a:ext>
            </a:extLst>
          </p:cNvPr>
          <p:cNvGrpSpPr/>
          <p:nvPr/>
        </p:nvGrpSpPr>
        <p:grpSpPr>
          <a:xfrm>
            <a:off x="9210443" y="3737624"/>
            <a:ext cx="120770" cy="108382"/>
            <a:chOff x="9721970" y="2177531"/>
            <a:chExt cx="120770" cy="108382"/>
          </a:xfrm>
        </p:grpSpPr>
        <p:cxnSp>
          <p:nvCxnSpPr>
            <p:cNvPr id="125" name="Straight Connector 124">
              <a:extLst>
                <a:ext uri="{FF2B5EF4-FFF2-40B4-BE49-F238E27FC236}">
                  <a16:creationId xmlns:a16="http://schemas.microsoft.com/office/drawing/2014/main" id="{EFBF7FD2-ED01-466B-8365-531D5938352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06854B1-FBA6-4481-953E-D1F87E49B93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9A23A0AA-28F2-4029-907F-B654679724EC}"/>
              </a:ext>
            </a:extLst>
          </p:cNvPr>
          <p:cNvGrpSpPr/>
          <p:nvPr/>
        </p:nvGrpSpPr>
        <p:grpSpPr>
          <a:xfrm>
            <a:off x="9649860" y="2581357"/>
            <a:ext cx="120770" cy="108382"/>
            <a:chOff x="9721970" y="2177531"/>
            <a:chExt cx="120770" cy="108382"/>
          </a:xfrm>
        </p:grpSpPr>
        <p:cxnSp>
          <p:nvCxnSpPr>
            <p:cNvPr id="128" name="Straight Connector 127">
              <a:extLst>
                <a:ext uri="{FF2B5EF4-FFF2-40B4-BE49-F238E27FC236}">
                  <a16:creationId xmlns:a16="http://schemas.microsoft.com/office/drawing/2014/main" id="{F2A67A7F-B2C0-41A3-81F7-14E2CC7879E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D16B548-E68C-4C04-A2F8-935BEE3D313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A0BEB295-C588-4879-A8EF-2C71B8A2FAE5}"/>
              </a:ext>
            </a:extLst>
          </p:cNvPr>
          <p:cNvGrpSpPr/>
          <p:nvPr/>
        </p:nvGrpSpPr>
        <p:grpSpPr>
          <a:xfrm>
            <a:off x="8300947" y="3230809"/>
            <a:ext cx="120770" cy="108382"/>
            <a:chOff x="9721970" y="2177531"/>
            <a:chExt cx="120770" cy="108382"/>
          </a:xfrm>
        </p:grpSpPr>
        <p:cxnSp>
          <p:nvCxnSpPr>
            <p:cNvPr id="131" name="Straight Connector 130">
              <a:extLst>
                <a:ext uri="{FF2B5EF4-FFF2-40B4-BE49-F238E27FC236}">
                  <a16:creationId xmlns:a16="http://schemas.microsoft.com/office/drawing/2014/main" id="{767D677A-2766-4CF4-858B-42F81E4D257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EDD60A-CE8D-4E8E-AF42-B64C8D90134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63297975-F58B-40D5-AE6B-DBBC9B4817DD}"/>
              </a:ext>
            </a:extLst>
          </p:cNvPr>
          <p:cNvCxnSpPr>
            <a:cxnSpLocks/>
          </p:cNvCxnSpPr>
          <p:nvPr/>
        </p:nvCxnSpPr>
        <p:spPr>
          <a:xfrm flipV="1">
            <a:off x="759125"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5BAF01F-3166-403E-84B6-323251967446}"/>
              </a:ext>
            </a:extLst>
          </p:cNvPr>
          <p:cNvCxnSpPr>
            <a:cxnSpLocks/>
          </p:cNvCxnSpPr>
          <p:nvPr/>
        </p:nvCxnSpPr>
        <p:spPr>
          <a:xfrm flipV="1">
            <a:off x="1144438"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BADD36D-85C3-4F21-94F9-2D9B5AB99A93}"/>
              </a:ext>
            </a:extLst>
          </p:cNvPr>
          <p:cNvCxnSpPr>
            <a:cxnSpLocks/>
          </p:cNvCxnSpPr>
          <p:nvPr/>
        </p:nvCxnSpPr>
        <p:spPr>
          <a:xfrm flipV="1">
            <a:off x="1515374"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F6401A0-55BD-45E1-868A-63EC694CC52B}"/>
              </a:ext>
            </a:extLst>
          </p:cNvPr>
          <p:cNvCxnSpPr>
            <a:cxnSpLocks/>
          </p:cNvCxnSpPr>
          <p:nvPr/>
        </p:nvCxnSpPr>
        <p:spPr>
          <a:xfrm flipV="1">
            <a:off x="1886310"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A3C9044-10F4-400E-A516-63F39F69F732}"/>
              </a:ext>
            </a:extLst>
          </p:cNvPr>
          <p:cNvCxnSpPr>
            <a:cxnSpLocks/>
          </p:cNvCxnSpPr>
          <p:nvPr/>
        </p:nvCxnSpPr>
        <p:spPr>
          <a:xfrm flipV="1">
            <a:off x="2265872"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44CDA7D-4684-459C-84B8-5CAE673FEC05}"/>
              </a:ext>
            </a:extLst>
          </p:cNvPr>
          <p:cNvCxnSpPr>
            <a:cxnSpLocks/>
          </p:cNvCxnSpPr>
          <p:nvPr/>
        </p:nvCxnSpPr>
        <p:spPr>
          <a:xfrm flipV="1">
            <a:off x="2654061"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39BD4-050E-446B-85C3-68AEB7719B49}"/>
              </a:ext>
            </a:extLst>
          </p:cNvPr>
          <p:cNvSpPr txBox="1"/>
          <p:nvPr/>
        </p:nvSpPr>
        <p:spPr>
          <a:xfrm>
            <a:off x="4468483" y="4572000"/>
            <a:ext cx="4274908" cy="923330"/>
          </a:xfrm>
          <a:prstGeom prst="rect">
            <a:avLst/>
          </a:prstGeom>
          <a:noFill/>
        </p:spPr>
        <p:txBody>
          <a:bodyPr wrap="square" rtlCol="0">
            <a:spAutoFit/>
          </a:bodyPr>
          <a:lstStyle/>
          <a:p>
            <a:r>
              <a:rPr lang="en-US" dirty="0"/>
              <a:t>Note:</a:t>
            </a:r>
          </a:p>
          <a:p>
            <a:pPr marL="342900" indent="-342900">
              <a:buFont typeface="+mj-lt"/>
              <a:buAutoNum type="arabicPeriod"/>
            </a:pPr>
            <a:r>
              <a:rPr lang="en-US" dirty="0"/>
              <a:t>If (t==NULL), then search is unsuccessful</a:t>
            </a:r>
          </a:p>
          <a:p>
            <a:pPr marL="342900" indent="-342900">
              <a:buFont typeface="+mj-lt"/>
              <a:buAutoNum type="arabicPeriod"/>
            </a:pPr>
            <a:r>
              <a:rPr lang="en-US" dirty="0"/>
              <a:t>If (t!=NULL), then search is successful </a:t>
            </a:r>
            <a:endParaRPr lang="en-IN" dirty="0"/>
          </a:p>
        </p:txBody>
      </p:sp>
    </p:spTree>
    <p:extLst>
      <p:ext uri="{BB962C8B-B14F-4D97-AF65-F5344CB8AC3E}">
        <p14:creationId xmlns:p14="http://schemas.microsoft.com/office/powerpoint/2010/main" val="24786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wipe(down)">
                                      <p:cBhvr>
                                        <p:cTn id="25" dur="500"/>
                                        <p:tgtEl>
                                          <p:spTgt spid="1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down)">
                                      <p:cBhvr>
                                        <p:cTn id="35" dur="500"/>
                                        <p:tgtEl>
                                          <p:spTgt spid="53"/>
                                        </p:tgtEl>
                                      </p:cBhvr>
                                    </p:animEffect>
                                  </p:childTnLst>
                                </p:cTn>
                              </p:par>
                              <p:par>
                                <p:cTn id="36" presetID="2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par>
                                <p:cTn id="39" presetID="22" presetClass="entr" presetSubtype="4"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down)">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wipe(down)">
                                      <p:cBhvr>
                                        <p:cTn id="54" dur="500"/>
                                        <p:tgtEl>
                                          <p:spTgt spid="1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par>
                                <p:cTn id="60" presetID="2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par>
                                <p:cTn id="63" presetID="22" presetClass="entr" presetSubtype="4" fill="hold" nodeType="withEffect">
                                  <p:stCondLst>
                                    <p:cond delay="0"/>
                                  </p:stCondLst>
                                  <p:childTnLst>
                                    <p:set>
                                      <p:cBhvr>
                                        <p:cTn id="64" dur="1" fill="hold">
                                          <p:stCondLst>
                                            <p:cond delay="0"/>
                                          </p:stCondLst>
                                        </p:cTn>
                                        <p:tgtEl>
                                          <p:spTgt spid="127"/>
                                        </p:tgtEl>
                                        <p:attrNameLst>
                                          <p:attrName>style.visibility</p:attrName>
                                        </p:attrNameLst>
                                      </p:cBhvr>
                                      <p:to>
                                        <p:strVal val="visible"/>
                                      </p:to>
                                    </p:set>
                                    <p:animEffect transition="in" filter="wipe(down)">
                                      <p:cBhvr>
                                        <p:cTn id="65" dur="500"/>
                                        <p:tgtEl>
                                          <p:spTgt spid="12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13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34"/>
                                        </p:tgtEl>
                                        <p:attrNameLst>
                                          <p:attrName>style.visibility</p:attrName>
                                        </p:attrNameLst>
                                      </p:cBhvr>
                                      <p:to>
                                        <p:strVal val="visible"/>
                                      </p:to>
                                    </p:set>
                                    <p:animEffect transition="in" filter="wipe(down)">
                                      <p:cBhvr>
                                        <p:cTn id="74" dur="500"/>
                                        <p:tgtEl>
                                          <p:spTgt spid="13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down)">
                                      <p:cBhvr>
                                        <p:cTn id="79" dur="500"/>
                                        <p:tgtEl>
                                          <p:spTgt spid="32"/>
                                        </p:tgtEl>
                                      </p:cBhvr>
                                    </p:animEffect>
                                  </p:childTnLst>
                                </p:cTn>
                              </p:par>
                              <p:par>
                                <p:cTn id="80" presetID="22" presetClass="entr" presetSubtype="4"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down)">
                                      <p:cBhvr>
                                        <p:cTn id="82" dur="500"/>
                                        <p:tgtEl>
                                          <p:spTgt spid="37"/>
                                        </p:tgtEl>
                                      </p:cBhvr>
                                    </p:animEffect>
                                  </p:childTnLst>
                                </p:cTn>
                              </p:par>
                              <p:par>
                                <p:cTn id="83" presetID="22" presetClass="entr" presetSubtype="4" fill="hold" nodeType="with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down)">
                                      <p:cBhvr>
                                        <p:cTn id="85" dur="500"/>
                                        <p:tgtEl>
                                          <p:spTgt spid="13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down)">
                                      <p:cBhvr>
                                        <p:cTn id="90" dur="500"/>
                                        <p:tgtEl>
                                          <p:spTgt spid="60"/>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3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135"/>
                                        </p:tgtEl>
                                        <p:attrNameLst>
                                          <p:attrName>style.visibility</p:attrName>
                                        </p:attrNameLst>
                                      </p:cBhvr>
                                      <p:to>
                                        <p:strVal val="visible"/>
                                      </p:to>
                                    </p:set>
                                    <p:animEffect transition="in" filter="wipe(down)">
                                      <p:cBhvr>
                                        <p:cTn id="99" dur="500"/>
                                        <p:tgtEl>
                                          <p:spTgt spid="13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down)">
                                      <p:cBhvr>
                                        <p:cTn id="104" dur="500"/>
                                        <p:tgtEl>
                                          <p:spTgt spid="27"/>
                                        </p:tgtEl>
                                      </p:cBhvr>
                                    </p:animEffect>
                                  </p:childTnLst>
                                </p:cTn>
                              </p:par>
                              <p:par>
                                <p:cTn id="105" presetID="22" presetClass="entr" presetSubtype="4"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down)">
                                      <p:cBhvr>
                                        <p:cTn id="107" dur="500"/>
                                        <p:tgtEl>
                                          <p:spTgt spid="3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down)">
                                      <p:cBhvr>
                                        <p:cTn id="110" dur="500"/>
                                        <p:tgtEl>
                                          <p:spTgt spid="5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21"/>
                                        </p:tgtEl>
                                        <p:attrNameLst>
                                          <p:attrName>style.visibility</p:attrName>
                                        </p:attrNameLst>
                                      </p:cBhvr>
                                      <p:to>
                                        <p:strVal val="visible"/>
                                      </p:to>
                                    </p:set>
                                    <p:animEffect transition="in" filter="wipe(down)">
                                      <p:cBhvr>
                                        <p:cTn id="115" dur="500"/>
                                        <p:tgtEl>
                                          <p:spTgt spid="121"/>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13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6"/>
                                        </p:tgtEl>
                                        <p:attrNameLst>
                                          <p:attrName>style.visibility</p:attrName>
                                        </p:attrNameLst>
                                      </p:cBhvr>
                                      <p:to>
                                        <p:strVal val="visible"/>
                                      </p:to>
                                    </p:set>
                                    <p:animEffect transition="in" filter="wipe(down)">
                                      <p:cBhvr>
                                        <p:cTn id="124" dur="500"/>
                                        <p:tgtEl>
                                          <p:spTgt spid="13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wipe(down)">
                                      <p:cBhvr>
                                        <p:cTn id="129" dur="500"/>
                                        <p:tgtEl>
                                          <p:spTgt spid="38"/>
                                        </p:tgtEl>
                                      </p:cBhvr>
                                    </p:animEffect>
                                  </p:childTnLst>
                                </p:cTn>
                              </p:par>
                              <p:par>
                                <p:cTn id="130" presetID="22" presetClass="entr" presetSubtype="4" fill="hold" nodeType="withEffect">
                                  <p:stCondLst>
                                    <p:cond delay="0"/>
                                  </p:stCondLst>
                                  <p:childTnLst>
                                    <p:set>
                                      <p:cBhvr>
                                        <p:cTn id="131" dur="1" fill="hold">
                                          <p:stCondLst>
                                            <p:cond delay="0"/>
                                          </p:stCondLst>
                                        </p:cTn>
                                        <p:tgtEl>
                                          <p:spTgt spid="116"/>
                                        </p:tgtEl>
                                        <p:attrNameLst>
                                          <p:attrName>style.visibility</p:attrName>
                                        </p:attrNameLst>
                                      </p:cBhvr>
                                      <p:to>
                                        <p:strVal val="visible"/>
                                      </p:to>
                                    </p:set>
                                    <p:animEffect transition="in" filter="wipe(down)">
                                      <p:cBhvr>
                                        <p:cTn id="132" dur="500"/>
                                        <p:tgtEl>
                                          <p:spTgt spid="116"/>
                                        </p:tgtEl>
                                      </p:cBhvr>
                                    </p:animEffect>
                                  </p:childTnLst>
                                </p:cTn>
                              </p:par>
                              <p:par>
                                <p:cTn id="133" presetID="22" presetClass="entr" presetSubtype="4" fill="hold"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wipe(down)">
                                      <p:cBhvr>
                                        <p:cTn id="135" dur="500"/>
                                        <p:tgtEl>
                                          <p:spTgt spid="46"/>
                                        </p:tgtEl>
                                      </p:cBhvr>
                                    </p:animEffect>
                                  </p:childTnLst>
                                </p:cTn>
                              </p:par>
                              <p:par>
                                <p:cTn id="136" presetID="22" presetClass="entr" presetSubtype="4"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wipe(down)">
                                      <p:cBhvr>
                                        <p:cTn id="138" dur="500"/>
                                        <p:tgtEl>
                                          <p:spTgt spid="124"/>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animEffect transition="in" filter="wipe(down)">
                                      <p:cBhvr>
                                        <p:cTn id="141" dur="500"/>
                                        <p:tgtEl>
                                          <p:spTgt spid="120"/>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nodeType="clickEffect">
                                  <p:stCondLst>
                                    <p:cond delay="0"/>
                                  </p:stCondLst>
                                  <p:childTnLst>
                                    <p:set>
                                      <p:cBhvr>
                                        <p:cTn id="145" dur="1" fill="hold">
                                          <p:stCondLst>
                                            <p:cond delay="0"/>
                                          </p:stCondLst>
                                        </p:cTn>
                                        <p:tgtEl>
                                          <p:spTgt spid="136"/>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37"/>
                                        </p:tgtEl>
                                        <p:attrNameLst>
                                          <p:attrName>style.visibility</p:attrName>
                                        </p:attrNameLst>
                                      </p:cBhvr>
                                      <p:to>
                                        <p:strVal val="visible"/>
                                      </p:to>
                                    </p:set>
                                    <p:animEffect transition="in" filter="wipe(down)">
                                      <p:cBhvr>
                                        <p:cTn id="150" dur="500"/>
                                        <p:tgtEl>
                                          <p:spTgt spid="137"/>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29"/>
                                        </p:tgtEl>
                                        <p:attrNameLst>
                                          <p:attrName>style.visibility</p:attrName>
                                        </p:attrNameLst>
                                      </p:cBhvr>
                                      <p:to>
                                        <p:strVal val="visible"/>
                                      </p:to>
                                    </p:set>
                                    <p:animEffect transition="in" filter="wipe(down)">
                                      <p:cBhvr>
                                        <p:cTn id="155" dur="500"/>
                                        <p:tgtEl>
                                          <p:spTgt spid="29"/>
                                        </p:tgtEl>
                                      </p:cBhvr>
                                    </p:animEffect>
                                  </p:childTnLst>
                                </p:cTn>
                              </p:par>
                              <p:par>
                                <p:cTn id="156" presetID="22" presetClass="entr" presetSubtype="4" fill="hold"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wipe(down)">
                                      <p:cBhvr>
                                        <p:cTn id="158" dur="500"/>
                                        <p:tgtEl>
                                          <p:spTgt spid="36"/>
                                        </p:tgtEl>
                                      </p:cBhvr>
                                    </p:animEffect>
                                  </p:childTnLst>
                                </p:cTn>
                              </p:par>
                              <p:par>
                                <p:cTn id="159" presetID="22" presetClass="entr" presetSubtype="4" fill="hold" nodeType="withEffect">
                                  <p:stCondLst>
                                    <p:cond delay="0"/>
                                  </p:stCondLst>
                                  <p:childTnLst>
                                    <p:set>
                                      <p:cBhvr>
                                        <p:cTn id="160" dur="1" fill="hold">
                                          <p:stCondLst>
                                            <p:cond delay="0"/>
                                          </p:stCondLst>
                                        </p:cTn>
                                        <p:tgtEl>
                                          <p:spTgt spid="48"/>
                                        </p:tgtEl>
                                        <p:attrNameLst>
                                          <p:attrName>style.visibility</p:attrName>
                                        </p:attrNameLst>
                                      </p:cBhvr>
                                      <p:to>
                                        <p:strVal val="visible"/>
                                      </p:to>
                                    </p:set>
                                    <p:animEffect transition="in" filter="wipe(down)">
                                      <p:cBhvr>
                                        <p:cTn id="161" dur="500"/>
                                        <p:tgtEl>
                                          <p:spTgt spid="48"/>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Effect transition="in" filter="wipe(down)">
                                      <p:cBhvr>
                                        <p:cTn id="164" dur="500"/>
                                        <p:tgtEl>
                                          <p:spTgt spid="26"/>
                                        </p:tgtEl>
                                      </p:cBhvr>
                                    </p:animEffect>
                                  </p:childTnLst>
                                </p:cTn>
                              </p:par>
                              <p:par>
                                <p:cTn id="165" presetID="22" presetClass="entr" presetSubtype="4" fill="hold" nodeType="with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wipe(down)">
                                      <p:cBhvr>
                                        <p:cTn id="167" dur="500"/>
                                        <p:tgtEl>
                                          <p:spTgt spid="4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12"/>
                                        </p:tgtEl>
                                        <p:attrNameLst>
                                          <p:attrName>style.visibility</p:attrName>
                                        </p:attrNameLst>
                                      </p:cBhvr>
                                      <p:to>
                                        <p:strVal val="visible"/>
                                      </p:to>
                                    </p:set>
                                    <p:animEffect transition="in" filter="wipe(down)">
                                      <p:cBhvr>
                                        <p:cTn id="172" dur="500"/>
                                        <p:tgtEl>
                                          <p:spTgt spid="11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12"/>
                                        </p:tgtEl>
                                        <p:attrNameLst>
                                          <p:attrName>style.visibility</p:attrName>
                                        </p:attrNameLst>
                                      </p:cBhvr>
                                      <p:to>
                                        <p:strVal val="visible"/>
                                      </p:to>
                                    </p:set>
                                    <p:animEffect transition="in" filter="wipe(down)">
                                      <p:cBhvr>
                                        <p:cTn id="1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53" grpId="0"/>
      <p:bldP spid="55" grpId="0"/>
      <p:bldP spid="60" grpId="0"/>
      <p:bldP spid="61" grpId="0" animBg="1"/>
      <p:bldP spid="62" grpId="0"/>
      <p:bldP spid="111" grpId="0"/>
      <p:bldP spid="112" grpId="0"/>
      <p:bldP spid="12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Complexity of Searching</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17</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369332"/>
          </a:xfrm>
          <a:prstGeom prst="rect">
            <a:avLst/>
          </a:prstGeom>
          <a:noFill/>
        </p:spPr>
        <p:txBody>
          <a:bodyPr wrap="square" rtlCol="0">
            <a:spAutoFit/>
          </a:bodyPr>
          <a:lstStyle/>
          <a:p>
            <a:pPr algn="just"/>
            <a:r>
              <a:rPr lang="en-US" dirty="0"/>
              <a:t> Inserting in Binary Search Tree</a:t>
            </a:r>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6643037"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1" name="TextBox 20">
            <a:extLst>
              <a:ext uri="{FF2B5EF4-FFF2-40B4-BE49-F238E27FC236}">
                <a16:creationId xmlns:a16="http://schemas.microsoft.com/office/drawing/2014/main" id="{448F0A47-A80B-4165-9460-01CA372A15B5}"/>
              </a:ext>
            </a:extLst>
          </p:cNvPr>
          <p:cNvSpPr txBox="1">
            <a:spLocks/>
          </p:cNvSpPr>
          <p:nvPr/>
        </p:nvSpPr>
        <p:spPr>
          <a:xfrm>
            <a:off x="7228615" y="227652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6930834" y="229898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23" name="TextBox 22">
            <a:extLst>
              <a:ext uri="{FF2B5EF4-FFF2-40B4-BE49-F238E27FC236}">
                <a16:creationId xmlns:a16="http://schemas.microsoft.com/office/drawing/2014/main" id="{D6BC7FF9-B64C-445B-AB9B-1DE577F3D05F}"/>
              </a:ext>
            </a:extLst>
          </p:cNvPr>
          <p:cNvSpPr txBox="1">
            <a:spLocks/>
          </p:cNvSpPr>
          <p:nvPr/>
        </p:nvSpPr>
        <p:spPr>
          <a:xfrm>
            <a:off x="7516412" y="229898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24" name="TextBox 23">
            <a:extLst>
              <a:ext uri="{FF2B5EF4-FFF2-40B4-BE49-F238E27FC236}">
                <a16:creationId xmlns:a16="http://schemas.microsoft.com/office/drawing/2014/main" id="{8B4F48E6-C5CC-44A6-A179-2C616D64C57C}"/>
              </a:ext>
            </a:extLst>
          </p:cNvPr>
          <p:cNvSpPr txBox="1">
            <a:spLocks/>
          </p:cNvSpPr>
          <p:nvPr/>
        </p:nvSpPr>
        <p:spPr>
          <a:xfrm>
            <a:off x="8122308" y="229898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25" name="Group 24">
            <a:extLst>
              <a:ext uri="{FF2B5EF4-FFF2-40B4-BE49-F238E27FC236}">
                <a16:creationId xmlns:a16="http://schemas.microsoft.com/office/drawing/2014/main" id="{26132B90-A72A-4229-A340-32170A1012BA}"/>
              </a:ext>
            </a:extLst>
          </p:cNvPr>
          <p:cNvGrpSpPr/>
          <p:nvPr/>
        </p:nvGrpSpPr>
        <p:grpSpPr>
          <a:xfrm>
            <a:off x="7378873" y="1900469"/>
            <a:ext cx="868276" cy="260799"/>
            <a:chOff x="4999896" y="2046523"/>
            <a:chExt cx="868276" cy="260799"/>
          </a:xfrm>
        </p:grpSpPr>
        <p:sp>
          <p:nvSpPr>
            <p:cNvPr id="108" name="Rectangle 107">
              <a:extLst>
                <a:ext uri="{FF2B5EF4-FFF2-40B4-BE49-F238E27FC236}">
                  <a16:creationId xmlns:a16="http://schemas.microsoft.com/office/drawing/2014/main" id="{A9F64410-0A7A-4879-B4A2-27217E07BBD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95EECBDF-A729-4D45-904A-BC3B7F61E99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819F1DCF-17E1-4254-9C4C-4F0A9A1899F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CBD8B776-7931-41DA-9622-8C7FB5BBAC1F}"/>
              </a:ext>
            </a:extLst>
          </p:cNvPr>
          <p:cNvSpPr txBox="1"/>
          <p:nvPr/>
        </p:nvSpPr>
        <p:spPr>
          <a:xfrm>
            <a:off x="10345448" y="4585984"/>
            <a:ext cx="475577" cy="369332"/>
          </a:xfrm>
          <a:prstGeom prst="rect">
            <a:avLst/>
          </a:prstGeom>
          <a:noFill/>
        </p:spPr>
        <p:txBody>
          <a:bodyPr wrap="square" rtlCol="0">
            <a:spAutoFit/>
          </a:bodyPr>
          <a:lstStyle/>
          <a:p>
            <a:pPr algn="ctr"/>
            <a:r>
              <a:rPr lang="en-US" dirty="0">
                <a:solidFill>
                  <a:schemeClr val="accent5">
                    <a:lumMod val="50000"/>
                  </a:schemeClr>
                </a:solidFill>
              </a:rPr>
              <a:t>95</a:t>
            </a:r>
            <a:endParaRPr lang="en-IN" dirty="0">
              <a:solidFill>
                <a:schemeClr val="accent5">
                  <a:lumMod val="50000"/>
                </a:schemeClr>
              </a:solidFill>
            </a:endParaRPr>
          </a:p>
        </p:txBody>
      </p:sp>
      <p:grpSp>
        <p:nvGrpSpPr>
          <p:cNvPr id="27" name="Group 26">
            <a:extLst>
              <a:ext uri="{FF2B5EF4-FFF2-40B4-BE49-F238E27FC236}">
                <a16:creationId xmlns:a16="http://schemas.microsoft.com/office/drawing/2014/main" id="{74354C5E-02E2-463C-8000-370E984EFE8B}"/>
              </a:ext>
            </a:extLst>
          </p:cNvPr>
          <p:cNvGrpSpPr/>
          <p:nvPr/>
        </p:nvGrpSpPr>
        <p:grpSpPr>
          <a:xfrm>
            <a:off x="9725093" y="4082163"/>
            <a:ext cx="868276" cy="260799"/>
            <a:chOff x="4999896" y="2046523"/>
            <a:chExt cx="868276" cy="260799"/>
          </a:xfrm>
        </p:grpSpPr>
        <p:sp>
          <p:nvSpPr>
            <p:cNvPr id="105" name="Rectangle 104">
              <a:extLst>
                <a:ext uri="{FF2B5EF4-FFF2-40B4-BE49-F238E27FC236}">
                  <a16:creationId xmlns:a16="http://schemas.microsoft.com/office/drawing/2014/main" id="{1AE5B55B-A797-4129-8D46-ED1D4F8EE3E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E5AC660E-94FC-4F8D-AE40-D8E4AFE06D8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a:extLst>
                <a:ext uri="{FF2B5EF4-FFF2-40B4-BE49-F238E27FC236}">
                  <a16:creationId xmlns:a16="http://schemas.microsoft.com/office/drawing/2014/main" id="{73E4A657-9880-4AF6-8832-6F8C5692FA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9918F8D8-6602-471E-B58C-EBE8A83F1797}"/>
              </a:ext>
            </a:extLst>
          </p:cNvPr>
          <p:cNvGrpSpPr/>
          <p:nvPr/>
        </p:nvGrpSpPr>
        <p:grpSpPr>
          <a:xfrm>
            <a:off x="8047673" y="2502212"/>
            <a:ext cx="868276" cy="260799"/>
            <a:chOff x="4999896" y="2046523"/>
            <a:chExt cx="868276" cy="260799"/>
          </a:xfrm>
        </p:grpSpPr>
        <p:sp>
          <p:nvSpPr>
            <p:cNvPr id="102" name="Rectangle 101">
              <a:extLst>
                <a:ext uri="{FF2B5EF4-FFF2-40B4-BE49-F238E27FC236}">
                  <a16:creationId xmlns:a16="http://schemas.microsoft.com/office/drawing/2014/main" id="{8CF06270-35BC-49BA-8D80-E1E3231DDA7D}"/>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8511E69F-2373-4676-93FA-1565BE84B06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6040F1E2-25CC-424D-88C2-F67E77AFAB4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231CD7B1-4AC5-4CDE-BB6B-83F77EC3B567}"/>
              </a:ext>
            </a:extLst>
          </p:cNvPr>
          <p:cNvGrpSpPr/>
          <p:nvPr/>
        </p:nvGrpSpPr>
        <p:grpSpPr>
          <a:xfrm>
            <a:off x="10140811" y="4639857"/>
            <a:ext cx="868276" cy="260799"/>
            <a:chOff x="4999896" y="2046523"/>
            <a:chExt cx="868276" cy="260799"/>
          </a:xfrm>
        </p:grpSpPr>
        <p:sp>
          <p:nvSpPr>
            <p:cNvPr id="99" name="Rectangle 98">
              <a:extLst>
                <a:ext uri="{FF2B5EF4-FFF2-40B4-BE49-F238E27FC236}">
                  <a16:creationId xmlns:a16="http://schemas.microsoft.com/office/drawing/2014/main" id="{5C2DCE9C-D1C9-42E1-988A-06C64210B80F}"/>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79C3FE0B-34D6-4C57-9C22-B4999C0DBC5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52F96AE0-D94D-44BA-BB80-0EC1747577F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EC1D503-A4A9-489E-BE03-A40C44AB98F8}"/>
              </a:ext>
            </a:extLst>
          </p:cNvPr>
          <p:cNvGrpSpPr/>
          <p:nvPr/>
        </p:nvGrpSpPr>
        <p:grpSpPr>
          <a:xfrm>
            <a:off x="9203848" y="3578239"/>
            <a:ext cx="868276" cy="260799"/>
            <a:chOff x="4999896" y="2046523"/>
            <a:chExt cx="868276" cy="260799"/>
          </a:xfrm>
        </p:grpSpPr>
        <p:sp>
          <p:nvSpPr>
            <p:cNvPr id="90" name="Rectangle 89">
              <a:extLst>
                <a:ext uri="{FF2B5EF4-FFF2-40B4-BE49-F238E27FC236}">
                  <a16:creationId xmlns:a16="http://schemas.microsoft.com/office/drawing/2014/main" id="{EE9F7EC3-77B2-4BCF-ABB8-77039ACDF9C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DE949D4F-AAE0-4186-B23B-7F56399F867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3E3CAD27-53AB-4118-8DDD-C20A6DCF058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8" name="Straight Arrow Connector 37">
            <a:extLst>
              <a:ext uri="{FF2B5EF4-FFF2-40B4-BE49-F238E27FC236}">
                <a16:creationId xmlns:a16="http://schemas.microsoft.com/office/drawing/2014/main" id="{B28EB7DF-CFCF-4CD6-9BD7-3EEFD0ABA46E}"/>
              </a:ext>
            </a:extLst>
          </p:cNvPr>
          <p:cNvCxnSpPr>
            <a:cxnSpLocks/>
            <a:endCxn id="120" idx="0"/>
          </p:cNvCxnSpPr>
          <p:nvPr/>
        </p:nvCxnSpPr>
        <p:spPr>
          <a:xfrm>
            <a:off x="8784456" y="2671192"/>
            <a:ext cx="361844" cy="3337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825E168-75E9-4845-88C8-690A4C198EC0}"/>
              </a:ext>
            </a:extLst>
          </p:cNvPr>
          <p:cNvCxnSpPr>
            <a:cxnSpLocks/>
            <a:endCxn id="103" idx="0"/>
          </p:cNvCxnSpPr>
          <p:nvPr/>
        </p:nvCxnSpPr>
        <p:spPr>
          <a:xfrm>
            <a:off x="8122308" y="2010602"/>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FED353C-2901-4468-B0B3-B01D67F6447F}"/>
              </a:ext>
            </a:extLst>
          </p:cNvPr>
          <p:cNvGrpSpPr/>
          <p:nvPr/>
        </p:nvGrpSpPr>
        <p:grpSpPr>
          <a:xfrm>
            <a:off x="8123854" y="2585172"/>
            <a:ext cx="120770" cy="108382"/>
            <a:chOff x="9721970" y="2177531"/>
            <a:chExt cx="120770" cy="108382"/>
          </a:xfrm>
        </p:grpSpPr>
        <p:cxnSp>
          <p:nvCxnSpPr>
            <p:cNvPr id="76" name="Straight Connector 75">
              <a:extLst>
                <a:ext uri="{FF2B5EF4-FFF2-40B4-BE49-F238E27FC236}">
                  <a16:creationId xmlns:a16="http://schemas.microsoft.com/office/drawing/2014/main" id="{CCADF9D2-4BBA-402D-87F4-8EE1C22C649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CDB028-567E-45B7-BF7D-6FC506DA7F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6E3C497-6CCA-4210-A448-6051DFDBA07B}"/>
              </a:ext>
            </a:extLst>
          </p:cNvPr>
          <p:cNvGrpSpPr/>
          <p:nvPr/>
        </p:nvGrpSpPr>
        <p:grpSpPr>
          <a:xfrm>
            <a:off x="10177764" y="4715716"/>
            <a:ext cx="120770" cy="108382"/>
            <a:chOff x="9721970" y="2177531"/>
            <a:chExt cx="120770" cy="108382"/>
          </a:xfrm>
        </p:grpSpPr>
        <p:cxnSp>
          <p:nvCxnSpPr>
            <p:cNvPr id="74" name="Straight Connector 73">
              <a:extLst>
                <a:ext uri="{FF2B5EF4-FFF2-40B4-BE49-F238E27FC236}">
                  <a16:creationId xmlns:a16="http://schemas.microsoft.com/office/drawing/2014/main" id="{D00DBB6E-AEE8-46B5-94F3-6B15F1D3B7E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B96AFC-0CB7-45CF-B125-0574BD9E481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F5BB4659-81F6-4436-B356-D97643E4FEE4}"/>
              </a:ext>
            </a:extLst>
          </p:cNvPr>
          <p:cNvGrpSpPr/>
          <p:nvPr/>
        </p:nvGrpSpPr>
        <p:grpSpPr>
          <a:xfrm>
            <a:off x="10815230" y="4728746"/>
            <a:ext cx="120770" cy="108382"/>
            <a:chOff x="9721970" y="2177531"/>
            <a:chExt cx="120770" cy="108382"/>
          </a:xfrm>
        </p:grpSpPr>
        <p:cxnSp>
          <p:nvCxnSpPr>
            <p:cNvPr id="72" name="Straight Connector 71">
              <a:extLst>
                <a:ext uri="{FF2B5EF4-FFF2-40B4-BE49-F238E27FC236}">
                  <a16:creationId xmlns:a16="http://schemas.microsoft.com/office/drawing/2014/main" id="{DDD79AB3-189D-4F71-B171-C4796C66A12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29EBB8-F45B-4EBD-8509-3E1682287ED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43BB990D-041E-4578-87B6-FD23195261DB}"/>
              </a:ext>
            </a:extLst>
          </p:cNvPr>
          <p:cNvSpPr txBox="1"/>
          <p:nvPr/>
        </p:nvSpPr>
        <p:spPr>
          <a:xfrm>
            <a:off x="7558573" y="1845239"/>
            <a:ext cx="570356" cy="369332"/>
          </a:xfrm>
          <a:prstGeom prst="rect">
            <a:avLst/>
          </a:prstGeom>
          <a:noFill/>
        </p:spPr>
        <p:txBody>
          <a:bodyPr wrap="square" rtlCol="0">
            <a:spAutoFit/>
          </a:bodyPr>
          <a:lstStyle/>
          <a:p>
            <a:pPr algn="ctr"/>
            <a:r>
              <a:rPr lang="en-US" dirty="0">
                <a:solidFill>
                  <a:schemeClr val="accent5">
                    <a:lumMod val="50000"/>
                  </a:schemeClr>
                </a:solidFill>
              </a:rPr>
              <a:t>40</a:t>
            </a:r>
            <a:endParaRPr lang="en-IN" dirty="0">
              <a:solidFill>
                <a:schemeClr val="accent5">
                  <a:lumMod val="50000"/>
                </a:schemeClr>
              </a:solidFill>
            </a:endParaRPr>
          </a:p>
        </p:txBody>
      </p:sp>
      <p:sp>
        <p:nvSpPr>
          <p:cNvPr id="54" name="TextBox 53">
            <a:extLst>
              <a:ext uri="{FF2B5EF4-FFF2-40B4-BE49-F238E27FC236}">
                <a16:creationId xmlns:a16="http://schemas.microsoft.com/office/drawing/2014/main" id="{A14E85CB-7F3F-4C6D-9365-556438483E78}"/>
              </a:ext>
            </a:extLst>
          </p:cNvPr>
          <p:cNvSpPr txBox="1"/>
          <p:nvPr/>
        </p:nvSpPr>
        <p:spPr>
          <a:xfrm>
            <a:off x="8264044" y="2449477"/>
            <a:ext cx="446715" cy="369332"/>
          </a:xfrm>
          <a:prstGeom prst="rect">
            <a:avLst/>
          </a:prstGeom>
          <a:noFill/>
        </p:spPr>
        <p:txBody>
          <a:bodyPr wrap="square" rtlCol="0">
            <a:spAutoFit/>
          </a:bodyPr>
          <a:lstStyle/>
          <a:p>
            <a:pPr algn="ctr"/>
            <a:r>
              <a:rPr lang="en-US" dirty="0">
                <a:solidFill>
                  <a:schemeClr val="accent5">
                    <a:lumMod val="50000"/>
                  </a:schemeClr>
                </a:solidFill>
              </a:rPr>
              <a:t>60</a:t>
            </a:r>
            <a:endParaRPr lang="en-IN" dirty="0">
              <a:solidFill>
                <a:schemeClr val="accent5">
                  <a:lumMod val="50000"/>
                </a:schemeClr>
              </a:solidFill>
            </a:endParaRPr>
          </a:p>
        </p:txBody>
      </p:sp>
      <p:sp>
        <p:nvSpPr>
          <p:cNvPr id="55" name="TextBox 54">
            <a:extLst>
              <a:ext uri="{FF2B5EF4-FFF2-40B4-BE49-F238E27FC236}">
                <a16:creationId xmlns:a16="http://schemas.microsoft.com/office/drawing/2014/main" id="{CE24DD62-5421-478D-925A-7B5AE7248D38}"/>
              </a:ext>
            </a:extLst>
          </p:cNvPr>
          <p:cNvSpPr txBox="1"/>
          <p:nvPr/>
        </p:nvSpPr>
        <p:spPr>
          <a:xfrm>
            <a:off x="9952976" y="4020308"/>
            <a:ext cx="456934" cy="369332"/>
          </a:xfrm>
          <a:prstGeom prst="rect">
            <a:avLst/>
          </a:prstGeom>
          <a:noFill/>
        </p:spPr>
        <p:txBody>
          <a:bodyPr wrap="square" rtlCol="0">
            <a:spAutoFit/>
          </a:bodyPr>
          <a:lstStyle/>
          <a:p>
            <a:pPr algn="ctr"/>
            <a:r>
              <a:rPr lang="en-US" dirty="0">
                <a:solidFill>
                  <a:schemeClr val="accent5">
                    <a:lumMod val="50000"/>
                  </a:schemeClr>
                </a:solidFill>
              </a:rPr>
              <a:t>90</a:t>
            </a:r>
            <a:endParaRPr lang="en-IN" dirty="0">
              <a:solidFill>
                <a:schemeClr val="accent5">
                  <a:lumMod val="50000"/>
                </a:schemeClr>
              </a:solidFill>
            </a:endParaRPr>
          </a:p>
        </p:txBody>
      </p:sp>
      <p:sp>
        <p:nvSpPr>
          <p:cNvPr id="60" name="TextBox 59">
            <a:extLst>
              <a:ext uri="{FF2B5EF4-FFF2-40B4-BE49-F238E27FC236}">
                <a16:creationId xmlns:a16="http://schemas.microsoft.com/office/drawing/2014/main" id="{57715416-C6A4-4DA6-A51D-DF686E78443F}"/>
              </a:ext>
            </a:extLst>
          </p:cNvPr>
          <p:cNvSpPr txBox="1"/>
          <p:nvPr/>
        </p:nvSpPr>
        <p:spPr>
          <a:xfrm>
            <a:off x="9406979" y="3511525"/>
            <a:ext cx="451708" cy="369332"/>
          </a:xfrm>
          <a:prstGeom prst="rect">
            <a:avLst/>
          </a:prstGeom>
          <a:noFill/>
        </p:spPr>
        <p:txBody>
          <a:bodyPr wrap="square" rtlCol="0">
            <a:spAutoFit/>
          </a:bodyPr>
          <a:lstStyle/>
          <a:p>
            <a:pPr algn="ctr"/>
            <a:r>
              <a:rPr lang="en-US" dirty="0">
                <a:solidFill>
                  <a:schemeClr val="accent5">
                    <a:lumMod val="50000"/>
                  </a:schemeClr>
                </a:solidFill>
              </a:rPr>
              <a:t>80</a:t>
            </a:r>
            <a:endParaRPr lang="en-IN" dirty="0">
              <a:solidFill>
                <a:schemeClr val="accent5">
                  <a:lumMod val="50000"/>
                </a:schemeClr>
              </a:solidFill>
            </a:endParaRPr>
          </a:p>
        </p:txBody>
      </p:sp>
      <p:sp>
        <p:nvSpPr>
          <p:cNvPr id="61" name="Rectangle 60">
            <a:extLst>
              <a:ext uri="{FF2B5EF4-FFF2-40B4-BE49-F238E27FC236}">
                <a16:creationId xmlns:a16="http://schemas.microsoft.com/office/drawing/2014/main" id="{4C605C24-EFA6-482D-AD14-2C88486891AE}"/>
              </a:ext>
            </a:extLst>
          </p:cNvPr>
          <p:cNvSpPr/>
          <p:nvPr/>
        </p:nvSpPr>
        <p:spPr>
          <a:xfrm>
            <a:off x="7670834" y="1226847"/>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BDD343A-1907-4204-942A-72471BE21109}"/>
              </a:ext>
            </a:extLst>
          </p:cNvPr>
          <p:cNvSpPr txBox="1"/>
          <p:nvPr/>
        </p:nvSpPr>
        <p:spPr>
          <a:xfrm>
            <a:off x="7680086" y="928629"/>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63" name="Straight Arrow Connector 62">
            <a:extLst>
              <a:ext uri="{FF2B5EF4-FFF2-40B4-BE49-F238E27FC236}">
                <a16:creationId xmlns:a16="http://schemas.microsoft.com/office/drawing/2014/main" id="{9E04869C-DF00-4661-85F1-24CC00640E55}"/>
              </a:ext>
            </a:extLst>
          </p:cNvPr>
          <p:cNvCxnSpPr>
            <a:cxnSpLocks/>
          </p:cNvCxnSpPr>
          <p:nvPr/>
        </p:nvCxnSpPr>
        <p:spPr>
          <a:xfrm>
            <a:off x="7797139" y="1462620"/>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A5174C5-40A7-4281-A4AE-3D98051AFE17}"/>
              </a:ext>
            </a:extLst>
          </p:cNvPr>
          <p:cNvSpPr txBox="1"/>
          <p:nvPr/>
        </p:nvSpPr>
        <p:spPr>
          <a:xfrm>
            <a:off x="495282" y="1407158"/>
            <a:ext cx="3543318" cy="400110"/>
          </a:xfrm>
          <a:prstGeom prst="rect">
            <a:avLst/>
          </a:prstGeom>
          <a:noFill/>
        </p:spPr>
        <p:txBody>
          <a:bodyPr wrap="square" rtlCol="0">
            <a:spAutoFit/>
          </a:bodyPr>
          <a:lstStyle/>
          <a:p>
            <a:pPr algn="just"/>
            <a:r>
              <a:rPr lang="en-US" dirty="0"/>
              <a:t> </a:t>
            </a:r>
            <a:r>
              <a:rPr lang="en-US" sz="2000" dirty="0">
                <a:solidFill>
                  <a:srgbClr val="002060"/>
                </a:solidFill>
              </a:rPr>
              <a:t>40, 60, 70, 80, 90, 95</a:t>
            </a:r>
            <a:endParaRPr lang="en-IN" i="1" dirty="0">
              <a:solidFill>
                <a:srgbClr val="002060"/>
              </a:solidFill>
            </a:endParaRPr>
          </a:p>
        </p:txBody>
      </p:sp>
      <p:sp>
        <p:nvSpPr>
          <p:cNvPr id="112" name="TextBox 111">
            <a:extLst>
              <a:ext uri="{FF2B5EF4-FFF2-40B4-BE49-F238E27FC236}">
                <a16:creationId xmlns:a16="http://schemas.microsoft.com/office/drawing/2014/main" id="{852B038B-A9BE-4676-AF16-E3F15FD56757}"/>
              </a:ext>
            </a:extLst>
          </p:cNvPr>
          <p:cNvSpPr txBox="1"/>
          <p:nvPr/>
        </p:nvSpPr>
        <p:spPr>
          <a:xfrm>
            <a:off x="494215" y="2221700"/>
            <a:ext cx="3543314" cy="369332"/>
          </a:xfrm>
          <a:prstGeom prst="rect">
            <a:avLst/>
          </a:prstGeom>
          <a:noFill/>
        </p:spPr>
        <p:txBody>
          <a:bodyPr wrap="square" rtlCol="0">
            <a:spAutoFit/>
          </a:bodyPr>
          <a:lstStyle/>
          <a:p>
            <a:pPr algn="just"/>
            <a:r>
              <a:rPr lang="en-US" i="1" dirty="0">
                <a:solidFill>
                  <a:srgbClr val="002060"/>
                </a:solidFill>
              </a:rPr>
              <a:t>f(n)=n=O(n)</a:t>
            </a:r>
            <a:endParaRPr lang="en-IN" i="1" dirty="0">
              <a:solidFill>
                <a:srgbClr val="002060"/>
              </a:solidFill>
            </a:endParaRPr>
          </a:p>
        </p:txBody>
      </p:sp>
      <p:grpSp>
        <p:nvGrpSpPr>
          <p:cNvPr id="113" name="Group 112">
            <a:extLst>
              <a:ext uri="{FF2B5EF4-FFF2-40B4-BE49-F238E27FC236}">
                <a16:creationId xmlns:a16="http://schemas.microsoft.com/office/drawing/2014/main" id="{813A37D2-8534-4CD4-9B3A-18C119AFA926}"/>
              </a:ext>
            </a:extLst>
          </p:cNvPr>
          <p:cNvGrpSpPr/>
          <p:nvPr/>
        </p:nvGrpSpPr>
        <p:grpSpPr>
          <a:xfrm>
            <a:off x="7769290" y="1311916"/>
            <a:ext cx="120770" cy="108382"/>
            <a:chOff x="9721970" y="2177531"/>
            <a:chExt cx="120770" cy="108382"/>
          </a:xfrm>
        </p:grpSpPr>
        <p:cxnSp>
          <p:nvCxnSpPr>
            <p:cNvPr id="114" name="Straight Connector 113">
              <a:extLst>
                <a:ext uri="{FF2B5EF4-FFF2-40B4-BE49-F238E27FC236}">
                  <a16:creationId xmlns:a16="http://schemas.microsoft.com/office/drawing/2014/main" id="{9E855DDA-1B79-43CC-B7CA-AF10C6BE91C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5F8928D-B527-48A2-B51A-58192C958CE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F4008EE1-7CA8-491C-9B22-22AC64F7C46D}"/>
              </a:ext>
            </a:extLst>
          </p:cNvPr>
          <p:cNvGrpSpPr/>
          <p:nvPr/>
        </p:nvGrpSpPr>
        <p:grpSpPr>
          <a:xfrm>
            <a:off x="8690095" y="3043915"/>
            <a:ext cx="868276" cy="260799"/>
            <a:chOff x="4999896" y="2046523"/>
            <a:chExt cx="868276" cy="260799"/>
          </a:xfrm>
        </p:grpSpPr>
        <p:sp>
          <p:nvSpPr>
            <p:cNvPr id="117" name="Rectangle 116">
              <a:extLst>
                <a:ext uri="{FF2B5EF4-FFF2-40B4-BE49-F238E27FC236}">
                  <a16:creationId xmlns:a16="http://schemas.microsoft.com/office/drawing/2014/main" id="{4B479188-C15D-44E1-978E-A51E3A60A42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84961061-3C72-48D3-B399-8471FC6338CC}"/>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0A34A0CF-5B89-4D53-9D6B-99CCE231F2B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0" name="TextBox 119">
            <a:extLst>
              <a:ext uri="{FF2B5EF4-FFF2-40B4-BE49-F238E27FC236}">
                <a16:creationId xmlns:a16="http://schemas.microsoft.com/office/drawing/2014/main" id="{7F7B547B-1653-4899-A0DE-4928D49314F2}"/>
              </a:ext>
            </a:extLst>
          </p:cNvPr>
          <p:cNvSpPr txBox="1"/>
          <p:nvPr/>
        </p:nvSpPr>
        <p:spPr>
          <a:xfrm>
            <a:off x="8920446" y="3004985"/>
            <a:ext cx="451708" cy="369332"/>
          </a:xfrm>
          <a:prstGeom prst="rect">
            <a:avLst/>
          </a:prstGeom>
          <a:noFill/>
        </p:spPr>
        <p:txBody>
          <a:bodyPr wrap="square" rtlCol="0">
            <a:spAutoFit/>
          </a:bodyPr>
          <a:lstStyle/>
          <a:p>
            <a:pPr algn="ctr"/>
            <a:r>
              <a:rPr lang="en-US" dirty="0">
                <a:solidFill>
                  <a:schemeClr val="accent5">
                    <a:lumMod val="50000"/>
                  </a:schemeClr>
                </a:solidFill>
              </a:rPr>
              <a:t>70</a:t>
            </a:r>
            <a:endParaRPr lang="en-IN" dirty="0">
              <a:solidFill>
                <a:schemeClr val="accent5">
                  <a:lumMod val="50000"/>
                </a:schemeClr>
              </a:solidFill>
            </a:endParaRPr>
          </a:p>
        </p:txBody>
      </p:sp>
      <p:grpSp>
        <p:nvGrpSpPr>
          <p:cNvPr id="121" name="Group 120">
            <a:extLst>
              <a:ext uri="{FF2B5EF4-FFF2-40B4-BE49-F238E27FC236}">
                <a16:creationId xmlns:a16="http://schemas.microsoft.com/office/drawing/2014/main" id="{F191FD39-A948-46A7-9379-C0AB0432A07D}"/>
              </a:ext>
            </a:extLst>
          </p:cNvPr>
          <p:cNvGrpSpPr/>
          <p:nvPr/>
        </p:nvGrpSpPr>
        <p:grpSpPr>
          <a:xfrm>
            <a:off x="9783565" y="4158022"/>
            <a:ext cx="120770" cy="108382"/>
            <a:chOff x="9721970" y="2177531"/>
            <a:chExt cx="120770" cy="108382"/>
          </a:xfrm>
        </p:grpSpPr>
        <p:cxnSp>
          <p:nvCxnSpPr>
            <p:cNvPr id="122" name="Straight Connector 121">
              <a:extLst>
                <a:ext uri="{FF2B5EF4-FFF2-40B4-BE49-F238E27FC236}">
                  <a16:creationId xmlns:a16="http://schemas.microsoft.com/office/drawing/2014/main" id="{9088E0C3-736A-43C4-82E7-CBADAA5AF13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C64B1C4-D49F-46AB-8530-0AAD4D9CBF03}"/>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331E1B7A-5B57-4EFA-8665-F6E0DEBB11C5}"/>
              </a:ext>
            </a:extLst>
          </p:cNvPr>
          <p:cNvGrpSpPr/>
          <p:nvPr/>
        </p:nvGrpSpPr>
        <p:grpSpPr>
          <a:xfrm>
            <a:off x="8748513" y="3149335"/>
            <a:ext cx="120770" cy="108382"/>
            <a:chOff x="9721970" y="2177531"/>
            <a:chExt cx="120770" cy="108382"/>
          </a:xfrm>
        </p:grpSpPr>
        <p:cxnSp>
          <p:nvCxnSpPr>
            <p:cNvPr id="125" name="Straight Connector 124">
              <a:extLst>
                <a:ext uri="{FF2B5EF4-FFF2-40B4-BE49-F238E27FC236}">
                  <a16:creationId xmlns:a16="http://schemas.microsoft.com/office/drawing/2014/main" id="{EFBF7FD2-ED01-466B-8365-531D5938352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06854B1-FBA6-4481-953E-D1F87E49B93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A0BEB295-C588-4879-A8EF-2C71B8A2FAE5}"/>
              </a:ext>
            </a:extLst>
          </p:cNvPr>
          <p:cNvGrpSpPr/>
          <p:nvPr/>
        </p:nvGrpSpPr>
        <p:grpSpPr>
          <a:xfrm>
            <a:off x="9265780" y="3649475"/>
            <a:ext cx="120770" cy="108382"/>
            <a:chOff x="9721970" y="2177531"/>
            <a:chExt cx="120770" cy="108382"/>
          </a:xfrm>
        </p:grpSpPr>
        <p:cxnSp>
          <p:nvCxnSpPr>
            <p:cNvPr id="131" name="Straight Connector 130">
              <a:extLst>
                <a:ext uri="{FF2B5EF4-FFF2-40B4-BE49-F238E27FC236}">
                  <a16:creationId xmlns:a16="http://schemas.microsoft.com/office/drawing/2014/main" id="{767D677A-2766-4CF4-858B-42F81E4D257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EDD60A-CE8D-4E8E-AF42-B64C8D90134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63297975-F58B-40D5-AE6B-DBBC9B4817DD}"/>
              </a:ext>
            </a:extLst>
          </p:cNvPr>
          <p:cNvCxnSpPr>
            <a:cxnSpLocks/>
          </p:cNvCxnSpPr>
          <p:nvPr/>
        </p:nvCxnSpPr>
        <p:spPr>
          <a:xfrm flipV="1">
            <a:off x="759125"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5BAF01F-3166-403E-84B6-323251967446}"/>
              </a:ext>
            </a:extLst>
          </p:cNvPr>
          <p:cNvCxnSpPr>
            <a:cxnSpLocks/>
          </p:cNvCxnSpPr>
          <p:nvPr/>
        </p:nvCxnSpPr>
        <p:spPr>
          <a:xfrm flipV="1">
            <a:off x="1144438"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BADD36D-85C3-4F21-94F9-2D9B5AB99A93}"/>
              </a:ext>
            </a:extLst>
          </p:cNvPr>
          <p:cNvCxnSpPr>
            <a:cxnSpLocks/>
          </p:cNvCxnSpPr>
          <p:nvPr/>
        </p:nvCxnSpPr>
        <p:spPr>
          <a:xfrm flipV="1">
            <a:off x="1515374"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F6401A0-55BD-45E1-868A-63EC694CC52B}"/>
              </a:ext>
            </a:extLst>
          </p:cNvPr>
          <p:cNvCxnSpPr>
            <a:cxnSpLocks/>
          </p:cNvCxnSpPr>
          <p:nvPr/>
        </p:nvCxnSpPr>
        <p:spPr>
          <a:xfrm flipV="1">
            <a:off x="1886310"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A3C9044-10F4-400E-A516-63F39F69F732}"/>
              </a:ext>
            </a:extLst>
          </p:cNvPr>
          <p:cNvCxnSpPr>
            <a:cxnSpLocks/>
          </p:cNvCxnSpPr>
          <p:nvPr/>
        </p:nvCxnSpPr>
        <p:spPr>
          <a:xfrm flipV="1">
            <a:off x="2265872"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44CDA7D-4684-459C-84B8-5CAE673FEC05}"/>
              </a:ext>
            </a:extLst>
          </p:cNvPr>
          <p:cNvCxnSpPr>
            <a:cxnSpLocks/>
          </p:cNvCxnSpPr>
          <p:nvPr/>
        </p:nvCxnSpPr>
        <p:spPr>
          <a:xfrm flipV="1">
            <a:off x="2654061" y="1753913"/>
            <a:ext cx="0" cy="27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6989CB4-8397-4D85-B8C7-750D265E042F}"/>
              </a:ext>
            </a:extLst>
          </p:cNvPr>
          <p:cNvCxnSpPr>
            <a:cxnSpLocks/>
          </p:cNvCxnSpPr>
          <p:nvPr/>
        </p:nvCxnSpPr>
        <p:spPr>
          <a:xfrm>
            <a:off x="9448483" y="3184018"/>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73A9D73-E638-43D3-97A7-71B3C456CB04}"/>
              </a:ext>
            </a:extLst>
          </p:cNvPr>
          <p:cNvCxnSpPr>
            <a:cxnSpLocks/>
          </p:cNvCxnSpPr>
          <p:nvPr/>
        </p:nvCxnSpPr>
        <p:spPr>
          <a:xfrm>
            <a:off x="9989767" y="3697429"/>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E7AED8D-7D96-41E3-BE89-AC21C2617E14}"/>
              </a:ext>
            </a:extLst>
          </p:cNvPr>
          <p:cNvCxnSpPr>
            <a:cxnSpLocks/>
          </p:cNvCxnSpPr>
          <p:nvPr/>
        </p:nvCxnSpPr>
        <p:spPr>
          <a:xfrm>
            <a:off x="10456824" y="4229307"/>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0AAC860C-2F7D-4898-B672-3EDD35387FA7}"/>
              </a:ext>
            </a:extLst>
          </p:cNvPr>
          <p:cNvGrpSpPr/>
          <p:nvPr/>
        </p:nvGrpSpPr>
        <p:grpSpPr>
          <a:xfrm>
            <a:off x="7448190" y="1976398"/>
            <a:ext cx="120770" cy="108382"/>
            <a:chOff x="9721970" y="2177531"/>
            <a:chExt cx="120770" cy="108382"/>
          </a:xfrm>
        </p:grpSpPr>
        <p:cxnSp>
          <p:nvCxnSpPr>
            <p:cNvPr id="96" name="Straight Connector 95">
              <a:extLst>
                <a:ext uri="{FF2B5EF4-FFF2-40B4-BE49-F238E27FC236}">
                  <a16:creationId xmlns:a16="http://schemas.microsoft.com/office/drawing/2014/main" id="{D4AE1DA5-FE4E-4C6E-BD07-E6CAB9ABC27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31CDA97-9522-47EB-9D7E-B47D3613F10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13F190FC-28F4-47EE-BDC0-EEB3A5A53074}"/>
              </a:ext>
            </a:extLst>
          </p:cNvPr>
          <p:cNvSpPr txBox="1">
            <a:spLocks/>
          </p:cNvSpPr>
          <p:nvPr/>
        </p:nvSpPr>
        <p:spPr>
          <a:xfrm>
            <a:off x="2890864" y="310475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139" name="TextBox 138">
            <a:extLst>
              <a:ext uri="{FF2B5EF4-FFF2-40B4-BE49-F238E27FC236}">
                <a16:creationId xmlns:a16="http://schemas.microsoft.com/office/drawing/2014/main" id="{40F2C242-8A52-423C-BD9E-2E81A36427FC}"/>
              </a:ext>
            </a:extLst>
          </p:cNvPr>
          <p:cNvSpPr txBox="1">
            <a:spLocks/>
          </p:cNvSpPr>
          <p:nvPr/>
        </p:nvSpPr>
        <p:spPr>
          <a:xfrm>
            <a:off x="3476442" y="309542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140" name="TextBox 139">
            <a:extLst>
              <a:ext uri="{FF2B5EF4-FFF2-40B4-BE49-F238E27FC236}">
                <a16:creationId xmlns:a16="http://schemas.microsoft.com/office/drawing/2014/main" id="{4885C3BA-3DFC-4F3F-8910-CE6B8E17C572}"/>
              </a:ext>
            </a:extLst>
          </p:cNvPr>
          <p:cNvSpPr txBox="1">
            <a:spLocks/>
          </p:cNvSpPr>
          <p:nvPr/>
        </p:nvSpPr>
        <p:spPr>
          <a:xfrm>
            <a:off x="4096796" y="310475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41" name="TextBox 140">
            <a:extLst>
              <a:ext uri="{FF2B5EF4-FFF2-40B4-BE49-F238E27FC236}">
                <a16:creationId xmlns:a16="http://schemas.microsoft.com/office/drawing/2014/main" id="{290E2D29-F88A-4F9A-911E-1A26492A30DF}"/>
              </a:ext>
            </a:extLst>
          </p:cNvPr>
          <p:cNvSpPr txBox="1">
            <a:spLocks/>
          </p:cNvSpPr>
          <p:nvPr/>
        </p:nvSpPr>
        <p:spPr>
          <a:xfrm>
            <a:off x="4682374" y="310475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42" name="TextBox 141">
            <a:extLst>
              <a:ext uri="{FF2B5EF4-FFF2-40B4-BE49-F238E27FC236}">
                <a16:creationId xmlns:a16="http://schemas.microsoft.com/office/drawing/2014/main" id="{389CF9F4-8014-474A-9AF7-353DAA1D0471}"/>
              </a:ext>
            </a:extLst>
          </p:cNvPr>
          <p:cNvSpPr txBox="1">
            <a:spLocks/>
          </p:cNvSpPr>
          <p:nvPr/>
        </p:nvSpPr>
        <p:spPr>
          <a:xfrm>
            <a:off x="5288270" y="310475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43" name="Group 142">
            <a:extLst>
              <a:ext uri="{FF2B5EF4-FFF2-40B4-BE49-F238E27FC236}">
                <a16:creationId xmlns:a16="http://schemas.microsoft.com/office/drawing/2014/main" id="{D7B10359-940D-4E41-A3B2-95D50EE80584}"/>
              </a:ext>
            </a:extLst>
          </p:cNvPr>
          <p:cNvGrpSpPr/>
          <p:nvPr/>
        </p:nvGrpSpPr>
        <p:grpSpPr>
          <a:xfrm>
            <a:off x="4544835" y="2706234"/>
            <a:ext cx="868276" cy="260799"/>
            <a:chOff x="4999896" y="2046523"/>
            <a:chExt cx="868276" cy="260799"/>
          </a:xfrm>
        </p:grpSpPr>
        <p:sp>
          <p:nvSpPr>
            <p:cNvPr id="226" name="Rectangle 225">
              <a:extLst>
                <a:ext uri="{FF2B5EF4-FFF2-40B4-BE49-F238E27FC236}">
                  <a16:creationId xmlns:a16="http://schemas.microsoft.com/office/drawing/2014/main" id="{BA020881-25B9-49DD-954D-096FF870178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Rectangle 226">
              <a:extLst>
                <a:ext uri="{FF2B5EF4-FFF2-40B4-BE49-F238E27FC236}">
                  <a16:creationId xmlns:a16="http://schemas.microsoft.com/office/drawing/2014/main" id="{E0B83407-4548-475C-8F8B-77E7C56F65C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Rectangle 227">
              <a:extLst>
                <a:ext uri="{FF2B5EF4-FFF2-40B4-BE49-F238E27FC236}">
                  <a16:creationId xmlns:a16="http://schemas.microsoft.com/office/drawing/2014/main" id="{6829E9CC-5D30-4532-8464-1B107D2EE0E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TextBox 143">
            <a:extLst>
              <a:ext uri="{FF2B5EF4-FFF2-40B4-BE49-F238E27FC236}">
                <a16:creationId xmlns:a16="http://schemas.microsoft.com/office/drawing/2014/main" id="{D2976141-06E4-4E96-B633-CA01A4326A99}"/>
              </a:ext>
            </a:extLst>
          </p:cNvPr>
          <p:cNvSpPr txBox="1"/>
          <p:nvPr/>
        </p:nvSpPr>
        <p:spPr>
          <a:xfrm>
            <a:off x="3173663" y="3907816"/>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145" name="Group 144">
            <a:extLst>
              <a:ext uri="{FF2B5EF4-FFF2-40B4-BE49-F238E27FC236}">
                <a16:creationId xmlns:a16="http://schemas.microsoft.com/office/drawing/2014/main" id="{D2812F4F-3517-41B2-B7CD-3DC363D95CC5}"/>
              </a:ext>
            </a:extLst>
          </p:cNvPr>
          <p:cNvGrpSpPr/>
          <p:nvPr/>
        </p:nvGrpSpPr>
        <p:grpSpPr>
          <a:xfrm>
            <a:off x="3620564" y="3309159"/>
            <a:ext cx="868276" cy="260799"/>
            <a:chOff x="4999896" y="2046523"/>
            <a:chExt cx="868276" cy="260799"/>
          </a:xfrm>
        </p:grpSpPr>
        <p:sp>
          <p:nvSpPr>
            <p:cNvPr id="223" name="Rectangle 222">
              <a:extLst>
                <a:ext uri="{FF2B5EF4-FFF2-40B4-BE49-F238E27FC236}">
                  <a16:creationId xmlns:a16="http://schemas.microsoft.com/office/drawing/2014/main" id="{67D445A0-368F-4D89-8FBA-CD93859C241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81994E6B-70FB-4DDA-8BED-D94552D9BB3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6A1AE645-9EFF-48A2-90F4-AFDCACB8A31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CACE1B1C-0F8E-46B8-A877-27EF2FE5CF5C}"/>
              </a:ext>
            </a:extLst>
          </p:cNvPr>
          <p:cNvGrpSpPr/>
          <p:nvPr/>
        </p:nvGrpSpPr>
        <p:grpSpPr>
          <a:xfrm>
            <a:off x="5367584" y="3309159"/>
            <a:ext cx="868276" cy="260799"/>
            <a:chOff x="4999896" y="2046523"/>
            <a:chExt cx="868276" cy="260799"/>
          </a:xfrm>
        </p:grpSpPr>
        <p:sp>
          <p:nvSpPr>
            <p:cNvPr id="220" name="Rectangle 219">
              <a:extLst>
                <a:ext uri="{FF2B5EF4-FFF2-40B4-BE49-F238E27FC236}">
                  <a16:creationId xmlns:a16="http://schemas.microsoft.com/office/drawing/2014/main" id="{9E173455-9DFC-47CE-8DEE-5D914A649F0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Rectangle 220">
              <a:extLst>
                <a:ext uri="{FF2B5EF4-FFF2-40B4-BE49-F238E27FC236}">
                  <a16:creationId xmlns:a16="http://schemas.microsoft.com/office/drawing/2014/main" id="{20978706-A4A7-4C15-84F3-BDE2BB05D2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ectangle 221">
              <a:extLst>
                <a:ext uri="{FF2B5EF4-FFF2-40B4-BE49-F238E27FC236}">
                  <a16:creationId xmlns:a16="http://schemas.microsoft.com/office/drawing/2014/main" id="{AAD316DB-CA47-4F6D-A7AE-15A91A852E9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a:extLst>
              <a:ext uri="{FF2B5EF4-FFF2-40B4-BE49-F238E27FC236}">
                <a16:creationId xmlns:a16="http://schemas.microsoft.com/office/drawing/2014/main" id="{CCA5CB51-A1D8-4F8C-96C5-D2DD6081CF07}"/>
              </a:ext>
            </a:extLst>
          </p:cNvPr>
          <p:cNvGrpSpPr/>
          <p:nvPr/>
        </p:nvGrpSpPr>
        <p:grpSpPr>
          <a:xfrm>
            <a:off x="2874605" y="3968669"/>
            <a:ext cx="868276" cy="260799"/>
            <a:chOff x="4999896" y="2046523"/>
            <a:chExt cx="868276" cy="260799"/>
          </a:xfrm>
        </p:grpSpPr>
        <p:sp>
          <p:nvSpPr>
            <p:cNvPr id="217" name="Rectangle 216">
              <a:extLst>
                <a:ext uri="{FF2B5EF4-FFF2-40B4-BE49-F238E27FC236}">
                  <a16:creationId xmlns:a16="http://schemas.microsoft.com/office/drawing/2014/main" id="{CE20BED3-2884-40EF-880E-737DB65174E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0AA662B7-D122-451C-BBAC-480243FA5D6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ectangle 218">
              <a:extLst>
                <a:ext uri="{FF2B5EF4-FFF2-40B4-BE49-F238E27FC236}">
                  <a16:creationId xmlns:a16="http://schemas.microsoft.com/office/drawing/2014/main" id="{9D0CA7BD-7B85-473E-8909-BADBEF88337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A758A8D2-D5E7-40D3-9533-0E1CD18DF509}"/>
              </a:ext>
            </a:extLst>
          </p:cNvPr>
          <p:cNvGrpSpPr/>
          <p:nvPr/>
        </p:nvGrpSpPr>
        <p:grpSpPr>
          <a:xfrm>
            <a:off x="4022657" y="3956095"/>
            <a:ext cx="868276" cy="260799"/>
            <a:chOff x="4999896" y="2046523"/>
            <a:chExt cx="868276" cy="260799"/>
          </a:xfrm>
        </p:grpSpPr>
        <p:sp>
          <p:nvSpPr>
            <p:cNvPr id="214" name="Rectangle 213">
              <a:extLst>
                <a:ext uri="{FF2B5EF4-FFF2-40B4-BE49-F238E27FC236}">
                  <a16:creationId xmlns:a16="http://schemas.microsoft.com/office/drawing/2014/main" id="{69E08AC1-4E28-40FE-B9EF-6AEECF988C5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Rectangle 214">
              <a:extLst>
                <a:ext uri="{FF2B5EF4-FFF2-40B4-BE49-F238E27FC236}">
                  <a16:creationId xmlns:a16="http://schemas.microsoft.com/office/drawing/2014/main" id="{D415F23F-9D96-4261-A944-3246EFA9D42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Rectangle 215">
              <a:extLst>
                <a:ext uri="{FF2B5EF4-FFF2-40B4-BE49-F238E27FC236}">
                  <a16:creationId xmlns:a16="http://schemas.microsoft.com/office/drawing/2014/main" id="{6FF33D0C-D526-42BB-8E4E-1CEB3EFB795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 name="Group 148">
            <a:extLst>
              <a:ext uri="{FF2B5EF4-FFF2-40B4-BE49-F238E27FC236}">
                <a16:creationId xmlns:a16="http://schemas.microsoft.com/office/drawing/2014/main" id="{138001A6-170E-40FE-B091-DDD62F07F498}"/>
              </a:ext>
            </a:extLst>
          </p:cNvPr>
          <p:cNvGrpSpPr/>
          <p:nvPr/>
        </p:nvGrpSpPr>
        <p:grpSpPr>
          <a:xfrm>
            <a:off x="6108629" y="3954615"/>
            <a:ext cx="868276" cy="260799"/>
            <a:chOff x="4999896" y="2046523"/>
            <a:chExt cx="868276" cy="260799"/>
          </a:xfrm>
        </p:grpSpPr>
        <p:sp>
          <p:nvSpPr>
            <p:cNvPr id="211" name="Rectangle 210">
              <a:extLst>
                <a:ext uri="{FF2B5EF4-FFF2-40B4-BE49-F238E27FC236}">
                  <a16:creationId xmlns:a16="http://schemas.microsoft.com/office/drawing/2014/main" id="{EAA3564C-FA35-49EE-A709-9B63BDF3B9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Rectangle 211">
              <a:extLst>
                <a:ext uri="{FF2B5EF4-FFF2-40B4-BE49-F238E27FC236}">
                  <a16:creationId xmlns:a16="http://schemas.microsoft.com/office/drawing/2014/main" id="{652CC33A-827B-43E9-8654-3613F2F53AE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Rectangle 212">
              <a:extLst>
                <a:ext uri="{FF2B5EF4-FFF2-40B4-BE49-F238E27FC236}">
                  <a16:creationId xmlns:a16="http://schemas.microsoft.com/office/drawing/2014/main" id="{2AE2C26E-8F0A-488C-BD9E-F12DA93EB1B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 name="Group 151">
            <a:extLst>
              <a:ext uri="{FF2B5EF4-FFF2-40B4-BE49-F238E27FC236}">
                <a16:creationId xmlns:a16="http://schemas.microsoft.com/office/drawing/2014/main" id="{CA05DE66-6947-4030-A293-CA8FDFAAA8BD}"/>
              </a:ext>
            </a:extLst>
          </p:cNvPr>
          <p:cNvGrpSpPr/>
          <p:nvPr/>
        </p:nvGrpSpPr>
        <p:grpSpPr>
          <a:xfrm>
            <a:off x="4969787" y="3969740"/>
            <a:ext cx="868276" cy="260799"/>
            <a:chOff x="4999896" y="2046523"/>
            <a:chExt cx="868276" cy="260799"/>
          </a:xfrm>
        </p:grpSpPr>
        <p:sp>
          <p:nvSpPr>
            <p:cNvPr id="202" name="Rectangle 201">
              <a:extLst>
                <a:ext uri="{FF2B5EF4-FFF2-40B4-BE49-F238E27FC236}">
                  <a16:creationId xmlns:a16="http://schemas.microsoft.com/office/drawing/2014/main" id="{B7F0BB55-C56C-40E6-8AB1-94406F02679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ectangle 202">
              <a:extLst>
                <a:ext uri="{FF2B5EF4-FFF2-40B4-BE49-F238E27FC236}">
                  <a16:creationId xmlns:a16="http://schemas.microsoft.com/office/drawing/2014/main" id="{A6C251D1-9ECD-4EAF-9567-429C52D10AB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a:extLst>
                <a:ext uri="{FF2B5EF4-FFF2-40B4-BE49-F238E27FC236}">
                  <a16:creationId xmlns:a16="http://schemas.microsoft.com/office/drawing/2014/main" id="{B92A63D3-F503-42A3-AA61-5A924315A44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3" name="Straight Arrow Connector 152">
            <a:extLst>
              <a:ext uri="{FF2B5EF4-FFF2-40B4-BE49-F238E27FC236}">
                <a16:creationId xmlns:a16="http://schemas.microsoft.com/office/drawing/2014/main" id="{66E19DF6-4967-48B7-AF25-825B189A45D9}"/>
              </a:ext>
            </a:extLst>
          </p:cNvPr>
          <p:cNvCxnSpPr>
            <a:cxnSpLocks/>
          </p:cNvCxnSpPr>
          <p:nvPr/>
        </p:nvCxnSpPr>
        <p:spPr>
          <a:xfrm flipH="1">
            <a:off x="4079544" y="2852578"/>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2A34035-0CF3-4542-935F-BDF01B7D39C0}"/>
              </a:ext>
            </a:extLst>
          </p:cNvPr>
          <p:cNvCxnSpPr>
            <a:cxnSpLocks/>
          </p:cNvCxnSpPr>
          <p:nvPr/>
        </p:nvCxnSpPr>
        <p:spPr>
          <a:xfrm flipH="1">
            <a:off x="3301470" y="3463882"/>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458BD4B-976C-4328-818F-C92FA672E0AA}"/>
              </a:ext>
            </a:extLst>
          </p:cNvPr>
          <p:cNvCxnSpPr>
            <a:cxnSpLocks/>
          </p:cNvCxnSpPr>
          <p:nvPr/>
        </p:nvCxnSpPr>
        <p:spPr>
          <a:xfrm flipH="1">
            <a:off x="5308598" y="3498333"/>
            <a:ext cx="199696" cy="44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363FD0-7B89-4188-866C-AC5B5CCD6636}"/>
              </a:ext>
            </a:extLst>
          </p:cNvPr>
          <p:cNvCxnSpPr>
            <a:cxnSpLocks/>
            <a:endCxn id="215" idx="0"/>
          </p:cNvCxnSpPr>
          <p:nvPr/>
        </p:nvCxnSpPr>
        <p:spPr>
          <a:xfrm>
            <a:off x="4192361" y="3436333"/>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B4BD2FB-C36F-4DE7-9FAE-82EEAE2B9F89}"/>
              </a:ext>
            </a:extLst>
          </p:cNvPr>
          <p:cNvCxnSpPr>
            <a:cxnSpLocks/>
            <a:endCxn id="221" idx="0"/>
          </p:cNvCxnSpPr>
          <p:nvPr/>
        </p:nvCxnSpPr>
        <p:spPr>
          <a:xfrm>
            <a:off x="5442219" y="2817549"/>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B88B3F8-F0D4-4BF3-AFE4-9078C93DE51A}"/>
              </a:ext>
            </a:extLst>
          </p:cNvPr>
          <p:cNvCxnSpPr>
            <a:cxnSpLocks/>
            <a:stCxn id="172" idx="3"/>
            <a:endCxn id="212" idx="0"/>
          </p:cNvCxnSpPr>
          <p:nvPr/>
        </p:nvCxnSpPr>
        <p:spPr>
          <a:xfrm>
            <a:off x="6132215" y="3447610"/>
            <a:ext cx="410553" cy="50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A580B99A-93E8-494F-B3A6-E1C13F5591ED}"/>
              </a:ext>
            </a:extLst>
          </p:cNvPr>
          <p:cNvGrpSpPr/>
          <p:nvPr/>
        </p:nvGrpSpPr>
        <p:grpSpPr>
          <a:xfrm>
            <a:off x="6794202" y="4044528"/>
            <a:ext cx="120770" cy="108382"/>
            <a:chOff x="9721970" y="2177531"/>
            <a:chExt cx="120770" cy="108382"/>
          </a:xfrm>
        </p:grpSpPr>
        <p:cxnSp>
          <p:nvCxnSpPr>
            <p:cNvPr id="200" name="Straight Connector 199">
              <a:extLst>
                <a:ext uri="{FF2B5EF4-FFF2-40B4-BE49-F238E27FC236}">
                  <a16:creationId xmlns:a16="http://schemas.microsoft.com/office/drawing/2014/main" id="{14124065-0699-4A9B-B697-DA2EE94A227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6BBD7A5-691F-435B-9D0B-B2B49C4F419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C190E31F-5A91-4BDB-8497-AA96B85DB90E}"/>
              </a:ext>
            </a:extLst>
          </p:cNvPr>
          <p:cNvGrpSpPr/>
          <p:nvPr/>
        </p:nvGrpSpPr>
        <p:grpSpPr>
          <a:xfrm>
            <a:off x="5655576" y="4057558"/>
            <a:ext cx="120770" cy="108382"/>
            <a:chOff x="9721970" y="2177531"/>
            <a:chExt cx="120770" cy="108382"/>
          </a:xfrm>
        </p:grpSpPr>
        <p:cxnSp>
          <p:nvCxnSpPr>
            <p:cNvPr id="198" name="Straight Connector 197">
              <a:extLst>
                <a:ext uri="{FF2B5EF4-FFF2-40B4-BE49-F238E27FC236}">
                  <a16:creationId xmlns:a16="http://schemas.microsoft.com/office/drawing/2014/main" id="{C339B416-53AC-4D90-9457-8325E585EA6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87F6B94-C145-4AF2-B047-38744A7E29A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7D1501C0-C711-40F0-9890-001BC6146D8D}"/>
              </a:ext>
            </a:extLst>
          </p:cNvPr>
          <p:cNvGrpSpPr/>
          <p:nvPr/>
        </p:nvGrpSpPr>
        <p:grpSpPr>
          <a:xfrm>
            <a:off x="5034033" y="4057558"/>
            <a:ext cx="120770" cy="108382"/>
            <a:chOff x="9721970" y="2177531"/>
            <a:chExt cx="120770" cy="108382"/>
          </a:xfrm>
        </p:grpSpPr>
        <p:cxnSp>
          <p:nvCxnSpPr>
            <p:cNvPr id="194" name="Straight Connector 193">
              <a:extLst>
                <a:ext uri="{FF2B5EF4-FFF2-40B4-BE49-F238E27FC236}">
                  <a16:creationId xmlns:a16="http://schemas.microsoft.com/office/drawing/2014/main" id="{DF467CDB-C310-4772-8699-E29E895D21C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80C353F-9B27-487E-A94B-160C1D9646B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79AD51B4-70D6-4C68-8E9F-0E91E5DC4F48}"/>
              </a:ext>
            </a:extLst>
          </p:cNvPr>
          <p:cNvGrpSpPr/>
          <p:nvPr/>
        </p:nvGrpSpPr>
        <p:grpSpPr>
          <a:xfrm>
            <a:off x="2911558" y="4044528"/>
            <a:ext cx="120770" cy="108382"/>
            <a:chOff x="9721970" y="2177531"/>
            <a:chExt cx="120770" cy="108382"/>
          </a:xfrm>
        </p:grpSpPr>
        <p:cxnSp>
          <p:nvCxnSpPr>
            <p:cNvPr id="192" name="Straight Connector 191">
              <a:extLst>
                <a:ext uri="{FF2B5EF4-FFF2-40B4-BE49-F238E27FC236}">
                  <a16:creationId xmlns:a16="http://schemas.microsoft.com/office/drawing/2014/main" id="{79807BBC-3A08-4804-B0FB-65532C94BD1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1DC3E5-D193-4AA1-871D-B5F6B9C35F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DEDDAC2F-DC27-4CC7-8EA4-3F1F41ACF592}"/>
              </a:ext>
            </a:extLst>
          </p:cNvPr>
          <p:cNvGrpSpPr/>
          <p:nvPr/>
        </p:nvGrpSpPr>
        <p:grpSpPr>
          <a:xfrm>
            <a:off x="3549024" y="4057558"/>
            <a:ext cx="120770" cy="108382"/>
            <a:chOff x="9721970" y="2177531"/>
            <a:chExt cx="120770" cy="108382"/>
          </a:xfrm>
        </p:grpSpPr>
        <p:cxnSp>
          <p:nvCxnSpPr>
            <p:cNvPr id="190" name="Straight Connector 189">
              <a:extLst>
                <a:ext uri="{FF2B5EF4-FFF2-40B4-BE49-F238E27FC236}">
                  <a16:creationId xmlns:a16="http://schemas.microsoft.com/office/drawing/2014/main" id="{B89EAAC3-08C2-4CCA-8C0E-8ED465EDDDF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1CB9C96-4435-4DC5-986B-CE37F774F4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6925C510-C81B-46FB-AD7C-EF0D23BD0D15}"/>
              </a:ext>
            </a:extLst>
          </p:cNvPr>
          <p:cNvGrpSpPr/>
          <p:nvPr/>
        </p:nvGrpSpPr>
        <p:grpSpPr>
          <a:xfrm>
            <a:off x="6171096" y="4050682"/>
            <a:ext cx="120770" cy="108382"/>
            <a:chOff x="9721970" y="2177531"/>
            <a:chExt cx="120770" cy="108382"/>
          </a:xfrm>
        </p:grpSpPr>
        <p:cxnSp>
          <p:nvCxnSpPr>
            <p:cNvPr id="184" name="Straight Connector 183">
              <a:extLst>
                <a:ext uri="{FF2B5EF4-FFF2-40B4-BE49-F238E27FC236}">
                  <a16:creationId xmlns:a16="http://schemas.microsoft.com/office/drawing/2014/main" id="{B25CDD57-BF28-42F5-8362-C238D0E67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2CC8A2-F7EB-4ACF-A916-532755C220F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1" name="TextBox 170">
            <a:extLst>
              <a:ext uri="{FF2B5EF4-FFF2-40B4-BE49-F238E27FC236}">
                <a16:creationId xmlns:a16="http://schemas.microsoft.com/office/drawing/2014/main" id="{93B496A9-245D-4555-B229-8F47E5F405FF}"/>
              </a:ext>
            </a:extLst>
          </p:cNvPr>
          <p:cNvSpPr txBox="1"/>
          <p:nvPr/>
        </p:nvSpPr>
        <p:spPr>
          <a:xfrm>
            <a:off x="4724535" y="2651004"/>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172" name="TextBox 171">
            <a:extLst>
              <a:ext uri="{FF2B5EF4-FFF2-40B4-BE49-F238E27FC236}">
                <a16:creationId xmlns:a16="http://schemas.microsoft.com/office/drawing/2014/main" id="{A2948002-1D11-4BEE-82DC-C448AF3AFE45}"/>
              </a:ext>
            </a:extLst>
          </p:cNvPr>
          <p:cNvSpPr txBox="1"/>
          <p:nvPr/>
        </p:nvSpPr>
        <p:spPr>
          <a:xfrm>
            <a:off x="5430006" y="3262944"/>
            <a:ext cx="702209"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173" name="TextBox 172">
            <a:extLst>
              <a:ext uri="{FF2B5EF4-FFF2-40B4-BE49-F238E27FC236}">
                <a16:creationId xmlns:a16="http://schemas.microsoft.com/office/drawing/2014/main" id="{41144689-8751-440E-9B1D-465A27AED15E}"/>
              </a:ext>
            </a:extLst>
          </p:cNvPr>
          <p:cNvSpPr txBox="1"/>
          <p:nvPr/>
        </p:nvSpPr>
        <p:spPr>
          <a:xfrm>
            <a:off x="3928388" y="3255242"/>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74" name="TextBox 173">
            <a:extLst>
              <a:ext uri="{FF2B5EF4-FFF2-40B4-BE49-F238E27FC236}">
                <a16:creationId xmlns:a16="http://schemas.microsoft.com/office/drawing/2014/main" id="{AEA9E94C-4FDC-4724-824E-63BFC2C129A8}"/>
              </a:ext>
            </a:extLst>
          </p:cNvPr>
          <p:cNvSpPr txBox="1"/>
          <p:nvPr/>
        </p:nvSpPr>
        <p:spPr>
          <a:xfrm>
            <a:off x="6339928" y="3911764"/>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175" name="TextBox 174">
            <a:extLst>
              <a:ext uri="{FF2B5EF4-FFF2-40B4-BE49-F238E27FC236}">
                <a16:creationId xmlns:a16="http://schemas.microsoft.com/office/drawing/2014/main" id="{F0983F4A-199B-46F8-9DF0-5D49A55349D1}"/>
              </a:ext>
            </a:extLst>
          </p:cNvPr>
          <p:cNvSpPr txBox="1"/>
          <p:nvPr/>
        </p:nvSpPr>
        <p:spPr>
          <a:xfrm>
            <a:off x="5181087" y="3928354"/>
            <a:ext cx="429439" cy="369332"/>
          </a:xfrm>
          <a:prstGeom prst="rect">
            <a:avLst/>
          </a:prstGeom>
          <a:noFill/>
        </p:spPr>
        <p:txBody>
          <a:bodyPr wrap="square" rtlCol="0">
            <a:spAutoFit/>
          </a:bodyPr>
          <a:lstStyle/>
          <a:p>
            <a:pPr algn="ctr"/>
            <a:r>
              <a:rPr lang="en-US" dirty="0">
                <a:solidFill>
                  <a:schemeClr val="accent5">
                    <a:lumMod val="50000"/>
                  </a:schemeClr>
                </a:solidFill>
              </a:rPr>
              <a:t>22</a:t>
            </a:r>
            <a:endParaRPr lang="en-IN" dirty="0">
              <a:solidFill>
                <a:schemeClr val="accent5">
                  <a:lumMod val="50000"/>
                </a:schemeClr>
              </a:solidFill>
            </a:endParaRPr>
          </a:p>
        </p:txBody>
      </p:sp>
      <p:sp>
        <p:nvSpPr>
          <p:cNvPr id="177" name="TextBox 176">
            <a:extLst>
              <a:ext uri="{FF2B5EF4-FFF2-40B4-BE49-F238E27FC236}">
                <a16:creationId xmlns:a16="http://schemas.microsoft.com/office/drawing/2014/main" id="{90C6E4DC-3769-45B7-A4CE-E9B4ACDB5B44}"/>
              </a:ext>
            </a:extLst>
          </p:cNvPr>
          <p:cNvSpPr txBox="1"/>
          <p:nvPr/>
        </p:nvSpPr>
        <p:spPr>
          <a:xfrm>
            <a:off x="4354967" y="391176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79" name="Rectangle 178">
            <a:extLst>
              <a:ext uri="{FF2B5EF4-FFF2-40B4-BE49-F238E27FC236}">
                <a16:creationId xmlns:a16="http://schemas.microsoft.com/office/drawing/2014/main" id="{A1A9227D-B3A8-4B61-A5BA-DB7CDB82DF60}"/>
              </a:ext>
            </a:extLst>
          </p:cNvPr>
          <p:cNvSpPr/>
          <p:nvPr/>
        </p:nvSpPr>
        <p:spPr>
          <a:xfrm>
            <a:off x="4836796" y="2032612"/>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06619662-2FED-471E-8A13-C4B71C1548C4}"/>
              </a:ext>
            </a:extLst>
          </p:cNvPr>
          <p:cNvSpPr txBox="1"/>
          <p:nvPr/>
        </p:nvSpPr>
        <p:spPr>
          <a:xfrm>
            <a:off x="4852851" y="1976398"/>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81" name="Straight Arrow Connector 180">
            <a:extLst>
              <a:ext uri="{FF2B5EF4-FFF2-40B4-BE49-F238E27FC236}">
                <a16:creationId xmlns:a16="http://schemas.microsoft.com/office/drawing/2014/main" id="{959A46A8-A2E6-4DC6-975E-660BCA827EFF}"/>
              </a:ext>
            </a:extLst>
          </p:cNvPr>
          <p:cNvCxnSpPr>
            <a:cxnSpLocks/>
          </p:cNvCxnSpPr>
          <p:nvPr/>
        </p:nvCxnSpPr>
        <p:spPr>
          <a:xfrm>
            <a:off x="4963101" y="2268385"/>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CDCDA6BF-6550-4BE1-A14C-C67D3C07F14A}"/>
              </a:ext>
            </a:extLst>
          </p:cNvPr>
          <p:cNvGrpSpPr/>
          <p:nvPr/>
        </p:nvGrpSpPr>
        <p:grpSpPr>
          <a:xfrm>
            <a:off x="4710908" y="4044617"/>
            <a:ext cx="120770" cy="108382"/>
            <a:chOff x="9721970" y="2177531"/>
            <a:chExt cx="120770" cy="108382"/>
          </a:xfrm>
        </p:grpSpPr>
        <p:cxnSp>
          <p:nvCxnSpPr>
            <p:cNvPr id="230" name="Straight Connector 229">
              <a:extLst>
                <a:ext uri="{FF2B5EF4-FFF2-40B4-BE49-F238E27FC236}">
                  <a16:creationId xmlns:a16="http://schemas.microsoft.com/office/drawing/2014/main" id="{4372830B-72AA-4D7A-835C-9279A06F061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6A6D10-9302-4719-B00A-3BA61802F4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D5AA6C3D-935C-4351-AF57-DEBF75FF235E}"/>
              </a:ext>
            </a:extLst>
          </p:cNvPr>
          <p:cNvGrpSpPr/>
          <p:nvPr/>
        </p:nvGrpSpPr>
        <p:grpSpPr>
          <a:xfrm>
            <a:off x="4084048" y="4020308"/>
            <a:ext cx="120770" cy="108382"/>
            <a:chOff x="9721970" y="2177531"/>
            <a:chExt cx="120770" cy="108382"/>
          </a:xfrm>
        </p:grpSpPr>
        <p:cxnSp>
          <p:nvCxnSpPr>
            <p:cNvPr id="233" name="Straight Connector 232">
              <a:extLst>
                <a:ext uri="{FF2B5EF4-FFF2-40B4-BE49-F238E27FC236}">
                  <a16:creationId xmlns:a16="http://schemas.microsoft.com/office/drawing/2014/main" id="{5A5E2039-AE41-4974-A37F-E6ADBC0E0EC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91A546B-3042-4C02-8C1A-88064B375D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E2B20C85-CAD4-420E-8B1A-2D3B6371B274}"/>
              </a:ext>
            </a:extLst>
          </p:cNvPr>
          <p:cNvSpPr txBox="1"/>
          <p:nvPr/>
        </p:nvSpPr>
        <p:spPr>
          <a:xfrm>
            <a:off x="293985" y="2707584"/>
            <a:ext cx="3543318" cy="400110"/>
          </a:xfrm>
          <a:prstGeom prst="rect">
            <a:avLst/>
          </a:prstGeom>
          <a:noFill/>
        </p:spPr>
        <p:txBody>
          <a:bodyPr wrap="square" rtlCol="0">
            <a:spAutoFit/>
          </a:bodyPr>
          <a:lstStyle/>
          <a:p>
            <a:pPr algn="just"/>
            <a:r>
              <a:rPr lang="en-US" dirty="0"/>
              <a:t> </a:t>
            </a:r>
            <a:r>
              <a:rPr lang="en-US" sz="2000" dirty="0">
                <a:solidFill>
                  <a:srgbClr val="002060"/>
                </a:solidFill>
              </a:rPr>
              <a:t>19, 7, 25, 2, 9, 22, 29</a:t>
            </a:r>
            <a:endParaRPr lang="en-IN" i="1" dirty="0">
              <a:solidFill>
                <a:srgbClr val="002060"/>
              </a:solidFill>
            </a:endParaRPr>
          </a:p>
        </p:txBody>
      </p:sp>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017A32D5-D63B-4DF8-947D-574236B5AC96}"/>
                  </a:ext>
                </a:extLst>
              </p:cNvPr>
              <p:cNvSpPr txBox="1"/>
              <p:nvPr/>
            </p:nvSpPr>
            <p:spPr>
              <a:xfrm>
                <a:off x="385074" y="4413605"/>
                <a:ext cx="3543314"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i="1" dirty="0" smtClean="0">
                          <a:solidFill>
                            <a:srgbClr val="002060"/>
                          </a:solidFill>
                          <a:latin typeface="Cambria Math" panose="02040503050406030204" pitchFamily="18" charset="0"/>
                        </a:rPr>
                        <m:t>𝑂</m:t>
                      </m:r>
                      <m:d>
                        <m:dPr>
                          <m:ctrlPr>
                            <a:rPr lang="en-US" i="1" dirty="0" smtClean="0">
                              <a:solidFill>
                                <a:srgbClr val="002060"/>
                              </a:solidFill>
                              <a:latin typeface="Cambria Math" panose="02040503050406030204" pitchFamily="18" charset="0"/>
                            </a:rPr>
                          </m:ctrlPr>
                        </m:dPr>
                        <m:e>
                          <m:func>
                            <m:funcPr>
                              <m:ctrlPr>
                                <a:rPr lang="en-US" i="1" dirty="0" smtClean="0">
                                  <a:solidFill>
                                    <a:srgbClr val="002060"/>
                                  </a:solidFill>
                                  <a:latin typeface="Cambria Math" panose="02040503050406030204" pitchFamily="18" charset="0"/>
                                </a:rPr>
                              </m:ctrlPr>
                            </m:funcPr>
                            <m:fName>
                              <m:r>
                                <m:rPr>
                                  <m:sty m:val="p"/>
                                </m:rPr>
                                <a:rPr lang="en-US" i="0" dirty="0" smtClean="0">
                                  <a:solidFill>
                                    <a:srgbClr val="002060"/>
                                  </a:solidFill>
                                  <a:latin typeface="Cambria Math" panose="02040503050406030204" pitchFamily="18" charset="0"/>
                                </a:rPr>
                                <m:t>log</m:t>
                              </m:r>
                            </m:fName>
                            <m:e>
                              <m:r>
                                <a:rPr lang="en-US" b="0" i="1" dirty="0" smtClean="0">
                                  <a:solidFill>
                                    <a:srgbClr val="002060"/>
                                  </a:solidFill>
                                  <a:latin typeface="Cambria Math" panose="02040503050406030204" pitchFamily="18" charset="0"/>
                                </a:rPr>
                                <m:t>𝑛</m:t>
                              </m:r>
                            </m:e>
                          </m:func>
                        </m:e>
                      </m:d>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𝑓</m:t>
                      </m:r>
                      <m:d>
                        <m:dPr>
                          <m:ctrlPr>
                            <a:rPr lang="en-US" b="0" i="1" dirty="0" smtClean="0">
                              <a:solidFill>
                                <a:srgbClr val="002060"/>
                              </a:solidFill>
                              <a:latin typeface="Cambria Math" panose="02040503050406030204" pitchFamily="18" charset="0"/>
                            </a:rPr>
                          </m:ctrlPr>
                        </m:dPr>
                        <m:e>
                          <m:r>
                            <a:rPr lang="en-US" b="0" i="1" dirty="0" smtClean="0">
                              <a:solidFill>
                                <a:srgbClr val="002060"/>
                              </a:solidFill>
                              <a:latin typeface="Cambria Math" panose="02040503050406030204" pitchFamily="18" charset="0"/>
                            </a:rPr>
                            <m:t>𝑛</m:t>
                          </m:r>
                        </m:e>
                      </m:d>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𝑂</m:t>
                      </m:r>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m:t>
                      </m:r>
                    </m:oMath>
                  </m:oMathPara>
                </a14:m>
                <a:endParaRPr lang="en-IN" i="1" dirty="0">
                  <a:solidFill>
                    <a:srgbClr val="002060"/>
                  </a:solidFill>
                </a:endParaRPr>
              </a:p>
            </p:txBody>
          </p:sp>
        </mc:Choice>
        <mc:Fallback xmlns="">
          <p:sp>
            <p:nvSpPr>
              <p:cNvPr id="236" name="TextBox 235">
                <a:extLst>
                  <a:ext uri="{FF2B5EF4-FFF2-40B4-BE49-F238E27FC236}">
                    <a16:creationId xmlns:a16="http://schemas.microsoft.com/office/drawing/2014/main" id="{017A32D5-D63B-4DF8-947D-574236B5AC96}"/>
                  </a:ext>
                </a:extLst>
              </p:cNvPr>
              <p:cNvSpPr txBox="1">
                <a:spLocks noRot="1" noChangeAspect="1" noMove="1" noResize="1" noEditPoints="1" noAdjustHandles="1" noChangeArrowheads="1" noChangeShapeType="1" noTextEdit="1"/>
              </p:cNvSpPr>
              <p:nvPr/>
            </p:nvSpPr>
            <p:spPr>
              <a:xfrm>
                <a:off x="385074" y="4413605"/>
                <a:ext cx="3543314" cy="369332"/>
              </a:xfrm>
              <a:prstGeom prst="rect">
                <a:avLst/>
              </a:prstGeom>
              <a:blipFill>
                <a:blip r:embed="rId2"/>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1DA5724B-232F-468E-A025-EED039440D99}"/>
                  </a:ext>
                </a:extLst>
              </p:cNvPr>
              <p:cNvSpPr txBox="1"/>
              <p:nvPr/>
            </p:nvSpPr>
            <p:spPr>
              <a:xfrm>
                <a:off x="422123" y="3313308"/>
                <a:ext cx="3543314"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i="1" dirty="0" smtClean="0">
                          <a:solidFill>
                            <a:srgbClr val="002060"/>
                          </a:solidFill>
                          <a:latin typeface="Cambria Math" panose="02040503050406030204" pitchFamily="18" charset="0"/>
                        </a:rPr>
                        <m:t>𝑓</m:t>
                      </m:r>
                      <m:r>
                        <a:rPr lang="en-US" i="1" dirty="0" smtClean="0">
                          <a:solidFill>
                            <a:srgbClr val="002060"/>
                          </a:solidFill>
                          <a:latin typeface="Cambria Math" panose="02040503050406030204" pitchFamily="18" charset="0"/>
                        </a:rPr>
                        <m:t>(</m:t>
                      </m:r>
                      <m:r>
                        <a:rPr lang="en-US" i="1" dirty="0" smtClean="0">
                          <a:solidFill>
                            <a:srgbClr val="002060"/>
                          </a:solidFill>
                          <a:latin typeface="Cambria Math" panose="02040503050406030204" pitchFamily="18" charset="0"/>
                        </a:rPr>
                        <m:t>𝑛</m:t>
                      </m:r>
                      <m:r>
                        <a:rPr lang="en-US" i="1" dirty="0" smtClean="0">
                          <a:solidFill>
                            <a:srgbClr val="002060"/>
                          </a:solidFill>
                          <a:latin typeface="Cambria Math" panose="02040503050406030204" pitchFamily="18" charset="0"/>
                        </a:rPr>
                        <m:t>)=</m:t>
                      </m:r>
                      <m:func>
                        <m:funcPr>
                          <m:ctrlPr>
                            <a:rPr lang="en-US" i="1" dirty="0" smtClean="0">
                              <a:solidFill>
                                <a:srgbClr val="002060"/>
                              </a:solidFill>
                              <a:latin typeface="Cambria Math" panose="02040503050406030204" pitchFamily="18" charset="0"/>
                            </a:rPr>
                          </m:ctrlPr>
                        </m:funcPr>
                        <m:fName>
                          <m:sSub>
                            <m:sSubPr>
                              <m:ctrlPr>
                                <a:rPr lang="en-US" i="1" dirty="0" smtClean="0">
                                  <a:solidFill>
                                    <a:srgbClr val="002060"/>
                                  </a:solidFill>
                                  <a:latin typeface="Cambria Math" panose="02040503050406030204" pitchFamily="18" charset="0"/>
                                </a:rPr>
                              </m:ctrlPr>
                            </m:sSubPr>
                            <m:e>
                              <m:r>
                                <m:rPr>
                                  <m:sty m:val="p"/>
                                </m:rPr>
                                <a:rPr lang="en-US" i="0" dirty="0" smtClean="0">
                                  <a:solidFill>
                                    <a:srgbClr val="002060"/>
                                  </a:solidFill>
                                  <a:latin typeface="Cambria Math" panose="02040503050406030204" pitchFamily="18" charset="0"/>
                                </a:rPr>
                                <m:t>log</m:t>
                              </m:r>
                            </m:e>
                            <m:sub>
                              <m:r>
                                <a:rPr lang="en-US" b="0" i="1" dirty="0" smtClean="0">
                                  <a:solidFill>
                                    <a:srgbClr val="002060"/>
                                  </a:solidFill>
                                  <a:latin typeface="Cambria Math" panose="02040503050406030204" pitchFamily="18" charset="0"/>
                                </a:rPr>
                                <m:t>2</m:t>
                              </m:r>
                            </m:sub>
                          </m:sSub>
                        </m:fName>
                        <m:e>
                          <m:r>
                            <a:rPr lang="en-US" b="0" i="1" dirty="0" smtClean="0">
                              <a:solidFill>
                                <a:srgbClr val="002060"/>
                              </a:solidFill>
                              <a:latin typeface="Cambria Math" panose="02040503050406030204" pitchFamily="18" charset="0"/>
                            </a:rPr>
                            <m:t>𝑛</m:t>
                          </m:r>
                        </m:e>
                      </m:func>
                      <m:r>
                        <a:rPr lang="en-US" i="1" dirty="0" smtClean="0">
                          <a:solidFill>
                            <a:srgbClr val="002060"/>
                          </a:solidFill>
                          <a:latin typeface="Cambria Math" panose="02040503050406030204" pitchFamily="18" charset="0"/>
                        </a:rPr>
                        <m:t>=</m:t>
                      </m:r>
                      <m:r>
                        <a:rPr lang="en-US" i="1" dirty="0" smtClean="0">
                          <a:solidFill>
                            <a:srgbClr val="002060"/>
                          </a:solidFill>
                          <a:latin typeface="Cambria Math" panose="02040503050406030204" pitchFamily="18" charset="0"/>
                        </a:rPr>
                        <m:t>𝑂</m:t>
                      </m:r>
                      <m:r>
                        <a:rPr lang="en-US" i="1" dirty="0" smtClean="0">
                          <a:solidFill>
                            <a:srgbClr val="002060"/>
                          </a:solidFill>
                          <a:latin typeface="Cambria Math" panose="02040503050406030204" pitchFamily="18" charset="0"/>
                        </a:rPr>
                        <m:t>(</m:t>
                      </m:r>
                      <m:func>
                        <m:funcPr>
                          <m:ctrlPr>
                            <a:rPr lang="en-US" i="1" dirty="0" smtClean="0">
                              <a:solidFill>
                                <a:srgbClr val="002060"/>
                              </a:solidFill>
                              <a:latin typeface="Cambria Math" panose="02040503050406030204" pitchFamily="18" charset="0"/>
                            </a:rPr>
                          </m:ctrlPr>
                        </m:funcPr>
                        <m:fName>
                          <m:r>
                            <m:rPr>
                              <m:sty m:val="p"/>
                            </m:rPr>
                            <a:rPr lang="en-US" i="0" dirty="0" smtClean="0">
                              <a:solidFill>
                                <a:srgbClr val="002060"/>
                              </a:solidFill>
                              <a:latin typeface="Cambria Math" panose="02040503050406030204" pitchFamily="18" charset="0"/>
                            </a:rPr>
                            <m:t>log</m:t>
                          </m:r>
                        </m:fName>
                        <m:e>
                          <m:r>
                            <a:rPr lang="en-US" b="0" i="1" dirty="0" smtClean="0">
                              <a:solidFill>
                                <a:srgbClr val="002060"/>
                              </a:solidFill>
                              <a:latin typeface="Cambria Math" panose="02040503050406030204" pitchFamily="18" charset="0"/>
                            </a:rPr>
                            <m:t>𝑛</m:t>
                          </m:r>
                        </m:e>
                      </m:func>
                      <m:r>
                        <a:rPr lang="en-US" i="1" dirty="0" smtClean="0">
                          <a:solidFill>
                            <a:srgbClr val="002060"/>
                          </a:solidFill>
                          <a:latin typeface="Cambria Math" panose="02040503050406030204" pitchFamily="18" charset="0"/>
                        </a:rPr>
                        <m:t>)</m:t>
                      </m:r>
                    </m:oMath>
                  </m:oMathPara>
                </a14:m>
                <a:endParaRPr lang="en-IN" i="1" dirty="0">
                  <a:solidFill>
                    <a:srgbClr val="002060"/>
                  </a:solidFill>
                </a:endParaRPr>
              </a:p>
            </p:txBody>
          </p:sp>
        </mc:Choice>
        <mc:Fallback xmlns="">
          <p:sp>
            <p:nvSpPr>
              <p:cNvPr id="237" name="TextBox 236">
                <a:extLst>
                  <a:ext uri="{FF2B5EF4-FFF2-40B4-BE49-F238E27FC236}">
                    <a16:creationId xmlns:a16="http://schemas.microsoft.com/office/drawing/2014/main" id="{1DA5724B-232F-468E-A025-EED039440D99}"/>
                  </a:ext>
                </a:extLst>
              </p:cNvPr>
              <p:cNvSpPr txBox="1">
                <a:spLocks noRot="1" noChangeAspect="1" noMove="1" noResize="1" noEditPoints="1" noAdjustHandles="1" noChangeArrowheads="1" noChangeShapeType="1" noTextEdit="1"/>
              </p:cNvSpPr>
              <p:nvPr/>
            </p:nvSpPr>
            <p:spPr>
              <a:xfrm>
                <a:off x="422123" y="3313308"/>
                <a:ext cx="3543314" cy="369332"/>
              </a:xfrm>
              <a:prstGeom prst="rect">
                <a:avLst/>
              </a:prstGeom>
              <a:blipFill>
                <a:blip r:embed="rId3"/>
                <a:stretch>
                  <a:fillRect l="-516"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09BDA431-76C8-4B39-9210-4FAB8F355E90}"/>
                  </a:ext>
                </a:extLst>
              </p:cNvPr>
              <p:cNvSpPr txBox="1"/>
              <p:nvPr/>
            </p:nvSpPr>
            <p:spPr>
              <a:xfrm>
                <a:off x="349777" y="4839808"/>
                <a:ext cx="3543314"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b="0" i="1" dirty="0" smtClean="0">
                          <a:solidFill>
                            <a:srgbClr val="002060"/>
                          </a:solidFill>
                          <a:latin typeface="Cambria Math" panose="02040503050406030204" pitchFamily="18" charset="0"/>
                        </a:rPr>
                        <m:t>𝑓</m:t>
                      </m:r>
                      <m:d>
                        <m:dPr>
                          <m:ctrlPr>
                            <a:rPr lang="en-US" b="0" i="1" dirty="0" smtClean="0">
                              <a:solidFill>
                                <a:srgbClr val="002060"/>
                              </a:solidFill>
                              <a:latin typeface="Cambria Math" panose="02040503050406030204" pitchFamily="18" charset="0"/>
                            </a:rPr>
                          </m:ctrlPr>
                        </m:dPr>
                        <m:e>
                          <m:r>
                            <a:rPr lang="en-US" b="0" i="1" dirty="0" smtClean="0">
                              <a:solidFill>
                                <a:srgbClr val="002060"/>
                              </a:solidFill>
                              <a:latin typeface="Cambria Math" panose="02040503050406030204" pitchFamily="18" charset="0"/>
                            </a:rPr>
                            <m:t>𝑛</m:t>
                          </m:r>
                        </m:e>
                      </m:d>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𝑂</m:t>
                      </m:r>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h</m:t>
                      </m:r>
                      <m:r>
                        <a:rPr lang="en-US" b="0" i="1" dirty="0" smtClean="0">
                          <a:solidFill>
                            <a:srgbClr val="002060"/>
                          </a:solidFill>
                          <a:latin typeface="Cambria Math" panose="02040503050406030204" pitchFamily="18" charset="0"/>
                        </a:rPr>
                        <m:t>)</m:t>
                      </m:r>
                    </m:oMath>
                  </m:oMathPara>
                </a14:m>
                <a:endParaRPr lang="en-IN" i="1" dirty="0">
                  <a:solidFill>
                    <a:srgbClr val="002060"/>
                  </a:solidFill>
                </a:endParaRPr>
              </a:p>
            </p:txBody>
          </p:sp>
        </mc:Choice>
        <mc:Fallback xmlns="">
          <p:sp>
            <p:nvSpPr>
              <p:cNvPr id="238" name="TextBox 237">
                <a:extLst>
                  <a:ext uri="{FF2B5EF4-FFF2-40B4-BE49-F238E27FC236}">
                    <a16:creationId xmlns:a16="http://schemas.microsoft.com/office/drawing/2014/main" id="{09BDA431-76C8-4B39-9210-4FAB8F355E90}"/>
                  </a:ext>
                </a:extLst>
              </p:cNvPr>
              <p:cNvSpPr txBox="1">
                <a:spLocks noRot="1" noChangeAspect="1" noMove="1" noResize="1" noEditPoints="1" noAdjustHandles="1" noChangeArrowheads="1" noChangeShapeType="1" noTextEdit="1"/>
              </p:cNvSpPr>
              <p:nvPr/>
            </p:nvSpPr>
            <p:spPr>
              <a:xfrm>
                <a:off x="349777" y="4839808"/>
                <a:ext cx="3543314" cy="369332"/>
              </a:xfrm>
              <a:prstGeom prst="rect">
                <a:avLst/>
              </a:prstGeom>
              <a:blipFill>
                <a:blip r:embed="rId4"/>
                <a:stretch>
                  <a:fillRect l="-515" b="-11475"/>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9E2F6354-70C0-4F98-A630-86CABE932474}"/>
              </a:ext>
            </a:extLst>
          </p:cNvPr>
          <p:cNvSpPr txBox="1"/>
          <p:nvPr/>
        </p:nvSpPr>
        <p:spPr>
          <a:xfrm>
            <a:off x="3235677" y="4460063"/>
            <a:ext cx="3318971" cy="369332"/>
          </a:xfrm>
          <a:prstGeom prst="rect">
            <a:avLst/>
          </a:prstGeom>
          <a:noFill/>
        </p:spPr>
        <p:txBody>
          <a:bodyPr wrap="square" rtlCol="0">
            <a:spAutoFit/>
          </a:bodyPr>
          <a:lstStyle/>
          <a:p>
            <a:pPr algn="ctr"/>
            <a:r>
              <a:rPr lang="en-US" dirty="0"/>
              <a:t>Complete Binary Tree Structure</a:t>
            </a:r>
            <a:endParaRPr lang="en-IN" dirty="0"/>
          </a:p>
        </p:txBody>
      </p:sp>
      <p:sp>
        <p:nvSpPr>
          <p:cNvPr id="239" name="TextBox 238">
            <a:extLst>
              <a:ext uri="{FF2B5EF4-FFF2-40B4-BE49-F238E27FC236}">
                <a16:creationId xmlns:a16="http://schemas.microsoft.com/office/drawing/2014/main" id="{AB784C85-2DC1-4F38-912A-1210E97C607E}"/>
              </a:ext>
            </a:extLst>
          </p:cNvPr>
          <p:cNvSpPr txBox="1"/>
          <p:nvPr/>
        </p:nvSpPr>
        <p:spPr>
          <a:xfrm>
            <a:off x="7534583" y="5043506"/>
            <a:ext cx="3318971" cy="369332"/>
          </a:xfrm>
          <a:prstGeom prst="rect">
            <a:avLst/>
          </a:prstGeom>
          <a:noFill/>
        </p:spPr>
        <p:txBody>
          <a:bodyPr wrap="square" rtlCol="0">
            <a:spAutoFit/>
          </a:bodyPr>
          <a:lstStyle/>
          <a:p>
            <a:pPr algn="ctr"/>
            <a:r>
              <a:rPr lang="en-US" dirty="0"/>
              <a:t>Right Skew Binary Tree Structure</a:t>
            </a:r>
            <a:endParaRPr lang="en-IN" dirty="0"/>
          </a:p>
        </p:txBody>
      </p:sp>
    </p:spTree>
    <p:extLst>
      <p:ext uri="{BB962C8B-B14F-4D97-AF65-F5344CB8AC3E}">
        <p14:creationId xmlns:p14="http://schemas.microsoft.com/office/powerpoint/2010/main" val="254984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down)">
                                      <p:cBhvr>
                                        <p:cTn id="7" dur="500"/>
                                        <p:tgtEl>
                                          <p:spTgt spid="1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wipe(down)">
                                      <p:cBhvr>
                                        <p:cTn id="10" dur="500"/>
                                        <p:tgtEl>
                                          <p:spTgt spid="13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wipe(down)">
                                      <p:cBhvr>
                                        <p:cTn id="13" dur="500"/>
                                        <p:tgtEl>
                                          <p:spTgt spid="14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wipe(down)">
                                      <p:cBhvr>
                                        <p:cTn id="16" dur="500"/>
                                        <p:tgtEl>
                                          <p:spTgt spid="14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wipe(down)">
                                      <p:cBhvr>
                                        <p:cTn id="19" dur="500"/>
                                        <p:tgtEl>
                                          <p:spTgt spid="142"/>
                                        </p:tgtEl>
                                      </p:cBhvr>
                                    </p:animEffect>
                                  </p:childTnLst>
                                </p:cTn>
                              </p:par>
                              <p:par>
                                <p:cTn id="20" presetID="22" presetClass="entr" presetSubtype="4" fill="hold" nodeType="with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wipe(down)">
                                      <p:cBhvr>
                                        <p:cTn id="22" dur="500"/>
                                        <p:tgtEl>
                                          <p:spTgt spid="14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wipe(down)">
                                      <p:cBhvr>
                                        <p:cTn id="25" dur="500"/>
                                        <p:tgtEl>
                                          <p:spTgt spid="144"/>
                                        </p:tgtEl>
                                      </p:cBhvr>
                                    </p:animEffect>
                                  </p:childTnLst>
                                </p:cTn>
                              </p:par>
                              <p:par>
                                <p:cTn id="26" presetID="22" presetClass="entr" presetSubtype="4" fill="hold"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wipe(down)">
                                      <p:cBhvr>
                                        <p:cTn id="28" dur="500"/>
                                        <p:tgtEl>
                                          <p:spTgt spid="145"/>
                                        </p:tgtEl>
                                      </p:cBhvr>
                                    </p:animEffect>
                                  </p:childTnLst>
                                </p:cTn>
                              </p:par>
                              <p:par>
                                <p:cTn id="29" presetID="22" presetClass="entr" presetSubtype="4"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wipe(down)">
                                      <p:cBhvr>
                                        <p:cTn id="31" dur="500"/>
                                        <p:tgtEl>
                                          <p:spTgt spid="146"/>
                                        </p:tgtEl>
                                      </p:cBhvr>
                                    </p:animEffect>
                                  </p:childTnLst>
                                </p:cTn>
                              </p:par>
                              <p:par>
                                <p:cTn id="32" presetID="22" presetClass="entr" presetSubtype="4" fill="hold" nodeType="withEffect">
                                  <p:stCondLst>
                                    <p:cond delay="0"/>
                                  </p:stCondLst>
                                  <p:childTnLst>
                                    <p:set>
                                      <p:cBhvr>
                                        <p:cTn id="33" dur="1" fill="hold">
                                          <p:stCondLst>
                                            <p:cond delay="0"/>
                                          </p:stCondLst>
                                        </p:cTn>
                                        <p:tgtEl>
                                          <p:spTgt spid="147"/>
                                        </p:tgtEl>
                                        <p:attrNameLst>
                                          <p:attrName>style.visibility</p:attrName>
                                        </p:attrNameLst>
                                      </p:cBhvr>
                                      <p:to>
                                        <p:strVal val="visible"/>
                                      </p:to>
                                    </p:set>
                                    <p:animEffect transition="in" filter="wipe(down)">
                                      <p:cBhvr>
                                        <p:cTn id="34" dur="500"/>
                                        <p:tgtEl>
                                          <p:spTgt spid="147"/>
                                        </p:tgtEl>
                                      </p:cBhvr>
                                    </p:animEffect>
                                  </p:childTnLst>
                                </p:cTn>
                              </p:par>
                              <p:par>
                                <p:cTn id="35" presetID="22" presetClass="entr" presetSubtype="4" fill="hold" nodeType="withEffect">
                                  <p:stCondLst>
                                    <p:cond delay="0"/>
                                  </p:stCondLst>
                                  <p:childTnLst>
                                    <p:set>
                                      <p:cBhvr>
                                        <p:cTn id="36" dur="1" fill="hold">
                                          <p:stCondLst>
                                            <p:cond delay="0"/>
                                          </p:stCondLst>
                                        </p:cTn>
                                        <p:tgtEl>
                                          <p:spTgt spid="148"/>
                                        </p:tgtEl>
                                        <p:attrNameLst>
                                          <p:attrName>style.visibility</p:attrName>
                                        </p:attrNameLst>
                                      </p:cBhvr>
                                      <p:to>
                                        <p:strVal val="visible"/>
                                      </p:to>
                                    </p:set>
                                    <p:animEffect transition="in" filter="wipe(down)">
                                      <p:cBhvr>
                                        <p:cTn id="37" dur="500"/>
                                        <p:tgtEl>
                                          <p:spTgt spid="148"/>
                                        </p:tgtEl>
                                      </p:cBhvr>
                                    </p:animEffect>
                                  </p:childTnLst>
                                </p:cTn>
                              </p:par>
                              <p:par>
                                <p:cTn id="38" presetID="22" presetClass="entr" presetSubtype="4" fill="hold" nodeType="with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wipe(down)">
                                      <p:cBhvr>
                                        <p:cTn id="40" dur="500"/>
                                        <p:tgtEl>
                                          <p:spTgt spid="149"/>
                                        </p:tgtEl>
                                      </p:cBhvr>
                                    </p:animEffect>
                                  </p:childTnLst>
                                </p:cTn>
                              </p:par>
                              <p:par>
                                <p:cTn id="41" presetID="22" presetClass="entr" presetSubtype="4" fill="hold" nodeType="with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wipe(down)">
                                      <p:cBhvr>
                                        <p:cTn id="43" dur="500"/>
                                        <p:tgtEl>
                                          <p:spTgt spid="152"/>
                                        </p:tgtEl>
                                      </p:cBhvr>
                                    </p:animEffect>
                                  </p:childTnLst>
                                </p:cTn>
                              </p:par>
                              <p:par>
                                <p:cTn id="44" presetID="22" presetClass="entr" presetSubtype="4" fill="hold" nodeType="with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wipe(down)">
                                      <p:cBhvr>
                                        <p:cTn id="46" dur="500"/>
                                        <p:tgtEl>
                                          <p:spTgt spid="153"/>
                                        </p:tgtEl>
                                      </p:cBhvr>
                                    </p:animEffect>
                                  </p:childTnLst>
                                </p:cTn>
                              </p:par>
                              <p:par>
                                <p:cTn id="47" presetID="22" presetClass="entr" presetSubtype="4" fill="hold" nodeType="withEffect">
                                  <p:stCondLst>
                                    <p:cond delay="0"/>
                                  </p:stCondLst>
                                  <p:childTnLst>
                                    <p:set>
                                      <p:cBhvr>
                                        <p:cTn id="48" dur="1" fill="hold">
                                          <p:stCondLst>
                                            <p:cond delay="0"/>
                                          </p:stCondLst>
                                        </p:cTn>
                                        <p:tgtEl>
                                          <p:spTgt spid="154"/>
                                        </p:tgtEl>
                                        <p:attrNameLst>
                                          <p:attrName>style.visibility</p:attrName>
                                        </p:attrNameLst>
                                      </p:cBhvr>
                                      <p:to>
                                        <p:strVal val="visible"/>
                                      </p:to>
                                    </p:set>
                                    <p:animEffect transition="in" filter="wipe(down)">
                                      <p:cBhvr>
                                        <p:cTn id="49" dur="500"/>
                                        <p:tgtEl>
                                          <p:spTgt spid="154"/>
                                        </p:tgtEl>
                                      </p:cBhvr>
                                    </p:animEffect>
                                  </p:childTnLst>
                                </p:cTn>
                              </p:par>
                              <p:par>
                                <p:cTn id="50" presetID="22" presetClass="entr" presetSubtype="4" fill="hold"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wipe(down)">
                                      <p:cBhvr>
                                        <p:cTn id="52" dur="500"/>
                                        <p:tgtEl>
                                          <p:spTgt spid="156"/>
                                        </p:tgtEl>
                                      </p:cBhvr>
                                    </p:animEffect>
                                  </p:childTnLst>
                                </p:cTn>
                              </p:par>
                              <p:par>
                                <p:cTn id="53" presetID="22" presetClass="entr" presetSubtype="4" fill="hold" nodeType="withEffect">
                                  <p:stCondLst>
                                    <p:cond delay="0"/>
                                  </p:stCondLst>
                                  <p:childTnLst>
                                    <p:set>
                                      <p:cBhvr>
                                        <p:cTn id="54" dur="1" fill="hold">
                                          <p:stCondLst>
                                            <p:cond delay="0"/>
                                          </p:stCondLst>
                                        </p:cTn>
                                        <p:tgtEl>
                                          <p:spTgt spid="157"/>
                                        </p:tgtEl>
                                        <p:attrNameLst>
                                          <p:attrName>style.visibility</p:attrName>
                                        </p:attrNameLst>
                                      </p:cBhvr>
                                      <p:to>
                                        <p:strVal val="visible"/>
                                      </p:to>
                                    </p:set>
                                    <p:animEffect transition="in" filter="wipe(down)">
                                      <p:cBhvr>
                                        <p:cTn id="55" dur="500"/>
                                        <p:tgtEl>
                                          <p:spTgt spid="157"/>
                                        </p:tgtEl>
                                      </p:cBhvr>
                                    </p:animEffect>
                                  </p:childTnLst>
                                </p:cTn>
                              </p:par>
                              <p:par>
                                <p:cTn id="56" presetID="22" presetClass="entr" presetSubtype="4" fill="hold" nodeType="withEffect">
                                  <p:stCondLst>
                                    <p:cond delay="0"/>
                                  </p:stCondLst>
                                  <p:childTnLst>
                                    <p:set>
                                      <p:cBhvr>
                                        <p:cTn id="57" dur="1" fill="hold">
                                          <p:stCondLst>
                                            <p:cond delay="0"/>
                                          </p:stCondLst>
                                        </p:cTn>
                                        <p:tgtEl>
                                          <p:spTgt spid="158"/>
                                        </p:tgtEl>
                                        <p:attrNameLst>
                                          <p:attrName>style.visibility</p:attrName>
                                        </p:attrNameLst>
                                      </p:cBhvr>
                                      <p:to>
                                        <p:strVal val="visible"/>
                                      </p:to>
                                    </p:set>
                                    <p:animEffect transition="in" filter="wipe(down)">
                                      <p:cBhvr>
                                        <p:cTn id="58" dur="500"/>
                                        <p:tgtEl>
                                          <p:spTgt spid="158"/>
                                        </p:tgtEl>
                                      </p:cBhvr>
                                    </p:animEffect>
                                  </p:childTnLst>
                                </p:cTn>
                              </p:par>
                              <p:par>
                                <p:cTn id="59" presetID="22" presetClass="entr" presetSubtype="4"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wipe(down)">
                                      <p:cBhvr>
                                        <p:cTn id="61" dur="500"/>
                                        <p:tgtEl>
                                          <p:spTgt spid="159"/>
                                        </p:tgtEl>
                                      </p:cBhvr>
                                    </p:animEffect>
                                  </p:childTnLst>
                                </p:cTn>
                              </p:par>
                              <p:par>
                                <p:cTn id="62" presetID="22" presetClass="entr" presetSubtype="4" fill="hold" nodeType="with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wipe(down)">
                                      <p:cBhvr>
                                        <p:cTn id="64" dur="500"/>
                                        <p:tgtEl>
                                          <p:spTgt spid="161"/>
                                        </p:tgtEl>
                                      </p:cBhvr>
                                    </p:animEffect>
                                  </p:childTnLst>
                                </p:cTn>
                              </p:par>
                              <p:par>
                                <p:cTn id="65" presetID="22" presetClass="entr" presetSubtype="4" fill="hold" nodeType="withEffect">
                                  <p:stCondLst>
                                    <p:cond delay="0"/>
                                  </p:stCondLst>
                                  <p:childTnLst>
                                    <p:set>
                                      <p:cBhvr>
                                        <p:cTn id="66" dur="1" fill="hold">
                                          <p:stCondLst>
                                            <p:cond delay="0"/>
                                          </p:stCondLst>
                                        </p:cTn>
                                        <p:tgtEl>
                                          <p:spTgt spid="162"/>
                                        </p:tgtEl>
                                        <p:attrNameLst>
                                          <p:attrName>style.visibility</p:attrName>
                                        </p:attrNameLst>
                                      </p:cBhvr>
                                      <p:to>
                                        <p:strVal val="visible"/>
                                      </p:to>
                                    </p:set>
                                    <p:animEffect transition="in" filter="wipe(down)">
                                      <p:cBhvr>
                                        <p:cTn id="67" dur="500"/>
                                        <p:tgtEl>
                                          <p:spTgt spid="162"/>
                                        </p:tgtEl>
                                      </p:cBhvr>
                                    </p:animEffect>
                                  </p:childTnLst>
                                </p:cTn>
                              </p:par>
                              <p:par>
                                <p:cTn id="68" presetID="22" presetClass="entr" presetSubtype="4" fill="hold" nodeType="withEffect">
                                  <p:stCondLst>
                                    <p:cond delay="0"/>
                                  </p:stCondLst>
                                  <p:childTnLst>
                                    <p:set>
                                      <p:cBhvr>
                                        <p:cTn id="69" dur="1" fill="hold">
                                          <p:stCondLst>
                                            <p:cond delay="0"/>
                                          </p:stCondLst>
                                        </p:cTn>
                                        <p:tgtEl>
                                          <p:spTgt spid="164"/>
                                        </p:tgtEl>
                                        <p:attrNameLst>
                                          <p:attrName>style.visibility</p:attrName>
                                        </p:attrNameLst>
                                      </p:cBhvr>
                                      <p:to>
                                        <p:strVal val="visible"/>
                                      </p:to>
                                    </p:set>
                                    <p:animEffect transition="in" filter="wipe(down)">
                                      <p:cBhvr>
                                        <p:cTn id="70" dur="500"/>
                                        <p:tgtEl>
                                          <p:spTgt spid="164"/>
                                        </p:tgtEl>
                                      </p:cBhvr>
                                    </p:animEffect>
                                  </p:childTnLst>
                                </p:cTn>
                              </p:par>
                              <p:par>
                                <p:cTn id="71" presetID="22" presetClass="entr" presetSubtype="4" fill="hold" nodeType="with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down)">
                                      <p:cBhvr>
                                        <p:cTn id="73" dur="500"/>
                                        <p:tgtEl>
                                          <p:spTgt spid="165"/>
                                        </p:tgtEl>
                                      </p:cBhvr>
                                    </p:animEffect>
                                  </p:childTnLst>
                                </p:cTn>
                              </p:par>
                              <p:par>
                                <p:cTn id="74" presetID="22" presetClass="entr" presetSubtype="4" fill="hold" nodeType="withEffect">
                                  <p:stCondLst>
                                    <p:cond delay="0"/>
                                  </p:stCondLst>
                                  <p:childTnLst>
                                    <p:set>
                                      <p:cBhvr>
                                        <p:cTn id="75" dur="1" fill="hold">
                                          <p:stCondLst>
                                            <p:cond delay="0"/>
                                          </p:stCondLst>
                                        </p:cTn>
                                        <p:tgtEl>
                                          <p:spTgt spid="166"/>
                                        </p:tgtEl>
                                        <p:attrNameLst>
                                          <p:attrName>style.visibility</p:attrName>
                                        </p:attrNameLst>
                                      </p:cBhvr>
                                      <p:to>
                                        <p:strVal val="visible"/>
                                      </p:to>
                                    </p:set>
                                    <p:animEffect transition="in" filter="wipe(down)">
                                      <p:cBhvr>
                                        <p:cTn id="76" dur="500"/>
                                        <p:tgtEl>
                                          <p:spTgt spid="166"/>
                                        </p:tgtEl>
                                      </p:cBhvr>
                                    </p:animEffect>
                                  </p:childTnLst>
                                </p:cTn>
                              </p:par>
                              <p:par>
                                <p:cTn id="77" presetID="22" presetClass="entr" presetSubtype="4" fill="hold" nodeType="withEffect">
                                  <p:stCondLst>
                                    <p:cond delay="0"/>
                                  </p:stCondLst>
                                  <p:childTnLst>
                                    <p:set>
                                      <p:cBhvr>
                                        <p:cTn id="78" dur="1" fill="hold">
                                          <p:stCondLst>
                                            <p:cond delay="0"/>
                                          </p:stCondLst>
                                        </p:cTn>
                                        <p:tgtEl>
                                          <p:spTgt spid="169"/>
                                        </p:tgtEl>
                                        <p:attrNameLst>
                                          <p:attrName>style.visibility</p:attrName>
                                        </p:attrNameLst>
                                      </p:cBhvr>
                                      <p:to>
                                        <p:strVal val="visible"/>
                                      </p:to>
                                    </p:set>
                                    <p:animEffect transition="in" filter="wipe(down)">
                                      <p:cBhvr>
                                        <p:cTn id="79" dur="500"/>
                                        <p:tgtEl>
                                          <p:spTgt spid="16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71"/>
                                        </p:tgtEl>
                                        <p:attrNameLst>
                                          <p:attrName>style.visibility</p:attrName>
                                        </p:attrNameLst>
                                      </p:cBhvr>
                                      <p:to>
                                        <p:strVal val="visible"/>
                                      </p:to>
                                    </p:set>
                                    <p:animEffect transition="in" filter="wipe(down)">
                                      <p:cBhvr>
                                        <p:cTn id="82" dur="500"/>
                                        <p:tgtEl>
                                          <p:spTgt spid="17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2"/>
                                        </p:tgtEl>
                                        <p:attrNameLst>
                                          <p:attrName>style.visibility</p:attrName>
                                        </p:attrNameLst>
                                      </p:cBhvr>
                                      <p:to>
                                        <p:strVal val="visible"/>
                                      </p:to>
                                    </p:set>
                                    <p:animEffect transition="in" filter="wipe(down)">
                                      <p:cBhvr>
                                        <p:cTn id="85" dur="500"/>
                                        <p:tgtEl>
                                          <p:spTgt spid="17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73"/>
                                        </p:tgtEl>
                                        <p:attrNameLst>
                                          <p:attrName>style.visibility</p:attrName>
                                        </p:attrNameLst>
                                      </p:cBhvr>
                                      <p:to>
                                        <p:strVal val="visible"/>
                                      </p:to>
                                    </p:set>
                                    <p:animEffect transition="in" filter="wipe(down)">
                                      <p:cBhvr>
                                        <p:cTn id="88" dur="500"/>
                                        <p:tgtEl>
                                          <p:spTgt spid="17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4"/>
                                        </p:tgtEl>
                                        <p:attrNameLst>
                                          <p:attrName>style.visibility</p:attrName>
                                        </p:attrNameLst>
                                      </p:cBhvr>
                                      <p:to>
                                        <p:strVal val="visible"/>
                                      </p:to>
                                    </p:set>
                                    <p:animEffect transition="in" filter="wipe(down)">
                                      <p:cBhvr>
                                        <p:cTn id="91" dur="500"/>
                                        <p:tgtEl>
                                          <p:spTgt spid="17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75"/>
                                        </p:tgtEl>
                                        <p:attrNameLst>
                                          <p:attrName>style.visibility</p:attrName>
                                        </p:attrNameLst>
                                      </p:cBhvr>
                                      <p:to>
                                        <p:strVal val="visible"/>
                                      </p:to>
                                    </p:set>
                                    <p:animEffect transition="in" filter="wipe(down)">
                                      <p:cBhvr>
                                        <p:cTn id="94" dur="500"/>
                                        <p:tgtEl>
                                          <p:spTgt spid="17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77"/>
                                        </p:tgtEl>
                                        <p:attrNameLst>
                                          <p:attrName>style.visibility</p:attrName>
                                        </p:attrNameLst>
                                      </p:cBhvr>
                                      <p:to>
                                        <p:strVal val="visible"/>
                                      </p:to>
                                    </p:set>
                                    <p:animEffect transition="in" filter="wipe(down)">
                                      <p:cBhvr>
                                        <p:cTn id="97" dur="500"/>
                                        <p:tgtEl>
                                          <p:spTgt spid="177"/>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wipe(down)">
                                      <p:cBhvr>
                                        <p:cTn id="100" dur="500"/>
                                        <p:tgtEl>
                                          <p:spTgt spid="17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80"/>
                                        </p:tgtEl>
                                        <p:attrNameLst>
                                          <p:attrName>style.visibility</p:attrName>
                                        </p:attrNameLst>
                                      </p:cBhvr>
                                      <p:to>
                                        <p:strVal val="visible"/>
                                      </p:to>
                                    </p:set>
                                    <p:animEffect transition="in" filter="wipe(down)">
                                      <p:cBhvr>
                                        <p:cTn id="103" dur="500"/>
                                        <p:tgtEl>
                                          <p:spTgt spid="180"/>
                                        </p:tgtEl>
                                      </p:cBhvr>
                                    </p:animEffect>
                                  </p:childTnLst>
                                </p:cTn>
                              </p:par>
                              <p:par>
                                <p:cTn id="104" presetID="22" presetClass="entr" presetSubtype="4" fill="hold" nodeType="withEffect">
                                  <p:stCondLst>
                                    <p:cond delay="0"/>
                                  </p:stCondLst>
                                  <p:childTnLst>
                                    <p:set>
                                      <p:cBhvr>
                                        <p:cTn id="105" dur="1" fill="hold">
                                          <p:stCondLst>
                                            <p:cond delay="0"/>
                                          </p:stCondLst>
                                        </p:cTn>
                                        <p:tgtEl>
                                          <p:spTgt spid="181"/>
                                        </p:tgtEl>
                                        <p:attrNameLst>
                                          <p:attrName>style.visibility</p:attrName>
                                        </p:attrNameLst>
                                      </p:cBhvr>
                                      <p:to>
                                        <p:strVal val="visible"/>
                                      </p:to>
                                    </p:set>
                                    <p:animEffect transition="in" filter="wipe(down)">
                                      <p:cBhvr>
                                        <p:cTn id="106" dur="500"/>
                                        <p:tgtEl>
                                          <p:spTgt spid="181"/>
                                        </p:tgtEl>
                                      </p:cBhvr>
                                    </p:animEffect>
                                  </p:childTnLst>
                                </p:cTn>
                              </p:par>
                              <p:par>
                                <p:cTn id="107" presetID="22" presetClass="entr" presetSubtype="4" fill="hold" nodeType="withEffect">
                                  <p:stCondLst>
                                    <p:cond delay="0"/>
                                  </p:stCondLst>
                                  <p:childTnLst>
                                    <p:set>
                                      <p:cBhvr>
                                        <p:cTn id="108" dur="1" fill="hold">
                                          <p:stCondLst>
                                            <p:cond delay="0"/>
                                          </p:stCondLst>
                                        </p:cTn>
                                        <p:tgtEl>
                                          <p:spTgt spid="229"/>
                                        </p:tgtEl>
                                        <p:attrNameLst>
                                          <p:attrName>style.visibility</p:attrName>
                                        </p:attrNameLst>
                                      </p:cBhvr>
                                      <p:to>
                                        <p:strVal val="visible"/>
                                      </p:to>
                                    </p:set>
                                    <p:animEffect transition="in" filter="wipe(down)">
                                      <p:cBhvr>
                                        <p:cTn id="109" dur="500"/>
                                        <p:tgtEl>
                                          <p:spTgt spid="229"/>
                                        </p:tgtEl>
                                      </p:cBhvr>
                                    </p:animEffect>
                                  </p:childTnLst>
                                </p:cTn>
                              </p:par>
                              <p:par>
                                <p:cTn id="110" presetID="22" presetClass="entr" presetSubtype="4" fill="hold" nodeType="withEffect">
                                  <p:stCondLst>
                                    <p:cond delay="0"/>
                                  </p:stCondLst>
                                  <p:childTnLst>
                                    <p:set>
                                      <p:cBhvr>
                                        <p:cTn id="111" dur="1" fill="hold">
                                          <p:stCondLst>
                                            <p:cond delay="0"/>
                                          </p:stCondLst>
                                        </p:cTn>
                                        <p:tgtEl>
                                          <p:spTgt spid="232"/>
                                        </p:tgtEl>
                                        <p:attrNameLst>
                                          <p:attrName>style.visibility</p:attrName>
                                        </p:attrNameLst>
                                      </p:cBhvr>
                                      <p:to>
                                        <p:strVal val="visible"/>
                                      </p:to>
                                    </p:set>
                                    <p:animEffect transition="in" filter="wipe(down)">
                                      <p:cBhvr>
                                        <p:cTn id="112" dur="500"/>
                                        <p:tgtEl>
                                          <p:spTgt spid="23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wipe(down)">
                                      <p:cBhvr>
                                        <p:cTn id="115" dur="500"/>
                                        <p:tgtEl>
                                          <p:spTgt spid="1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235"/>
                                        </p:tgtEl>
                                        <p:attrNameLst>
                                          <p:attrName>style.visibility</p:attrName>
                                        </p:attrNameLst>
                                      </p:cBhvr>
                                      <p:to>
                                        <p:strVal val="visible"/>
                                      </p:to>
                                    </p:set>
                                    <p:animEffect transition="in" filter="wipe(down)">
                                      <p:cBhvr>
                                        <p:cTn id="120" dur="500"/>
                                        <p:tgtEl>
                                          <p:spTgt spid="23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237"/>
                                        </p:tgtEl>
                                        <p:attrNameLst>
                                          <p:attrName>style.visibility</p:attrName>
                                        </p:attrNameLst>
                                      </p:cBhvr>
                                      <p:to>
                                        <p:strVal val="visible"/>
                                      </p:to>
                                    </p:set>
                                    <p:animEffect transition="in" filter="wipe(down)">
                                      <p:cBhvr>
                                        <p:cTn id="125" dur="500"/>
                                        <p:tgtEl>
                                          <p:spTgt spid="23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17"/>
                                        </p:tgtEl>
                                        <p:attrNameLst>
                                          <p:attrName>style.visibility</p:attrName>
                                        </p:attrNameLst>
                                      </p:cBhvr>
                                      <p:to>
                                        <p:strVal val="visible"/>
                                      </p:to>
                                    </p:set>
                                    <p:animEffect transition="in" filter="wipe(down)">
                                      <p:cBhvr>
                                        <p:cTn id="130" dur="500"/>
                                        <p:tgtEl>
                                          <p:spTgt spid="1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wipe(down)">
                                      <p:cBhvr>
                                        <p:cTn id="135" dur="500"/>
                                        <p:tgtEl>
                                          <p:spTgt spid="11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0"/>
                                        </p:tgtEl>
                                        <p:attrNameLst>
                                          <p:attrName>style.visibility</p:attrName>
                                        </p:attrNameLst>
                                      </p:cBhvr>
                                      <p:to>
                                        <p:strVal val="visible"/>
                                      </p:to>
                                    </p:set>
                                    <p:animEffect transition="in" filter="wipe(down)">
                                      <p:cBhvr>
                                        <p:cTn id="140" dur="500"/>
                                        <p:tgtEl>
                                          <p:spTgt spid="10"/>
                                        </p:tgtEl>
                                      </p:cBhvr>
                                    </p:animEffect>
                                  </p:childTnLst>
                                </p:cTn>
                              </p:par>
                              <p:par>
                                <p:cTn id="141" presetID="22" presetClass="entr" presetSubtype="4" fill="hold" nodeType="withEffect">
                                  <p:stCondLst>
                                    <p:cond delay="0"/>
                                  </p:stCondLst>
                                  <p:childTnLst>
                                    <p:set>
                                      <p:cBhvr>
                                        <p:cTn id="142" dur="1" fill="hold">
                                          <p:stCondLst>
                                            <p:cond delay="0"/>
                                          </p:stCondLst>
                                        </p:cTn>
                                        <p:tgtEl>
                                          <p:spTgt spid="133"/>
                                        </p:tgtEl>
                                        <p:attrNameLst>
                                          <p:attrName>style.visibility</p:attrName>
                                        </p:attrNameLst>
                                      </p:cBhvr>
                                      <p:to>
                                        <p:strVal val="visible"/>
                                      </p:to>
                                    </p:set>
                                    <p:animEffect transition="in" filter="wipe(down)">
                                      <p:cBhvr>
                                        <p:cTn id="143" dur="500"/>
                                        <p:tgtEl>
                                          <p:spTgt spid="133"/>
                                        </p:tgtEl>
                                      </p:cBhvr>
                                    </p:animEffect>
                                  </p:childTnLst>
                                </p:cTn>
                              </p:par>
                              <p:par>
                                <p:cTn id="144" presetID="22" presetClass="entr" presetSubtype="4" fill="hold" nodeType="withEffect">
                                  <p:stCondLst>
                                    <p:cond delay="0"/>
                                  </p:stCondLst>
                                  <p:childTnLst>
                                    <p:set>
                                      <p:cBhvr>
                                        <p:cTn id="145" dur="1" fill="hold">
                                          <p:stCondLst>
                                            <p:cond delay="0"/>
                                          </p:stCondLst>
                                        </p:cTn>
                                        <p:tgtEl>
                                          <p:spTgt spid="134"/>
                                        </p:tgtEl>
                                        <p:attrNameLst>
                                          <p:attrName>style.visibility</p:attrName>
                                        </p:attrNameLst>
                                      </p:cBhvr>
                                      <p:to>
                                        <p:strVal val="visible"/>
                                      </p:to>
                                    </p:set>
                                    <p:animEffect transition="in" filter="wipe(down)">
                                      <p:cBhvr>
                                        <p:cTn id="146" dur="500"/>
                                        <p:tgtEl>
                                          <p:spTgt spid="134"/>
                                        </p:tgtEl>
                                      </p:cBhvr>
                                    </p:animEffect>
                                  </p:childTnLst>
                                </p:cTn>
                              </p:par>
                              <p:par>
                                <p:cTn id="147" presetID="2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Effect transition="in" filter="wipe(down)">
                                      <p:cBhvr>
                                        <p:cTn id="149" dur="500"/>
                                        <p:tgtEl>
                                          <p:spTgt spid="135"/>
                                        </p:tgtEl>
                                      </p:cBhvr>
                                    </p:animEffect>
                                  </p:childTnLst>
                                </p:cTn>
                              </p:par>
                              <p:par>
                                <p:cTn id="150" presetID="22" presetClass="entr" presetSubtype="4" fill="hold" nodeType="withEffect">
                                  <p:stCondLst>
                                    <p:cond delay="0"/>
                                  </p:stCondLst>
                                  <p:childTnLst>
                                    <p:set>
                                      <p:cBhvr>
                                        <p:cTn id="151" dur="1" fill="hold">
                                          <p:stCondLst>
                                            <p:cond delay="0"/>
                                          </p:stCondLst>
                                        </p:cTn>
                                        <p:tgtEl>
                                          <p:spTgt spid="136"/>
                                        </p:tgtEl>
                                        <p:attrNameLst>
                                          <p:attrName>style.visibility</p:attrName>
                                        </p:attrNameLst>
                                      </p:cBhvr>
                                      <p:to>
                                        <p:strVal val="visible"/>
                                      </p:to>
                                    </p:set>
                                    <p:animEffect transition="in" filter="wipe(down)">
                                      <p:cBhvr>
                                        <p:cTn id="152" dur="500"/>
                                        <p:tgtEl>
                                          <p:spTgt spid="136"/>
                                        </p:tgtEl>
                                      </p:cBhvr>
                                    </p:animEffect>
                                  </p:childTnLst>
                                </p:cTn>
                              </p:par>
                              <p:par>
                                <p:cTn id="153" presetID="22" presetClass="entr" presetSubtype="4" fill="hold" nodeType="withEffect">
                                  <p:stCondLst>
                                    <p:cond delay="0"/>
                                  </p:stCondLst>
                                  <p:childTnLst>
                                    <p:set>
                                      <p:cBhvr>
                                        <p:cTn id="154" dur="1" fill="hold">
                                          <p:stCondLst>
                                            <p:cond delay="0"/>
                                          </p:stCondLst>
                                        </p:cTn>
                                        <p:tgtEl>
                                          <p:spTgt spid="137"/>
                                        </p:tgtEl>
                                        <p:attrNameLst>
                                          <p:attrName>style.visibility</p:attrName>
                                        </p:attrNameLst>
                                      </p:cBhvr>
                                      <p:to>
                                        <p:strVal val="visible"/>
                                      </p:to>
                                    </p:set>
                                    <p:animEffect transition="in" filter="wipe(down)">
                                      <p:cBhvr>
                                        <p:cTn id="155" dur="500"/>
                                        <p:tgtEl>
                                          <p:spTgt spid="13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20"/>
                                        </p:tgtEl>
                                        <p:attrNameLst>
                                          <p:attrName>style.visibility</p:attrName>
                                        </p:attrNameLst>
                                      </p:cBhvr>
                                      <p:to>
                                        <p:strVal val="visible"/>
                                      </p:to>
                                    </p:set>
                                    <p:animEffect transition="in" filter="wipe(down)">
                                      <p:cBhvr>
                                        <p:cTn id="160" dur="500"/>
                                        <p:tgtEl>
                                          <p:spTgt spid="20"/>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wipe(down)">
                                      <p:cBhvr>
                                        <p:cTn id="163" dur="500"/>
                                        <p:tgtEl>
                                          <p:spTgt spid="21"/>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2"/>
                                        </p:tgtEl>
                                        <p:attrNameLst>
                                          <p:attrName>style.visibility</p:attrName>
                                        </p:attrNameLst>
                                      </p:cBhvr>
                                      <p:to>
                                        <p:strVal val="visible"/>
                                      </p:to>
                                    </p:set>
                                    <p:animEffect transition="in" filter="wipe(down)">
                                      <p:cBhvr>
                                        <p:cTn id="166" dur="500"/>
                                        <p:tgtEl>
                                          <p:spTgt spid="22"/>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down)">
                                      <p:cBhvr>
                                        <p:cTn id="169" dur="500"/>
                                        <p:tgtEl>
                                          <p:spTgt spid="23"/>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24"/>
                                        </p:tgtEl>
                                        <p:attrNameLst>
                                          <p:attrName>style.visibility</p:attrName>
                                        </p:attrNameLst>
                                      </p:cBhvr>
                                      <p:to>
                                        <p:strVal val="visible"/>
                                      </p:to>
                                    </p:set>
                                    <p:animEffect transition="in" filter="wipe(down)">
                                      <p:cBhvr>
                                        <p:cTn id="172" dur="500"/>
                                        <p:tgtEl>
                                          <p:spTgt spid="24"/>
                                        </p:tgtEl>
                                      </p:cBhvr>
                                    </p:animEffect>
                                  </p:childTnLst>
                                </p:cTn>
                              </p:par>
                              <p:par>
                                <p:cTn id="173" presetID="22" presetClass="entr" presetSubtype="4" fill="hold" nodeType="withEffect">
                                  <p:stCondLst>
                                    <p:cond delay="0"/>
                                  </p:stCondLst>
                                  <p:childTnLst>
                                    <p:set>
                                      <p:cBhvr>
                                        <p:cTn id="174" dur="1" fill="hold">
                                          <p:stCondLst>
                                            <p:cond delay="0"/>
                                          </p:stCondLst>
                                        </p:cTn>
                                        <p:tgtEl>
                                          <p:spTgt spid="25"/>
                                        </p:tgtEl>
                                        <p:attrNameLst>
                                          <p:attrName>style.visibility</p:attrName>
                                        </p:attrNameLst>
                                      </p:cBhvr>
                                      <p:to>
                                        <p:strVal val="visible"/>
                                      </p:to>
                                    </p:set>
                                    <p:animEffect transition="in" filter="wipe(down)">
                                      <p:cBhvr>
                                        <p:cTn id="175" dur="500"/>
                                        <p:tgtEl>
                                          <p:spTgt spid="25"/>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26"/>
                                        </p:tgtEl>
                                        <p:attrNameLst>
                                          <p:attrName>style.visibility</p:attrName>
                                        </p:attrNameLst>
                                      </p:cBhvr>
                                      <p:to>
                                        <p:strVal val="visible"/>
                                      </p:to>
                                    </p:set>
                                    <p:animEffect transition="in" filter="wipe(down)">
                                      <p:cBhvr>
                                        <p:cTn id="178" dur="500"/>
                                        <p:tgtEl>
                                          <p:spTgt spid="26"/>
                                        </p:tgtEl>
                                      </p:cBhvr>
                                    </p:animEffect>
                                  </p:childTnLst>
                                </p:cTn>
                              </p:par>
                              <p:par>
                                <p:cTn id="179" presetID="22" presetClass="entr" presetSubtype="4" fill="hold" nodeType="with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down)">
                                      <p:cBhvr>
                                        <p:cTn id="181" dur="500"/>
                                        <p:tgtEl>
                                          <p:spTgt spid="27"/>
                                        </p:tgtEl>
                                      </p:cBhvr>
                                    </p:animEffect>
                                  </p:childTnLst>
                                </p:cTn>
                              </p:par>
                              <p:par>
                                <p:cTn id="182" presetID="22" presetClass="entr" presetSubtype="4" fill="hold" nodeType="withEffect">
                                  <p:stCondLst>
                                    <p:cond delay="0"/>
                                  </p:stCondLst>
                                  <p:childTnLst>
                                    <p:set>
                                      <p:cBhvr>
                                        <p:cTn id="183" dur="1" fill="hold">
                                          <p:stCondLst>
                                            <p:cond delay="0"/>
                                          </p:stCondLst>
                                        </p:cTn>
                                        <p:tgtEl>
                                          <p:spTgt spid="28"/>
                                        </p:tgtEl>
                                        <p:attrNameLst>
                                          <p:attrName>style.visibility</p:attrName>
                                        </p:attrNameLst>
                                      </p:cBhvr>
                                      <p:to>
                                        <p:strVal val="visible"/>
                                      </p:to>
                                    </p:set>
                                    <p:animEffect transition="in" filter="wipe(down)">
                                      <p:cBhvr>
                                        <p:cTn id="184" dur="500"/>
                                        <p:tgtEl>
                                          <p:spTgt spid="28"/>
                                        </p:tgtEl>
                                      </p:cBhvr>
                                    </p:animEffect>
                                  </p:childTnLst>
                                </p:cTn>
                              </p:par>
                              <p:par>
                                <p:cTn id="185" presetID="22" presetClass="entr" presetSubtype="4" fill="hold" nodeType="withEffect">
                                  <p:stCondLst>
                                    <p:cond delay="0"/>
                                  </p:stCondLst>
                                  <p:childTnLst>
                                    <p:set>
                                      <p:cBhvr>
                                        <p:cTn id="186" dur="1" fill="hold">
                                          <p:stCondLst>
                                            <p:cond delay="0"/>
                                          </p:stCondLst>
                                        </p:cTn>
                                        <p:tgtEl>
                                          <p:spTgt spid="29"/>
                                        </p:tgtEl>
                                        <p:attrNameLst>
                                          <p:attrName>style.visibility</p:attrName>
                                        </p:attrNameLst>
                                      </p:cBhvr>
                                      <p:to>
                                        <p:strVal val="visible"/>
                                      </p:to>
                                    </p:set>
                                    <p:animEffect transition="in" filter="wipe(down)">
                                      <p:cBhvr>
                                        <p:cTn id="187" dur="500"/>
                                        <p:tgtEl>
                                          <p:spTgt spid="29"/>
                                        </p:tgtEl>
                                      </p:cBhvr>
                                    </p:animEffect>
                                  </p:childTnLst>
                                </p:cTn>
                              </p:par>
                              <p:par>
                                <p:cTn id="188" presetID="22" presetClass="entr" presetSubtype="4" fill="hold" nodeType="withEffect">
                                  <p:stCondLst>
                                    <p:cond delay="0"/>
                                  </p:stCondLst>
                                  <p:childTnLst>
                                    <p:set>
                                      <p:cBhvr>
                                        <p:cTn id="189" dur="1" fill="hold">
                                          <p:stCondLst>
                                            <p:cond delay="0"/>
                                          </p:stCondLst>
                                        </p:cTn>
                                        <p:tgtEl>
                                          <p:spTgt spid="32"/>
                                        </p:tgtEl>
                                        <p:attrNameLst>
                                          <p:attrName>style.visibility</p:attrName>
                                        </p:attrNameLst>
                                      </p:cBhvr>
                                      <p:to>
                                        <p:strVal val="visible"/>
                                      </p:to>
                                    </p:set>
                                    <p:animEffect transition="in" filter="wipe(down)">
                                      <p:cBhvr>
                                        <p:cTn id="190" dur="500"/>
                                        <p:tgtEl>
                                          <p:spTgt spid="32"/>
                                        </p:tgtEl>
                                      </p:cBhvr>
                                    </p:animEffect>
                                  </p:childTnLst>
                                </p:cTn>
                              </p:par>
                              <p:par>
                                <p:cTn id="191" presetID="22" presetClass="entr" presetSubtype="4" fill="hold" nodeType="withEffect">
                                  <p:stCondLst>
                                    <p:cond delay="0"/>
                                  </p:stCondLst>
                                  <p:childTnLst>
                                    <p:set>
                                      <p:cBhvr>
                                        <p:cTn id="192" dur="1" fill="hold">
                                          <p:stCondLst>
                                            <p:cond delay="0"/>
                                          </p:stCondLst>
                                        </p:cTn>
                                        <p:tgtEl>
                                          <p:spTgt spid="38"/>
                                        </p:tgtEl>
                                        <p:attrNameLst>
                                          <p:attrName>style.visibility</p:attrName>
                                        </p:attrNameLst>
                                      </p:cBhvr>
                                      <p:to>
                                        <p:strVal val="visible"/>
                                      </p:to>
                                    </p:set>
                                    <p:animEffect transition="in" filter="wipe(down)">
                                      <p:cBhvr>
                                        <p:cTn id="193" dur="500"/>
                                        <p:tgtEl>
                                          <p:spTgt spid="38"/>
                                        </p:tgtEl>
                                      </p:cBhvr>
                                    </p:animEffect>
                                  </p:childTnLst>
                                </p:cTn>
                              </p:par>
                              <p:par>
                                <p:cTn id="194" presetID="22" presetClass="entr" presetSubtype="4" fill="hold" nodeType="with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wipe(down)">
                                      <p:cBhvr>
                                        <p:cTn id="196" dur="500"/>
                                        <p:tgtEl>
                                          <p:spTgt spid="40"/>
                                        </p:tgtEl>
                                      </p:cBhvr>
                                    </p:animEffect>
                                  </p:childTnLst>
                                </p:cTn>
                              </p:par>
                              <p:par>
                                <p:cTn id="197" presetID="22" presetClass="entr" presetSubtype="4" fill="hold" nodeType="withEffect">
                                  <p:stCondLst>
                                    <p:cond delay="0"/>
                                  </p:stCondLst>
                                  <p:childTnLst>
                                    <p:set>
                                      <p:cBhvr>
                                        <p:cTn id="198" dur="1" fill="hold">
                                          <p:stCondLst>
                                            <p:cond delay="0"/>
                                          </p:stCondLst>
                                        </p:cTn>
                                        <p:tgtEl>
                                          <p:spTgt spid="46"/>
                                        </p:tgtEl>
                                        <p:attrNameLst>
                                          <p:attrName>style.visibility</p:attrName>
                                        </p:attrNameLst>
                                      </p:cBhvr>
                                      <p:to>
                                        <p:strVal val="visible"/>
                                      </p:to>
                                    </p:set>
                                    <p:animEffect transition="in" filter="wipe(down)">
                                      <p:cBhvr>
                                        <p:cTn id="199" dur="500"/>
                                        <p:tgtEl>
                                          <p:spTgt spid="46"/>
                                        </p:tgtEl>
                                      </p:cBhvr>
                                    </p:animEffect>
                                  </p:childTnLst>
                                </p:cTn>
                              </p:par>
                              <p:par>
                                <p:cTn id="200" presetID="22" presetClass="entr" presetSubtype="4" fill="hold" nodeType="with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wipe(down)">
                                      <p:cBhvr>
                                        <p:cTn id="202" dur="500"/>
                                        <p:tgtEl>
                                          <p:spTgt spid="47"/>
                                        </p:tgtEl>
                                      </p:cBhvr>
                                    </p:animEffect>
                                  </p:childTnLst>
                                </p:cTn>
                              </p:par>
                              <p:par>
                                <p:cTn id="203" presetID="22" presetClass="entr" presetSubtype="4" fill="hold" nodeType="withEffect">
                                  <p:stCondLst>
                                    <p:cond delay="0"/>
                                  </p:stCondLst>
                                  <p:childTnLst>
                                    <p:set>
                                      <p:cBhvr>
                                        <p:cTn id="204" dur="1" fill="hold">
                                          <p:stCondLst>
                                            <p:cond delay="0"/>
                                          </p:stCondLst>
                                        </p:cTn>
                                        <p:tgtEl>
                                          <p:spTgt spid="48"/>
                                        </p:tgtEl>
                                        <p:attrNameLst>
                                          <p:attrName>style.visibility</p:attrName>
                                        </p:attrNameLst>
                                      </p:cBhvr>
                                      <p:to>
                                        <p:strVal val="visible"/>
                                      </p:to>
                                    </p:set>
                                    <p:animEffect transition="in" filter="wipe(down)">
                                      <p:cBhvr>
                                        <p:cTn id="205" dur="500"/>
                                        <p:tgtEl>
                                          <p:spTgt spid="48"/>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53"/>
                                        </p:tgtEl>
                                        <p:attrNameLst>
                                          <p:attrName>style.visibility</p:attrName>
                                        </p:attrNameLst>
                                      </p:cBhvr>
                                      <p:to>
                                        <p:strVal val="visible"/>
                                      </p:to>
                                    </p:set>
                                    <p:animEffect transition="in" filter="wipe(down)">
                                      <p:cBhvr>
                                        <p:cTn id="208" dur="500"/>
                                        <p:tgtEl>
                                          <p:spTgt spid="53"/>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54"/>
                                        </p:tgtEl>
                                        <p:attrNameLst>
                                          <p:attrName>style.visibility</p:attrName>
                                        </p:attrNameLst>
                                      </p:cBhvr>
                                      <p:to>
                                        <p:strVal val="visible"/>
                                      </p:to>
                                    </p:set>
                                    <p:animEffect transition="in" filter="wipe(down)">
                                      <p:cBhvr>
                                        <p:cTn id="211" dur="500"/>
                                        <p:tgtEl>
                                          <p:spTgt spid="54"/>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55"/>
                                        </p:tgtEl>
                                        <p:attrNameLst>
                                          <p:attrName>style.visibility</p:attrName>
                                        </p:attrNameLst>
                                      </p:cBhvr>
                                      <p:to>
                                        <p:strVal val="visible"/>
                                      </p:to>
                                    </p:set>
                                    <p:animEffect transition="in" filter="wipe(down)">
                                      <p:cBhvr>
                                        <p:cTn id="214" dur="500"/>
                                        <p:tgtEl>
                                          <p:spTgt spid="55"/>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60"/>
                                        </p:tgtEl>
                                        <p:attrNameLst>
                                          <p:attrName>style.visibility</p:attrName>
                                        </p:attrNameLst>
                                      </p:cBhvr>
                                      <p:to>
                                        <p:strVal val="visible"/>
                                      </p:to>
                                    </p:set>
                                    <p:animEffect transition="in" filter="wipe(down)">
                                      <p:cBhvr>
                                        <p:cTn id="217" dur="500"/>
                                        <p:tgtEl>
                                          <p:spTgt spid="60"/>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wipe(down)">
                                      <p:cBhvr>
                                        <p:cTn id="220" dur="500"/>
                                        <p:tgtEl>
                                          <p:spTgt spid="61"/>
                                        </p:tgtEl>
                                      </p:cBhvr>
                                    </p:animEffect>
                                  </p:childTnLst>
                                </p:cTn>
                              </p:par>
                              <p:par>
                                <p:cTn id="221" presetID="22" presetClass="entr" presetSubtype="4" fill="hold" grpId="0" nodeType="withEffect">
                                  <p:stCondLst>
                                    <p:cond delay="0"/>
                                  </p:stCondLst>
                                  <p:childTnLst>
                                    <p:set>
                                      <p:cBhvr>
                                        <p:cTn id="222" dur="1" fill="hold">
                                          <p:stCondLst>
                                            <p:cond delay="0"/>
                                          </p:stCondLst>
                                        </p:cTn>
                                        <p:tgtEl>
                                          <p:spTgt spid="62"/>
                                        </p:tgtEl>
                                        <p:attrNameLst>
                                          <p:attrName>style.visibility</p:attrName>
                                        </p:attrNameLst>
                                      </p:cBhvr>
                                      <p:to>
                                        <p:strVal val="visible"/>
                                      </p:to>
                                    </p:set>
                                    <p:animEffect transition="in" filter="wipe(down)">
                                      <p:cBhvr>
                                        <p:cTn id="223" dur="500"/>
                                        <p:tgtEl>
                                          <p:spTgt spid="62"/>
                                        </p:tgtEl>
                                      </p:cBhvr>
                                    </p:animEffect>
                                  </p:childTnLst>
                                </p:cTn>
                              </p:par>
                              <p:par>
                                <p:cTn id="224" presetID="22" presetClass="entr" presetSubtype="4" fill="hold" nodeType="withEffect">
                                  <p:stCondLst>
                                    <p:cond delay="0"/>
                                  </p:stCondLst>
                                  <p:childTnLst>
                                    <p:set>
                                      <p:cBhvr>
                                        <p:cTn id="225" dur="1" fill="hold">
                                          <p:stCondLst>
                                            <p:cond delay="0"/>
                                          </p:stCondLst>
                                        </p:cTn>
                                        <p:tgtEl>
                                          <p:spTgt spid="63"/>
                                        </p:tgtEl>
                                        <p:attrNameLst>
                                          <p:attrName>style.visibility</p:attrName>
                                        </p:attrNameLst>
                                      </p:cBhvr>
                                      <p:to>
                                        <p:strVal val="visible"/>
                                      </p:to>
                                    </p:set>
                                    <p:animEffect transition="in" filter="wipe(down)">
                                      <p:cBhvr>
                                        <p:cTn id="226" dur="500"/>
                                        <p:tgtEl>
                                          <p:spTgt spid="63"/>
                                        </p:tgtEl>
                                      </p:cBhvr>
                                    </p:animEffect>
                                  </p:childTnLst>
                                </p:cTn>
                              </p:par>
                              <p:par>
                                <p:cTn id="227" presetID="22" presetClass="entr" presetSubtype="4" fill="hold" nodeType="withEffect">
                                  <p:stCondLst>
                                    <p:cond delay="0"/>
                                  </p:stCondLst>
                                  <p:childTnLst>
                                    <p:set>
                                      <p:cBhvr>
                                        <p:cTn id="228" dur="1" fill="hold">
                                          <p:stCondLst>
                                            <p:cond delay="0"/>
                                          </p:stCondLst>
                                        </p:cTn>
                                        <p:tgtEl>
                                          <p:spTgt spid="113"/>
                                        </p:tgtEl>
                                        <p:attrNameLst>
                                          <p:attrName>style.visibility</p:attrName>
                                        </p:attrNameLst>
                                      </p:cBhvr>
                                      <p:to>
                                        <p:strVal val="visible"/>
                                      </p:to>
                                    </p:set>
                                    <p:animEffect transition="in" filter="wipe(down)">
                                      <p:cBhvr>
                                        <p:cTn id="229" dur="500"/>
                                        <p:tgtEl>
                                          <p:spTgt spid="113"/>
                                        </p:tgtEl>
                                      </p:cBhvr>
                                    </p:animEffect>
                                  </p:childTnLst>
                                </p:cTn>
                              </p:par>
                              <p:par>
                                <p:cTn id="230" presetID="22" presetClass="entr" presetSubtype="4" fill="hold" nodeType="withEffect">
                                  <p:stCondLst>
                                    <p:cond delay="0"/>
                                  </p:stCondLst>
                                  <p:childTnLst>
                                    <p:set>
                                      <p:cBhvr>
                                        <p:cTn id="231" dur="1" fill="hold">
                                          <p:stCondLst>
                                            <p:cond delay="0"/>
                                          </p:stCondLst>
                                        </p:cTn>
                                        <p:tgtEl>
                                          <p:spTgt spid="116"/>
                                        </p:tgtEl>
                                        <p:attrNameLst>
                                          <p:attrName>style.visibility</p:attrName>
                                        </p:attrNameLst>
                                      </p:cBhvr>
                                      <p:to>
                                        <p:strVal val="visible"/>
                                      </p:to>
                                    </p:set>
                                    <p:animEffect transition="in" filter="wipe(down)">
                                      <p:cBhvr>
                                        <p:cTn id="232" dur="500"/>
                                        <p:tgtEl>
                                          <p:spTgt spid="116"/>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120"/>
                                        </p:tgtEl>
                                        <p:attrNameLst>
                                          <p:attrName>style.visibility</p:attrName>
                                        </p:attrNameLst>
                                      </p:cBhvr>
                                      <p:to>
                                        <p:strVal val="visible"/>
                                      </p:to>
                                    </p:set>
                                    <p:animEffect transition="in" filter="wipe(down)">
                                      <p:cBhvr>
                                        <p:cTn id="235" dur="500"/>
                                        <p:tgtEl>
                                          <p:spTgt spid="120"/>
                                        </p:tgtEl>
                                      </p:cBhvr>
                                    </p:animEffect>
                                  </p:childTnLst>
                                </p:cTn>
                              </p:par>
                              <p:par>
                                <p:cTn id="236" presetID="22" presetClass="entr" presetSubtype="4" fill="hold" nodeType="withEffect">
                                  <p:stCondLst>
                                    <p:cond delay="0"/>
                                  </p:stCondLst>
                                  <p:childTnLst>
                                    <p:set>
                                      <p:cBhvr>
                                        <p:cTn id="237" dur="1" fill="hold">
                                          <p:stCondLst>
                                            <p:cond delay="0"/>
                                          </p:stCondLst>
                                        </p:cTn>
                                        <p:tgtEl>
                                          <p:spTgt spid="121"/>
                                        </p:tgtEl>
                                        <p:attrNameLst>
                                          <p:attrName>style.visibility</p:attrName>
                                        </p:attrNameLst>
                                      </p:cBhvr>
                                      <p:to>
                                        <p:strVal val="visible"/>
                                      </p:to>
                                    </p:set>
                                    <p:animEffect transition="in" filter="wipe(down)">
                                      <p:cBhvr>
                                        <p:cTn id="238" dur="500"/>
                                        <p:tgtEl>
                                          <p:spTgt spid="121"/>
                                        </p:tgtEl>
                                      </p:cBhvr>
                                    </p:animEffect>
                                  </p:childTnLst>
                                </p:cTn>
                              </p:par>
                              <p:par>
                                <p:cTn id="239" presetID="22" presetClass="entr" presetSubtype="4" fill="hold" nodeType="withEffect">
                                  <p:stCondLst>
                                    <p:cond delay="0"/>
                                  </p:stCondLst>
                                  <p:childTnLst>
                                    <p:set>
                                      <p:cBhvr>
                                        <p:cTn id="240" dur="1" fill="hold">
                                          <p:stCondLst>
                                            <p:cond delay="0"/>
                                          </p:stCondLst>
                                        </p:cTn>
                                        <p:tgtEl>
                                          <p:spTgt spid="124"/>
                                        </p:tgtEl>
                                        <p:attrNameLst>
                                          <p:attrName>style.visibility</p:attrName>
                                        </p:attrNameLst>
                                      </p:cBhvr>
                                      <p:to>
                                        <p:strVal val="visible"/>
                                      </p:to>
                                    </p:set>
                                    <p:animEffect transition="in" filter="wipe(down)">
                                      <p:cBhvr>
                                        <p:cTn id="241" dur="500"/>
                                        <p:tgtEl>
                                          <p:spTgt spid="124"/>
                                        </p:tgtEl>
                                      </p:cBhvr>
                                    </p:animEffect>
                                  </p:childTnLst>
                                </p:cTn>
                              </p:par>
                              <p:par>
                                <p:cTn id="242" presetID="22" presetClass="entr" presetSubtype="4" fill="hold" nodeType="withEffect">
                                  <p:stCondLst>
                                    <p:cond delay="0"/>
                                  </p:stCondLst>
                                  <p:childTnLst>
                                    <p:set>
                                      <p:cBhvr>
                                        <p:cTn id="243" dur="1" fill="hold">
                                          <p:stCondLst>
                                            <p:cond delay="0"/>
                                          </p:stCondLst>
                                        </p:cTn>
                                        <p:tgtEl>
                                          <p:spTgt spid="130"/>
                                        </p:tgtEl>
                                        <p:attrNameLst>
                                          <p:attrName>style.visibility</p:attrName>
                                        </p:attrNameLst>
                                      </p:cBhvr>
                                      <p:to>
                                        <p:strVal val="visible"/>
                                      </p:to>
                                    </p:set>
                                    <p:animEffect transition="in" filter="wipe(down)">
                                      <p:cBhvr>
                                        <p:cTn id="244" dur="500"/>
                                        <p:tgtEl>
                                          <p:spTgt spid="130"/>
                                        </p:tgtEl>
                                      </p:cBhvr>
                                    </p:animEffect>
                                  </p:childTnLst>
                                </p:cTn>
                              </p:par>
                              <p:par>
                                <p:cTn id="245" presetID="22" presetClass="entr" presetSubtype="4" fill="hold" nodeType="withEffect">
                                  <p:stCondLst>
                                    <p:cond delay="0"/>
                                  </p:stCondLst>
                                  <p:childTnLst>
                                    <p:set>
                                      <p:cBhvr>
                                        <p:cTn id="246" dur="1" fill="hold">
                                          <p:stCondLst>
                                            <p:cond delay="0"/>
                                          </p:stCondLst>
                                        </p:cTn>
                                        <p:tgtEl>
                                          <p:spTgt spid="86"/>
                                        </p:tgtEl>
                                        <p:attrNameLst>
                                          <p:attrName>style.visibility</p:attrName>
                                        </p:attrNameLst>
                                      </p:cBhvr>
                                      <p:to>
                                        <p:strVal val="visible"/>
                                      </p:to>
                                    </p:set>
                                    <p:animEffect transition="in" filter="wipe(down)">
                                      <p:cBhvr>
                                        <p:cTn id="247" dur="500"/>
                                        <p:tgtEl>
                                          <p:spTgt spid="86"/>
                                        </p:tgtEl>
                                      </p:cBhvr>
                                    </p:animEffect>
                                  </p:childTnLst>
                                </p:cTn>
                              </p:par>
                              <p:par>
                                <p:cTn id="248" presetID="22" presetClass="entr" presetSubtype="4" fill="hold" nodeType="withEffect">
                                  <p:stCondLst>
                                    <p:cond delay="0"/>
                                  </p:stCondLst>
                                  <p:childTnLst>
                                    <p:set>
                                      <p:cBhvr>
                                        <p:cTn id="249" dur="1" fill="hold">
                                          <p:stCondLst>
                                            <p:cond delay="0"/>
                                          </p:stCondLst>
                                        </p:cTn>
                                        <p:tgtEl>
                                          <p:spTgt spid="93"/>
                                        </p:tgtEl>
                                        <p:attrNameLst>
                                          <p:attrName>style.visibility</p:attrName>
                                        </p:attrNameLst>
                                      </p:cBhvr>
                                      <p:to>
                                        <p:strVal val="visible"/>
                                      </p:to>
                                    </p:set>
                                    <p:animEffect transition="in" filter="wipe(down)">
                                      <p:cBhvr>
                                        <p:cTn id="250" dur="500"/>
                                        <p:tgtEl>
                                          <p:spTgt spid="93"/>
                                        </p:tgtEl>
                                      </p:cBhvr>
                                    </p:animEffect>
                                  </p:childTnLst>
                                </p:cTn>
                              </p:par>
                              <p:par>
                                <p:cTn id="251" presetID="22" presetClass="entr" presetSubtype="4" fill="hold" nodeType="withEffect">
                                  <p:stCondLst>
                                    <p:cond delay="0"/>
                                  </p:stCondLst>
                                  <p:childTnLst>
                                    <p:set>
                                      <p:cBhvr>
                                        <p:cTn id="252" dur="1" fill="hold">
                                          <p:stCondLst>
                                            <p:cond delay="0"/>
                                          </p:stCondLst>
                                        </p:cTn>
                                        <p:tgtEl>
                                          <p:spTgt spid="94"/>
                                        </p:tgtEl>
                                        <p:attrNameLst>
                                          <p:attrName>style.visibility</p:attrName>
                                        </p:attrNameLst>
                                      </p:cBhvr>
                                      <p:to>
                                        <p:strVal val="visible"/>
                                      </p:to>
                                    </p:set>
                                    <p:animEffect transition="in" filter="wipe(down)">
                                      <p:cBhvr>
                                        <p:cTn id="253" dur="500"/>
                                        <p:tgtEl>
                                          <p:spTgt spid="94"/>
                                        </p:tgtEl>
                                      </p:cBhvr>
                                    </p:animEffect>
                                  </p:childTnLst>
                                </p:cTn>
                              </p:par>
                              <p:par>
                                <p:cTn id="254" presetID="22" presetClass="entr" presetSubtype="4" fill="hold" nodeType="withEffect">
                                  <p:stCondLst>
                                    <p:cond delay="0"/>
                                  </p:stCondLst>
                                  <p:childTnLst>
                                    <p:set>
                                      <p:cBhvr>
                                        <p:cTn id="255" dur="1" fill="hold">
                                          <p:stCondLst>
                                            <p:cond delay="0"/>
                                          </p:stCondLst>
                                        </p:cTn>
                                        <p:tgtEl>
                                          <p:spTgt spid="95"/>
                                        </p:tgtEl>
                                        <p:attrNameLst>
                                          <p:attrName>style.visibility</p:attrName>
                                        </p:attrNameLst>
                                      </p:cBhvr>
                                      <p:to>
                                        <p:strVal val="visible"/>
                                      </p:to>
                                    </p:set>
                                    <p:animEffect transition="in" filter="wipe(down)">
                                      <p:cBhvr>
                                        <p:cTn id="256" dur="500"/>
                                        <p:tgtEl>
                                          <p:spTgt spid="95"/>
                                        </p:tgtEl>
                                      </p:cBhvr>
                                    </p:animEffect>
                                  </p:childTnLst>
                                </p:cTn>
                              </p:par>
                              <p:par>
                                <p:cTn id="257" presetID="22" presetClass="entr" presetSubtype="4" fill="hold" grpId="0" nodeType="withEffect">
                                  <p:stCondLst>
                                    <p:cond delay="0"/>
                                  </p:stCondLst>
                                  <p:childTnLst>
                                    <p:set>
                                      <p:cBhvr>
                                        <p:cTn id="258" dur="1" fill="hold">
                                          <p:stCondLst>
                                            <p:cond delay="0"/>
                                          </p:stCondLst>
                                        </p:cTn>
                                        <p:tgtEl>
                                          <p:spTgt spid="239"/>
                                        </p:tgtEl>
                                        <p:attrNameLst>
                                          <p:attrName>style.visibility</p:attrName>
                                        </p:attrNameLst>
                                      </p:cBhvr>
                                      <p:to>
                                        <p:strVal val="visible"/>
                                      </p:to>
                                    </p:set>
                                    <p:animEffect transition="in" filter="wipe(down)">
                                      <p:cBhvr>
                                        <p:cTn id="259" dur="500"/>
                                        <p:tgtEl>
                                          <p:spTgt spid="239"/>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112"/>
                                        </p:tgtEl>
                                        <p:attrNameLst>
                                          <p:attrName>style.visibility</p:attrName>
                                        </p:attrNameLst>
                                      </p:cBhvr>
                                      <p:to>
                                        <p:strVal val="visible"/>
                                      </p:to>
                                    </p:set>
                                    <p:animEffect transition="in" filter="wipe(down)">
                                      <p:cBhvr>
                                        <p:cTn id="264" dur="500"/>
                                        <p:tgtEl>
                                          <p:spTgt spid="112"/>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4" fill="hold" grpId="0" nodeType="clickEffect">
                                  <p:stCondLst>
                                    <p:cond delay="0"/>
                                  </p:stCondLst>
                                  <p:childTnLst>
                                    <p:set>
                                      <p:cBhvr>
                                        <p:cTn id="268" dur="1" fill="hold">
                                          <p:stCondLst>
                                            <p:cond delay="0"/>
                                          </p:stCondLst>
                                        </p:cTn>
                                        <p:tgtEl>
                                          <p:spTgt spid="236"/>
                                        </p:tgtEl>
                                        <p:attrNameLst>
                                          <p:attrName>style.visibility</p:attrName>
                                        </p:attrNameLst>
                                      </p:cBhvr>
                                      <p:to>
                                        <p:strVal val="visible"/>
                                      </p:to>
                                    </p:set>
                                    <p:animEffect transition="in" filter="wipe(down)">
                                      <p:cBhvr>
                                        <p:cTn id="269" dur="500"/>
                                        <p:tgtEl>
                                          <p:spTgt spid="236"/>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4" fill="hold" grpId="0" nodeType="clickEffect">
                                  <p:stCondLst>
                                    <p:cond delay="0"/>
                                  </p:stCondLst>
                                  <p:childTnLst>
                                    <p:set>
                                      <p:cBhvr>
                                        <p:cTn id="273" dur="1" fill="hold">
                                          <p:stCondLst>
                                            <p:cond delay="0"/>
                                          </p:stCondLst>
                                        </p:cTn>
                                        <p:tgtEl>
                                          <p:spTgt spid="238"/>
                                        </p:tgtEl>
                                        <p:attrNameLst>
                                          <p:attrName>style.visibility</p:attrName>
                                        </p:attrNameLst>
                                      </p:cBhvr>
                                      <p:to>
                                        <p:strVal val="visible"/>
                                      </p:to>
                                    </p:set>
                                    <p:animEffect transition="in" filter="wipe(down)">
                                      <p:cBhvr>
                                        <p:cTn id="274"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P spid="22" grpId="0"/>
      <p:bldP spid="23" grpId="0"/>
      <p:bldP spid="24" grpId="0"/>
      <p:bldP spid="26" grpId="0"/>
      <p:bldP spid="53" grpId="0"/>
      <p:bldP spid="54" grpId="0"/>
      <p:bldP spid="55" grpId="0"/>
      <p:bldP spid="60" grpId="0"/>
      <p:bldP spid="61" grpId="0" animBg="1"/>
      <p:bldP spid="62" grpId="0"/>
      <p:bldP spid="111" grpId="0"/>
      <p:bldP spid="112" grpId="0"/>
      <p:bldP spid="120" grpId="0"/>
      <p:bldP spid="138" grpId="0"/>
      <p:bldP spid="139" grpId="0"/>
      <p:bldP spid="140" grpId="0"/>
      <p:bldP spid="141" grpId="0"/>
      <p:bldP spid="142" grpId="0"/>
      <p:bldP spid="144" grpId="0"/>
      <p:bldP spid="171" grpId="0"/>
      <p:bldP spid="172" grpId="0"/>
      <p:bldP spid="173" grpId="0"/>
      <p:bldP spid="174" grpId="0"/>
      <p:bldP spid="175" grpId="0"/>
      <p:bldP spid="177" grpId="0"/>
      <p:bldP spid="179" grpId="0" animBg="1"/>
      <p:bldP spid="180" grpId="0"/>
      <p:bldP spid="235" grpId="0"/>
      <p:bldP spid="236" grpId="0"/>
      <p:bldP spid="237" grpId="0"/>
      <p:bldP spid="238" grpId="0"/>
      <p:bldP spid="18" grpId="0"/>
      <p:bldP spid="2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Deletion</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18</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deletion algorithm first uses a Algorithm to find the location of the node N which contains ITEM and also the location of the parent node P(N).</a:t>
            </a:r>
          </a:p>
          <a:p>
            <a:pPr marL="285750" indent="-285750" algn="just">
              <a:buFont typeface="Arial" panose="020B0604020202020204" pitchFamily="34" charset="0"/>
              <a:buChar char="•"/>
            </a:pPr>
            <a:r>
              <a:rPr lang="en-US" dirty="0">
                <a:solidFill>
                  <a:srgbClr val="002060"/>
                </a:solidFill>
              </a:rPr>
              <a:t>The way N is deleted from the tree depends primarily on the number of children of node N. There are three cases:</a:t>
            </a:r>
          </a:p>
          <a:p>
            <a:pPr marL="285750" indent="-285750" algn="just">
              <a:buFont typeface="Arial" panose="020B0604020202020204" pitchFamily="34" charset="0"/>
              <a:buChar char="•"/>
            </a:pPr>
            <a:r>
              <a:rPr lang="en-US" b="1" dirty="0">
                <a:solidFill>
                  <a:srgbClr val="002060"/>
                </a:solidFill>
              </a:rPr>
              <a:t>Case 1: </a:t>
            </a:r>
            <a:r>
              <a:rPr lang="en-US" dirty="0">
                <a:solidFill>
                  <a:srgbClr val="002060"/>
                </a:solidFill>
              </a:rPr>
              <a:t>N has no children. Then N is deleted from T simply replacing the location of N in the parent node P(N) by the null pointer.</a:t>
            </a:r>
          </a:p>
          <a:p>
            <a:pPr marL="285750" indent="-285750" algn="just">
              <a:buFont typeface="Arial" panose="020B0604020202020204" pitchFamily="34" charset="0"/>
              <a:buChar char="•"/>
            </a:pPr>
            <a:r>
              <a:rPr lang="en-US" b="1" dirty="0">
                <a:solidFill>
                  <a:srgbClr val="002060"/>
                </a:solidFill>
              </a:rPr>
              <a:t>Case 2: </a:t>
            </a:r>
            <a:r>
              <a:rPr lang="en-US" dirty="0">
                <a:solidFill>
                  <a:srgbClr val="002060"/>
                </a:solidFill>
              </a:rPr>
              <a:t>N has exactly one child. Then N is deleted from T by simply replacing the location of N in P(N) by the location of the only child of N.</a:t>
            </a:r>
          </a:p>
          <a:p>
            <a:pPr marL="285750" indent="-285750" algn="just">
              <a:buFont typeface="Arial" panose="020B0604020202020204" pitchFamily="34" charset="0"/>
              <a:buChar char="•"/>
            </a:pPr>
            <a:r>
              <a:rPr lang="en-US" b="1" dirty="0">
                <a:solidFill>
                  <a:srgbClr val="002060"/>
                </a:solidFill>
              </a:rPr>
              <a:t>Case 3: </a:t>
            </a:r>
            <a:r>
              <a:rPr lang="en-US" dirty="0">
                <a:solidFill>
                  <a:srgbClr val="002060"/>
                </a:solidFill>
              </a:rPr>
              <a:t>N has two children. Let S(N) denote the </a:t>
            </a:r>
            <a:r>
              <a:rPr lang="en-US" dirty="0" err="1">
                <a:solidFill>
                  <a:srgbClr val="002060"/>
                </a:solidFill>
              </a:rPr>
              <a:t>inorder</a:t>
            </a:r>
            <a:r>
              <a:rPr lang="en-US" dirty="0">
                <a:solidFill>
                  <a:srgbClr val="002060"/>
                </a:solidFill>
              </a:rPr>
              <a:t> successor of N. Then N is deleted from T by first deleting S(N) from T (by using Case 1 or Case 2) and replacing node N in T by the node S(N).</a:t>
            </a:r>
          </a:p>
          <a:p>
            <a:pPr marL="285750" indent="-285750" algn="just">
              <a:buFont typeface="Arial" panose="020B0604020202020204" pitchFamily="34" charset="0"/>
              <a:buChar char="•"/>
            </a:pPr>
            <a:endParaRPr lang="en-US" dirty="0">
              <a:solidFill>
                <a:srgbClr val="002060"/>
              </a:solidFill>
            </a:endParaRPr>
          </a:p>
          <a:p>
            <a:pPr algn="just"/>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10836234" y="155119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11124031" y="156433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38" name="TextBox 137">
            <a:extLst>
              <a:ext uri="{FF2B5EF4-FFF2-40B4-BE49-F238E27FC236}">
                <a16:creationId xmlns:a16="http://schemas.microsoft.com/office/drawing/2014/main" id="{13F190FC-28F4-47EE-BDC0-EEB3A5A53074}"/>
              </a:ext>
            </a:extLst>
          </p:cNvPr>
          <p:cNvSpPr txBox="1">
            <a:spLocks/>
          </p:cNvSpPr>
          <p:nvPr/>
        </p:nvSpPr>
        <p:spPr>
          <a:xfrm>
            <a:off x="708406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139" name="TextBox 138">
            <a:extLst>
              <a:ext uri="{FF2B5EF4-FFF2-40B4-BE49-F238E27FC236}">
                <a16:creationId xmlns:a16="http://schemas.microsoft.com/office/drawing/2014/main" id="{40F2C242-8A52-423C-BD9E-2E81A36427FC}"/>
              </a:ext>
            </a:extLst>
          </p:cNvPr>
          <p:cNvSpPr txBox="1">
            <a:spLocks/>
          </p:cNvSpPr>
          <p:nvPr/>
        </p:nvSpPr>
        <p:spPr>
          <a:xfrm>
            <a:off x="7669639" y="236077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140" name="TextBox 139">
            <a:extLst>
              <a:ext uri="{FF2B5EF4-FFF2-40B4-BE49-F238E27FC236}">
                <a16:creationId xmlns:a16="http://schemas.microsoft.com/office/drawing/2014/main" id="{4885C3BA-3DFC-4F3F-8910-CE6B8E17C572}"/>
              </a:ext>
            </a:extLst>
          </p:cNvPr>
          <p:cNvSpPr txBox="1">
            <a:spLocks/>
          </p:cNvSpPr>
          <p:nvPr/>
        </p:nvSpPr>
        <p:spPr>
          <a:xfrm>
            <a:off x="8289993"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41" name="TextBox 140">
            <a:extLst>
              <a:ext uri="{FF2B5EF4-FFF2-40B4-BE49-F238E27FC236}">
                <a16:creationId xmlns:a16="http://schemas.microsoft.com/office/drawing/2014/main" id="{290E2D29-F88A-4F9A-911E-1A26492A30DF}"/>
              </a:ext>
            </a:extLst>
          </p:cNvPr>
          <p:cNvSpPr txBox="1">
            <a:spLocks/>
          </p:cNvSpPr>
          <p:nvPr/>
        </p:nvSpPr>
        <p:spPr>
          <a:xfrm>
            <a:off x="887557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42" name="TextBox 141">
            <a:extLst>
              <a:ext uri="{FF2B5EF4-FFF2-40B4-BE49-F238E27FC236}">
                <a16:creationId xmlns:a16="http://schemas.microsoft.com/office/drawing/2014/main" id="{389CF9F4-8014-474A-9AF7-353DAA1D0471}"/>
              </a:ext>
            </a:extLst>
          </p:cNvPr>
          <p:cNvSpPr txBox="1">
            <a:spLocks/>
          </p:cNvSpPr>
          <p:nvPr/>
        </p:nvSpPr>
        <p:spPr>
          <a:xfrm>
            <a:off x="9481467"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43" name="Group 142">
            <a:extLst>
              <a:ext uri="{FF2B5EF4-FFF2-40B4-BE49-F238E27FC236}">
                <a16:creationId xmlns:a16="http://schemas.microsoft.com/office/drawing/2014/main" id="{D7B10359-940D-4E41-A3B2-95D50EE80584}"/>
              </a:ext>
            </a:extLst>
          </p:cNvPr>
          <p:cNvGrpSpPr/>
          <p:nvPr/>
        </p:nvGrpSpPr>
        <p:grpSpPr>
          <a:xfrm>
            <a:off x="8738032" y="1971583"/>
            <a:ext cx="868276" cy="260799"/>
            <a:chOff x="4999896" y="2046523"/>
            <a:chExt cx="868276" cy="260799"/>
          </a:xfrm>
        </p:grpSpPr>
        <p:sp>
          <p:nvSpPr>
            <p:cNvPr id="226" name="Rectangle 225">
              <a:extLst>
                <a:ext uri="{FF2B5EF4-FFF2-40B4-BE49-F238E27FC236}">
                  <a16:creationId xmlns:a16="http://schemas.microsoft.com/office/drawing/2014/main" id="{BA020881-25B9-49DD-954D-096FF870178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Rectangle 226">
              <a:extLst>
                <a:ext uri="{FF2B5EF4-FFF2-40B4-BE49-F238E27FC236}">
                  <a16:creationId xmlns:a16="http://schemas.microsoft.com/office/drawing/2014/main" id="{E0B83407-4548-475C-8F8B-77E7C56F65C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Rectangle 227">
              <a:extLst>
                <a:ext uri="{FF2B5EF4-FFF2-40B4-BE49-F238E27FC236}">
                  <a16:creationId xmlns:a16="http://schemas.microsoft.com/office/drawing/2014/main" id="{6829E9CC-5D30-4532-8464-1B107D2EE0E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TextBox 143">
            <a:extLst>
              <a:ext uri="{FF2B5EF4-FFF2-40B4-BE49-F238E27FC236}">
                <a16:creationId xmlns:a16="http://schemas.microsoft.com/office/drawing/2014/main" id="{D2976141-06E4-4E96-B633-CA01A4326A99}"/>
              </a:ext>
            </a:extLst>
          </p:cNvPr>
          <p:cNvSpPr txBox="1"/>
          <p:nvPr/>
        </p:nvSpPr>
        <p:spPr>
          <a:xfrm>
            <a:off x="7366860" y="3173165"/>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145" name="Group 144">
            <a:extLst>
              <a:ext uri="{FF2B5EF4-FFF2-40B4-BE49-F238E27FC236}">
                <a16:creationId xmlns:a16="http://schemas.microsoft.com/office/drawing/2014/main" id="{D2812F4F-3517-41B2-B7CD-3DC363D95CC5}"/>
              </a:ext>
            </a:extLst>
          </p:cNvPr>
          <p:cNvGrpSpPr/>
          <p:nvPr/>
        </p:nvGrpSpPr>
        <p:grpSpPr>
          <a:xfrm>
            <a:off x="7813761" y="2574508"/>
            <a:ext cx="868276" cy="260799"/>
            <a:chOff x="4999896" y="2046523"/>
            <a:chExt cx="868276" cy="260799"/>
          </a:xfrm>
        </p:grpSpPr>
        <p:sp>
          <p:nvSpPr>
            <p:cNvPr id="223" name="Rectangle 222">
              <a:extLst>
                <a:ext uri="{FF2B5EF4-FFF2-40B4-BE49-F238E27FC236}">
                  <a16:creationId xmlns:a16="http://schemas.microsoft.com/office/drawing/2014/main" id="{67D445A0-368F-4D89-8FBA-CD93859C241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81994E6B-70FB-4DDA-8BED-D94552D9BB3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6A1AE645-9EFF-48A2-90F4-AFDCACB8A31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CACE1B1C-0F8E-46B8-A877-27EF2FE5CF5C}"/>
              </a:ext>
            </a:extLst>
          </p:cNvPr>
          <p:cNvGrpSpPr/>
          <p:nvPr/>
        </p:nvGrpSpPr>
        <p:grpSpPr>
          <a:xfrm>
            <a:off x="9560781" y="2574508"/>
            <a:ext cx="868276" cy="260799"/>
            <a:chOff x="4999896" y="2046523"/>
            <a:chExt cx="868276" cy="260799"/>
          </a:xfrm>
        </p:grpSpPr>
        <p:sp>
          <p:nvSpPr>
            <p:cNvPr id="220" name="Rectangle 219">
              <a:extLst>
                <a:ext uri="{FF2B5EF4-FFF2-40B4-BE49-F238E27FC236}">
                  <a16:creationId xmlns:a16="http://schemas.microsoft.com/office/drawing/2014/main" id="{9E173455-9DFC-47CE-8DEE-5D914A649F0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Rectangle 220">
              <a:extLst>
                <a:ext uri="{FF2B5EF4-FFF2-40B4-BE49-F238E27FC236}">
                  <a16:creationId xmlns:a16="http://schemas.microsoft.com/office/drawing/2014/main" id="{20978706-A4A7-4C15-84F3-BDE2BB05D2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ectangle 221">
              <a:extLst>
                <a:ext uri="{FF2B5EF4-FFF2-40B4-BE49-F238E27FC236}">
                  <a16:creationId xmlns:a16="http://schemas.microsoft.com/office/drawing/2014/main" id="{AAD316DB-CA47-4F6D-A7AE-15A91A852E9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a:extLst>
              <a:ext uri="{FF2B5EF4-FFF2-40B4-BE49-F238E27FC236}">
                <a16:creationId xmlns:a16="http://schemas.microsoft.com/office/drawing/2014/main" id="{CCA5CB51-A1D8-4F8C-96C5-D2DD6081CF07}"/>
              </a:ext>
            </a:extLst>
          </p:cNvPr>
          <p:cNvGrpSpPr/>
          <p:nvPr/>
        </p:nvGrpSpPr>
        <p:grpSpPr>
          <a:xfrm>
            <a:off x="7067802" y="3234018"/>
            <a:ext cx="868276" cy="260799"/>
            <a:chOff x="4999896" y="2046523"/>
            <a:chExt cx="868276" cy="260799"/>
          </a:xfrm>
        </p:grpSpPr>
        <p:sp>
          <p:nvSpPr>
            <p:cNvPr id="217" name="Rectangle 216">
              <a:extLst>
                <a:ext uri="{FF2B5EF4-FFF2-40B4-BE49-F238E27FC236}">
                  <a16:creationId xmlns:a16="http://schemas.microsoft.com/office/drawing/2014/main" id="{CE20BED3-2884-40EF-880E-737DB65174E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0AA662B7-D122-451C-BBAC-480243FA5D6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ectangle 218">
              <a:extLst>
                <a:ext uri="{FF2B5EF4-FFF2-40B4-BE49-F238E27FC236}">
                  <a16:creationId xmlns:a16="http://schemas.microsoft.com/office/drawing/2014/main" id="{9D0CA7BD-7B85-473E-8909-BADBEF88337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A758A8D2-D5E7-40D3-9533-0E1CD18DF509}"/>
              </a:ext>
            </a:extLst>
          </p:cNvPr>
          <p:cNvGrpSpPr/>
          <p:nvPr/>
        </p:nvGrpSpPr>
        <p:grpSpPr>
          <a:xfrm>
            <a:off x="8215854" y="3221444"/>
            <a:ext cx="868276" cy="260799"/>
            <a:chOff x="4999896" y="2046523"/>
            <a:chExt cx="868276" cy="260799"/>
          </a:xfrm>
        </p:grpSpPr>
        <p:sp>
          <p:nvSpPr>
            <p:cNvPr id="214" name="Rectangle 213">
              <a:extLst>
                <a:ext uri="{FF2B5EF4-FFF2-40B4-BE49-F238E27FC236}">
                  <a16:creationId xmlns:a16="http://schemas.microsoft.com/office/drawing/2014/main" id="{69E08AC1-4E28-40FE-B9EF-6AEECF988C5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Rectangle 214">
              <a:extLst>
                <a:ext uri="{FF2B5EF4-FFF2-40B4-BE49-F238E27FC236}">
                  <a16:creationId xmlns:a16="http://schemas.microsoft.com/office/drawing/2014/main" id="{D415F23F-9D96-4261-A944-3246EFA9D42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Rectangle 215">
              <a:extLst>
                <a:ext uri="{FF2B5EF4-FFF2-40B4-BE49-F238E27FC236}">
                  <a16:creationId xmlns:a16="http://schemas.microsoft.com/office/drawing/2014/main" id="{6FF33D0C-D526-42BB-8E4E-1CEB3EFB795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 name="Group 148">
            <a:extLst>
              <a:ext uri="{FF2B5EF4-FFF2-40B4-BE49-F238E27FC236}">
                <a16:creationId xmlns:a16="http://schemas.microsoft.com/office/drawing/2014/main" id="{138001A6-170E-40FE-B091-DDD62F07F498}"/>
              </a:ext>
            </a:extLst>
          </p:cNvPr>
          <p:cNvGrpSpPr/>
          <p:nvPr/>
        </p:nvGrpSpPr>
        <p:grpSpPr>
          <a:xfrm>
            <a:off x="10301826" y="3219964"/>
            <a:ext cx="868276" cy="260799"/>
            <a:chOff x="4999896" y="2046523"/>
            <a:chExt cx="868276" cy="260799"/>
          </a:xfrm>
        </p:grpSpPr>
        <p:sp>
          <p:nvSpPr>
            <p:cNvPr id="211" name="Rectangle 210">
              <a:extLst>
                <a:ext uri="{FF2B5EF4-FFF2-40B4-BE49-F238E27FC236}">
                  <a16:creationId xmlns:a16="http://schemas.microsoft.com/office/drawing/2014/main" id="{EAA3564C-FA35-49EE-A709-9B63BDF3B9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Rectangle 211">
              <a:extLst>
                <a:ext uri="{FF2B5EF4-FFF2-40B4-BE49-F238E27FC236}">
                  <a16:creationId xmlns:a16="http://schemas.microsoft.com/office/drawing/2014/main" id="{652CC33A-827B-43E9-8654-3613F2F53AE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Rectangle 212">
              <a:extLst>
                <a:ext uri="{FF2B5EF4-FFF2-40B4-BE49-F238E27FC236}">
                  <a16:creationId xmlns:a16="http://schemas.microsoft.com/office/drawing/2014/main" id="{2AE2C26E-8F0A-488C-BD9E-F12DA93EB1B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 name="Group 151">
            <a:extLst>
              <a:ext uri="{FF2B5EF4-FFF2-40B4-BE49-F238E27FC236}">
                <a16:creationId xmlns:a16="http://schemas.microsoft.com/office/drawing/2014/main" id="{CA05DE66-6947-4030-A293-CA8FDFAAA8BD}"/>
              </a:ext>
            </a:extLst>
          </p:cNvPr>
          <p:cNvGrpSpPr/>
          <p:nvPr/>
        </p:nvGrpSpPr>
        <p:grpSpPr>
          <a:xfrm>
            <a:off x="9162984" y="3235089"/>
            <a:ext cx="868276" cy="260799"/>
            <a:chOff x="4999896" y="2046523"/>
            <a:chExt cx="868276" cy="260799"/>
          </a:xfrm>
        </p:grpSpPr>
        <p:sp>
          <p:nvSpPr>
            <p:cNvPr id="202" name="Rectangle 201">
              <a:extLst>
                <a:ext uri="{FF2B5EF4-FFF2-40B4-BE49-F238E27FC236}">
                  <a16:creationId xmlns:a16="http://schemas.microsoft.com/office/drawing/2014/main" id="{B7F0BB55-C56C-40E6-8AB1-94406F02679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ectangle 202">
              <a:extLst>
                <a:ext uri="{FF2B5EF4-FFF2-40B4-BE49-F238E27FC236}">
                  <a16:creationId xmlns:a16="http://schemas.microsoft.com/office/drawing/2014/main" id="{A6C251D1-9ECD-4EAF-9567-429C52D10AB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a:extLst>
                <a:ext uri="{FF2B5EF4-FFF2-40B4-BE49-F238E27FC236}">
                  <a16:creationId xmlns:a16="http://schemas.microsoft.com/office/drawing/2014/main" id="{B92A63D3-F503-42A3-AA61-5A924315A44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3" name="Straight Arrow Connector 152">
            <a:extLst>
              <a:ext uri="{FF2B5EF4-FFF2-40B4-BE49-F238E27FC236}">
                <a16:creationId xmlns:a16="http://schemas.microsoft.com/office/drawing/2014/main" id="{66E19DF6-4967-48B7-AF25-825B189A45D9}"/>
              </a:ext>
            </a:extLst>
          </p:cNvPr>
          <p:cNvCxnSpPr>
            <a:cxnSpLocks/>
          </p:cNvCxnSpPr>
          <p:nvPr/>
        </p:nvCxnSpPr>
        <p:spPr>
          <a:xfrm flipH="1">
            <a:off x="8272741" y="2117927"/>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2A34035-0CF3-4542-935F-BDF01B7D39C0}"/>
              </a:ext>
            </a:extLst>
          </p:cNvPr>
          <p:cNvCxnSpPr>
            <a:cxnSpLocks/>
          </p:cNvCxnSpPr>
          <p:nvPr/>
        </p:nvCxnSpPr>
        <p:spPr>
          <a:xfrm flipH="1">
            <a:off x="7494667" y="2729231"/>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458BD4B-976C-4328-818F-C92FA672E0AA}"/>
              </a:ext>
            </a:extLst>
          </p:cNvPr>
          <p:cNvCxnSpPr>
            <a:cxnSpLocks/>
          </p:cNvCxnSpPr>
          <p:nvPr/>
        </p:nvCxnSpPr>
        <p:spPr>
          <a:xfrm flipH="1">
            <a:off x="9501795" y="2763682"/>
            <a:ext cx="199696" cy="44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363FD0-7B89-4188-866C-AC5B5CCD6636}"/>
              </a:ext>
            </a:extLst>
          </p:cNvPr>
          <p:cNvCxnSpPr>
            <a:cxnSpLocks/>
            <a:endCxn id="215" idx="0"/>
          </p:cNvCxnSpPr>
          <p:nvPr/>
        </p:nvCxnSpPr>
        <p:spPr>
          <a:xfrm>
            <a:off x="8385558" y="2701682"/>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B4BD2FB-C36F-4DE7-9FAE-82EEAE2B9F89}"/>
              </a:ext>
            </a:extLst>
          </p:cNvPr>
          <p:cNvCxnSpPr>
            <a:cxnSpLocks/>
            <a:endCxn id="221" idx="0"/>
          </p:cNvCxnSpPr>
          <p:nvPr/>
        </p:nvCxnSpPr>
        <p:spPr>
          <a:xfrm>
            <a:off x="9635416" y="2082898"/>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B88B3F8-F0D4-4BF3-AFE4-9078C93DE51A}"/>
              </a:ext>
            </a:extLst>
          </p:cNvPr>
          <p:cNvCxnSpPr>
            <a:cxnSpLocks/>
            <a:stCxn id="172" idx="3"/>
            <a:endCxn id="212" idx="0"/>
          </p:cNvCxnSpPr>
          <p:nvPr/>
        </p:nvCxnSpPr>
        <p:spPr>
          <a:xfrm>
            <a:off x="10325412" y="2712959"/>
            <a:ext cx="410553" cy="50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A580B99A-93E8-494F-B3A6-E1C13F5591ED}"/>
              </a:ext>
            </a:extLst>
          </p:cNvPr>
          <p:cNvGrpSpPr/>
          <p:nvPr/>
        </p:nvGrpSpPr>
        <p:grpSpPr>
          <a:xfrm>
            <a:off x="10987399" y="3309877"/>
            <a:ext cx="120770" cy="108382"/>
            <a:chOff x="9721970" y="2177531"/>
            <a:chExt cx="120770" cy="108382"/>
          </a:xfrm>
        </p:grpSpPr>
        <p:cxnSp>
          <p:nvCxnSpPr>
            <p:cNvPr id="200" name="Straight Connector 199">
              <a:extLst>
                <a:ext uri="{FF2B5EF4-FFF2-40B4-BE49-F238E27FC236}">
                  <a16:creationId xmlns:a16="http://schemas.microsoft.com/office/drawing/2014/main" id="{14124065-0699-4A9B-B697-DA2EE94A227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6BBD7A5-691F-435B-9D0B-B2B49C4F419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C190E31F-5A91-4BDB-8497-AA96B85DB90E}"/>
              </a:ext>
            </a:extLst>
          </p:cNvPr>
          <p:cNvGrpSpPr/>
          <p:nvPr/>
        </p:nvGrpSpPr>
        <p:grpSpPr>
          <a:xfrm>
            <a:off x="9848773" y="3322907"/>
            <a:ext cx="120770" cy="108382"/>
            <a:chOff x="9721970" y="2177531"/>
            <a:chExt cx="120770" cy="108382"/>
          </a:xfrm>
        </p:grpSpPr>
        <p:cxnSp>
          <p:nvCxnSpPr>
            <p:cNvPr id="198" name="Straight Connector 197">
              <a:extLst>
                <a:ext uri="{FF2B5EF4-FFF2-40B4-BE49-F238E27FC236}">
                  <a16:creationId xmlns:a16="http://schemas.microsoft.com/office/drawing/2014/main" id="{C339B416-53AC-4D90-9457-8325E585EA6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87F6B94-C145-4AF2-B047-38744A7E29A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7D1501C0-C711-40F0-9890-001BC6146D8D}"/>
              </a:ext>
            </a:extLst>
          </p:cNvPr>
          <p:cNvGrpSpPr/>
          <p:nvPr/>
        </p:nvGrpSpPr>
        <p:grpSpPr>
          <a:xfrm>
            <a:off x="9227230" y="3322907"/>
            <a:ext cx="120770" cy="108382"/>
            <a:chOff x="9721970" y="2177531"/>
            <a:chExt cx="120770" cy="108382"/>
          </a:xfrm>
        </p:grpSpPr>
        <p:cxnSp>
          <p:nvCxnSpPr>
            <p:cNvPr id="194" name="Straight Connector 193">
              <a:extLst>
                <a:ext uri="{FF2B5EF4-FFF2-40B4-BE49-F238E27FC236}">
                  <a16:creationId xmlns:a16="http://schemas.microsoft.com/office/drawing/2014/main" id="{DF467CDB-C310-4772-8699-E29E895D21C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80C353F-9B27-487E-A94B-160C1D9646B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79AD51B4-70D6-4C68-8E9F-0E91E5DC4F48}"/>
              </a:ext>
            </a:extLst>
          </p:cNvPr>
          <p:cNvGrpSpPr/>
          <p:nvPr/>
        </p:nvGrpSpPr>
        <p:grpSpPr>
          <a:xfrm>
            <a:off x="7104755" y="3309877"/>
            <a:ext cx="120770" cy="108382"/>
            <a:chOff x="9721970" y="2177531"/>
            <a:chExt cx="120770" cy="108382"/>
          </a:xfrm>
        </p:grpSpPr>
        <p:cxnSp>
          <p:nvCxnSpPr>
            <p:cNvPr id="192" name="Straight Connector 191">
              <a:extLst>
                <a:ext uri="{FF2B5EF4-FFF2-40B4-BE49-F238E27FC236}">
                  <a16:creationId xmlns:a16="http://schemas.microsoft.com/office/drawing/2014/main" id="{79807BBC-3A08-4804-B0FB-65532C94BD1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1DC3E5-D193-4AA1-871D-B5F6B9C35F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DEDDAC2F-DC27-4CC7-8EA4-3F1F41ACF592}"/>
              </a:ext>
            </a:extLst>
          </p:cNvPr>
          <p:cNvGrpSpPr/>
          <p:nvPr/>
        </p:nvGrpSpPr>
        <p:grpSpPr>
          <a:xfrm>
            <a:off x="7742221" y="3322907"/>
            <a:ext cx="120770" cy="108382"/>
            <a:chOff x="9721970" y="2177531"/>
            <a:chExt cx="120770" cy="108382"/>
          </a:xfrm>
        </p:grpSpPr>
        <p:cxnSp>
          <p:nvCxnSpPr>
            <p:cNvPr id="190" name="Straight Connector 189">
              <a:extLst>
                <a:ext uri="{FF2B5EF4-FFF2-40B4-BE49-F238E27FC236}">
                  <a16:creationId xmlns:a16="http://schemas.microsoft.com/office/drawing/2014/main" id="{B89EAAC3-08C2-4CCA-8C0E-8ED465EDDDF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1CB9C96-4435-4DC5-986B-CE37F774F4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6925C510-C81B-46FB-AD7C-EF0D23BD0D15}"/>
              </a:ext>
            </a:extLst>
          </p:cNvPr>
          <p:cNvGrpSpPr/>
          <p:nvPr/>
        </p:nvGrpSpPr>
        <p:grpSpPr>
          <a:xfrm>
            <a:off x="10364293" y="3316031"/>
            <a:ext cx="120770" cy="108382"/>
            <a:chOff x="9721970" y="2177531"/>
            <a:chExt cx="120770" cy="108382"/>
          </a:xfrm>
        </p:grpSpPr>
        <p:cxnSp>
          <p:nvCxnSpPr>
            <p:cNvPr id="184" name="Straight Connector 183">
              <a:extLst>
                <a:ext uri="{FF2B5EF4-FFF2-40B4-BE49-F238E27FC236}">
                  <a16:creationId xmlns:a16="http://schemas.microsoft.com/office/drawing/2014/main" id="{B25CDD57-BF28-42F5-8362-C238D0E67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2CC8A2-F7EB-4ACF-A916-532755C220F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1" name="TextBox 170">
            <a:extLst>
              <a:ext uri="{FF2B5EF4-FFF2-40B4-BE49-F238E27FC236}">
                <a16:creationId xmlns:a16="http://schemas.microsoft.com/office/drawing/2014/main" id="{93B496A9-245D-4555-B229-8F47E5F405FF}"/>
              </a:ext>
            </a:extLst>
          </p:cNvPr>
          <p:cNvSpPr txBox="1"/>
          <p:nvPr/>
        </p:nvSpPr>
        <p:spPr>
          <a:xfrm>
            <a:off x="8917732" y="1916353"/>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172" name="TextBox 171">
            <a:extLst>
              <a:ext uri="{FF2B5EF4-FFF2-40B4-BE49-F238E27FC236}">
                <a16:creationId xmlns:a16="http://schemas.microsoft.com/office/drawing/2014/main" id="{A2948002-1D11-4BEE-82DC-C448AF3AFE45}"/>
              </a:ext>
            </a:extLst>
          </p:cNvPr>
          <p:cNvSpPr txBox="1"/>
          <p:nvPr/>
        </p:nvSpPr>
        <p:spPr>
          <a:xfrm>
            <a:off x="9623203" y="2528293"/>
            <a:ext cx="702209"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173" name="TextBox 172">
            <a:extLst>
              <a:ext uri="{FF2B5EF4-FFF2-40B4-BE49-F238E27FC236}">
                <a16:creationId xmlns:a16="http://schemas.microsoft.com/office/drawing/2014/main" id="{41144689-8751-440E-9B1D-465A27AED15E}"/>
              </a:ext>
            </a:extLst>
          </p:cNvPr>
          <p:cNvSpPr txBox="1"/>
          <p:nvPr/>
        </p:nvSpPr>
        <p:spPr>
          <a:xfrm>
            <a:off x="8121585" y="2520591"/>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74" name="TextBox 173">
            <a:extLst>
              <a:ext uri="{FF2B5EF4-FFF2-40B4-BE49-F238E27FC236}">
                <a16:creationId xmlns:a16="http://schemas.microsoft.com/office/drawing/2014/main" id="{AEA9E94C-4FDC-4724-824E-63BFC2C129A8}"/>
              </a:ext>
            </a:extLst>
          </p:cNvPr>
          <p:cNvSpPr txBox="1"/>
          <p:nvPr/>
        </p:nvSpPr>
        <p:spPr>
          <a:xfrm>
            <a:off x="10533125" y="3177113"/>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175" name="TextBox 174">
            <a:extLst>
              <a:ext uri="{FF2B5EF4-FFF2-40B4-BE49-F238E27FC236}">
                <a16:creationId xmlns:a16="http://schemas.microsoft.com/office/drawing/2014/main" id="{F0983F4A-199B-46F8-9DF0-5D49A55349D1}"/>
              </a:ext>
            </a:extLst>
          </p:cNvPr>
          <p:cNvSpPr txBox="1"/>
          <p:nvPr/>
        </p:nvSpPr>
        <p:spPr>
          <a:xfrm>
            <a:off x="9374284" y="3193703"/>
            <a:ext cx="429439" cy="369332"/>
          </a:xfrm>
          <a:prstGeom prst="rect">
            <a:avLst/>
          </a:prstGeom>
          <a:noFill/>
        </p:spPr>
        <p:txBody>
          <a:bodyPr wrap="square" rtlCol="0">
            <a:spAutoFit/>
          </a:bodyPr>
          <a:lstStyle/>
          <a:p>
            <a:pPr algn="ctr"/>
            <a:r>
              <a:rPr lang="en-US" dirty="0">
                <a:solidFill>
                  <a:schemeClr val="accent5">
                    <a:lumMod val="50000"/>
                  </a:schemeClr>
                </a:solidFill>
              </a:rPr>
              <a:t>22</a:t>
            </a:r>
            <a:endParaRPr lang="en-IN" dirty="0">
              <a:solidFill>
                <a:schemeClr val="accent5">
                  <a:lumMod val="50000"/>
                </a:schemeClr>
              </a:solidFill>
            </a:endParaRPr>
          </a:p>
        </p:txBody>
      </p:sp>
      <p:sp>
        <p:nvSpPr>
          <p:cNvPr id="177" name="TextBox 176">
            <a:extLst>
              <a:ext uri="{FF2B5EF4-FFF2-40B4-BE49-F238E27FC236}">
                <a16:creationId xmlns:a16="http://schemas.microsoft.com/office/drawing/2014/main" id="{90C6E4DC-3769-45B7-A4CE-E9B4ACDB5B44}"/>
              </a:ext>
            </a:extLst>
          </p:cNvPr>
          <p:cNvSpPr txBox="1"/>
          <p:nvPr/>
        </p:nvSpPr>
        <p:spPr>
          <a:xfrm>
            <a:off x="8548164" y="3177113"/>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79" name="Rectangle 178">
            <a:extLst>
              <a:ext uri="{FF2B5EF4-FFF2-40B4-BE49-F238E27FC236}">
                <a16:creationId xmlns:a16="http://schemas.microsoft.com/office/drawing/2014/main" id="{A1A9227D-B3A8-4B61-A5BA-DB7CDB82DF60}"/>
              </a:ext>
            </a:extLst>
          </p:cNvPr>
          <p:cNvSpPr/>
          <p:nvPr/>
        </p:nvSpPr>
        <p:spPr>
          <a:xfrm>
            <a:off x="9029993" y="1297961"/>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06619662-2FED-471E-8A13-C4B71C1548C4}"/>
              </a:ext>
            </a:extLst>
          </p:cNvPr>
          <p:cNvSpPr txBox="1"/>
          <p:nvPr/>
        </p:nvSpPr>
        <p:spPr>
          <a:xfrm>
            <a:off x="9046048" y="1241747"/>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81" name="Straight Arrow Connector 180">
            <a:extLst>
              <a:ext uri="{FF2B5EF4-FFF2-40B4-BE49-F238E27FC236}">
                <a16:creationId xmlns:a16="http://schemas.microsoft.com/office/drawing/2014/main" id="{959A46A8-A2E6-4DC6-975E-660BCA827EFF}"/>
              </a:ext>
            </a:extLst>
          </p:cNvPr>
          <p:cNvCxnSpPr>
            <a:cxnSpLocks/>
          </p:cNvCxnSpPr>
          <p:nvPr/>
        </p:nvCxnSpPr>
        <p:spPr>
          <a:xfrm>
            <a:off x="9156298" y="1533734"/>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CDCDA6BF-6550-4BE1-A14C-C67D3C07F14A}"/>
              </a:ext>
            </a:extLst>
          </p:cNvPr>
          <p:cNvGrpSpPr/>
          <p:nvPr/>
        </p:nvGrpSpPr>
        <p:grpSpPr>
          <a:xfrm>
            <a:off x="8904105" y="3309966"/>
            <a:ext cx="120770" cy="108382"/>
            <a:chOff x="9721970" y="2177531"/>
            <a:chExt cx="120770" cy="108382"/>
          </a:xfrm>
        </p:grpSpPr>
        <p:cxnSp>
          <p:nvCxnSpPr>
            <p:cNvPr id="230" name="Straight Connector 229">
              <a:extLst>
                <a:ext uri="{FF2B5EF4-FFF2-40B4-BE49-F238E27FC236}">
                  <a16:creationId xmlns:a16="http://schemas.microsoft.com/office/drawing/2014/main" id="{4372830B-72AA-4D7A-835C-9279A06F061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6A6D10-9302-4719-B00A-3BA61802F4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D5AA6C3D-935C-4351-AF57-DEBF75FF235E}"/>
              </a:ext>
            </a:extLst>
          </p:cNvPr>
          <p:cNvGrpSpPr/>
          <p:nvPr/>
        </p:nvGrpSpPr>
        <p:grpSpPr>
          <a:xfrm>
            <a:off x="8277245" y="3285657"/>
            <a:ext cx="120770" cy="108382"/>
            <a:chOff x="9721970" y="2177531"/>
            <a:chExt cx="120770" cy="108382"/>
          </a:xfrm>
        </p:grpSpPr>
        <p:cxnSp>
          <p:nvCxnSpPr>
            <p:cNvPr id="233" name="Straight Connector 232">
              <a:extLst>
                <a:ext uri="{FF2B5EF4-FFF2-40B4-BE49-F238E27FC236}">
                  <a16:creationId xmlns:a16="http://schemas.microsoft.com/office/drawing/2014/main" id="{5A5E2039-AE41-4974-A37F-E6ADBC0E0EC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91A546B-3042-4C02-8C1A-88064B375D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E2B20C85-CAD4-420E-8B1A-2D3B6371B274}"/>
              </a:ext>
            </a:extLst>
          </p:cNvPr>
          <p:cNvSpPr txBox="1"/>
          <p:nvPr/>
        </p:nvSpPr>
        <p:spPr>
          <a:xfrm>
            <a:off x="6746116" y="4620997"/>
            <a:ext cx="3543318" cy="400110"/>
          </a:xfrm>
          <a:prstGeom prst="rect">
            <a:avLst/>
          </a:prstGeom>
          <a:noFill/>
        </p:spPr>
        <p:txBody>
          <a:bodyPr wrap="square" rtlCol="0">
            <a:spAutoFit/>
          </a:bodyPr>
          <a:lstStyle/>
          <a:p>
            <a:pPr algn="just"/>
            <a:r>
              <a:rPr lang="en-US" dirty="0"/>
              <a:t> </a:t>
            </a:r>
            <a:r>
              <a:rPr lang="en-US" sz="2000" dirty="0" err="1">
                <a:solidFill>
                  <a:srgbClr val="002060"/>
                </a:solidFill>
              </a:rPr>
              <a:t>Inoder</a:t>
            </a:r>
            <a:r>
              <a:rPr lang="en-US" sz="2000" dirty="0">
                <a:solidFill>
                  <a:srgbClr val="002060"/>
                </a:solidFill>
              </a:rPr>
              <a:t>: 2, 7, 9, 19, 22, 25, 29</a:t>
            </a:r>
            <a:endParaRPr lang="en-IN" i="1" dirty="0">
              <a:solidFill>
                <a:srgbClr val="002060"/>
              </a:solidFill>
            </a:endParaRPr>
          </a:p>
        </p:txBody>
      </p:sp>
      <p:sp>
        <p:nvSpPr>
          <p:cNvPr id="18" name="TextBox 17">
            <a:extLst>
              <a:ext uri="{FF2B5EF4-FFF2-40B4-BE49-F238E27FC236}">
                <a16:creationId xmlns:a16="http://schemas.microsoft.com/office/drawing/2014/main" id="{9E2F6354-70C0-4F98-A630-86CABE932474}"/>
              </a:ext>
            </a:extLst>
          </p:cNvPr>
          <p:cNvSpPr txBox="1"/>
          <p:nvPr/>
        </p:nvSpPr>
        <p:spPr>
          <a:xfrm>
            <a:off x="7428874" y="3725412"/>
            <a:ext cx="3318971" cy="369332"/>
          </a:xfrm>
          <a:prstGeom prst="rect">
            <a:avLst/>
          </a:prstGeom>
          <a:noFill/>
        </p:spPr>
        <p:txBody>
          <a:bodyPr wrap="square" rtlCol="0">
            <a:spAutoFit/>
          </a:bodyPr>
          <a:lstStyle/>
          <a:p>
            <a:pPr algn="ctr"/>
            <a:r>
              <a:rPr lang="en-US" dirty="0"/>
              <a:t>Complete Binary Tree Structure</a:t>
            </a:r>
            <a:endParaRPr lang="en-IN" dirty="0"/>
          </a:p>
        </p:txBody>
      </p:sp>
    </p:spTree>
    <p:extLst>
      <p:ext uri="{BB962C8B-B14F-4D97-AF65-F5344CB8AC3E}">
        <p14:creationId xmlns:p14="http://schemas.microsoft.com/office/powerpoint/2010/main" val="364566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wipe(down)">
                                      <p:cBhvr>
                                        <p:cTn id="13" dur="500"/>
                                        <p:tgtEl>
                                          <p:spTgt spid="1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wipe(down)">
                                      <p:cBhvr>
                                        <p:cTn id="16" dur="500"/>
                                        <p:tgtEl>
                                          <p:spTgt spid="1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wipe(down)">
                                      <p:cBhvr>
                                        <p:cTn id="19" dur="500"/>
                                        <p:tgtEl>
                                          <p:spTgt spid="1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down)">
                                      <p:cBhvr>
                                        <p:cTn id="22" dur="500"/>
                                        <p:tgtEl>
                                          <p:spTgt spid="1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wipe(down)">
                                      <p:cBhvr>
                                        <p:cTn id="25" dur="500"/>
                                        <p:tgtEl>
                                          <p:spTgt spid="142"/>
                                        </p:tgtEl>
                                      </p:cBhvr>
                                    </p:animEffect>
                                  </p:childTnLst>
                                </p:cTn>
                              </p:par>
                              <p:par>
                                <p:cTn id="26" presetID="22" presetClass="entr" presetSubtype="4"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wipe(down)">
                                      <p:cBhvr>
                                        <p:cTn id="28" dur="500"/>
                                        <p:tgtEl>
                                          <p:spTgt spid="1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ipe(down)">
                                      <p:cBhvr>
                                        <p:cTn id="31" dur="500"/>
                                        <p:tgtEl>
                                          <p:spTgt spid="144"/>
                                        </p:tgtEl>
                                      </p:cBhvr>
                                    </p:animEffect>
                                  </p:childTnLst>
                                </p:cTn>
                              </p:par>
                              <p:par>
                                <p:cTn id="32" presetID="22" presetClass="entr" presetSubtype="4" fill="hold"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wipe(down)">
                                      <p:cBhvr>
                                        <p:cTn id="34" dur="500"/>
                                        <p:tgtEl>
                                          <p:spTgt spid="145"/>
                                        </p:tgtEl>
                                      </p:cBhvr>
                                    </p:animEffect>
                                  </p:childTnLst>
                                </p:cTn>
                              </p:par>
                              <p:par>
                                <p:cTn id="35" presetID="22" presetClass="entr" presetSubtype="4"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wipe(down)">
                                      <p:cBhvr>
                                        <p:cTn id="37" dur="500"/>
                                        <p:tgtEl>
                                          <p:spTgt spid="146"/>
                                        </p:tgtEl>
                                      </p:cBhvr>
                                    </p:animEffect>
                                  </p:childTnLst>
                                </p:cTn>
                              </p:par>
                              <p:par>
                                <p:cTn id="38" presetID="22" presetClass="entr" presetSubtype="4" fill="hold"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wipe(down)">
                                      <p:cBhvr>
                                        <p:cTn id="40" dur="500"/>
                                        <p:tgtEl>
                                          <p:spTgt spid="147"/>
                                        </p:tgtEl>
                                      </p:cBhvr>
                                    </p:animEffect>
                                  </p:childTnLst>
                                </p:cTn>
                              </p:par>
                              <p:par>
                                <p:cTn id="41" presetID="22" presetClass="entr" presetSubtype="4"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wipe(down)">
                                      <p:cBhvr>
                                        <p:cTn id="43" dur="500"/>
                                        <p:tgtEl>
                                          <p:spTgt spid="148"/>
                                        </p:tgtEl>
                                      </p:cBhvr>
                                    </p:animEffect>
                                  </p:childTnLst>
                                </p:cTn>
                              </p:par>
                              <p:par>
                                <p:cTn id="44" presetID="22" presetClass="entr" presetSubtype="4"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wipe(down)">
                                      <p:cBhvr>
                                        <p:cTn id="46" dur="500"/>
                                        <p:tgtEl>
                                          <p:spTgt spid="149"/>
                                        </p:tgtEl>
                                      </p:cBhvr>
                                    </p:animEffect>
                                  </p:childTnLst>
                                </p:cTn>
                              </p:par>
                              <p:par>
                                <p:cTn id="47" presetID="22" presetClass="entr" presetSubtype="4" fill="hold" nodeType="withEffect">
                                  <p:stCondLst>
                                    <p:cond delay="0"/>
                                  </p:stCondLst>
                                  <p:childTnLst>
                                    <p:set>
                                      <p:cBhvr>
                                        <p:cTn id="48" dur="1" fill="hold">
                                          <p:stCondLst>
                                            <p:cond delay="0"/>
                                          </p:stCondLst>
                                        </p:cTn>
                                        <p:tgtEl>
                                          <p:spTgt spid="152"/>
                                        </p:tgtEl>
                                        <p:attrNameLst>
                                          <p:attrName>style.visibility</p:attrName>
                                        </p:attrNameLst>
                                      </p:cBhvr>
                                      <p:to>
                                        <p:strVal val="visible"/>
                                      </p:to>
                                    </p:set>
                                    <p:animEffect transition="in" filter="wipe(down)">
                                      <p:cBhvr>
                                        <p:cTn id="49" dur="500"/>
                                        <p:tgtEl>
                                          <p:spTgt spid="152"/>
                                        </p:tgtEl>
                                      </p:cBhvr>
                                    </p:animEffect>
                                  </p:childTnLst>
                                </p:cTn>
                              </p:par>
                              <p:par>
                                <p:cTn id="50" presetID="22" presetClass="entr" presetSubtype="4" fill="hold" nodeType="with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wipe(down)">
                                      <p:cBhvr>
                                        <p:cTn id="52" dur="500"/>
                                        <p:tgtEl>
                                          <p:spTgt spid="153"/>
                                        </p:tgtEl>
                                      </p:cBhvr>
                                    </p:animEffect>
                                  </p:childTnLst>
                                </p:cTn>
                              </p:par>
                              <p:par>
                                <p:cTn id="53" presetID="22" presetClass="entr" presetSubtype="4" fill="hold" nodeType="with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wipe(down)">
                                      <p:cBhvr>
                                        <p:cTn id="55" dur="500"/>
                                        <p:tgtEl>
                                          <p:spTgt spid="154"/>
                                        </p:tgtEl>
                                      </p:cBhvr>
                                    </p:animEffect>
                                  </p:childTnLst>
                                </p:cTn>
                              </p:par>
                              <p:par>
                                <p:cTn id="56" presetID="22" presetClass="entr" presetSubtype="4" fill="hold" nodeType="withEffect">
                                  <p:stCondLst>
                                    <p:cond delay="0"/>
                                  </p:stCondLst>
                                  <p:childTnLst>
                                    <p:set>
                                      <p:cBhvr>
                                        <p:cTn id="57" dur="1" fill="hold">
                                          <p:stCondLst>
                                            <p:cond delay="0"/>
                                          </p:stCondLst>
                                        </p:cTn>
                                        <p:tgtEl>
                                          <p:spTgt spid="156"/>
                                        </p:tgtEl>
                                        <p:attrNameLst>
                                          <p:attrName>style.visibility</p:attrName>
                                        </p:attrNameLst>
                                      </p:cBhvr>
                                      <p:to>
                                        <p:strVal val="visible"/>
                                      </p:to>
                                    </p:set>
                                    <p:animEffect transition="in" filter="wipe(down)">
                                      <p:cBhvr>
                                        <p:cTn id="58" dur="500"/>
                                        <p:tgtEl>
                                          <p:spTgt spid="156"/>
                                        </p:tgtEl>
                                      </p:cBhvr>
                                    </p:animEffect>
                                  </p:childTnLst>
                                </p:cTn>
                              </p:par>
                              <p:par>
                                <p:cTn id="59" presetID="22" presetClass="entr" presetSubtype="4" fill="hold" nodeType="withEffect">
                                  <p:stCondLst>
                                    <p:cond delay="0"/>
                                  </p:stCondLst>
                                  <p:childTnLst>
                                    <p:set>
                                      <p:cBhvr>
                                        <p:cTn id="60" dur="1" fill="hold">
                                          <p:stCondLst>
                                            <p:cond delay="0"/>
                                          </p:stCondLst>
                                        </p:cTn>
                                        <p:tgtEl>
                                          <p:spTgt spid="157"/>
                                        </p:tgtEl>
                                        <p:attrNameLst>
                                          <p:attrName>style.visibility</p:attrName>
                                        </p:attrNameLst>
                                      </p:cBhvr>
                                      <p:to>
                                        <p:strVal val="visible"/>
                                      </p:to>
                                    </p:set>
                                    <p:animEffect transition="in" filter="wipe(down)">
                                      <p:cBhvr>
                                        <p:cTn id="61" dur="500"/>
                                        <p:tgtEl>
                                          <p:spTgt spid="157"/>
                                        </p:tgtEl>
                                      </p:cBhvr>
                                    </p:animEffect>
                                  </p:childTnLst>
                                </p:cTn>
                              </p:par>
                              <p:par>
                                <p:cTn id="62" presetID="22" presetClass="entr" presetSubtype="4"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wipe(down)">
                                      <p:cBhvr>
                                        <p:cTn id="64" dur="500"/>
                                        <p:tgtEl>
                                          <p:spTgt spid="158"/>
                                        </p:tgtEl>
                                      </p:cBhvr>
                                    </p:animEffect>
                                  </p:childTnLst>
                                </p:cTn>
                              </p:par>
                              <p:par>
                                <p:cTn id="65" presetID="22" presetClass="entr" presetSubtype="4" fill="hold" nodeType="withEffect">
                                  <p:stCondLst>
                                    <p:cond delay="0"/>
                                  </p:stCondLst>
                                  <p:childTnLst>
                                    <p:set>
                                      <p:cBhvr>
                                        <p:cTn id="66" dur="1" fill="hold">
                                          <p:stCondLst>
                                            <p:cond delay="0"/>
                                          </p:stCondLst>
                                        </p:cTn>
                                        <p:tgtEl>
                                          <p:spTgt spid="159"/>
                                        </p:tgtEl>
                                        <p:attrNameLst>
                                          <p:attrName>style.visibility</p:attrName>
                                        </p:attrNameLst>
                                      </p:cBhvr>
                                      <p:to>
                                        <p:strVal val="visible"/>
                                      </p:to>
                                    </p:set>
                                    <p:animEffect transition="in" filter="wipe(down)">
                                      <p:cBhvr>
                                        <p:cTn id="67" dur="500"/>
                                        <p:tgtEl>
                                          <p:spTgt spid="159"/>
                                        </p:tgtEl>
                                      </p:cBhvr>
                                    </p:animEffect>
                                  </p:childTnLst>
                                </p:cTn>
                              </p:par>
                              <p:par>
                                <p:cTn id="68" presetID="22" presetClass="entr" presetSubtype="4" fill="hold" nodeType="with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wipe(down)">
                                      <p:cBhvr>
                                        <p:cTn id="70" dur="500"/>
                                        <p:tgtEl>
                                          <p:spTgt spid="161"/>
                                        </p:tgtEl>
                                      </p:cBhvr>
                                    </p:animEffect>
                                  </p:childTnLst>
                                </p:cTn>
                              </p:par>
                              <p:par>
                                <p:cTn id="71" presetID="22" presetClass="entr" presetSubtype="4" fill="hold" nodeType="withEffect">
                                  <p:stCondLst>
                                    <p:cond delay="0"/>
                                  </p:stCondLst>
                                  <p:childTnLst>
                                    <p:set>
                                      <p:cBhvr>
                                        <p:cTn id="72" dur="1" fill="hold">
                                          <p:stCondLst>
                                            <p:cond delay="0"/>
                                          </p:stCondLst>
                                        </p:cTn>
                                        <p:tgtEl>
                                          <p:spTgt spid="162"/>
                                        </p:tgtEl>
                                        <p:attrNameLst>
                                          <p:attrName>style.visibility</p:attrName>
                                        </p:attrNameLst>
                                      </p:cBhvr>
                                      <p:to>
                                        <p:strVal val="visible"/>
                                      </p:to>
                                    </p:set>
                                    <p:animEffect transition="in" filter="wipe(down)">
                                      <p:cBhvr>
                                        <p:cTn id="73" dur="500"/>
                                        <p:tgtEl>
                                          <p:spTgt spid="162"/>
                                        </p:tgtEl>
                                      </p:cBhvr>
                                    </p:animEffect>
                                  </p:childTnLst>
                                </p:cTn>
                              </p:par>
                              <p:par>
                                <p:cTn id="74" presetID="22" presetClass="entr" presetSubtype="4" fill="hold" nodeType="withEffect">
                                  <p:stCondLst>
                                    <p:cond delay="0"/>
                                  </p:stCondLst>
                                  <p:childTnLst>
                                    <p:set>
                                      <p:cBhvr>
                                        <p:cTn id="75" dur="1" fill="hold">
                                          <p:stCondLst>
                                            <p:cond delay="0"/>
                                          </p:stCondLst>
                                        </p:cTn>
                                        <p:tgtEl>
                                          <p:spTgt spid="164"/>
                                        </p:tgtEl>
                                        <p:attrNameLst>
                                          <p:attrName>style.visibility</p:attrName>
                                        </p:attrNameLst>
                                      </p:cBhvr>
                                      <p:to>
                                        <p:strVal val="visible"/>
                                      </p:to>
                                    </p:set>
                                    <p:animEffect transition="in" filter="wipe(down)">
                                      <p:cBhvr>
                                        <p:cTn id="76" dur="500"/>
                                        <p:tgtEl>
                                          <p:spTgt spid="164"/>
                                        </p:tgtEl>
                                      </p:cBhvr>
                                    </p:animEffect>
                                  </p:childTnLst>
                                </p:cTn>
                              </p:par>
                              <p:par>
                                <p:cTn id="77" presetID="22" presetClass="entr" presetSubtype="4" fill="hold" nodeType="withEffect">
                                  <p:stCondLst>
                                    <p:cond delay="0"/>
                                  </p:stCondLst>
                                  <p:childTnLst>
                                    <p:set>
                                      <p:cBhvr>
                                        <p:cTn id="78" dur="1" fill="hold">
                                          <p:stCondLst>
                                            <p:cond delay="0"/>
                                          </p:stCondLst>
                                        </p:cTn>
                                        <p:tgtEl>
                                          <p:spTgt spid="165"/>
                                        </p:tgtEl>
                                        <p:attrNameLst>
                                          <p:attrName>style.visibility</p:attrName>
                                        </p:attrNameLst>
                                      </p:cBhvr>
                                      <p:to>
                                        <p:strVal val="visible"/>
                                      </p:to>
                                    </p:set>
                                    <p:animEffect transition="in" filter="wipe(down)">
                                      <p:cBhvr>
                                        <p:cTn id="79" dur="500"/>
                                        <p:tgtEl>
                                          <p:spTgt spid="165"/>
                                        </p:tgtEl>
                                      </p:cBhvr>
                                    </p:animEffect>
                                  </p:childTnLst>
                                </p:cTn>
                              </p:par>
                              <p:par>
                                <p:cTn id="80" presetID="22" presetClass="entr" presetSubtype="4" fill="hold"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wipe(down)">
                                      <p:cBhvr>
                                        <p:cTn id="82" dur="500"/>
                                        <p:tgtEl>
                                          <p:spTgt spid="166"/>
                                        </p:tgtEl>
                                      </p:cBhvr>
                                    </p:animEffect>
                                  </p:childTnLst>
                                </p:cTn>
                              </p:par>
                              <p:par>
                                <p:cTn id="83" presetID="22" presetClass="entr" presetSubtype="4" fill="hold" nodeType="with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wipe(down)">
                                      <p:cBhvr>
                                        <p:cTn id="85" dur="500"/>
                                        <p:tgtEl>
                                          <p:spTgt spid="16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down)">
                                      <p:cBhvr>
                                        <p:cTn id="91" dur="500"/>
                                        <p:tgtEl>
                                          <p:spTgt spid="17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73"/>
                                        </p:tgtEl>
                                        <p:attrNameLst>
                                          <p:attrName>style.visibility</p:attrName>
                                        </p:attrNameLst>
                                      </p:cBhvr>
                                      <p:to>
                                        <p:strVal val="visible"/>
                                      </p:to>
                                    </p:set>
                                    <p:animEffect transition="in" filter="wipe(down)">
                                      <p:cBhvr>
                                        <p:cTn id="94" dur="500"/>
                                        <p:tgtEl>
                                          <p:spTgt spid="17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animEffect transition="in" filter="wipe(down)">
                                      <p:cBhvr>
                                        <p:cTn id="97" dur="500"/>
                                        <p:tgtEl>
                                          <p:spTgt spid="17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75"/>
                                        </p:tgtEl>
                                        <p:attrNameLst>
                                          <p:attrName>style.visibility</p:attrName>
                                        </p:attrNameLst>
                                      </p:cBhvr>
                                      <p:to>
                                        <p:strVal val="visible"/>
                                      </p:to>
                                    </p:set>
                                    <p:animEffect transition="in" filter="wipe(down)">
                                      <p:cBhvr>
                                        <p:cTn id="100" dur="500"/>
                                        <p:tgtEl>
                                          <p:spTgt spid="17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77"/>
                                        </p:tgtEl>
                                        <p:attrNameLst>
                                          <p:attrName>style.visibility</p:attrName>
                                        </p:attrNameLst>
                                      </p:cBhvr>
                                      <p:to>
                                        <p:strVal val="visible"/>
                                      </p:to>
                                    </p:set>
                                    <p:animEffect transition="in" filter="wipe(down)">
                                      <p:cBhvr>
                                        <p:cTn id="103" dur="500"/>
                                        <p:tgtEl>
                                          <p:spTgt spid="177"/>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79"/>
                                        </p:tgtEl>
                                        <p:attrNameLst>
                                          <p:attrName>style.visibility</p:attrName>
                                        </p:attrNameLst>
                                      </p:cBhvr>
                                      <p:to>
                                        <p:strVal val="visible"/>
                                      </p:to>
                                    </p:set>
                                    <p:animEffect transition="in" filter="wipe(down)">
                                      <p:cBhvr>
                                        <p:cTn id="106" dur="500"/>
                                        <p:tgtEl>
                                          <p:spTgt spid="17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animEffect transition="in" filter="wipe(down)">
                                      <p:cBhvr>
                                        <p:cTn id="109" dur="500"/>
                                        <p:tgtEl>
                                          <p:spTgt spid="180"/>
                                        </p:tgtEl>
                                      </p:cBhvr>
                                    </p:animEffect>
                                  </p:childTnLst>
                                </p:cTn>
                              </p:par>
                              <p:par>
                                <p:cTn id="110" presetID="22" presetClass="entr" presetSubtype="4" fill="hold" nodeType="withEffect">
                                  <p:stCondLst>
                                    <p:cond delay="0"/>
                                  </p:stCondLst>
                                  <p:childTnLst>
                                    <p:set>
                                      <p:cBhvr>
                                        <p:cTn id="111" dur="1" fill="hold">
                                          <p:stCondLst>
                                            <p:cond delay="0"/>
                                          </p:stCondLst>
                                        </p:cTn>
                                        <p:tgtEl>
                                          <p:spTgt spid="181"/>
                                        </p:tgtEl>
                                        <p:attrNameLst>
                                          <p:attrName>style.visibility</p:attrName>
                                        </p:attrNameLst>
                                      </p:cBhvr>
                                      <p:to>
                                        <p:strVal val="visible"/>
                                      </p:to>
                                    </p:set>
                                    <p:animEffect transition="in" filter="wipe(down)">
                                      <p:cBhvr>
                                        <p:cTn id="112" dur="500"/>
                                        <p:tgtEl>
                                          <p:spTgt spid="181"/>
                                        </p:tgtEl>
                                      </p:cBhvr>
                                    </p:animEffect>
                                  </p:childTnLst>
                                </p:cTn>
                              </p:par>
                              <p:par>
                                <p:cTn id="113" presetID="22" presetClass="entr" presetSubtype="4" fill="hold" nodeType="withEffect">
                                  <p:stCondLst>
                                    <p:cond delay="0"/>
                                  </p:stCondLst>
                                  <p:childTnLst>
                                    <p:set>
                                      <p:cBhvr>
                                        <p:cTn id="114" dur="1" fill="hold">
                                          <p:stCondLst>
                                            <p:cond delay="0"/>
                                          </p:stCondLst>
                                        </p:cTn>
                                        <p:tgtEl>
                                          <p:spTgt spid="229"/>
                                        </p:tgtEl>
                                        <p:attrNameLst>
                                          <p:attrName>style.visibility</p:attrName>
                                        </p:attrNameLst>
                                      </p:cBhvr>
                                      <p:to>
                                        <p:strVal val="visible"/>
                                      </p:to>
                                    </p:set>
                                    <p:animEffect transition="in" filter="wipe(down)">
                                      <p:cBhvr>
                                        <p:cTn id="115" dur="500"/>
                                        <p:tgtEl>
                                          <p:spTgt spid="229"/>
                                        </p:tgtEl>
                                      </p:cBhvr>
                                    </p:animEffect>
                                  </p:childTnLst>
                                </p:cTn>
                              </p:par>
                              <p:par>
                                <p:cTn id="116" presetID="22" presetClass="entr" presetSubtype="4" fill="hold" nodeType="withEffect">
                                  <p:stCondLst>
                                    <p:cond delay="0"/>
                                  </p:stCondLst>
                                  <p:childTnLst>
                                    <p:set>
                                      <p:cBhvr>
                                        <p:cTn id="117" dur="1" fill="hold">
                                          <p:stCondLst>
                                            <p:cond delay="0"/>
                                          </p:stCondLst>
                                        </p:cTn>
                                        <p:tgtEl>
                                          <p:spTgt spid="232"/>
                                        </p:tgtEl>
                                        <p:attrNameLst>
                                          <p:attrName>style.visibility</p:attrName>
                                        </p:attrNameLst>
                                      </p:cBhvr>
                                      <p:to>
                                        <p:strVal val="visible"/>
                                      </p:to>
                                    </p:set>
                                    <p:animEffect transition="in" filter="wipe(down)">
                                      <p:cBhvr>
                                        <p:cTn id="118" dur="500"/>
                                        <p:tgtEl>
                                          <p:spTgt spid="232"/>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wipe(down)">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7">
                                            <p:txEl>
                                              <p:pRg st="0" end="0"/>
                                            </p:txEl>
                                          </p:spTgt>
                                        </p:tgtEl>
                                        <p:attrNameLst>
                                          <p:attrName>style.visibility</p:attrName>
                                        </p:attrNameLst>
                                      </p:cBhvr>
                                      <p:to>
                                        <p:strVal val="visible"/>
                                      </p:to>
                                    </p:set>
                                    <p:animEffect transition="in" filter="wipe(down)">
                                      <p:cBhvr>
                                        <p:cTn id="126" dur="500"/>
                                        <p:tgtEl>
                                          <p:spTgt spid="17">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17">
                                            <p:txEl>
                                              <p:pRg st="1" end="1"/>
                                            </p:txEl>
                                          </p:spTgt>
                                        </p:tgtEl>
                                        <p:attrNameLst>
                                          <p:attrName>style.visibility</p:attrName>
                                        </p:attrNameLst>
                                      </p:cBhvr>
                                      <p:to>
                                        <p:strVal val="visible"/>
                                      </p:to>
                                    </p:set>
                                    <p:animEffect transition="in" filter="wipe(down)">
                                      <p:cBhvr>
                                        <p:cTn id="131" dur="500"/>
                                        <p:tgtEl>
                                          <p:spTgt spid="17">
                                            <p:txEl>
                                              <p:pRg st="1" end="1"/>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17">
                                            <p:txEl>
                                              <p:pRg st="2" end="2"/>
                                            </p:txEl>
                                          </p:spTgt>
                                        </p:tgtEl>
                                        <p:attrNameLst>
                                          <p:attrName>style.visibility</p:attrName>
                                        </p:attrNameLst>
                                      </p:cBhvr>
                                      <p:to>
                                        <p:strVal val="visible"/>
                                      </p:to>
                                    </p:set>
                                    <p:animEffect transition="in" filter="wipe(down)">
                                      <p:cBhvr>
                                        <p:cTn id="136" dur="500"/>
                                        <p:tgtEl>
                                          <p:spTgt spid="17">
                                            <p:txEl>
                                              <p:pRg st="2" end="2"/>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17">
                                            <p:txEl>
                                              <p:pRg st="3" end="3"/>
                                            </p:txEl>
                                          </p:spTgt>
                                        </p:tgtEl>
                                        <p:attrNameLst>
                                          <p:attrName>style.visibility</p:attrName>
                                        </p:attrNameLst>
                                      </p:cBhvr>
                                      <p:to>
                                        <p:strVal val="visible"/>
                                      </p:to>
                                    </p:set>
                                    <p:animEffect transition="in" filter="wipe(down)">
                                      <p:cBhvr>
                                        <p:cTn id="141" dur="500"/>
                                        <p:tgtEl>
                                          <p:spTgt spid="17">
                                            <p:txEl>
                                              <p:pRg st="3" end="3"/>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35"/>
                                        </p:tgtEl>
                                        <p:attrNameLst>
                                          <p:attrName>style.visibility</p:attrName>
                                        </p:attrNameLst>
                                      </p:cBhvr>
                                      <p:to>
                                        <p:strVal val="visible"/>
                                      </p:to>
                                    </p:set>
                                    <p:animEffect transition="in" filter="wipe(down)">
                                      <p:cBhvr>
                                        <p:cTn id="146" dur="500"/>
                                        <p:tgtEl>
                                          <p:spTgt spid="23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17">
                                            <p:txEl>
                                              <p:pRg st="4" end="4"/>
                                            </p:txEl>
                                          </p:spTgt>
                                        </p:tgtEl>
                                        <p:attrNameLst>
                                          <p:attrName>style.visibility</p:attrName>
                                        </p:attrNameLst>
                                      </p:cBhvr>
                                      <p:to>
                                        <p:strVal val="visible"/>
                                      </p:to>
                                    </p:set>
                                    <p:animEffect transition="in" filter="wipe(down)">
                                      <p:cBhvr>
                                        <p:cTn id="151"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138" grpId="0"/>
      <p:bldP spid="139" grpId="0"/>
      <p:bldP spid="140" grpId="0"/>
      <p:bldP spid="141" grpId="0"/>
      <p:bldP spid="142" grpId="0"/>
      <p:bldP spid="144" grpId="0"/>
      <p:bldP spid="171" grpId="0"/>
      <p:bldP spid="172" grpId="0"/>
      <p:bldP spid="173" grpId="0"/>
      <p:bldP spid="174" grpId="0"/>
      <p:bldP spid="175" grpId="0"/>
      <p:bldP spid="177" grpId="0"/>
      <p:bldP spid="179" grpId="0" animBg="1"/>
      <p:bldP spid="180" grpId="0"/>
      <p:bldP spid="235"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Deletion</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19</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002060"/>
                </a:solidFill>
              </a:rPr>
              <a:t>Case 1: </a:t>
            </a:r>
            <a:r>
              <a:rPr lang="en-US" dirty="0">
                <a:solidFill>
                  <a:srgbClr val="002060"/>
                </a:solidFill>
              </a:rPr>
              <a:t>N has no children. Then N is deleted from T simply replacing the location of N in the parent node P(N) by the null pointer.</a:t>
            </a:r>
          </a:p>
          <a:p>
            <a:pPr algn="just"/>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10836234" y="155119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11124031" y="156433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38" name="TextBox 137">
            <a:extLst>
              <a:ext uri="{FF2B5EF4-FFF2-40B4-BE49-F238E27FC236}">
                <a16:creationId xmlns:a16="http://schemas.microsoft.com/office/drawing/2014/main" id="{13F190FC-28F4-47EE-BDC0-EEB3A5A53074}"/>
              </a:ext>
            </a:extLst>
          </p:cNvPr>
          <p:cNvSpPr txBox="1">
            <a:spLocks/>
          </p:cNvSpPr>
          <p:nvPr/>
        </p:nvSpPr>
        <p:spPr>
          <a:xfrm>
            <a:off x="708406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139" name="TextBox 138">
            <a:extLst>
              <a:ext uri="{FF2B5EF4-FFF2-40B4-BE49-F238E27FC236}">
                <a16:creationId xmlns:a16="http://schemas.microsoft.com/office/drawing/2014/main" id="{40F2C242-8A52-423C-BD9E-2E81A36427FC}"/>
              </a:ext>
            </a:extLst>
          </p:cNvPr>
          <p:cNvSpPr txBox="1">
            <a:spLocks/>
          </p:cNvSpPr>
          <p:nvPr/>
        </p:nvSpPr>
        <p:spPr>
          <a:xfrm>
            <a:off x="7669639" y="236077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140" name="TextBox 139">
            <a:extLst>
              <a:ext uri="{FF2B5EF4-FFF2-40B4-BE49-F238E27FC236}">
                <a16:creationId xmlns:a16="http://schemas.microsoft.com/office/drawing/2014/main" id="{4885C3BA-3DFC-4F3F-8910-CE6B8E17C572}"/>
              </a:ext>
            </a:extLst>
          </p:cNvPr>
          <p:cNvSpPr txBox="1">
            <a:spLocks/>
          </p:cNvSpPr>
          <p:nvPr/>
        </p:nvSpPr>
        <p:spPr>
          <a:xfrm>
            <a:off x="8289993"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41" name="TextBox 140">
            <a:extLst>
              <a:ext uri="{FF2B5EF4-FFF2-40B4-BE49-F238E27FC236}">
                <a16:creationId xmlns:a16="http://schemas.microsoft.com/office/drawing/2014/main" id="{290E2D29-F88A-4F9A-911E-1A26492A30DF}"/>
              </a:ext>
            </a:extLst>
          </p:cNvPr>
          <p:cNvSpPr txBox="1">
            <a:spLocks/>
          </p:cNvSpPr>
          <p:nvPr/>
        </p:nvSpPr>
        <p:spPr>
          <a:xfrm>
            <a:off x="887557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42" name="TextBox 141">
            <a:extLst>
              <a:ext uri="{FF2B5EF4-FFF2-40B4-BE49-F238E27FC236}">
                <a16:creationId xmlns:a16="http://schemas.microsoft.com/office/drawing/2014/main" id="{389CF9F4-8014-474A-9AF7-353DAA1D0471}"/>
              </a:ext>
            </a:extLst>
          </p:cNvPr>
          <p:cNvSpPr txBox="1">
            <a:spLocks/>
          </p:cNvSpPr>
          <p:nvPr/>
        </p:nvSpPr>
        <p:spPr>
          <a:xfrm>
            <a:off x="9481467"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43" name="Group 142">
            <a:extLst>
              <a:ext uri="{FF2B5EF4-FFF2-40B4-BE49-F238E27FC236}">
                <a16:creationId xmlns:a16="http://schemas.microsoft.com/office/drawing/2014/main" id="{D7B10359-940D-4E41-A3B2-95D50EE80584}"/>
              </a:ext>
            </a:extLst>
          </p:cNvPr>
          <p:cNvGrpSpPr/>
          <p:nvPr/>
        </p:nvGrpSpPr>
        <p:grpSpPr>
          <a:xfrm>
            <a:off x="8738032" y="1971583"/>
            <a:ext cx="868276" cy="260799"/>
            <a:chOff x="4999896" y="2046523"/>
            <a:chExt cx="868276" cy="260799"/>
          </a:xfrm>
        </p:grpSpPr>
        <p:sp>
          <p:nvSpPr>
            <p:cNvPr id="226" name="Rectangle 225">
              <a:extLst>
                <a:ext uri="{FF2B5EF4-FFF2-40B4-BE49-F238E27FC236}">
                  <a16:creationId xmlns:a16="http://schemas.microsoft.com/office/drawing/2014/main" id="{BA020881-25B9-49DD-954D-096FF870178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Rectangle 226">
              <a:extLst>
                <a:ext uri="{FF2B5EF4-FFF2-40B4-BE49-F238E27FC236}">
                  <a16:creationId xmlns:a16="http://schemas.microsoft.com/office/drawing/2014/main" id="{E0B83407-4548-475C-8F8B-77E7C56F65C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Rectangle 227">
              <a:extLst>
                <a:ext uri="{FF2B5EF4-FFF2-40B4-BE49-F238E27FC236}">
                  <a16:creationId xmlns:a16="http://schemas.microsoft.com/office/drawing/2014/main" id="{6829E9CC-5D30-4532-8464-1B107D2EE0E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TextBox 143">
            <a:extLst>
              <a:ext uri="{FF2B5EF4-FFF2-40B4-BE49-F238E27FC236}">
                <a16:creationId xmlns:a16="http://schemas.microsoft.com/office/drawing/2014/main" id="{D2976141-06E4-4E96-B633-CA01A4326A99}"/>
              </a:ext>
            </a:extLst>
          </p:cNvPr>
          <p:cNvSpPr txBox="1"/>
          <p:nvPr/>
        </p:nvSpPr>
        <p:spPr>
          <a:xfrm>
            <a:off x="7366860" y="3173165"/>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145" name="Group 144">
            <a:extLst>
              <a:ext uri="{FF2B5EF4-FFF2-40B4-BE49-F238E27FC236}">
                <a16:creationId xmlns:a16="http://schemas.microsoft.com/office/drawing/2014/main" id="{D2812F4F-3517-41B2-B7CD-3DC363D95CC5}"/>
              </a:ext>
            </a:extLst>
          </p:cNvPr>
          <p:cNvGrpSpPr/>
          <p:nvPr/>
        </p:nvGrpSpPr>
        <p:grpSpPr>
          <a:xfrm>
            <a:off x="7813761" y="2574508"/>
            <a:ext cx="868276" cy="260799"/>
            <a:chOff x="4999896" y="2046523"/>
            <a:chExt cx="868276" cy="260799"/>
          </a:xfrm>
        </p:grpSpPr>
        <p:sp>
          <p:nvSpPr>
            <p:cNvPr id="223" name="Rectangle 222">
              <a:extLst>
                <a:ext uri="{FF2B5EF4-FFF2-40B4-BE49-F238E27FC236}">
                  <a16:creationId xmlns:a16="http://schemas.microsoft.com/office/drawing/2014/main" id="{67D445A0-368F-4D89-8FBA-CD93859C241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81994E6B-70FB-4DDA-8BED-D94552D9BB3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6A1AE645-9EFF-48A2-90F4-AFDCACB8A31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CACE1B1C-0F8E-46B8-A877-27EF2FE5CF5C}"/>
              </a:ext>
            </a:extLst>
          </p:cNvPr>
          <p:cNvGrpSpPr/>
          <p:nvPr/>
        </p:nvGrpSpPr>
        <p:grpSpPr>
          <a:xfrm>
            <a:off x="9560781" y="2574508"/>
            <a:ext cx="868276" cy="260799"/>
            <a:chOff x="4999896" y="2046523"/>
            <a:chExt cx="868276" cy="260799"/>
          </a:xfrm>
        </p:grpSpPr>
        <p:sp>
          <p:nvSpPr>
            <p:cNvPr id="220" name="Rectangle 219">
              <a:extLst>
                <a:ext uri="{FF2B5EF4-FFF2-40B4-BE49-F238E27FC236}">
                  <a16:creationId xmlns:a16="http://schemas.microsoft.com/office/drawing/2014/main" id="{9E173455-9DFC-47CE-8DEE-5D914A649F0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Rectangle 220">
              <a:extLst>
                <a:ext uri="{FF2B5EF4-FFF2-40B4-BE49-F238E27FC236}">
                  <a16:creationId xmlns:a16="http://schemas.microsoft.com/office/drawing/2014/main" id="{20978706-A4A7-4C15-84F3-BDE2BB05D2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ectangle 221">
              <a:extLst>
                <a:ext uri="{FF2B5EF4-FFF2-40B4-BE49-F238E27FC236}">
                  <a16:creationId xmlns:a16="http://schemas.microsoft.com/office/drawing/2014/main" id="{AAD316DB-CA47-4F6D-A7AE-15A91A852E9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a:extLst>
              <a:ext uri="{FF2B5EF4-FFF2-40B4-BE49-F238E27FC236}">
                <a16:creationId xmlns:a16="http://schemas.microsoft.com/office/drawing/2014/main" id="{CCA5CB51-A1D8-4F8C-96C5-D2DD6081CF07}"/>
              </a:ext>
            </a:extLst>
          </p:cNvPr>
          <p:cNvGrpSpPr/>
          <p:nvPr/>
        </p:nvGrpSpPr>
        <p:grpSpPr>
          <a:xfrm>
            <a:off x="7067802" y="3234018"/>
            <a:ext cx="868276" cy="260799"/>
            <a:chOff x="4999896" y="2046523"/>
            <a:chExt cx="868276" cy="260799"/>
          </a:xfrm>
        </p:grpSpPr>
        <p:sp>
          <p:nvSpPr>
            <p:cNvPr id="217" name="Rectangle 216">
              <a:extLst>
                <a:ext uri="{FF2B5EF4-FFF2-40B4-BE49-F238E27FC236}">
                  <a16:creationId xmlns:a16="http://schemas.microsoft.com/office/drawing/2014/main" id="{CE20BED3-2884-40EF-880E-737DB65174E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0AA662B7-D122-451C-BBAC-480243FA5D6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ectangle 218">
              <a:extLst>
                <a:ext uri="{FF2B5EF4-FFF2-40B4-BE49-F238E27FC236}">
                  <a16:creationId xmlns:a16="http://schemas.microsoft.com/office/drawing/2014/main" id="{9D0CA7BD-7B85-473E-8909-BADBEF88337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A758A8D2-D5E7-40D3-9533-0E1CD18DF509}"/>
              </a:ext>
            </a:extLst>
          </p:cNvPr>
          <p:cNvGrpSpPr/>
          <p:nvPr/>
        </p:nvGrpSpPr>
        <p:grpSpPr>
          <a:xfrm>
            <a:off x="8215854" y="3221444"/>
            <a:ext cx="868276" cy="260799"/>
            <a:chOff x="4999896" y="2046523"/>
            <a:chExt cx="868276" cy="260799"/>
          </a:xfrm>
        </p:grpSpPr>
        <p:sp>
          <p:nvSpPr>
            <p:cNvPr id="214" name="Rectangle 213">
              <a:extLst>
                <a:ext uri="{FF2B5EF4-FFF2-40B4-BE49-F238E27FC236}">
                  <a16:creationId xmlns:a16="http://schemas.microsoft.com/office/drawing/2014/main" id="{69E08AC1-4E28-40FE-B9EF-6AEECF988C5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Rectangle 214">
              <a:extLst>
                <a:ext uri="{FF2B5EF4-FFF2-40B4-BE49-F238E27FC236}">
                  <a16:creationId xmlns:a16="http://schemas.microsoft.com/office/drawing/2014/main" id="{D415F23F-9D96-4261-A944-3246EFA9D42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Rectangle 215">
              <a:extLst>
                <a:ext uri="{FF2B5EF4-FFF2-40B4-BE49-F238E27FC236}">
                  <a16:creationId xmlns:a16="http://schemas.microsoft.com/office/drawing/2014/main" id="{6FF33D0C-D526-42BB-8E4E-1CEB3EFB795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 name="Group 148">
            <a:extLst>
              <a:ext uri="{FF2B5EF4-FFF2-40B4-BE49-F238E27FC236}">
                <a16:creationId xmlns:a16="http://schemas.microsoft.com/office/drawing/2014/main" id="{138001A6-170E-40FE-B091-DDD62F07F498}"/>
              </a:ext>
            </a:extLst>
          </p:cNvPr>
          <p:cNvGrpSpPr/>
          <p:nvPr/>
        </p:nvGrpSpPr>
        <p:grpSpPr>
          <a:xfrm>
            <a:off x="10301826" y="3219964"/>
            <a:ext cx="868276" cy="260799"/>
            <a:chOff x="4999896" y="2046523"/>
            <a:chExt cx="868276" cy="260799"/>
          </a:xfrm>
        </p:grpSpPr>
        <p:sp>
          <p:nvSpPr>
            <p:cNvPr id="211" name="Rectangle 210">
              <a:extLst>
                <a:ext uri="{FF2B5EF4-FFF2-40B4-BE49-F238E27FC236}">
                  <a16:creationId xmlns:a16="http://schemas.microsoft.com/office/drawing/2014/main" id="{EAA3564C-FA35-49EE-A709-9B63BDF3B9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Rectangle 211">
              <a:extLst>
                <a:ext uri="{FF2B5EF4-FFF2-40B4-BE49-F238E27FC236}">
                  <a16:creationId xmlns:a16="http://schemas.microsoft.com/office/drawing/2014/main" id="{652CC33A-827B-43E9-8654-3613F2F53AE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Rectangle 212">
              <a:extLst>
                <a:ext uri="{FF2B5EF4-FFF2-40B4-BE49-F238E27FC236}">
                  <a16:creationId xmlns:a16="http://schemas.microsoft.com/office/drawing/2014/main" id="{2AE2C26E-8F0A-488C-BD9E-F12DA93EB1B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 name="Group 151">
            <a:extLst>
              <a:ext uri="{FF2B5EF4-FFF2-40B4-BE49-F238E27FC236}">
                <a16:creationId xmlns:a16="http://schemas.microsoft.com/office/drawing/2014/main" id="{CA05DE66-6947-4030-A293-CA8FDFAAA8BD}"/>
              </a:ext>
            </a:extLst>
          </p:cNvPr>
          <p:cNvGrpSpPr/>
          <p:nvPr/>
        </p:nvGrpSpPr>
        <p:grpSpPr>
          <a:xfrm>
            <a:off x="9162984" y="3235089"/>
            <a:ext cx="868276" cy="260799"/>
            <a:chOff x="4999896" y="2046523"/>
            <a:chExt cx="868276" cy="260799"/>
          </a:xfrm>
        </p:grpSpPr>
        <p:sp>
          <p:nvSpPr>
            <p:cNvPr id="202" name="Rectangle 201">
              <a:extLst>
                <a:ext uri="{FF2B5EF4-FFF2-40B4-BE49-F238E27FC236}">
                  <a16:creationId xmlns:a16="http://schemas.microsoft.com/office/drawing/2014/main" id="{B7F0BB55-C56C-40E6-8AB1-94406F02679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ectangle 202">
              <a:extLst>
                <a:ext uri="{FF2B5EF4-FFF2-40B4-BE49-F238E27FC236}">
                  <a16:creationId xmlns:a16="http://schemas.microsoft.com/office/drawing/2014/main" id="{A6C251D1-9ECD-4EAF-9567-429C52D10AB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a:extLst>
                <a:ext uri="{FF2B5EF4-FFF2-40B4-BE49-F238E27FC236}">
                  <a16:creationId xmlns:a16="http://schemas.microsoft.com/office/drawing/2014/main" id="{B92A63D3-F503-42A3-AA61-5A924315A44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3" name="Straight Arrow Connector 152">
            <a:extLst>
              <a:ext uri="{FF2B5EF4-FFF2-40B4-BE49-F238E27FC236}">
                <a16:creationId xmlns:a16="http://schemas.microsoft.com/office/drawing/2014/main" id="{66E19DF6-4967-48B7-AF25-825B189A45D9}"/>
              </a:ext>
            </a:extLst>
          </p:cNvPr>
          <p:cNvCxnSpPr>
            <a:cxnSpLocks/>
          </p:cNvCxnSpPr>
          <p:nvPr/>
        </p:nvCxnSpPr>
        <p:spPr>
          <a:xfrm flipH="1">
            <a:off x="8272741" y="2117927"/>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2A34035-0CF3-4542-935F-BDF01B7D39C0}"/>
              </a:ext>
            </a:extLst>
          </p:cNvPr>
          <p:cNvCxnSpPr>
            <a:cxnSpLocks/>
          </p:cNvCxnSpPr>
          <p:nvPr/>
        </p:nvCxnSpPr>
        <p:spPr>
          <a:xfrm flipH="1">
            <a:off x="7494667" y="2729231"/>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458BD4B-976C-4328-818F-C92FA672E0AA}"/>
              </a:ext>
            </a:extLst>
          </p:cNvPr>
          <p:cNvCxnSpPr>
            <a:cxnSpLocks/>
          </p:cNvCxnSpPr>
          <p:nvPr/>
        </p:nvCxnSpPr>
        <p:spPr>
          <a:xfrm flipH="1">
            <a:off x="9501795" y="2763682"/>
            <a:ext cx="199696" cy="44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363FD0-7B89-4188-866C-AC5B5CCD6636}"/>
              </a:ext>
            </a:extLst>
          </p:cNvPr>
          <p:cNvCxnSpPr>
            <a:cxnSpLocks/>
          </p:cNvCxnSpPr>
          <p:nvPr/>
        </p:nvCxnSpPr>
        <p:spPr>
          <a:xfrm>
            <a:off x="8532430" y="2735826"/>
            <a:ext cx="154101" cy="4930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B4BD2FB-C36F-4DE7-9FAE-82EEAE2B9F89}"/>
              </a:ext>
            </a:extLst>
          </p:cNvPr>
          <p:cNvCxnSpPr>
            <a:cxnSpLocks/>
            <a:stCxn id="171" idx="3"/>
            <a:endCxn id="221" idx="0"/>
          </p:cNvCxnSpPr>
          <p:nvPr/>
        </p:nvCxnSpPr>
        <p:spPr>
          <a:xfrm>
            <a:off x="9488088" y="2101019"/>
            <a:ext cx="506832" cy="4741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B88B3F8-F0D4-4BF3-AFE4-9078C93DE51A}"/>
              </a:ext>
            </a:extLst>
          </p:cNvPr>
          <p:cNvCxnSpPr>
            <a:cxnSpLocks/>
            <a:stCxn id="172" idx="3"/>
            <a:endCxn id="212" idx="0"/>
          </p:cNvCxnSpPr>
          <p:nvPr/>
        </p:nvCxnSpPr>
        <p:spPr>
          <a:xfrm>
            <a:off x="10325412" y="2712959"/>
            <a:ext cx="410553" cy="50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A580B99A-93E8-494F-B3A6-E1C13F5591ED}"/>
              </a:ext>
            </a:extLst>
          </p:cNvPr>
          <p:cNvGrpSpPr/>
          <p:nvPr/>
        </p:nvGrpSpPr>
        <p:grpSpPr>
          <a:xfrm>
            <a:off x="10987399" y="3309877"/>
            <a:ext cx="120770" cy="108382"/>
            <a:chOff x="9721970" y="2177531"/>
            <a:chExt cx="120770" cy="108382"/>
          </a:xfrm>
        </p:grpSpPr>
        <p:cxnSp>
          <p:nvCxnSpPr>
            <p:cNvPr id="200" name="Straight Connector 199">
              <a:extLst>
                <a:ext uri="{FF2B5EF4-FFF2-40B4-BE49-F238E27FC236}">
                  <a16:creationId xmlns:a16="http://schemas.microsoft.com/office/drawing/2014/main" id="{14124065-0699-4A9B-B697-DA2EE94A227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6BBD7A5-691F-435B-9D0B-B2B49C4F419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C190E31F-5A91-4BDB-8497-AA96B85DB90E}"/>
              </a:ext>
            </a:extLst>
          </p:cNvPr>
          <p:cNvGrpSpPr/>
          <p:nvPr/>
        </p:nvGrpSpPr>
        <p:grpSpPr>
          <a:xfrm>
            <a:off x="9848773" y="3322907"/>
            <a:ext cx="120770" cy="108382"/>
            <a:chOff x="9721970" y="2177531"/>
            <a:chExt cx="120770" cy="108382"/>
          </a:xfrm>
        </p:grpSpPr>
        <p:cxnSp>
          <p:nvCxnSpPr>
            <p:cNvPr id="198" name="Straight Connector 197">
              <a:extLst>
                <a:ext uri="{FF2B5EF4-FFF2-40B4-BE49-F238E27FC236}">
                  <a16:creationId xmlns:a16="http://schemas.microsoft.com/office/drawing/2014/main" id="{C339B416-53AC-4D90-9457-8325E585EA6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87F6B94-C145-4AF2-B047-38744A7E29A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7D1501C0-C711-40F0-9890-001BC6146D8D}"/>
              </a:ext>
            </a:extLst>
          </p:cNvPr>
          <p:cNvGrpSpPr/>
          <p:nvPr/>
        </p:nvGrpSpPr>
        <p:grpSpPr>
          <a:xfrm>
            <a:off x="9227230" y="3322907"/>
            <a:ext cx="120770" cy="108382"/>
            <a:chOff x="9721970" y="2177531"/>
            <a:chExt cx="120770" cy="108382"/>
          </a:xfrm>
        </p:grpSpPr>
        <p:cxnSp>
          <p:nvCxnSpPr>
            <p:cNvPr id="194" name="Straight Connector 193">
              <a:extLst>
                <a:ext uri="{FF2B5EF4-FFF2-40B4-BE49-F238E27FC236}">
                  <a16:creationId xmlns:a16="http://schemas.microsoft.com/office/drawing/2014/main" id="{DF467CDB-C310-4772-8699-E29E895D21C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80C353F-9B27-487E-A94B-160C1D9646B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79AD51B4-70D6-4C68-8E9F-0E91E5DC4F48}"/>
              </a:ext>
            </a:extLst>
          </p:cNvPr>
          <p:cNvGrpSpPr/>
          <p:nvPr/>
        </p:nvGrpSpPr>
        <p:grpSpPr>
          <a:xfrm>
            <a:off x="7104755" y="3309877"/>
            <a:ext cx="120770" cy="108382"/>
            <a:chOff x="9721970" y="2177531"/>
            <a:chExt cx="120770" cy="108382"/>
          </a:xfrm>
        </p:grpSpPr>
        <p:cxnSp>
          <p:nvCxnSpPr>
            <p:cNvPr id="192" name="Straight Connector 191">
              <a:extLst>
                <a:ext uri="{FF2B5EF4-FFF2-40B4-BE49-F238E27FC236}">
                  <a16:creationId xmlns:a16="http://schemas.microsoft.com/office/drawing/2014/main" id="{79807BBC-3A08-4804-B0FB-65532C94BD1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1DC3E5-D193-4AA1-871D-B5F6B9C35F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DEDDAC2F-DC27-4CC7-8EA4-3F1F41ACF592}"/>
              </a:ext>
            </a:extLst>
          </p:cNvPr>
          <p:cNvGrpSpPr/>
          <p:nvPr/>
        </p:nvGrpSpPr>
        <p:grpSpPr>
          <a:xfrm>
            <a:off x="7742221" y="3322907"/>
            <a:ext cx="120770" cy="108382"/>
            <a:chOff x="9721970" y="2177531"/>
            <a:chExt cx="120770" cy="108382"/>
          </a:xfrm>
        </p:grpSpPr>
        <p:cxnSp>
          <p:nvCxnSpPr>
            <p:cNvPr id="190" name="Straight Connector 189">
              <a:extLst>
                <a:ext uri="{FF2B5EF4-FFF2-40B4-BE49-F238E27FC236}">
                  <a16:creationId xmlns:a16="http://schemas.microsoft.com/office/drawing/2014/main" id="{B89EAAC3-08C2-4CCA-8C0E-8ED465EDDDF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1CB9C96-4435-4DC5-986B-CE37F774F4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6925C510-C81B-46FB-AD7C-EF0D23BD0D15}"/>
              </a:ext>
            </a:extLst>
          </p:cNvPr>
          <p:cNvGrpSpPr/>
          <p:nvPr/>
        </p:nvGrpSpPr>
        <p:grpSpPr>
          <a:xfrm>
            <a:off x="10364293" y="3316031"/>
            <a:ext cx="120770" cy="108382"/>
            <a:chOff x="9721970" y="2177531"/>
            <a:chExt cx="120770" cy="108382"/>
          </a:xfrm>
        </p:grpSpPr>
        <p:cxnSp>
          <p:nvCxnSpPr>
            <p:cNvPr id="184" name="Straight Connector 183">
              <a:extLst>
                <a:ext uri="{FF2B5EF4-FFF2-40B4-BE49-F238E27FC236}">
                  <a16:creationId xmlns:a16="http://schemas.microsoft.com/office/drawing/2014/main" id="{B25CDD57-BF28-42F5-8362-C238D0E67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2CC8A2-F7EB-4ACF-A916-532755C220F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1" name="TextBox 170">
            <a:extLst>
              <a:ext uri="{FF2B5EF4-FFF2-40B4-BE49-F238E27FC236}">
                <a16:creationId xmlns:a16="http://schemas.microsoft.com/office/drawing/2014/main" id="{93B496A9-245D-4555-B229-8F47E5F405FF}"/>
              </a:ext>
            </a:extLst>
          </p:cNvPr>
          <p:cNvSpPr txBox="1"/>
          <p:nvPr/>
        </p:nvSpPr>
        <p:spPr>
          <a:xfrm>
            <a:off x="8917732" y="1916353"/>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172" name="TextBox 171">
            <a:extLst>
              <a:ext uri="{FF2B5EF4-FFF2-40B4-BE49-F238E27FC236}">
                <a16:creationId xmlns:a16="http://schemas.microsoft.com/office/drawing/2014/main" id="{A2948002-1D11-4BEE-82DC-C448AF3AFE45}"/>
              </a:ext>
            </a:extLst>
          </p:cNvPr>
          <p:cNvSpPr txBox="1"/>
          <p:nvPr/>
        </p:nvSpPr>
        <p:spPr>
          <a:xfrm>
            <a:off x="9623203" y="2528293"/>
            <a:ext cx="702209"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173" name="TextBox 172">
            <a:extLst>
              <a:ext uri="{FF2B5EF4-FFF2-40B4-BE49-F238E27FC236}">
                <a16:creationId xmlns:a16="http://schemas.microsoft.com/office/drawing/2014/main" id="{41144689-8751-440E-9B1D-465A27AED15E}"/>
              </a:ext>
            </a:extLst>
          </p:cNvPr>
          <p:cNvSpPr txBox="1"/>
          <p:nvPr/>
        </p:nvSpPr>
        <p:spPr>
          <a:xfrm>
            <a:off x="8121585" y="2520591"/>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74" name="TextBox 173">
            <a:extLst>
              <a:ext uri="{FF2B5EF4-FFF2-40B4-BE49-F238E27FC236}">
                <a16:creationId xmlns:a16="http://schemas.microsoft.com/office/drawing/2014/main" id="{AEA9E94C-4FDC-4724-824E-63BFC2C129A8}"/>
              </a:ext>
            </a:extLst>
          </p:cNvPr>
          <p:cNvSpPr txBox="1"/>
          <p:nvPr/>
        </p:nvSpPr>
        <p:spPr>
          <a:xfrm>
            <a:off x="10533125" y="3177113"/>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175" name="TextBox 174">
            <a:extLst>
              <a:ext uri="{FF2B5EF4-FFF2-40B4-BE49-F238E27FC236}">
                <a16:creationId xmlns:a16="http://schemas.microsoft.com/office/drawing/2014/main" id="{F0983F4A-199B-46F8-9DF0-5D49A55349D1}"/>
              </a:ext>
            </a:extLst>
          </p:cNvPr>
          <p:cNvSpPr txBox="1"/>
          <p:nvPr/>
        </p:nvSpPr>
        <p:spPr>
          <a:xfrm>
            <a:off x="9374284" y="3193703"/>
            <a:ext cx="429439" cy="369332"/>
          </a:xfrm>
          <a:prstGeom prst="rect">
            <a:avLst/>
          </a:prstGeom>
          <a:noFill/>
        </p:spPr>
        <p:txBody>
          <a:bodyPr wrap="square" rtlCol="0">
            <a:spAutoFit/>
          </a:bodyPr>
          <a:lstStyle/>
          <a:p>
            <a:pPr algn="ctr"/>
            <a:r>
              <a:rPr lang="en-US" dirty="0">
                <a:solidFill>
                  <a:schemeClr val="accent5">
                    <a:lumMod val="50000"/>
                  </a:schemeClr>
                </a:solidFill>
              </a:rPr>
              <a:t>22</a:t>
            </a:r>
            <a:endParaRPr lang="en-IN" dirty="0">
              <a:solidFill>
                <a:schemeClr val="accent5">
                  <a:lumMod val="50000"/>
                </a:schemeClr>
              </a:solidFill>
            </a:endParaRPr>
          </a:p>
        </p:txBody>
      </p:sp>
      <p:sp>
        <p:nvSpPr>
          <p:cNvPr id="177" name="TextBox 176">
            <a:extLst>
              <a:ext uri="{FF2B5EF4-FFF2-40B4-BE49-F238E27FC236}">
                <a16:creationId xmlns:a16="http://schemas.microsoft.com/office/drawing/2014/main" id="{90C6E4DC-3769-45B7-A4CE-E9B4ACDB5B44}"/>
              </a:ext>
            </a:extLst>
          </p:cNvPr>
          <p:cNvSpPr txBox="1"/>
          <p:nvPr/>
        </p:nvSpPr>
        <p:spPr>
          <a:xfrm>
            <a:off x="8548164" y="3177113"/>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79" name="Rectangle 178">
            <a:extLst>
              <a:ext uri="{FF2B5EF4-FFF2-40B4-BE49-F238E27FC236}">
                <a16:creationId xmlns:a16="http://schemas.microsoft.com/office/drawing/2014/main" id="{A1A9227D-B3A8-4B61-A5BA-DB7CDB82DF60}"/>
              </a:ext>
            </a:extLst>
          </p:cNvPr>
          <p:cNvSpPr/>
          <p:nvPr/>
        </p:nvSpPr>
        <p:spPr>
          <a:xfrm>
            <a:off x="9029993" y="1297961"/>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06619662-2FED-471E-8A13-C4B71C1548C4}"/>
              </a:ext>
            </a:extLst>
          </p:cNvPr>
          <p:cNvSpPr txBox="1"/>
          <p:nvPr/>
        </p:nvSpPr>
        <p:spPr>
          <a:xfrm>
            <a:off x="9046048" y="1241747"/>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81" name="Straight Arrow Connector 180">
            <a:extLst>
              <a:ext uri="{FF2B5EF4-FFF2-40B4-BE49-F238E27FC236}">
                <a16:creationId xmlns:a16="http://schemas.microsoft.com/office/drawing/2014/main" id="{959A46A8-A2E6-4DC6-975E-660BCA827EFF}"/>
              </a:ext>
            </a:extLst>
          </p:cNvPr>
          <p:cNvCxnSpPr>
            <a:cxnSpLocks/>
          </p:cNvCxnSpPr>
          <p:nvPr/>
        </p:nvCxnSpPr>
        <p:spPr>
          <a:xfrm>
            <a:off x="9156298" y="1533734"/>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CDCDA6BF-6550-4BE1-A14C-C67D3C07F14A}"/>
              </a:ext>
            </a:extLst>
          </p:cNvPr>
          <p:cNvGrpSpPr/>
          <p:nvPr/>
        </p:nvGrpSpPr>
        <p:grpSpPr>
          <a:xfrm>
            <a:off x="8904105" y="3309966"/>
            <a:ext cx="120770" cy="108382"/>
            <a:chOff x="9721970" y="2177531"/>
            <a:chExt cx="120770" cy="108382"/>
          </a:xfrm>
        </p:grpSpPr>
        <p:cxnSp>
          <p:nvCxnSpPr>
            <p:cNvPr id="230" name="Straight Connector 229">
              <a:extLst>
                <a:ext uri="{FF2B5EF4-FFF2-40B4-BE49-F238E27FC236}">
                  <a16:creationId xmlns:a16="http://schemas.microsoft.com/office/drawing/2014/main" id="{4372830B-72AA-4D7A-835C-9279A06F061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6A6D10-9302-4719-B00A-3BA61802F4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D5AA6C3D-935C-4351-AF57-DEBF75FF235E}"/>
              </a:ext>
            </a:extLst>
          </p:cNvPr>
          <p:cNvGrpSpPr/>
          <p:nvPr/>
        </p:nvGrpSpPr>
        <p:grpSpPr>
          <a:xfrm>
            <a:off x="8277245" y="3285657"/>
            <a:ext cx="120770" cy="108382"/>
            <a:chOff x="9721970" y="2177531"/>
            <a:chExt cx="120770" cy="108382"/>
          </a:xfrm>
        </p:grpSpPr>
        <p:cxnSp>
          <p:nvCxnSpPr>
            <p:cNvPr id="233" name="Straight Connector 232">
              <a:extLst>
                <a:ext uri="{FF2B5EF4-FFF2-40B4-BE49-F238E27FC236}">
                  <a16:creationId xmlns:a16="http://schemas.microsoft.com/office/drawing/2014/main" id="{5A5E2039-AE41-4974-A37F-E6ADBC0E0EC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91A546B-3042-4C02-8C1A-88064B375D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E2B20C85-CAD4-420E-8B1A-2D3B6371B274}"/>
              </a:ext>
            </a:extLst>
          </p:cNvPr>
          <p:cNvSpPr txBox="1"/>
          <p:nvPr/>
        </p:nvSpPr>
        <p:spPr>
          <a:xfrm>
            <a:off x="654145" y="2374453"/>
            <a:ext cx="1603779" cy="400110"/>
          </a:xfrm>
          <a:prstGeom prst="rect">
            <a:avLst/>
          </a:prstGeom>
          <a:solidFill>
            <a:schemeClr val="accent4">
              <a:lumMod val="60000"/>
              <a:lumOff val="40000"/>
            </a:schemeClr>
          </a:solidFill>
        </p:spPr>
        <p:txBody>
          <a:bodyPr wrap="square" rtlCol="0">
            <a:spAutoFit/>
          </a:bodyPr>
          <a:lstStyle/>
          <a:p>
            <a:pPr algn="just"/>
            <a:r>
              <a:rPr lang="en-US" dirty="0"/>
              <a:t> </a:t>
            </a:r>
            <a:r>
              <a:rPr lang="en-US" sz="2000" dirty="0">
                <a:solidFill>
                  <a:srgbClr val="002060"/>
                </a:solidFill>
              </a:rPr>
              <a:t>Delete   9</a:t>
            </a:r>
            <a:endParaRPr lang="en-IN" i="1" dirty="0">
              <a:solidFill>
                <a:srgbClr val="002060"/>
              </a:solidFill>
            </a:endParaRPr>
          </a:p>
        </p:txBody>
      </p:sp>
      <p:sp>
        <p:nvSpPr>
          <p:cNvPr id="8" name="Arrow: Up 7">
            <a:extLst>
              <a:ext uri="{FF2B5EF4-FFF2-40B4-BE49-F238E27FC236}">
                <a16:creationId xmlns:a16="http://schemas.microsoft.com/office/drawing/2014/main" id="{5D559FD8-92E8-4232-809A-D964FCE8C2C1}"/>
              </a:ext>
            </a:extLst>
          </p:cNvPr>
          <p:cNvSpPr/>
          <p:nvPr/>
        </p:nvSpPr>
        <p:spPr>
          <a:xfrm>
            <a:off x="8619733" y="3526071"/>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7" name="Group 86">
            <a:extLst>
              <a:ext uri="{FF2B5EF4-FFF2-40B4-BE49-F238E27FC236}">
                <a16:creationId xmlns:a16="http://schemas.microsoft.com/office/drawing/2014/main" id="{1EBD1BC3-A720-4614-9EC8-B92FC6F84D39}"/>
              </a:ext>
            </a:extLst>
          </p:cNvPr>
          <p:cNvGrpSpPr/>
          <p:nvPr/>
        </p:nvGrpSpPr>
        <p:grpSpPr>
          <a:xfrm>
            <a:off x="8506342" y="2629302"/>
            <a:ext cx="120770" cy="108382"/>
            <a:chOff x="9721970" y="2177531"/>
            <a:chExt cx="120770" cy="108382"/>
          </a:xfrm>
        </p:grpSpPr>
        <p:cxnSp>
          <p:nvCxnSpPr>
            <p:cNvPr id="88" name="Straight Connector 87">
              <a:extLst>
                <a:ext uri="{FF2B5EF4-FFF2-40B4-BE49-F238E27FC236}">
                  <a16:creationId xmlns:a16="http://schemas.microsoft.com/office/drawing/2014/main" id="{98B68069-931A-4996-B49D-E4C9E684ED4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61980E0-7813-4609-8F9A-7E418B353703}"/>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62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35"/>
                                        </p:tgtEl>
                                        <p:attrNameLst>
                                          <p:attrName>style.visibility</p:attrName>
                                        </p:attrNameLst>
                                      </p:cBhvr>
                                      <p:to>
                                        <p:strVal val="visible"/>
                                      </p:to>
                                    </p:set>
                                    <p:animEffect transition="in" filter="wipe(down)">
                                      <p:cBhvr>
                                        <p:cTn id="88" dur="500"/>
                                        <p:tgtEl>
                                          <p:spTgt spid="235"/>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1000"/>
                                        <p:tgtEl>
                                          <p:spTgt spid="8"/>
                                        </p:tgtEl>
                                      </p:cBhvr>
                                    </p:animEffect>
                                    <p:anim calcmode="lin" valueType="num">
                                      <p:cBhvr>
                                        <p:cTn id="94" dur="1000" fill="hold"/>
                                        <p:tgtEl>
                                          <p:spTgt spid="8"/>
                                        </p:tgtEl>
                                        <p:attrNameLst>
                                          <p:attrName>ppt_x</p:attrName>
                                        </p:attrNameLst>
                                      </p:cBhvr>
                                      <p:tavLst>
                                        <p:tav tm="0">
                                          <p:val>
                                            <p:strVal val="#ppt_x"/>
                                          </p:val>
                                        </p:tav>
                                        <p:tav tm="100000">
                                          <p:val>
                                            <p:strVal val="#ppt_x"/>
                                          </p:val>
                                        </p:tav>
                                      </p:tavLst>
                                    </p:anim>
                                    <p:anim calcmode="lin" valueType="num">
                                      <p:cBhvr>
                                        <p:cTn id="9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15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148"/>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17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229"/>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232"/>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87"/>
                                        </p:tgtEl>
                                        <p:attrNameLst>
                                          <p:attrName>style.visibility</p:attrName>
                                        </p:attrNameLst>
                                      </p:cBhvr>
                                      <p:to>
                                        <p:strVal val="visible"/>
                                      </p:to>
                                    </p:set>
                                    <p:animEffect transition="in" filter="wipe(down)">
                                      <p:cBhvr>
                                        <p:cTn id="11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138" grpId="0"/>
      <p:bldP spid="139" grpId="0"/>
      <p:bldP spid="141" grpId="0"/>
      <p:bldP spid="142" grpId="0"/>
      <p:bldP spid="144" grpId="0"/>
      <p:bldP spid="171" grpId="0"/>
      <p:bldP spid="172" grpId="0"/>
      <p:bldP spid="173" grpId="0"/>
      <p:bldP spid="174" grpId="0"/>
      <p:bldP spid="175" grpId="0"/>
      <p:bldP spid="177" grpId="0"/>
      <p:bldP spid="177" grpId="1"/>
      <p:bldP spid="179" grpId="0" animBg="1"/>
      <p:bldP spid="180" grpId="0"/>
      <p:bldP spid="235" grpId="0"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73E5-1EA1-4A88-9245-A1F4CF295DB6}"/>
              </a:ext>
            </a:extLst>
          </p:cNvPr>
          <p:cNvSpPr>
            <a:spLocks noGrp="1"/>
          </p:cNvSpPr>
          <p:nvPr>
            <p:ph type="title"/>
          </p:nvPr>
        </p:nvSpPr>
        <p:spPr>
          <a:xfrm>
            <a:off x="639792" y="159941"/>
            <a:ext cx="10515600" cy="725444"/>
          </a:xfrm>
        </p:spPr>
        <p:txBody>
          <a:bodyPr/>
          <a:lstStyle/>
          <a:p>
            <a:r>
              <a:rPr lang="en-US" dirty="0"/>
              <a:t>Outline : Lecture 8</a:t>
            </a:r>
            <a:endParaRPr lang="en-IN" dirty="0"/>
          </a:p>
        </p:txBody>
      </p:sp>
      <p:sp>
        <p:nvSpPr>
          <p:cNvPr id="3" name="Content Placeholder 2">
            <a:extLst>
              <a:ext uri="{FF2B5EF4-FFF2-40B4-BE49-F238E27FC236}">
                <a16:creationId xmlns:a16="http://schemas.microsoft.com/office/drawing/2014/main" id="{2EBE8FAC-95B1-4634-92B7-8FFFC8D37C4A}"/>
              </a:ext>
            </a:extLst>
          </p:cNvPr>
          <p:cNvSpPr>
            <a:spLocks noGrp="1"/>
          </p:cNvSpPr>
          <p:nvPr>
            <p:ph idx="1"/>
          </p:nvPr>
        </p:nvSpPr>
        <p:spPr>
          <a:xfrm>
            <a:off x="838200" y="1090570"/>
            <a:ext cx="5257800" cy="5086393"/>
          </a:xfrm>
        </p:spPr>
        <p:txBody>
          <a:bodyPr>
            <a:normAutofit/>
          </a:bodyPr>
          <a:lstStyle/>
          <a:p>
            <a:pPr marL="457200" lvl="1" indent="0">
              <a:buNone/>
            </a:pPr>
            <a:endParaRPr lang="en-US" sz="2000" dirty="0"/>
          </a:p>
          <a:p>
            <a:endParaRPr lang="en-IN" dirty="0"/>
          </a:p>
        </p:txBody>
      </p:sp>
      <p:sp>
        <p:nvSpPr>
          <p:cNvPr id="4" name="Footer Placeholder 3">
            <a:extLst>
              <a:ext uri="{FF2B5EF4-FFF2-40B4-BE49-F238E27FC236}">
                <a16:creationId xmlns:a16="http://schemas.microsoft.com/office/drawing/2014/main" id="{F735F0C5-52EC-46C0-9B68-C1C255DA80AA}"/>
              </a:ext>
            </a:extLst>
          </p:cNvPr>
          <p:cNvSpPr>
            <a:spLocks noGrp="1"/>
          </p:cNvSpPr>
          <p:nvPr>
            <p:ph type="ftr" sz="quarter" idx="11"/>
          </p:nvPr>
        </p:nvSpPr>
        <p:spPr/>
        <p:txBody>
          <a:bodyPr/>
          <a:lstStyle/>
          <a:p>
            <a:r>
              <a:rPr lang="en-IN"/>
              <a:t>Lecture 8: Data Structure &amp; Algorithms</a:t>
            </a:r>
            <a:endParaRPr lang="en-IN" dirty="0"/>
          </a:p>
        </p:txBody>
      </p:sp>
      <p:sp>
        <p:nvSpPr>
          <p:cNvPr id="5" name="Slide Number Placeholder 4">
            <a:extLst>
              <a:ext uri="{FF2B5EF4-FFF2-40B4-BE49-F238E27FC236}">
                <a16:creationId xmlns:a16="http://schemas.microsoft.com/office/drawing/2014/main" id="{888E4DEC-F122-4F91-B5D4-BA9BF77B6DF7}"/>
              </a:ext>
            </a:extLst>
          </p:cNvPr>
          <p:cNvSpPr>
            <a:spLocks noGrp="1"/>
          </p:cNvSpPr>
          <p:nvPr>
            <p:ph type="sldNum" sz="quarter" idx="12"/>
          </p:nvPr>
        </p:nvSpPr>
        <p:spPr/>
        <p:txBody>
          <a:bodyPr/>
          <a:lstStyle/>
          <a:p>
            <a:fld id="{601E844E-216E-47E9-9739-0B169D701703}" type="slidenum">
              <a:rPr lang="en-IN" smtClean="0"/>
              <a:t>2</a:t>
            </a:fld>
            <a:endParaRPr lang="en-IN"/>
          </a:p>
        </p:txBody>
      </p:sp>
      <p:sp>
        <p:nvSpPr>
          <p:cNvPr id="7" name="TextBox 6">
            <a:extLst>
              <a:ext uri="{FF2B5EF4-FFF2-40B4-BE49-F238E27FC236}">
                <a16:creationId xmlns:a16="http://schemas.microsoft.com/office/drawing/2014/main" id="{B02F26C2-EC02-4786-ADD9-0CC425BD36A1}"/>
              </a:ext>
            </a:extLst>
          </p:cNvPr>
          <p:cNvSpPr txBox="1"/>
          <p:nvPr/>
        </p:nvSpPr>
        <p:spPr>
          <a:xfrm>
            <a:off x="291862" y="796103"/>
            <a:ext cx="4784067" cy="5593454"/>
          </a:xfrm>
          <a:prstGeom prst="rect">
            <a:avLst/>
          </a:prstGeom>
          <a:noFill/>
        </p:spPr>
        <p:txBody>
          <a:bodyPr wrap="square" rtlCol="0">
            <a:spAutoFit/>
          </a:bodyPr>
          <a:lstStyle/>
          <a:p>
            <a:pP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Trees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Binary Trees</a:t>
            </a: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Complete Binary Trees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Extended Binary Trees: 2-Trees</a:t>
            </a: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Representation Binary Trees in Memory</a:t>
            </a:r>
          </a:p>
          <a:p>
            <a:pPr marL="449263" lvl="0" indent="-182563">
              <a:lnSpc>
                <a:spcPct val="107000"/>
              </a:lnSpc>
              <a:spcAft>
                <a:spcPts val="800"/>
              </a:spcAft>
              <a:buSzPts val="1000"/>
              <a:buFont typeface="Wingdings" panose="05000000000000000000" pitchFamily="2" charset="2"/>
              <a:buChar char="ü"/>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Linked Representation of Binary Trees</a:t>
            </a:r>
          </a:p>
          <a:p>
            <a:pPr marL="449263" indent="-182563">
              <a:lnSpc>
                <a:spcPct val="107000"/>
              </a:lnSpc>
              <a:spcAft>
                <a:spcPts val="800"/>
              </a:spcAft>
              <a:buSzPts val="1000"/>
              <a:buFont typeface="Wingdings" panose="05000000000000000000" pitchFamily="2" charset="2"/>
              <a:buChar char="ü"/>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Sequential Representation of Binary Trees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Traversing Binary Trees</a:t>
            </a:r>
          </a:p>
          <a:p>
            <a:pPr marL="630238" lvl="0" indent="-180975">
              <a:lnSpc>
                <a:spcPct val="107000"/>
              </a:lnSpc>
              <a:spcAft>
                <a:spcPts val="800"/>
              </a:spcAft>
              <a:buSzPts val="1000"/>
              <a:buFont typeface="Wingdings" panose="05000000000000000000" pitchFamily="2" charset="2"/>
              <a:buChar char="ü"/>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Preorder</a:t>
            </a:r>
            <a:r>
              <a:rPr lang="en-IN" dirty="0">
                <a:latin typeface="Times New Roman" panose="02020603050405020304" pitchFamily="18" charset="0"/>
                <a:ea typeface="Calibri" panose="020F0502020204030204" pitchFamily="34" charset="0"/>
                <a:cs typeface="Times New Roman" panose="02020603050405020304" pitchFamily="18" charset="0"/>
              </a:rPr>
              <a:t> Traversal </a:t>
            </a:r>
          </a:p>
          <a:p>
            <a:pPr marL="742950" lvl="1" indent="-285750">
              <a:lnSpc>
                <a:spcPct val="107000"/>
              </a:lnSpc>
              <a:spcAft>
                <a:spcPts val="800"/>
              </a:spcAft>
              <a:buSzPts val="1000"/>
              <a:buFont typeface="Wingdings" panose="05000000000000000000" pitchFamily="2" charset="2"/>
              <a:buChar char="ü"/>
              <a:tabLst>
                <a:tab pos="457200" algn="l"/>
              </a:tabLst>
            </a:pPr>
            <a:r>
              <a:rPr lang="en-IN" dirty="0" err="1">
                <a:latin typeface="Times New Roman" panose="02020603050405020304" pitchFamily="18" charset="0"/>
                <a:ea typeface="Calibri" panose="020F0502020204030204" pitchFamily="34" charset="0"/>
                <a:cs typeface="Times New Roman" panose="02020603050405020304" pitchFamily="18" charset="0"/>
              </a:rPr>
              <a:t>Inorder</a:t>
            </a:r>
            <a:r>
              <a:rPr lang="en-IN" dirty="0">
                <a:latin typeface="Times New Roman" panose="02020603050405020304" pitchFamily="18" charset="0"/>
                <a:ea typeface="Calibri" panose="020F0502020204030204" pitchFamily="34" charset="0"/>
                <a:cs typeface="Times New Roman" panose="02020603050405020304" pitchFamily="18" charset="0"/>
              </a:rPr>
              <a:t> Traversal </a:t>
            </a:r>
          </a:p>
          <a:p>
            <a:pPr marL="742950" lvl="1" indent="-285750">
              <a:lnSpc>
                <a:spcPct val="107000"/>
              </a:lnSpc>
              <a:spcAft>
                <a:spcPts val="800"/>
              </a:spcAft>
              <a:buSzPts val="1000"/>
              <a:buFont typeface="Wingdings" panose="05000000000000000000" pitchFamily="2" charset="2"/>
              <a:buChar char="ü"/>
              <a:tabLst>
                <a:tab pos="457200" algn="l"/>
              </a:tabLst>
            </a:pPr>
            <a:r>
              <a:rPr lang="en-IN" dirty="0" err="1">
                <a:latin typeface="Times New Roman" panose="02020603050405020304" pitchFamily="18" charset="0"/>
                <a:ea typeface="Calibri" panose="020F0502020204030204" pitchFamily="34" charset="0"/>
                <a:cs typeface="Times New Roman" panose="02020603050405020304" pitchFamily="18" charset="0"/>
              </a:rPr>
              <a:t>Postorder</a:t>
            </a:r>
            <a:r>
              <a:rPr lang="en-IN" dirty="0">
                <a:latin typeface="Times New Roman" panose="02020603050405020304" pitchFamily="18" charset="0"/>
                <a:ea typeface="Calibri" panose="020F0502020204030204" pitchFamily="34" charset="0"/>
                <a:cs typeface="Times New Roman" panose="02020603050405020304" pitchFamily="18" charset="0"/>
              </a:rPr>
              <a:t> Traversal </a:t>
            </a:r>
          </a:p>
          <a:p>
            <a:pPr marL="361950" lvl="1" indent="-361950">
              <a:lnSpc>
                <a:spcPct val="107000"/>
              </a:lnSpc>
              <a:spcAft>
                <a:spcPts val="800"/>
              </a:spcAft>
              <a:buSzPts val="1000"/>
              <a:buFont typeface="Arial" panose="020B0604020202020204" pitchFamily="34" charset="0"/>
              <a:buChar char="•"/>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Threaded Binary Trees</a:t>
            </a:r>
          </a:p>
          <a:p>
            <a:pPr marL="449263" lvl="1" indent="266700">
              <a:lnSpc>
                <a:spcPct val="107000"/>
              </a:lnSpc>
              <a:spcAft>
                <a:spcPts val="800"/>
              </a:spcAft>
              <a:buSzPts val="1000"/>
              <a:buFont typeface="Wingdings" panose="05000000000000000000" pitchFamily="2" charset="2"/>
              <a:buChar char="ü"/>
              <a:tabLst>
                <a:tab pos="457200" algn="l"/>
              </a:tabLst>
            </a:pPr>
            <a:r>
              <a:rPr lang="en-IN" dirty="0" err="1">
                <a:latin typeface="Times New Roman" panose="02020603050405020304" pitchFamily="18" charset="0"/>
                <a:ea typeface="Calibri" panose="020F0502020204030204" pitchFamily="34" charset="0"/>
                <a:cs typeface="Times New Roman" panose="02020603050405020304" pitchFamily="18" charset="0"/>
              </a:rPr>
              <a:t>Inorder</a:t>
            </a:r>
            <a:r>
              <a:rPr lang="en-IN" dirty="0">
                <a:latin typeface="Times New Roman" panose="02020603050405020304" pitchFamily="18" charset="0"/>
                <a:ea typeface="Calibri" panose="020F0502020204030204" pitchFamily="34" charset="0"/>
                <a:cs typeface="Times New Roman" panose="02020603050405020304" pitchFamily="18" charset="0"/>
              </a:rPr>
              <a:t> Threading (One Way / Two Way)</a:t>
            </a:r>
          </a:p>
          <a:p>
            <a:pPr marL="449263" lvl="1" indent="266700">
              <a:lnSpc>
                <a:spcPct val="107000"/>
              </a:lnSpc>
              <a:spcAft>
                <a:spcPts val="800"/>
              </a:spcAft>
              <a:buSzPts val="1000"/>
              <a:buFont typeface="Wingdings" panose="05000000000000000000" pitchFamily="2" charset="2"/>
              <a:buChar char="ü"/>
              <a:tabLst>
                <a:tab pos="457200" algn="l"/>
              </a:tabLst>
            </a:pPr>
            <a:r>
              <a:rPr lang="en-IN" dirty="0" err="1">
                <a:latin typeface="Times New Roman" panose="02020603050405020304" pitchFamily="18" charset="0"/>
                <a:cs typeface="Times New Roman" panose="02020603050405020304" pitchFamily="18" charset="0"/>
              </a:rPr>
              <a:t>Preorder</a:t>
            </a:r>
            <a:r>
              <a:rPr lang="en-IN" dirty="0">
                <a:latin typeface="Times New Roman" panose="02020603050405020304" pitchFamily="18" charset="0"/>
                <a:cs typeface="Times New Roman" panose="02020603050405020304" pitchFamily="18" charset="0"/>
              </a:rPr>
              <a:t> Threading </a:t>
            </a:r>
            <a:r>
              <a:rPr lang="en-IN" dirty="0">
                <a:latin typeface="Times New Roman" panose="02020603050405020304" pitchFamily="18" charset="0"/>
                <a:ea typeface="Calibri" panose="020F0502020204030204" pitchFamily="34" charset="0"/>
                <a:cs typeface="Times New Roman" panose="02020603050405020304" pitchFamily="18" charset="0"/>
              </a:rPr>
              <a:t>(One Way / Two Way)</a:t>
            </a:r>
            <a:endParaRPr lang="en-IN" dirty="0"/>
          </a:p>
        </p:txBody>
      </p:sp>
      <p:sp>
        <p:nvSpPr>
          <p:cNvPr id="8" name="TextBox 7">
            <a:extLst>
              <a:ext uri="{FF2B5EF4-FFF2-40B4-BE49-F238E27FC236}">
                <a16:creationId xmlns:a16="http://schemas.microsoft.com/office/drawing/2014/main" id="{2B7340D4-B9B8-4436-A600-E5FF831585D6}"/>
              </a:ext>
            </a:extLst>
          </p:cNvPr>
          <p:cNvSpPr txBox="1"/>
          <p:nvPr/>
        </p:nvSpPr>
        <p:spPr>
          <a:xfrm>
            <a:off x="5008355" y="600710"/>
            <a:ext cx="3938676" cy="6257290"/>
          </a:xfrm>
          <a:prstGeom prst="rect">
            <a:avLst/>
          </a:prstGeom>
          <a:noFill/>
        </p:spPr>
        <p:txBody>
          <a:bodyPr wrap="square" rtlCol="0">
            <a:spAutoFit/>
          </a:bodyPr>
          <a:lstStyle/>
          <a:p>
            <a:pPr lvl="1" indent="-457200">
              <a:lnSpc>
                <a:spcPct val="107000"/>
              </a:lnSpc>
              <a:spcAft>
                <a:spcPts val="800"/>
              </a:spcAft>
              <a:buSzPts val="1000"/>
              <a:buFont typeface="Arial" panose="020B0604020202020204" pitchFamily="34" charset="0"/>
              <a:buChar char="•"/>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Binary Search Trees (BST)</a:t>
            </a:r>
          </a:p>
          <a:p>
            <a:pPr marL="715963" lvl="1" indent="-266700">
              <a:lnSpc>
                <a:spcPct val="107000"/>
              </a:lnSpc>
              <a:spcAft>
                <a:spcPts val="800"/>
              </a:spcAft>
              <a:buSzPts val="1000"/>
              <a:buFont typeface="Wingdings" panose="05000000000000000000" pitchFamily="2" charset="2"/>
              <a:buChar char="ü"/>
              <a:tabLst>
                <a:tab pos="715963"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Searching in BST</a:t>
            </a:r>
          </a:p>
          <a:p>
            <a:pPr marL="715963" lvl="1" indent="-266700">
              <a:lnSpc>
                <a:spcPct val="107000"/>
              </a:lnSpc>
              <a:spcAft>
                <a:spcPts val="800"/>
              </a:spcAft>
              <a:buSzPts val="1000"/>
              <a:buFont typeface="Wingdings" panose="05000000000000000000" pitchFamily="2" charset="2"/>
              <a:buChar char="ü"/>
              <a:tabLst>
                <a:tab pos="715963"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Inserting in BST</a:t>
            </a:r>
          </a:p>
          <a:p>
            <a:pPr marL="715963" lvl="1" indent="-266700">
              <a:lnSpc>
                <a:spcPct val="107000"/>
              </a:lnSpc>
              <a:spcAft>
                <a:spcPts val="800"/>
              </a:spcAft>
              <a:buSzPts val="1000"/>
              <a:buFont typeface="Wingdings" panose="05000000000000000000" pitchFamily="2" charset="2"/>
              <a:buChar char="ü"/>
              <a:tabLst>
                <a:tab pos="715963" algn="l"/>
              </a:tabLst>
            </a:pPr>
            <a:r>
              <a:rPr lang="en-IN" dirty="0">
                <a:latin typeface="Times New Roman" panose="02020603050405020304" pitchFamily="18" charset="0"/>
                <a:cs typeface="Times New Roman" panose="02020603050405020304" pitchFamily="18" charset="0"/>
              </a:rPr>
              <a:t>Complexity of the Searching Algorithm in BST</a:t>
            </a:r>
          </a:p>
          <a:p>
            <a:pPr marL="715963" lvl="1" indent="-266700">
              <a:lnSpc>
                <a:spcPct val="107000"/>
              </a:lnSpc>
              <a:spcAft>
                <a:spcPts val="800"/>
              </a:spcAft>
              <a:buSzPts val="1000"/>
              <a:buFont typeface="Wingdings" panose="05000000000000000000" pitchFamily="2" charset="2"/>
              <a:buChar char="ü"/>
              <a:tabLst>
                <a:tab pos="715963" algn="l"/>
              </a:tabLst>
            </a:pPr>
            <a:r>
              <a:rPr lang="en-IN" dirty="0">
                <a:latin typeface="Times New Roman" panose="02020603050405020304" pitchFamily="18" charset="0"/>
                <a:cs typeface="Times New Roman" panose="02020603050405020304" pitchFamily="18" charset="0"/>
              </a:rPr>
              <a:t>Deleting in a BST</a:t>
            </a:r>
          </a:p>
          <a:p>
            <a:pPr marL="715963" lvl="1" indent="-266700">
              <a:lnSpc>
                <a:spcPct val="107000"/>
              </a:lnSpc>
              <a:spcAft>
                <a:spcPts val="800"/>
              </a:spcAft>
              <a:buSzPts val="1000"/>
              <a:buFont typeface="Wingdings" panose="05000000000000000000" pitchFamily="2" charset="2"/>
              <a:buChar char="ü"/>
              <a:tabLst>
                <a:tab pos="715963" algn="l"/>
              </a:tabLst>
            </a:pPr>
            <a:r>
              <a:rPr lang="en-IN" dirty="0">
                <a:latin typeface="Times New Roman" panose="02020603050405020304" pitchFamily="18" charset="0"/>
                <a:cs typeface="Times New Roman" panose="02020603050405020304" pitchFamily="18" charset="0"/>
              </a:rPr>
              <a:t>Problems of BST</a:t>
            </a:r>
          </a:p>
          <a:p>
            <a:pPr marL="449263" lvl="1" indent="-449263">
              <a:lnSpc>
                <a:spcPct val="107000"/>
              </a:lnSpc>
              <a:spcAft>
                <a:spcPts val="800"/>
              </a:spcAft>
              <a:buSzPts val="1000"/>
              <a:buFont typeface="Arial" panose="020B0604020202020204" pitchFamily="34" charset="0"/>
              <a:buChar char="•"/>
              <a:tabLst>
                <a:tab pos="449263" algn="l"/>
              </a:tabLst>
            </a:pPr>
            <a:r>
              <a:rPr lang="en-IN" b="1" dirty="0">
                <a:latin typeface="Times New Roman" panose="02020603050405020304" pitchFamily="18" charset="0"/>
                <a:cs typeface="Times New Roman" panose="02020603050405020304" pitchFamily="18" charset="0"/>
              </a:rPr>
              <a:t>AVL Search Trees</a:t>
            </a:r>
          </a:p>
          <a:p>
            <a:pPr marL="449263" lvl="1" indent="266700">
              <a:lnSpc>
                <a:spcPct val="107000"/>
              </a:lnSpc>
              <a:spcAft>
                <a:spcPts val="800"/>
              </a:spcAft>
              <a:buSzPts val="1000"/>
              <a:buFont typeface="Wingdings" panose="05000000000000000000" pitchFamily="2" charset="2"/>
              <a:buChar char="ü"/>
              <a:tabLst>
                <a:tab pos="449263" algn="l"/>
              </a:tabLst>
            </a:pPr>
            <a:r>
              <a:rPr lang="en-IN" dirty="0">
                <a:latin typeface="Times New Roman" panose="02020603050405020304" pitchFamily="18" charset="0"/>
                <a:cs typeface="Times New Roman" panose="02020603050405020304" pitchFamily="18" charset="0"/>
              </a:rPr>
              <a:t>Insertion in an AVL Search Trees</a:t>
            </a:r>
          </a:p>
          <a:p>
            <a:pPr marL="449263" lvl="1" indent="-449263">
              <a:lnSpc>
                <a:spcPct val="107000"/>
              </a:lnSpc>
              <a:spcAft>
                <a:spcPts val="800"/>
              </a:spcAft>
              <a:buSzPts val="1000"/>
              <a:buFont typeface="Arial" panose="020B0604020202020204" pitchFamily="34" charset="0"/>
              <a:buChar char="•"/>
              <a:tabLst>
                <a:tab pos="449263" algn="l"/>
              </a:tabLst>
            </a:pPr>
            <a:r>
              <a:rPr lang="en-IN" dirty="0">
                <a:latin typeface="Times New Roman" panose="02020603050405020304" pitchFamily="18" charset="0"/>
                <a:cs typeface="Times New Roman" panose="02020603050405020304" pitchFamily="18" charset="0"/>
              </a:rPr>
              <a:t>m- Way Search Trees</a:t>
            </a:r>
          </a:p>
          <a:p>
            <a:pPr marL="449263" lvl="1" indent="-449263">
              <a:lnSpc>
                <a:spcPct val="107000"/>
              </a:lnSpc>
              <a:spcAft>
                <a:spcPts val="800"/>
              </a:spcAft>
              <a:buSzPts val="1000"/>
              <a:buFont typeface="Arial" panose="020B0604020202020204" pitchFamily="34" charset="0"/>
              <a:buChar char="•"/>
              <a:tabLst>
                <a:tab pos="449263" algn="l"/>
              </a:tabLst>
            </a:pPr>
            <a:r>
              <a:rPr lang="en-IN" dirty="0">
                <a:latin typeface="Times New Roman" panose="02020603050405020304" pitchFamily="18" charset="0"/>
                <a:cs typeface="Times New Roman" panose="02020603050405020304" pitchFamily="18" charset="0"/>
              </a:rPr>
              <a:t>B Trees</a:t>
            </a:r>
          </a:p>
          <a:p>
            <a:pPr marL="449263" lvl="1" indent="-449263">
              <a:lnSpc>
                <a:spcPct val="107000"/>
              </a:lnSpc>
              <a:spcAft>
                <a:spcPts val="800"/>
              </a:spcAft>
              <a:buSzPts val="1000"/>
              <a:buFont typeface="Arial" panose="020B0604020202020204" pitchFamily="34" charset="0"/>
              <a:buChar char="•"/>
              <a:tabLst>
                <a:tab pos="449263" algn="l"/>
              </a:tabLst>
            </a:pPr>
            <a:r>
              <a:rPr lang="en-IN" dirty="0">
                <a:latin typeface="Times New Roman" panose="02020603050405020304" pitchFamily="18" charset="0"/>
                <a:cs typeface="Times New Roman" panose="02020603050405020304" pitchFamily="18" charset="0"/>
              </a:rPr>
              <a:t>B+ -Trees</a:t>
            </a:r>
          </a:p>
          <a:p>
            <a:pPr marL="449263" lvl="1" indent="-449263">
              <a:lnSpc>
                <a:spcPct val="107000"/>
              </a:lnSpc>
              <a:spcAft>
                <a:spcPts val="800"/>
              </a:spcAft>
              <a:buSzPts val="1000"/>
              <a:buFont typeface="Arial" panose="020B0604020202020204" pitchFamily="34" charset="0"/>
              <a:buChar char="•"/>
              <a:tabLst>
                <a:tab pos="449263" algn="l"/>
              </a:tabLst>
            </a:pPr>
            <a:r>
              <a:rPr lang="en-IN" b="1" dirty="0">
                <a:latin typeface="Times New Roman" panose="02020603050405020304" pitchFamily="18" charset="0"/>
                <a:cs typeface="Times New Roman" panose="02020603050405020304" pitchFamily="18" charset="0"/>
              </a:rPr>
              <a:t>Heap Trees (Max / Min Heap)</a:t>
            </a:r>
          </a:p>
          <a:p>
            <a:pPr marL="285750" lvl="1" indent="163513">
              <a:lnSpc>
                <a:spcPct val="107000"/>
              </a:lnSpc>
              <a:spcAft>
                <a:spcPts val="800"/>
              </a:spcAft>
              <a:buSzPts val="1000"/>
              <a:buFont typeface="Wingdings" panose="05000000000000000000" pitchFamily="2" charset="2"/>
              <a:buChar char="ü"/>
              <a:tabLst>
                <a:tab pos="449263" algn="l"/>
              </a:tabLst>
            </a:pPr>
            <a:r>
              <a:rPr lang="en-IN" dirty="0">
                <a:latin typeface="Times New Roman" panose="02020603050405020304" pitchFamily="18" charset="0"/>
                <a:cs typeface="Times New Roman" panose="02020603050405020304" pitchFamily="18" charset="0"/>
              </a:rPr>
              <a:t>Inserting into a Heap</a:t>
            </a:r>
          </a:p>
          <a:p>
            <a:pPr marL="285750" lvl="1" indent="163513">
              <a:lnSpc>
                <a:spcPct val="107000"/>
              </a:lnSpc>
              <a:spcAft>
                <a:spcPts val="800"/>
              </a:spcAft>
              <a:buSzPts val="1000"/>
              <a:buFont typeface="Wingdings" panose="05000000000000000000" pitchFamily="2" charset="2"/>
              <a:buChar char="ü"/>
              <a:tabLst>
                <a:tab pos="449263" algn="l"/>
              </a:tabLst>
            </a:pPr>
            <a:r>
              <a:rPr lang="en-IN" dirty="0">
                <a:latin typeface="Times New Roman" panose="02020603050405020304" pitchFamily="18" charset="0"/>
                <a:cs typeface="Times New Roman" panose="02020603050405020304" pitchFamily="18" charset="0"/>
              </a:rPr>
              <a:t>Deleting the Root of a Heap </a:t>
            </a:r>
          </a:p>
          <a:p>
            <a:pPr marL="449263" lvl="1">
              <a:lnSpc>
                <a:spcPct val="107000"/>
              </a:lnSpc>
              <a:spcAft>
                <a:spcPts val="800"/>
              </a:spcAft>
              <a:buSzPts val="1000"/>
              <a:tabLst>
                <a:tab pos="715963" algn="l"/>
              </a:tabLst>
            </a:pPr>
            <a:endParaRPr lang="en-IN" dirty="0"/>
          </a:p>
        </p:txBody>
      </p:sp>
      <p:sp>
        <p:nvSpPr>
          <p:cNvPr id="9" name="TextBox 8">
            <a:extLst>
              <a:ext uri="{FF2B5EF4-FFF2-40B4-BE49-F238E27FC236}">
                <a16:creationId xmlns:a16="http://schemas.microsoft.com/office/drawing/2014/main" id="{94C6F597-6D65-4379-B107-D89AA711175F}"/>
              </a:ext>
            </a:extLst>
          </p:cNvPr>
          <p:cNvSpPr txBox="1"/>
          <p:nvPr/>
        </p:nvSpPr>
        <p:spPr>
          <a:xfrm>
            <a:off x="8716277" y="703316"/>
            <a:ext cx="3099755" cy="774507"/>
          </a:xfrm>
          <a:prstGeom prst="rect">
            <a:avLst/>
          </a:prstGeom>
          <a:noFill/>
        </p:spPr>
        <p:txBody>
          <a:bodyPr wrap="square" rtlCol="0">
            <a:spAutoFit/>
          </a:bodyPr>
          <a:lstStyle/>
          <a:p>
            <a:pPr lvl="1" indent="-457200">
              <a:lnSpc>
                <a:spcPct val="107000"/>
              </a:lnSpc>
              <a:spcAft>
                <a:spcPts val="800"/>
              </a:spcAft>
              <a:buSzPts val="1000"/>
              <a:buFont typeface="Arial" panose="020B0604020202020204" pitchFamily="34" charset="0"/>
              <a:buChar char="•"/>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Heap Sort</a:t>
            </a:r>
          </a:p>
          <a:p>
            <a:pPr marL="449263" lvl="1">
              <a:lnSpc>
                <a:spcPct val="107000"/>
              </a:lnSpc>
              <a:spcAft>
                <a:spcPts val="800"/>
              </a:spcAft>
              <a:buSzPts val="1000"/>
              <a:tabLst>
                <a:tab pos="715963" algn="l"/>
              </a:tabLst>
            </a:pPr>
            <a:endParaRPr lang="en-IN" dirty="0"/>
          </a:p>
        </p:txBody>
      </p:sp>
    </p:spTree>
    <p:extLst>
      <p:ext uri="{BB962C8B-B14F-4D97-AF65-F5344CB8AC3E}">
        <p14:creationId xmlns:p14="http://schemas.microsoft.com/office/powerpoint/2010/main" val="9912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down)">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down)">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wipe(down)">
                                      <p:cBhvr>
                                        <p:cTn id="40" dur="500"/>
                                        <p:tgtEl>
                                          <p:spTgt spid="7">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wipe(down)">
                                      <p:cBhvr>
                                        <p:cTn id="43" dur="500"/>
                                        <p:tgtEl>
                                          <p:spTgt spid="7">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wipe(down)">
                                      <p:cBhvr>
                                        <p:cTn id="46" dur="500"/>
                                        <p:tgtEl>
                                          <p:spTgt spid="7">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wipe(down)">
                                      <p:cBhvr>
                                        <p:cTn id="49" dur="500"/>
                                        <p:tgtEl>
                                          <p:spTgt spid="7">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7">
                                            <p:txEl>
                                              <p:pRg st="12" end="12"/>
                                            </p:txEl>
                                          </p:spTgt>
                                        </p:tgtEl>
                                        <p:attrNameLst>
                                          <p:attrName>style.visibility</p:attrName>
                                        </p:attrNameLst>
                                      </p:cBhvr>
                                      <p:to>
                                        <p:strVal val="visible"/>
                                      </p:to>
                                    </p:set>
                                    <p:animEffect transition="in" filter="wipe(down)">
                                      <p:cBhvr>
                                        <p:cTn id="52" dur="500"/>
                                        <p:tgtEl>
                                          <p:spTgt spid="7">
                                            <p:txEl>
                                              <p:pRg st="12" end="12"/>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Effect transition="in" filter="wipe(down)">
                                      <p:cBhvr>
                                        <p:cTn id="55" dur="500"/>
                                        <p:tgtEl>
                                          <p:spTgt spid="7">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8">
                                            <p:txEl>
                                              <p:pRg st="0" end="0"/>
                                            </p:txEl>
                                          </p:spTgt>
                                        </p:tgtEl>
                                        <p:attrNameLst>
                                          <p:attrName>style.visibility</p:attrName>
                                        </p:attrNameLst>
                                      </p:cBhvr>
                                      <p:to>
                                        <p:strVal val="visible"/>
                                      </p:to>
                                    </p:set>
                                    <p:animEffect transition="in" filter="wipe(down)">
                                      <p:cBhvr>
                                        <p:cTn id="60" dur="500"/>
                                        <p:tgtEl>
                                          <p:spTgt spid="8">
                                            <p:txEl>
                                              <p:pRg st="0" end="0"/>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animEffect transition="in" filter="wipe(down)">
                                      <p:cBhvr>
                                        <p:cTn id="63" dur="500"/>
                                        <p:tgtEl>
                                          <p:spTgt spid="8">
                                            <p:txEl>
                                              <p:pRg st="1" end="1"/>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8">
                                            <p:txEl>
                                              <p:pRg st="2" end="2"/>
                                            </p:txEl>
                                          </p:spTgt>
                                        </p:tgtEl>
                                        <p:attrNameLst>
                                          <p:attrName>style.visibility</p:attrName>
                                        </p:attrNameLst>
                                      </p:cBhvr>
                                      <p:to>
                                        <p:strVal val="visible"/>
                                      </p:to>
                                    </p:set>
                                    <p:animEffect transition="in" filter="wipe(down)">
                                      <p:cBhvr>
                                        <p:cTn id="66" dur="500"/>
                                        <p:tgtEl>
                                          <p:spTgt spid="8">
                                            <p:txEl>
                                              <p:pRg st="2" end="2"/>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8">
                                            <p:txEl>
                                              <p:pRg st="3" end="3"/>
                                            </p:txEl>
                                          </p:spTgt>
                                        </p:tgtEl>
                                        <p:attrNameLst>
                                          <p:attrName>style.visibility</p:attrName>
                                        </p:attrNameLst>
                                      </p:cBhvr>
                                      <p:to>
                                        <p:strVal val="visible"/>
                                      </p:to>
                                    </p:set>
                                    <p:animEffect transition="in" filter="wipe(down)">
                                      <p:cBhvr>
                                        <p:cTn id="69" dur="500"/>
                                        <p:tgtEl>
                                          <p:spTgt spid="8">
                                            <p:txEl>
                                              <p:pRg st="3" end="3"/>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wipe(down)">
                                      <p:cBhvr>
                                        <p:cTn id="72" dur="500"/>
                                        <p:tgtEl>
                                          <p:spTgt spid="8">
                                            <p:txEl>
                                              <p:pRg st="4" end="4"/>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8">
                                            <p:txEl>
                                              <p:pRg st="5" end="5"/>
                                            </p:txEl>
                                          </p:spTgt>
                                        </p:tgtEl>
                                        <p:attrNameLst>
                                          <p:attrName>style.visibility</p:attrName>
                                        </p:attrNameLst>
                                      </p:cBhvr>
                                      <p:to>
                                        <p:strVal val="visible"/>
                                      </p:to>
                                    </p:set>
                                    <p:animEffect transition="in" filter="wipe(down)">
                                      <p:cBhvr>
                                        <p:cTn id="75" dur="500"/>
                                        <p:tgtEl>
                                          <p:spTgt spid="8">
                                            <p:txEl>
                                              <p:pRg st="5" end="5"/>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8">
                                            <p:txEl>
                                              <p:pRg st="6" end="6"/>
                                            </p:txEl>
                                          </p:spTgt>
                                        </p:tgtEl>
                                        <p:attrNameLst>
                                          <p:attrName>style.visibility</p:attrName>
                                        </p:attrNameLst>
                                      </p:cBhvr>
                                      <p:to>
                                        <p:strVal val="visible"/>
                                      </p:to>
                                    </p:set>
                                    <p:animEffect transition="in" filter="wipe(down)">
                                      <p:cBhvr>
                                        <p:cTn id="78" dur="500"/>
                                        <p:tgtEl>
                                          <p:spTgt spid="8">
                                            <p:txEl>
                                              <p:pRg st="6" end="6"/>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8">
                                            <p:txEl>
                                              <p:pRg st="7" end="7"/>
                                            </p:txEl>
                                          </p:spTgt>
                                        </p:tgtEl>
                                        <p:attrNameLst>
                                          <p:attrName>style.visibility</p:attrName>
                                        </p:attrNameLst>
                                      </p:cBhvr>
                                      <p:to>
                                        <p:strVal val="visible"/>
                                      </p:to>
                                    </p:set>
                                    <p:animEffect transition="in" filter="wipe(down)">
                                      <p:cBhvr>
                                        <p:cTn id="81" dur="500"/>
                                        <p:tgtEl>
                                          <p:spTgt spid="8">
                                            <p:txEl>
                                              <p:pRg st="7" end="7"/>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8">
                                            <p:txEl>
                                              <p:pRg st="8" end="8"/>
                                            </p:txEl>
                                          </p:spTgt>
                                        </p:tgtEl>
                                        <p:attrNameLst>
                                          <p:attrName>style.visibility</p:attrName>
                                        </p:attrNameLst>
                                      </p:cBhvr>
                                      <p:to>
                                        <p:strVal val="visible"/>
                                      </p:to>
                                    </p:set>
                                    <p:animEffect transition="in" filter="wipe(down)">
                                      <p:cBhvr>
                                        <p:cTn id="84" dur="500"/>
                                        <p:tgtEl>
                                          <p:spTgt spid="8">
                                            <p:txEl>
                                              <p:pRg st="8" end="8"/>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8">
                                            <p:txEl>
                                              <p:pRg st="9" end="9"/>
                                            </p:txEl>
                                          </p:spTgt>
                                        </p:tgtEl>
                                        <p:attrNameLst>
                                          <p:attrName>style.visibility</p:attrName>
                                        </p:attrNameLst>
                                      </p:cBhvr>
                                      <p:to>
                                        <p:strVal val="visible"/>
                                      </p:to>
                                    </p:set>
                                    <p:animEffect transition="in" filter="wipe(down)">
                                      <p:cBhvr>
                                        <p:cTn id="87" dur="500"/>
                                        <p:tgtEl>
                                          <p:spTgt spid="8">
                                            <p:txEl>
                                              <p:pRg st="9" end="9"/>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8">
                                            <p:txEl>
                                              <p:pRg st="10" end="10"/>
                                            </p:txEl>
                                          </p:spTgt>
                                        </p:tgtEl>
                                        <p:attrNameLst>
                                          <p:attrName>style.visibility</p:attrName>
                                        </p:attrNameLst>
                                      </p:cBhvr>
                                      <p:to>
                                        <p:strVal val="visible"/>
                                      </p:to>
                                    </p:set>
                                    <p:animEffect transition="in" filter="wipe(down)">
                                      <p:cBhvr>
                                        <p:cTn id="90" dur="500"/>
                                        <p:tgtEl>
                                          <p:spTgt spid="8">
                                            <p:txEl>
                                              <p:pRg st="10" end="10"/>
                                            </p:txEl>
                                          </p:spTgt>
                                        </p:tgtEl>
                                      </p:cBhvr>
                                    </p:animEffect>
                                  </p:childTnLst>
                                </p:cTn>
                              </p:par>
                              <p:par>
                                <p:cTn id="91" presetID="22" presetClass="entr" presetSubtype="4" fill="hold" nodeType="withEffect">
                                  <p:stCondLst>
                                    <p:cond delay="0"/>
                                  </p:stCondLst>
                                  <p:childTnLst>
                                    <p:set>
                                      <p:cBhvr>
                                        <p:cTn id="92" dur="1" fill="hold">
                                          <p:stCondLst>
                                            <p:cond delay="0"/>
                                          </p:stCondLst>
                                        </p:cTn>
                                        <p:tgtEl>
                                          <p:spTgt spid="8">
                                            <p:txEl>
                                              <p:pRg st="11" end="11"/>
                                            </p:txEl>
                                          </p:spTgt>
                                        </p:tgtEl>
                                        <p:attrNameLst>
                                          <p:attrName>style.visibility</p:attrName>
                                        </p:attrNameLst>
                                      </p:cBhvr>
                                      <p:to>
                                        <p:strVal val="visible"/>
                                      </p:to>
                                    </p:set>
                                    <p:animEffect transition="in" filter="wipe(down)">
                                      <p:cBhvr>
                                        <p:cTn id="93" dur="500"/>
                                        <p:tgtEl>
                                          <p:spTgt spid="8">
                                            <p:txEl>
                                              <p:pRg st="11" end="11"/>
                                            </p:txEl>
                                          </p:spTgt>
                                        </p:tgtEl>
                                      </p:cBhvr>
                                    </p:animEffect>
                                  </p:childTnLst>
                                </p:cTn>
                              </p:par>
                              <p:par>
                                <p:cTn id="94" presetID="22" presetClass="entr" presetSubtype="4" fill="hold" nodeType="withEffect">
                                  <p:stCondLst>
                                    <p:cond delay="0"/>
                                  </p:stCondLst>
                                  <p:childTnLst>
                                    <p:set>
                                      <p:cBhvr>
                                        <p:cTn id="95" dur="1" fill="hold">
                                          <p:stCondLst>
                                            <p:cond delay="0"/>
                                          </p:stCondLst>
                                        </p:cTn>
                                        <p:tgtEl>
                                          <p:spTgt spid="8">
                                            <p:txEl>
                                              <p:pRg st="12" end="12"/>
                                            </p:txEl>
                                          </p:spTgt>
                                        </p:tgtEl>
                                        <p:attrNameLst>
                                          <p:attrName>style.visibility</p:attrName>
                                        </p:attrNameLst>
                                      </p:cBhvr>
                                      <p:to>
                                        <p:strVal val="visible"/>
                                      </p:to>
                                    </p:set>
                                    <p:animEffect transition="in" filter="wipe(down)">
                                      <p:cBhvr>
                                        <p:cTn id="96" dur="500"/>
                                        <p:tgtEl>
                                          <p:spTgt spid="8">
                                            <p:txEl>
                                              <p:pRg st="12" end="12"/>
                                            </p:txEl>
                                          </p:spTgt>
                                        </p:tgtEl>
                                      </p:cBhvr>
                                    </p:animEffect>
                                  </p:childTnLst>
                                </p:cTn>
                              </p:par>
                              <p:par>
                                <p:cTn id="97" presetID="22" presetClass="entr" presetSubtype="4" fill="hold" nodeType="withEffect">
                                  <p:stCondLst>
                                    <p:cond delay="0"/>
                                  </p:stCondLst>
                                  <p:childTnLst>
                                    <p:set>
                                      <p:cBhvr>
                                        <p:cTn id="98" dur="1" fill="hold">
                                          <p:stCondLst>
                                            <p:cond delay="0"/>
                                          </p:stCondLst>
                                        </p:cTn>
                                        <p:tgtEl>
                                          <p:spTgt spid="8">
                                            <p:txEl>
                                              <p:pRg st="13" end="13"/>
                                            </p:txEl>
                                          </p:spTgt>
                                        </p:tgtEl>
                                        <p:attrNameLst>
                                          <p:attrName>style.visibility</p:attrName>
                                        </p:attrNameLst>
                                      </p:cBhvr>
                                      <p:to>
                                        <p:strVal val="visible"/>
                                      </p:to>
                                    </p:set>
                                    <p:animEffect transition="in" filter="wipe(down)">
                                      <p:cBhvr>
                                        <p:cTn id="99" dur="500"/>
                                        <p:tgtEl>
                                          <p:spTgt spid="8">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9">
                                            <p:txEl>
                                              <p:pRg st="0" end="0"/>
                                            </p:txEl>
                                          </p:spTgt>
                                        </p:tgtEl>
                                        <p:attrNameLst>
                                          <p:attrName>style.visibility</p:attrName>
                                        </p:attrNameLst>
                                      </p:cBhvr>
                                      <p:to>
                                        <p:strVal val="visible"/>
                                      </p:to>
                                    </p:set>
                                    <p:animEffect transition="in" filter="wipe(down)">
                                      <p:cBhvr>
                                        <p:cTn id="10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Deletion</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20</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002060"/>
                </a:solidFill>
              </a:rPr>
              <a:t>Case 2: </a:t>
            </a:r>
            <a:r>
              <a:rPr lang="en-US" dirty="0">
                <a:solidFill>
                  <a:srgbClr val="002060"/>
                </a:solidFill>
              </a:rPr>
              <a:t>N has exactly one child. Then N is deleted from T by simply replacing the location of N in P(N) by the location of the only child of N.</a:t>
            </a:r>
          </a:p>
          <a:p>
            <a:pPr algn="just"/>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10836234" y="155119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11124031" y="156433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38" name="TextBox 137">
            <a:extLst>
              <a:ext uri="{FF2B5EF4-FFF2-40B4-BE49-F238E27FC236}">
                <a16:creationId xmlns:a16="http://schemas.microsoft.com/office/drawing/2014/main" id="{13F190FC-28F4-47EE-BDC0-EEB3A5A53074}"/>
              </a:ext>
            </a:extLst>
          </p:cNvPr>
          <p:cNvSpPr txBox="1">
            <a:spLocks/>
          </p:cNvSpPr>
          <p:nvPr/>
        </p:nvSpPr>
        <p:spPr>
          <a:xfrm>
            <a:off x="708406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139" name="TextBox 138">
            <a:extLst>
              <a:ext uri="{FF2B5EF4-FFF2-40B4-BE49-F238E27FC236}">
                <a16:creationId xmlns:a16="http://schemas.microsoft.com/office/drawing/2014/main" id="{40F2C242-8A52-423C-BD9E-2E81A36427FC}"/>
              </a:ext>
            </a:extLst>
          </p:cNvPr>
          <p:cNvSpPr txBox="1">
            <a:spLocks/>
          </p:cNvSpPr>
          <p:nvPr/>
        </p:nvSpPr>
        <p:spPr>
          <a:xfrm>
            <a:off x="7669639" y="236077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140" name="TextBox 139">
            <a:extLst>
              <a:ext uri="{FF2B5EF4-FFF2-40B4-BE49-F238E27FC236}">
                <a16:creationId xmlns:a16="http://schemas.microsoft.com/office/drawing/2014/main" id="{4885C3BA-3DFC-4F3F-8910-CE6B8E17C572}"/>
              </a:ext>
            </a:extLst>
          </p:cNvPr>
          <p:cNvSpPr txBox="1">
            <a:spLocks/>
          </p:cNvSpPr>
          <p:nvPr/>
        </p:nvSpPr>
        <p:spPr>
          <a:xfrm>
            <a:off x="8289993"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41" name="TextBox 140">
            <a:extLst>
              <a:ext uri="{FF2B5EF4-FFF2-40B4-BE49-F238E27FC236}">
                <a16:creationId xmlns:a16="http://schemas.microsoft.com/office/drawing/2014/main" id="{290E2D29-F88A-4F9A-911E-1A26492A30DF}"/>
              </a:ext>
            </a:extLst>
          </p:cNvPr>
          <p:cNvSpPr txBox="1">
            <a:spLocks/>
          </p:cNvSpPr>
          <p:nvPr/>
        </p:nvSpPr>
        <p:spPr>
          <a:xfrm>
            <a:off x="887557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42" name="TextBox 141">
            <a:extLst>
              <a:ext uri="{FF2B5EF4-FFF2-40B4-BE49-F238E27FC236}">
                <a16:creationId xmlns:a16="http://schemas.microsoft.com/office/drawing/2014/main" id="{389CF9F4-8014-474A-9AF7-353DAA1D0471}"/>
              </a:ext>
            </a:extLst>
          </p:cNvPr>
          <p:cNvSpPr txBox="1">
            <a:spLocks/>
          </p:cNvSpPr>
          <p:nvPr/>
        </p:nvSpPr>
        <p:spPr>
          <a:xfrm>
            <a:off x="9481467"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43" name="Group 142">
            <a:extLst>
              <a:ext uri="{FF2B5EF4-FFF2-40B4-BE49-F238E27FC236}">
                <a16:creationId xmlns:a16="http://schemas.microsoft.com/office/drawing/2014/main" id="{D7B10359-940D-4E41-A3B2-95D50EE80584}"/>
              </a:ext>
            </a:extLst>
          </p:cNvPr>
          <p:cNvGrpSpPr/>
          <p:nvPr/>
        </p:nvGrpSpPr>
        <p:grpSpPr>
          <a:xfrm>
            <a:off x="8738032" y="1971583"/>
            <a:ext cx="868276" cy="260799"/>
            <a:chOff x="4999896" y="2046523"/>
            <a:chExt cx="868276" cy="260799"/>
          </a:xfrm>
        </p:grpSpPr>
        <p:sp>
          <p:nvSpPr>
            <p:cNvPr id="226" name="Rectangle 225">
              <a:extLst>
                <a:ext uri="{FF2B5EF4-FFF2-40B4-BE49-F238E27FC236}">
                  <a16:creationId xmlns:a16="http://schemas.microsoft.com/office/drawing/2014/main" id="{BA020881-25B9-49DD-954D-096FF870178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Rectangle 226">
              <a:extLst>
                <a:ext uri="{FF2B5EF4-FFF2-40B4-BE49-F238E27FC236}">
                  <a16:creationId xmlns:a16="http://schemas.microsoft.com/office/drawing/2014/main" id="{E0B83407-4548-475C-8F8B-77E7C56F65C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Rectangle 227">
              <a:extLst>
                <a:ext uri="{FF2B5EF4-FFF2-40B4-BE49-F238E27FC236}">
                  <a16:creationId xmlns:a16="http://schemas.microsoft.com/office/drawing/2014/main" id="{6829E9CC-5D30-4532-8464-1B107D2EE0E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TextBox 143">
            <a:extLst>
              <a:ext uri="{FF2B5EF4-FFF2-40B4-BE49-F238E27FC236}">
                <a16:creationId xmlns:a16="http://schemas.microsoft.com/office/drawing/2014/main" id="{D2976141-06E4-4E96-B633-CA01A4326A99}"/>
              </a:ext>
            </a:extLst>
          </p:cNvPr>
          <p:cNvSpPr txBox="1"/>
          <p:nvPr/>
        </p:nvSpPr>
        <p:spPr>
          <a:xfrm>
            <a:off x="7366860" y="3173165"/>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145" name="Group 144">
            <a:extLst>
              <a:ext uri="{FF2B5EF4-FFF2-40B4-BE49-F238E27FC236}">
                <a16:creationId xmlns:a16="http://schemas.microsoft.com/office/drawing/2014/main" id="{D2812F4F-3517-41B2-B7CD-3DC363D95CC5}"/>
              </a:ext>
            </a:extLst>
          </p:cNvPr>
          <p:cNvGrpSpPr/>
          <p:nvPr/>
        </p:nvGrpSpPr>
        <p:grpSpPr>
          <a:xfrm>
            <a:off x="7813761" y="2574508"/>
            <a:ext cx="868276" cy="260799"/>
            <a:chOff x="4999896" y="2046523"/>
            <a:chExt cx="868276" cy="260799"/>
          </a:xfrm>
        </p:grpSpPr>
        <p:sp>
          <p:nvSpPr>
            <p:cNvPr id="223" name="Rectangle 222">
              <a:extLst>
                <a:ext uri="{FF2B5EF4-FFF2-40B4-BE49-F238E27FC236}">
                  <a16:creationId xmlns:a16="http://schemas.microsoft.com/office/drawing/2014/main" id="{67D445A0-368F-4D89-8FBA-CD93859C241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81994E6B-70FB-4DDA-8BED-D94552D9BB3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6A1AE645-9EFF-48A2-90F4-AFDCACB8A31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CACE1B1C-0F8E-46B8-A877-27EF2FE5CF5C}"/>
              </a:ext>
            </a:extLst>
          </p:cNvPr>
          <p:cNvGrpSpPr/>
          <p:nvPr/>
        </p:nvGrpSpPr>
        <p:grpSpPr>
          <a:xfrm>
            <a:off x="9560781" y="2574508"/>
            <a:ext cx="868276" cy="260799"/>
            <a:chOff x="4999896" y="2046523"/>
            <a:chExt cx="868276" cy="260799"/>
          </a:xfrm>
        </p:grpSpPr>
        <p:sp>
          <p:nvSpPr>
            <p:cNvPr id="220" name="Rectangle 219">
              <a:extLst>
                <a:ext uri="{FF2B5EF4-FFF2-40B4-BE49-F238E27FC236}">
                  <a16:creationId xmlns:a16="http://schemas.microsoft.com/office/drawing/2014/main" id="{9E173455-9DFC-47CE-8DEE-5D914A649F0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Rectangle 220">
              <a:extLst>
                <a:ext uri="{FF2B5EF4-FFF2-40B4-BE49-F238E27FC236}">
                  <a16:creationId xmlns:a16="http://schemas.microsoft.com/office/drawing/2014/main" id="{20978706-A4A7-4C15-84F3-BDE2BB05D2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ectangle 221">
              <a:extLst>
                <a:ext uri="{FF2B5EF4-FFF2-40B4-BE49-F238E27FC236}">
                  <a16:creationId xmlns:a16="http://schemas.microsoft.com/office/drawing/2014/main" id="{AAD316DB-CA47-4F6D-A7AE-15A91A852E9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a:extLst>
              <a:ext uri="{FF2B5EF4-FFF2-40B4-BE49-F238E27FC236}">
                <a16:creationId xmlns:a16="http://schemas.microsoft.com/office/drawing/2014/main" id="{CCA5CB51-A1D8-4F8C-96C5-D2DD6081CF07}"/>
              </a:ext>
            </a:extLst>
          </p:cNvPr>
          <p:cNvGrpSpPr/>
          <p:nvPr/>
        </p:nvGrpSpPr>
        <p:grpSpPr>
          <a:xfrm>
            <a:off x="7067802" y="3234018"/>
            <a:ext cx="868276" cy="260799"/>
            <a:chOff x="4999896" y="2046523"/>
            <a:chExt cx="868276" cy="260799"/>
          </a:xfrm>
        </p:grpSpPr>
        <p:sp>
          <p:nvSpPr>
            <p:cNvPr id="217" name="Rectangle 216">
              <a:extLst>
                <a:ext uri="{FF2B5EF4-FFF2-40B4-BE49-F238E27FC236}">
                  <a16:creationId xmlns:a16="http://schemas.microsoft.com/office/drawing/2014/main" id="{CE20BED3-2884-40EF-880E-737DB65174E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0AA662B7-D122-451C-BBAC-480243FA5D6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ectangle 218">
              <a:extLst>
                <a:ext uri="{FF2B5EF4-FFF2-40B4-BE49-F238E27FC236}">
                  <a16:creationId xmlns:a16="http://schemas.microsoft.com/office/drawing/2014/main" id="{9D0CA7BD-7B85-473E-8909-BADBEF88337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A758A8D2-D5E7-40D3-9533-0E1CD18DF509}"/>
              </a:ext>
            </a:extLst>
          </p:cNvPr>
          <p:cNvGrpSpPr/>
          <p:nvPr/>
        </p:nvGrpSpPr>
        <p:grpSpPr>
          <a:xfrm>
            <a:off x="8215854" y="3221444"/>
            <a:ext cx="868276" cy="260799"/>
            <a:chOff x="4999896" y="2046523"/>
            <a:chExt cx="868276" cy="260799"/>
          </a:xfrm>
        </p:grpSpPr>
        <p:sp>
          <p:nvSpPr>
            <p:cNvPr id="214" name="Rectangle 213">
              <a:extLst>
                <a:ext uri="{FF2B5EF4-FFF2-40B4-BE49-F238E27FC236}">
                  <a16:creationId xmlns:a16="http://schemas.microsoft.com/office/drawing/2014/main" id="{69E08AC1-4E28-40FE-B9EF-6AEECF988C5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Rectangle 214">
              <a:extLst>
                <a:ext uri="{FF2B5EF4-FFF2-40B4-BE49-F238E27FC236}">
                  <a16:creationId xmlns:a16="http://schemas.microsoft.com/office/drawing/2014/main" id="{D415F23F-9D96-4261-A944-3246EFA9D42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Rectangle 215">
              <a:extLst>
                <a:ext uri="{FF2B5EF4-FFF2-40B4-BE49-F238E27FC236}">
                  <a16:creationId xmlns:a16="http://schemas.microsoft.com/office/drawing/2014/main" id="{6FF33D0C-D526-42BB-8E4E-1CEB3EFB795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 name="Group 148">
            <a:extLst>
              <a:ext uri="{FF2B5EF4-FFF2-40B4-BE49-F238E27FC236}">
                <a16:creationId xmlns:a16="http://schemas.microsoft.com/office/drawing/2014/main" id="{138001A6-170E-40FE-B091-DDD62F07F498}"/>
              </a:ext>
            </a:extLst>
          </p:cNvPr>
          <p:cNvGrpSpPr/>
          <p:nvPr/>
        </p:nvGrpSpPr>
        <p:grpSpPr>
          <a:xfrm>
            <a:off x="10301826" y="3219964"/>
            <a:ext cx="868276" cy="260799"/>
            <a:chOff x="4999896" y="2046523"/>
            <a:chExt cx="868276" cy="260799"/>
          </a:xfrm>
        </p:grpSpPr>
        <p:sp>
          <p:nvSpPr>
            <p:cNvPr id="211" name="Rectangle 210">
              <a:extLst>
                <a:ext uri="{FF2B5EF4-FFF2-40B4-BE49-F238E27FC236}">
                  <a16:creationId xmlns:a16="http://schemas.microsoft.com/office/drawing/2014/main" id="{EAA3564C-FA35-49EE-A709-9B63BDF3B9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Rectangle 211">
              <a:extLst>
                <a:ext uri="{FF2B5EF4-FFF2-40B4-BE49-F238E27FC236}">
                  <a16:creationId xmlns:a16="http://schemas.microsoft.com/office/drawing/2014/main" id="{652CC33A-827B-43E9-8654-3613F2F53AE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Rectangle 212">
              <a:extLst>
                <a:ext uri="{FF2B5EF4-FFF2-40B4-BE49-F238E27FC236}">
                  <a16:creationId xmlns:a16="http://schemas.microsoft.com/office/drawing/2014/main" id="{2AE2C26E-8F0A-488C-BD9E-F12DA93EB1B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 name="Group 151">
            <a:extLst>
              <a:ext uri="{FF2B5EF4-FFF2-40B4-BE49-F238E27FC236}">
                <a16:creationId xmlns:a16="http://schemas.microsoft.com/office/drawing/2014/main" id="{CA05DE66-6947-4030-A293-CA8FDFAAA8BD}"/>
              </a:ext>
            </a:extLst>
          </p:cNvPr>
          <p:cNvGrpSpPr/>
          <p:nvPr/>
        </p:nvGrpSpPr>
        <p:grpSpPr>
          <a:xfrm>
            <a:off x="9162984" y="3235089"/>
            <a:ext cx="868276" cy="260799"/>
            <a:chOff x="4999896" y="2046523"/>
            <a:chExt cx="868276" cy="260799"/>
          </a:xfrm>
        </p:grpSpPr>
        <p:sp>
          <p:nvSpPr>
            <p:cNvPr id="202" name="Rectangle 201">
              <a:extLst>
                <a:ext uri="{FF2B5EF4-FFF2-40B4-BE49-F238E27FC236}">
                  <a16:creationId xmlns:a16="http://schemas.microsoft.com/office/drawing/2014/main" id="{B7F0BB55-C56C-40E6-8AB1-94406F02679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ectangle 202">
              <a:extLst>
                <a:ext uri="{FF2B5EF4-FFF2-40B4-BE49-F238E27FC236}">
                  <a16:creationId xmlns:a16="http://schemas.microsoft.com/office/drawing/2014/main" id="{A6C251D1-9ECD-4EAF-9567-429C52D10AB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a:extLst>
                <a:ext uri="{FF2B5EF4-FFF2-40B4-BE49-F238E27FC236}">
                  <a16:creationId xmlns:a16="http://schemas.microsoft.com/office/drawing/2014/main" id="{B92A63D3-F503-42A3-AA61-5A924315A44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3" name="Straight Arrow Connector 152">
            <a:extLst>
              <a:ext uri="{FF2B5EF4-FFF2-40B4-BE49-F238E27FC236}">
                <a16:creationId xmlns:a16="http://schemas.microsoft.com/office/drawing/2014/main" id="{66E19DF6-4967-48B7-AF25-825B189A45D9}"/>
              </a:ext>
            </a:extLst>
          </p:cNvPr>
          <p:cNvCxnSpPr>
            <a:cxnSpLocks/>
          </p:cNvCxnSpPr>
          <p:nvPr/>
        </p:nvCxnSpPr>
        <p:spPr>
          <a:xfrm flipH="1">
            <a:off x="8272741" y="2117927"/>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2A34035-0CF3-4542-935F-BDF01B7D39C0}"/>
              </a:ext>
            </a:extLst>
          </p:cNvPr>
          <p:cNvCxnSpPr>
            <a:cxnSpLocks/>
          </p:cNvCxnSpPr>
          <p:nvPr/>
        </p:nvCxnSpPr>
        <p:spPr>
          <a:xfrm flipH="1">
            <a:off x="7494667" y="2729231"/>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458BD4B-976C-4328-818F-C92FA672E0AA}"/>
              </a:ext>
            </a:extLst>
          </p:cNvPr>
          <p:cNvCxnSpPr>
            <a:cxnSpLocks/>
          </p:cNvCxnSpPr>
          <p:nvPr/>
        </p:nvCxnSpPr>
        <p:spPr>
          <a:xfrm flipH="1">
            <a:off x="9501795" y="2763682"/>
            <a:ext cx="199696" cy="44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363FD0-7B89-4188-866C-AC5B5CCD6636}"/>
              </a:ext>
            </a:extLst>
          </p:cNvPr>
          <p:cNvCxnSpPr>
            <a:cxnSpLocks/>
            <a:endCxn id="215" idx="0"/>
          </p:cNvCxnSpPr>
          <p:nvPr/>
        </p:nvCxnSpPr>
        <p:spPr>
          <a:xfrm>
            <a:off x="8385558" y="2701682"/>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B4BD2FB-C36F-4DE7-9FAE-82EEAE2B9F89}"/>
              </a:ext>
            </a:extLst>
          </p:cNvPr>
          <p:cNvCxnSpPr>
            <a:cxnSpLocks/>
            <a:endCxn id="221" idx="0"/>
          </p:cNvCxnSpPr>
          <p:nvPr/>
        </p:nvCxnSpPr>
        <p:spPr>
          <a:xfrm>
            <a:off x="9635416" y="2082898"/>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B88B3F8-F0D4-4BF3-AFE4-9078C93DE51A}"/>
              </a:ext>
            </a:extLst>
          </p:cNvPr>
          <p:cNvCxnSpPr>
            <a:cxnSpLocks/>
            <a:stCxn id="172" idx="3"/>
            <a:endCxn id="212" idx="0"/>
          </p:cNvCxnSpPr>
          <p:nvPr/>
        </p:nvCxnSpPr>
        <p:spPr>
          <a:xfrm>
            <a:off x="10325412" y="2712959"/>
            <a:ext cx="410553" cy="50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A580B99A-93E8-494F-B3A6-E1C13F5591ED}"/>
              </a:ext>
            </a:extLst>
          </p:cNvPr>
          <p:cNvGrpSpPr/>
          <p:nvPr/>
        </p:nvGrpSpPr>
        <p:grpSpPr>
          <a:xfrm>
            <a:off x="10987399" y="3309877"/>
            <a:ext cx="120770" cy="108382"/>
            <a:chOff x="9721970" y="2177531"/>
            <a:chExt cx="120770" cy="108382"/>
          </a:xfrm>
        </p:grpSpPr>
        <p:cxnSp>
          <p:nvCxnSpPr>
            <p:cNvPr id="200" name="Straight Connector 199">
              <a:extLst>
                <a:ext uri="{FF2B5EF4-FFF2-40B4-BE49-F238E27FC236}">
                  <a16:creationId xmlns:a16="http://schemas.microsoft.com/office/drawing/2014/main" id="{14124065-0699-4A9B-B697-DA2EE94A227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6BBD7A5-691F-435B-9D0B-B2B49C4F419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7D1501C0-C711-40F0-9890-001BC6146D8D}"/>
              </a:ext>
            </a:extLst>
          </p:cNvPr>
          <p:cNvGrpSpPr/>
          <p:nvPr/>
        </p:nvGrpSpPr>
        <p:grpSpPr>
          <a:xfrm>
            <a:off x="9227230" y="3322907"/>
            <a:ext cx="120770" cy="108382"/>
            <a:chOff x="9721970" y="2177531"/>
            <a:chExt cx="120770" cy="108382"/>
          </a:xfrm>
        </p:grpSpPr>
        <p:cxnSp>
          <p:nvCxnSpPr>
            <p:cNvPr id="194" name="Straight Connector 193">
              <a:extLst>
                <a:ext uri="{FF2B5EF4-FFF2-40B4-BE49-F238E27FC236}">
                  <a16:creationId xmlns:a16="http://schemas.microsoft.com/office/drawing/2014/main" id="{DF467CDB-C310-4772-8699-E29E895D21C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80C353F-9B27-487E-A94B-160C1D9646B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79AD51B4-70D6-4C68-8E9F-0E91E5DC4F48}"/>
              </a:ext>
            </a:extLst>
          </p:cNvPr>
          <p:cNvGrpSpPr/>
          <p:nvPr/>
        </p:nvGrpSpPr>
        <p:grpSpPr>
          <a:xfrm>
            <a:off x="7104755" y="3309877"/>
            <a:ext cx="120770" cy="108382"/>
            <a:chOff x="9721970" y="2177531"/>
            <a:chExt cx="120770" cy="108382"/>
          </a:xfrm>
        </p:grpSpPr>
        <p:cxnSp>
          <p:nvCxnSpPr>
            <p:cNvPr id="192" name="Straight Connector 191">
              <a:extLst>
                <a:ext uri="{FF2B5EF4-FFF2-40B4-BE49-F238E27FC236}">
                  <a16:creationId xmlns:a16="http://schemas.microsoft.com/office/drawing/2014/main" id="{79807BBC-3A08-4804-B0FB-65532C94BD1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1DC3E5-D193-4AA1-871D-B5F6B9C35F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DEDDAC2F-DC27-4CC7-8EA4-3F1F41ACF592}"/>
              </a:ext>
            </a:extLst>
          </p:cNvPr>
          <p:cNvGrpSpPr/>
          <p:nvPr/>
        </p:nvGrpSpPr>
        <p:grpSpPr>
          <a:xfrm>
            <a:off x="7742221" y="3322907"/>
            <a:ext cx="120770" cy="108382"/>
            <a:chOff x="9721970" y="2177531"/>
            <a:chExt cx="120770" cy="108382"/>
          </a:xfrm>
        </p:grpSpPr>
        <p:cxnSp>
          <p:nvCxnSpPr>
            <p:cNvPr id="190" name="Straight Connector 189">
              <a:extLst>
                <a:ext uri="{FF2B5EF4-FFF2-40B4-BE49-F238E27FC236}">
                  <a16:creationId xmlns:a16="http://schemas.microsoft.com/office/drawing/2014/main" id="{B89EAAC3-08C2-4CCA-8C0E-8ED465EDDDF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1CB9C96-4435-4DC5-986B-CE37F774F4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6925C510-C81B-46FB-AD7C-EF0D23BD0D15}"/>
              </a:ext>
            </a:extLst>
          </p:cNvPr>
          <p:cNvGrpSpPr/>
          <p:nvPr/>
        </p:nvGrpSpPr>
        <p:grpSpPr>
          <a:xfrm>
            <a:off x="10364293" y="3316031"/>
            <a:ext cx="120770" cy="108382"/>
            <a:chOff x="9721970" y="2177531"/>
            <a:chExt cx="120770" cy="108382"/>
          </a:xfrm>
        </p:grpSpPr>
        <p:cxnSp>
          <p:nvCxnSpPr>
            <p:cNvPr id="184" name="Straight Connector 183">
              <a:extLst>
                <a:ext uri="{FF2B5EF4-FFF2-40B4-BE49-F238E27FC236}">
                  <a16:creationId xmlns:a16="http://schemas.microsoft.com/office/drawing/2014/main" id="{B25CDD57-BF28-42F5-8362-C238D0E67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2CC8A2-F7EB-4ACF-A916-532755C220F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1" name="TextBox 170">
            <a:extLst>
              <a:ext uri="{FF2B5EF4-FFF2-40B4-BE49-F238E27FC236}">
                <a16:creationId xmlns:a16="http://schemas.microsoft.com/office/drawing/2014/main" id="{93B496A9-245D-4555-B229-8F47E5F405FF}"/>
              </a:ext>
            </a:extLst>
          </p:cNvPr>
          <p:cNvSpPr txBox="1"/>
          <p:nvPr/>
        </p:nvSpPr>
        <p:spPr>
          <a:xfrm>
            <a:off x="8917732" y="1916353"/>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172" name="TextBox 171">
            <a:extLst>
              <a:ext uri="{FF2B5EF4-FFF2-40B4-BE49-F238E27FC236}">
                <a16:creationId xmlns:a16="http://schemas.microsoft.com/office/drawing/2014/main" id="{A2948002-1D11-4BEE-82DC-C448AF3AFE45}"/>
              </a:ext>
            </a:extLst>
          </p:cNvPr>
          <p:cNvSpPr txBox="1"/>
          <p:nvPr/>
        </p:nvSpPr>
        <p:spPr>
          <a:xfrm>
            <a:off x="9623203" y="2528293"/>
            <a:ext cx="702209"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173" name="TextBox 172">
            <a:extLst>
              <a:ext uri="{FF2B5EF4-FFF2-40B4-BE49-F238E27FC236}">
                <a16:creationId xmlns:a16="http://schemas.microsoft.com/office/drawing/2014/main" id="{41144689-8751-440E-9B1D-465A27AED15E}"/>
              </a:ext>
            </a:extLst>
          </p:cNvPr>
          <p:cNvSpPr txBox="1"/>
          <p:nvPr/>
        </p:nvSpPr>
        <p:spPr>
          <a:xfrm>
            <a:off x="8121585" y="2520591"/>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74" name="TextBox 173">
            <a:extLst>
              <a:ext uri="{FF2B5EF4-FFF2-40B4-BE49-F238E27FC236}">
                <a16:creationId xmlns:a16="http://schemas.microsoft.com/office/drawing/2014/main" id="{AEA9E94C-4FDC-4724-824E-63BFC2C129A8}"/>
              </a:ext>
            </a:extLst>
          </p:cNvPr>
          <p:cNvSpPr txBox="1"/>
          <p:nvPr/>
        </p:nvSpPr>
        <p:spPr>
          <a:xfrm>
            <a:off x="10533125" y="3177113"/>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175" name="TextBox 174">
            <a:extLst>
              <a:ext uri="{FF2B5EF4-FFF2-40B4-BE49-F238E27FC236}">
                <a16:creationId xmlns:a16="http://schemas.microsoft.com/office/drawing/2014/main" id="{F0983F4A-199B-46F8-9DF0-5D49A55349D1}"/>
              </a:ext>
            </a:extLst>
          </p:cNvPr>
          <p:cNvSpPr txBox="1"/>
          <p:nvPr/>
        </p:nvSpPr>
        <p:spPr>
          <a:xfrm>
            <a:off x="9374284" y="3193703"/>
            <a:ext cx="429439" cy="369332"/>
          </a:xfrm>
          <a:prstGeom prst="rect">
            <a:avLst/>
          </a:prstGeom>
          <a:noFill/>
        </p:spPr>
        <p:txBody>
          <a:bodyPr wrap="square" rtlCol="0">
            <a:spAutoFit/>
          </a:bodyPr>
          <a:lstStyle/>
          <a:p>
            <a:pPr algn="ctr"/>
            <a:r>
              <a:rPr lang="en-US" dirty="0">
                <a:solidFill>
                  <a:schemeClr val="accent5">
                    <a:lumMod val="50000"/>
                  </a:schemeClr>
                </a:solidFill>
              </a:rPr>
              <a:t>22</a:t>
            </a:r>
            <a:endParaRPr lang="en-IN" dirty="0">
              <a:solidFill>
                <a:schemeClr val="accent5">
                  <a:lumMod val="50000"/>
                </a:schemeClr>
              </a:solidFill>
            </a:endParaRPr>
          </a:p>
        </p:txBody>
      </p:sp>
      <p:sp>
        <p:nvSpPr>
          <p:cNvPr id="177" name="TextBox 176">
            <a:extLst>
              <a:ext uri="{FF2B5EF4-FFF2-40B4-BE49-F238E27FC236}">
                <a16:creationId xmlns:a16="http://schemas.microsoft.com/office/drawing/2014/main" id="{90C6E4DC-3769-45B7-A4CE-E9B4ACDB5B44}"/>
              </a:ext>
            </a:extLst>
          </p:cNvPr>
          <p:cNvSpPr txBox="1"/>
          <p:nvPr/>
        </p:nvSpPr>
        <p:spPr>
          <a:xfrm>
            <a:off x="8548164" y="3177113"/>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79" name="Rectangle 178">
            <a:extLst>
              <a:ext uri="{FF2B5EF4-FFF2-40B4-BE49-F238E27FC236}">
                <a16:creationId xmlns:a16="http://schemas.microsoft.com/office/drawing/2014/main" id="{A1A9227D-B3A8-4B61-A5BA-DB7CDB82DF60}"/>
              </a:ext>
            </a:extLst>
          </p:cNvPr>
          <p:cNvSpPr/>
          <p:nvPr/>
        </p:nvSpPr>
        <p:spPr>
          <a:xfrm>
            <a:off x="9029993" y="1297961"/>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06619662-2FED-471E-8A13-C4B71C1548C4}"/>
              </a:ext>
            </a:extLst>
          </p:cNvPr>
          <p:cNvSpPr txBox="1"/>
          <p:nvPr/>
        </p:nvSpPr>
        <p:spPr>
          <a:xfrm>
            <a:off x="9046048" y="1241747"/>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81" name="Straight Arrow Connector 180">
            <a:extLst>
              <a:ext uri="{FF2B5EF4-FFF2-40B4-BE49-F238E27FC236}">
                <a16:creationId xmlns:a16="http://schemas.microsoft.com/office/drawing/2014/main" id="{959A46A8-A2E6-4DC6-975E-660BCA827EFF}"/>
              </a:ext>
            </a:extLst>
          </p:cNvPr>
          <p:cNvCxnSpPr>
            <a:cxnSpLocks/>
          </p:cNvCxnSpPr>
          <p:nvPr/>
        </p:nvCxnSpPr>
        <p:spPr>
          <a:xfrm>
            <a:off x="9156298" y="1533734"/>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CDCDA6BF-6550-4BE1-A14C-C67D3C07F14A}"/>
              </a:ext>
            </a:extLst>
          </p:cNvPr>
          <p:cNvGrpSpPr/>
          <p:nvPr/>
        </p:nvGrpSpPr>
        <p:grpSpPr>
          <a:xfrm>
            <a:off x="8904105" y="3309966"/>
            <a:ext cx="120770" cy="108382"/>
            <a:chOff x="9721970" y="2177531"/>
            <a:chExt cx="120770" cy="108382"/>
          </a:xfrm>
        </p:grpSpPr>
        <p:cxnSp>
          <p:nvCxnSpPr>
            <p:cNvPr id="230" name="Straight Connector 229">
              <a:extLst>
                <a:ext uri="{FF2B5EF4-FFF2-40B4-BE49-F238E27FC236}">
                  <a16:creationId xmlns:a16="http://schemas.microsoft.com/office/drawing/2014/main" id="{4372830B-72AA-4D7A-835C-9279A06F061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6A6D10-9302-4719-B00A-3BA61802F4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D5AA6C3D-935C-4351-AF57-DEBF75FF235E}"/>
              </a:ext>
            </a:extLst>
          </p:cNvPr>
          <p:cNvGrpSpPr/>
          <p:nvPr/>
        </p:nvGrpSpPr>
        <p:grpSpPr>
          <a:xfrm>
            <a:off x="8277245" y="3285657"/>
            <a:ext cx="120770" cy="108382"/>
            <a:chOff x="9721970" y="2177531"/>
            <a:chExt cx="120770" cy="108382"/>
          </a:xfrm>
        </p:grpSpPr>
        <p:cxnSp>
          <p:nvCxnSpPr>
            <p:cNvPr id="233" name="Straight Connector 232">
              <a:extLst>
                <a:ext uri="{FF2B5EF4-FFF2-40B4-BE49-F238E27FC236}">
                  <a16:creationId xmlns:a16="http://schemas.microsoft.com/office/drawing/2014/main" id="{5A5E2039-AE41-4974-A37F-E6ADBC0E0EC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91A546B-3042-4C02-8C1A-88064B375D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A4A916A9-BEEC-4F69-AA04-6F59833F6DD7}"/>
              </a:ext>
            </a:extLst>
          </p:cNvPr>
          <p:cNvGrpSpPr/>
          <p:nvPr/>
        </p:nvGrpSpPr>
        <p:grpSpPr>
          <a:xfrm>
            <a:off x="9701491" y="3809241"/>
            <a:ext cx="868276" cy="260799"/>
            <a:chOff x="4999896" y="2046523"/>
            <a:chExt cx="868276" cy="260799"/>
          </a:xfrm>
        </p:grpSpPr>
        <p:sp>
          <p:nvSpPr>
            <p:cNvPr id="84" name="Rectangle 83">
              <a:extLst>
                <a:ext uri="{FF2B5EF4-FFF2-40B4-BE49-F238E27FC236}">
                  <a16:creationId xmlns:a16="http://schemas.microsoft.com/office/drawing/2014/main" id="{B52B1646-2F2E-4FDA-A8E9-40F2BBEDB06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2EDDBAC8-B450-43C1-8E19-32729A9BCBC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39DBD16A-2FE9-40AD-A497-06D6F05C534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7" name="TextBox 86">
            <a:extLst>
              <a:ext uri="{FF2B5EF4-FFF2-40B4-BE49-F238E27FC236}">
                <a16:creationId xmlns:a16="http://schemas.microsoft.com/office/drawing/2014/main" id="{3C5ACF8B-4372-43E7-867A-33D61B54A178}"/>
              </a:ext>
            </a:extLst>
          </p:cNvPr>
          <p:cNvSpPr txBox="1"/>
          <p:nvPr/>
        </p:nvSpPr>
        <p:spPr>
          <a:xfrm>
            <a:off x="9920909" y="3765862"/>
            <a:ext cx="429439" cy="369332"/>
          </a:xfrm>
          <a:prstGeom prst="rect">
            <a:avLst/>
          </a:prstGeom>
          <a:noFill/>
        </p:spPr>
        <p:txBody>
          <a:bodyPr wrap="square" rtlCol="0">
            <a:spAutoFit/>
          </a:bodyPr>
          <a:lstStyle/>
          <a:p>
            <a:pPr algn="ctr"/>
            <a:r>
              <a:rPr lang="en-US" dirty="0">
                <a:solidFill>
                  <a:schemeClr val="accent5">
                    <a:lumMod val="50000"/>
                  </a:schemeClr>
                </a:solidFill>
              </a:rPr>
              <a:t>23</a:t>
            </a:r>
            <a:endParaRPr lang="en-IN" dirty="0">
              <a:solidFill>
                <a:schemeClr val="accent5">
                  <a:lumMod val="50000"/>
                </a:schemeClr>
              </a:solidFill>
            </a:endParaRPr>
          </a:p>
        </p:txBody>
      </p:sp>
      <p:grpSp>
        <p:nvGrpSpPr>
          <p:cNvPr id="88" name="Group 87">
            <a:extLst>
              <a:ext uri="{FF2B5EF4-FFF2-40B4-BE49-F238E27FC236}">
                <a16:creationId xmlns:a16="http://schemas.microsoft.com/office/drawing/2014/main" id="{E1872A0B-B93B-437C-997C-4946EF8FE585}"/>
              </a:ext>
            </a:extLst>
          </p:cNvPr>
          <p:cNvGrpSpPr/>
          <p:nvPr/>
        </p:nvGrpSpPr>
        <p:grpSpPr>
          <a:xfrm>
            <a:off x="10399672" y="3885100"/>
            <a:ext cx="120770" cy="108382"/>
            <a:chOff x="9721970" y="2177531"/>
            <a:chExt cx="120770" cy="108382"/>
          </a:xfrm>
        </p:grpSpPr>
        <p:cxnSp>
          <p:nvCxnSpPr>
            <p:cNvPr id="89" name="Straight Connector 88">
              <a:extLst>
                <a:ext uri="{FF2B5EF4-FFF2-40B4-BE49-F238E27FC236}">
                  <a16:creationId xmlns:a16="http://schemas.microsoft.com/office/drawing/2014/main" id="{7ADF21B8-437F-4013-917E-0E85CE13075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AF17CB3-DB50-4091-9AA4-96AAAAA9907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B74D255-DAF9-4545-AB78-A43501C5EC8B}"/>
              </a:ext>
            </a:extLst>
          </p:cNvPr>
          <p:cNvGrpSpPr/>
          <p:nvPr/>
        </p:nvGrpSpPr>
        <p:grpSpPr>
          <a:xfrm>
            <a:off x="9766614" y="3886088"/>
            <a:ext cx="120770" cy="108382"/>
            <a:chOff x="9721970" y="2177531"/>
            <a:chExt cx="120770" cy="108382"/>
          </a:xfrm>
        </p:grpSpPr>
        <p:cxnSp>
          <p:nvCxnSpPr>
            <p:cNvPr id="92" name="Straight Connector 91">
              <a:extLst>
                <a:ext uri="{FF2B5EF4-FFF2-40B4-BE49-F238E27FC236}">
                  <a16:creationId xmlns:a16="http://schemas.microsoft.com/office/drawing/2014/main" id="{DC04B96C-280A-4AA8-A121-E3819955BBA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025F42-60D2-4BD7-85E5-7255FAFF674D}"/>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BCB0571A-847C-4813-89CD-82BD64058C0F}"/>
              </a:ext>
            </a:extLst>
          </p:cNvPr>
          <p:cNvCxnSpPr>
            <a:cxnSpLocks/>
          </p:cNvCxnSpPr>
          <p:nvPr/>
        </p:nvCxnSpPr>
        <p:spPr>
          <a:xfrm>
            <a:off x="9917623" y="3371605"/>
            <a:ext cx="218006" cy="420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ED5E0F-AC9A-4FCB-9FD2-534F934100DF}"/>
              </a:ext>
            </a:extLst>
          </p:cNvPr>
          <p:cNvSpPr txBox="1"/>
          <p:nvPr/>
        </p:nvSpPr>
        <p:spPr>
          <a:xfrm>
            <a:off x="654145" y="2374453"/>
            <a:ext cx="1603779" cy="400110"/>
          </a:xfrm>
          <a:prstGeom prst="rect">
            <a:avLst/>
          </a:prstGeom>
          <a:solidFill>
            <a:schemeClr val="accent4">
              <a:lumMod val="60000"/>
              <a:lumOff val="40000"/>
            </a:schemeClr>
          </a:solidFill>
        </p:spPr>
        <p:txBody>
          <a:bodyPr wrap="square" rtlCol="0">
            <a:spAutoFit/>
          </a:bodyPr>
          <a:lstStyle/>
          <a:p>
            <a:pPr algn="just"/>
            <a:r>
              <a:rPr lang="en-US" dirty="0"/>
              <a:t> </a:t>
            </a:r>
            <a:r>
              <a:rPr lang="en-US" sz="2000" dirty="0">
                <a:solidFill>
                  <a:srgbClr val="002060"/>
                </a:solidFill>
              </a:rPr>
              <a:t>Delete   22</a:t>
            </a:r>
            <a:endParaRPr lang="en-IN" i="1" dirty="0">
              <a:solidFill>
                <a:srgbClr val="002060"/>
              </a:solidFill>
            </a:endParaRPr>
          </a:p>
        </p:txBody>
      </p:sp>
      <p:sp>
        <p:nvSpPr>
          <p:cNvPr id="97" name="Arrow: Up 96">
            <a:extLst>
              <a:ext uri="{FF2B5EF4-FFF2-40B4-BE49-F238E27FC236}">
                <a16:creationId xmlns:a16="http://schemas.microsoft.com/office/drawing/2014/main" id="{49A03730-5D88-464D-8C9F-936D0279D29D}"/>
              </a:ext>
            </a:extLst>
          </p:cNvPr>
          <p:cNvSpPr/>
          <p:nvPr/>
        </p:nvSpPr>
        <p:spPr>
          <a:xfrm rot="1442292">
            <a:off x="9358945" y="3556654"/>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D36B297-4B3B-4B75-AD4E-02A12C8F32CB}"/>
              </a:ext>
            </a:extLst>
          </p:cNvPr>
          <p:cNvSpPr txBox="1"/>
          <p:nvPr/>
        </p:nvSpPr>
        <p:spPr>
          <a:xfrm>
            <a:off x="9212558" y="3674447"/>
            <a:ext cx="275530" cy="369332"/>
          </a:xfrm>
          <a:prstGeom prst="rect">
            <a:avLst/>
          </a:prstGeom>
          <a:noFill/>
        </p:spPr>
        <p:txBody>
          <a:bodyPr wrap="square" rtlCol="0">
            <a:spAutoFit/>
          </a:bodyPr>
          <a:lstStyle/>
          <a:p>
            <a:pPr algn="ctr"/>
            <a:r>
              <a:rPr lang="en-US" dirty="0">
                <a:solidFill>
                  <a:schemeClr val="accent1">
                    <a:lumMod val="75000"/>
                  </a:schemeClr>
                </a:solidFill>
              </a:rPr>
              <a:t>N</a:t>
            </a:r>
            <a:endParaRPr lang="en-IN" dirty="0">
              <a:solidFill>
                <a:schemeClr val="accent1">
                  <a:lumMod val="75000"/>
                </a:schemeClr>
              </a:solidFill>
            </a:endParaRPr>
          </a:p>
        </p:txBody>
      </p:sp>
      <p:sp>
        <p:nvSpPr>
          <p:cNvPr id="99" name="Arrow: Up 98">
            <a:extLst>
              <a:ext uri="{FF2B5EF4-FFF2-40B4-BE49-F238E27FC236}">
                <a16:creationId xmlns:a16="http://schemas.microsoft.com/office/drawing/2014/main" id="{8C86CA02-33AE-425F-A81E-52AC0A6E5D86}"/>
              </a:ext>
            </a:extLst>
          </p:cNvPr>
          <p:cNvSpPr/>
          <p:nvPr/>
        </p:nvSpPr>
        <p:spPr>
          <a:xfrm rot="12161276">
            <a:off x="10063871" y="2336237"/>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855D21FA-291A-445D-95DC-6BB553667AA1}"/>
              </a:ext>
            </a:extLst>
          </p:cNvPr>
          <p:cNvSpPr txBox="1"/>
          <p:nvPr/>
        </p:nvSpPr>
        <p:spPr>
          <a:xfrm>
            <a:off x="9994919" y="2014517"/>
            <a:ext cx="701021" cy="369332"/>
          </a:xfrm>
          <a:prstGeom prst="rect">
            <a:avLst/>
          </a:prstGeom>
          <a:noFill/>
        </p:spPr>
        <p:txBody>
          <a:bodyPr wrap="square" rtlCol="0">
            <a:spAutoFit/>
          </a:bodyPr>
          <a:lstStyle/>
          <a:p>
            <a:pPr algn="ctr"/>
            <a:r>
              <a:rPr lang="en-US" dirty="0">
                <a:solidFill>
                  <a:schemeClr val="accent1">
                    <a:lumMod val="75000"/>
                  </a:schemeClr>
                </a:solidFill>
              </a:rPr>
              <a:t>P(N)</a:t>
            </a:r>
            <a:endParaRPr lang="en-IN" dirty="0">
              <a:solidFill>
                <a:schemeClr val="accent1">
                  <a:lumMod val="75000"/>
                </a:schemeClr>
              </a:solidFill>
            </a:endParaRPr>
          </a:p>
        </p:txBody>
      </p:sp>
      <p:cxnSp>
        <p:nvCxnSpPr>
          <p:cNvPr id="101" name="Straight Arrow Connector 100">
            <a:extLst>
              <a:ext uri="{FF2B5EF4-FFF2-40B4-BE49-F238E27FC236}">
                <a16:creationId xmlns:a16="http://schemas.microsoft.com/office/drawing/2014/main" id="{FF5315CC-C2E7-47C7-AEAC-2ADABC1D062D}"/>
              </a:ext>
            </a:extLst>
          </p:cNvPr>
          <p:cNvCxnSpPr>
            <a:cxnSpLocks/>
          </p:cNvCxnSpPr>
          <p:nvPr/>
        </p:nvCxnSpPr>
        <p:spPr>
          <a:xfrm>
            <a:off x="9662398" y="2678068"/>
            <a:ext cx="367148" cy="1142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95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wipe(down)">
                                      <p:cBhvr>
                                        <p:cTn id="13" dur="500"/>
                                        <p:tgtEl>
                                          <p:spTgt spid="1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wipe(down)">
                                      <p:cBhvr>
                                        <p:cTn id="16" dur="500"/>
                                        <p:tgtEl>
                                          <p:spTgt spid="1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wipe(down)">
                                      <p:cBhvr>
                                        <p:cTn id="19" dur="500"/>
                                        <p:tgtEl>
                                          <p:spTgt spid="1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down)">
                                      <p:cBhvr>
                                        <p:cTn id="22" dur="500"/>
                                        <p:tgtEl>
                                          <p:spTgt spid="1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wipe(down)">
                                      <p:cBhvr>
                                        <p:cTn id="25" dur="500"/>
                                        <p:tgtEl>
                                          <p:spTgt spid="142"/>
                                        </p:tgtEl>
                                      </p:cBhvr>
                                    </p:animEffect>
                                  </p:childTnLst>
                                </p:cTn>
                              </p:par>
                              <p:par>
                                <p:cTn id="26" presetID="22" presetClass="entr" presetSubtype="4"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wipe(down)">
                                      <p:cBhvr>
                                        <p:cTn id="28" dur="500"/>
                                        <p:tgtEl>
                                          <p:spTgt spid="1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ipe(down)">
                                      <p:cBhvr>
                                        <p:cTn id="31" dur="500"/>
                                        <p:tgtEl>
                                          <p:spTgt spid="144"/>
                                        </p:tgtEl>
                                      </p:cBhvr>
                                    </p:animEffect>
                                  </p:childTnLst>
                                </p:cTn>
                              </p:par>
                              <p:par>
                                <p:cTn id="32" presetID="22" presetClass="entr" presetSubtype="4" fill="hold"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wipe(down)">
                                      <p:cBhvr>
                                        <p:cTn id="34" dur="500"/>
                                        <p:tgtEl>
                                          <p:spTgt spid="145"/>
                                        </p:tgtEl>
                                      </p:cBhvr>
                                    </p:animEffect>
                                  </p:childTnLst>
                                </p:cTn>
                              </p:par>
                              <p:par>
                                <p:cTn id="35" presetID="22" presetClass="entr" presetSubtype="4"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wipe(down)">
                                      <p:cBhvr>
                                        <p:cTn id="37" dur="500"/>
                                        <p:tgtEl>
                                          <p:spTgt spid="146"/>
                                        </p:tgtEl>
                                      </p:cBhvr>
                                    </p:animEffect>
                                  </p:childTnLst>
                                </p:cTn>
                              </p:par>
                              <p:par>
                                <p:cTn id="38" presetID="22" presetClass="entr" presetSubtype="4" fill="hold"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wipe(down)">
                                      <p:cBhvr>
                                        <p:cTn id="40" dur="500"/>
                                        <p:tgtEl>
                                          <p:spTgt spid="147"/>
                                        </p:tgtEl>
                                      </p:cBhvr>
                                    </p:animEffect>
                                  </p:childTnLst>
                                </p:cTn>
                              </p:par>
                              <p:par>
                                <p:cTn id="41" presetID="22" presetClass="entr" presetSubtype="4"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wipe(down)">
                                      <p:cBhvr>
                                        <p:cTn id="43" dur="500"/>
                                        <p:tgtEl>
                                          <p:spTgt spid="148"/>
                                        </p:tgtEl>
                                      </p:cBhvr>
                                    </p:animEffect>
                                  </p:childTnLst>
                                </p:cTn>
                              </p:par>
                              <p:par>
                                <p:cTn id="44" presetID="22" presetClass="entr" presetSubtype="4"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wipe(down)">
                                      <p:cBhvr>
                                        <p:cTn id="46" dur="500"/>
                                        <p:tgtEl>
                                          <p:spTgt spid="149"/>
                                        </p:tgtEl>
                                      </p:cBhvr>
                                    </p:animEffect>
                                  </p:childTnLst>
                                </p:cTn>
                              </p:par>
                              <p:par>
                                <p:cTn id="47" presetID="22" presetClass="entr" presetSubtype="4" fill="hold" nodeType="withEffect">
                                  <p:stCondLst>
                                    <p:cond delay="0"/>
                                  </p:stCondLst>
                                  <p:childTnLst>
                                    <p:set>
                                      <p:cBhvr>
                                        <p:cTn id="48" dur="1" fill="hold">
                                          <p:stCondLst>
                                            <p:cond delay="0"/>
                                          </p:stCondLst>
                                        </p:cTn>
                                        <p:tgtEl>
                                          <p:spTgt spid="152"/>
                                        </p:tgtEl>
                                        <p:attrNameLst>
                                          <p:attrName>style.visibility</p:attrName>
                                        </p:attrNameLst>
                                      </p:cBhvr>
                                      <p:to>
                                        <p:strVal val="visible"/>
                                      </p:to>
                                    </p:set>
                                    <p:animEffect transition="in" filter="wipe(down)">
                                      <p:cBhvr>
                                        <p:cTn id="49" dur="500"/>
                                        <p:tgtEl>
                                          <p:spTgt spid="152"/>
                                        </p:tgtEl>
                                      </p:cBhvr>
                                    </p:animEffect>
                                  </p:childTnLst>
                                </p:cTn>
                              </p:par>
                              <p:par>
                                <p:cTn id="50" presetID="22" presetClass="entr" presetSubtype="4" fill="hold" nodeType="with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wipe(down)">
                                      <p:cBhvr>
                                        <p:cTn id="52" dur="500"/>
                                        <p:tgtEl>
                                          <p:spTgt spid="153"/>
                                        </p:tgtEl>
                                      </p:cBhvr>
                                    </p:animEffect>
                                  </p:childTnLst>
                                </p:cTn>
                              </p:par>
                              <p:par>
                                <p:cTn id="53" presetID="22" presetClass="entr" presetSubtype="4" fill="hold" nodeType="with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wipe(down)">
                                      <p:cBhvr>
                                        <p:cTn id="55" dur="500"/>
                                        <p:tgtEl>
                                          <p:spTgt spid="154"/>
                                        </p:tgtEl>
                                      </p:cBhvr>
                                    </p:animEffect>
                                  </p:childTnLst>
                                </p:cTn>
                              </p:par>
                              <p:par>
                                <p:cTn id="56" presetID="22" presetClass="entr" presetSubtype="4" fill="hold" nodeType="withEffect">
                                  <p:stCondLst>
                                    <p:cond delay="0"/>
                                  </p:stCondLst>
                                  <p:childTnLst>
                                    <p:set>
                                      <p:cBhvr>
                                        <p:cTn id="57" dur="1" fill="hold">
                                          <p:stCondLst>
                                            <p:cond delay="0"/>
                                          </p:stCondLst>
                                        </p:cTn>
                                        <p:tgtEl>
                                          <p:spTgt spid="156"/>
                                        </p:tgtEl>
                                        <p:attrNameLst>
                                          <p:attrName>style.visibility</p:attrName>
                                        </p:attrNameLst>
                                      </p:cBhvr>
                                      <p:to>
                                        <p:strVal val="visible"/>
                                      </p:to>
                                    </p:set>
                                    <p:animEffect transition="in" filter="wipe(down)">
                                      <p:cBhvr>
                                        <p:cTn id="58" dur="500"/>
                                        <p:tgtEl>
                                          <p:spTgt spid="156"/>
                                        </p:tgtEl>
                                      </p:cBhvr>
                                    </p:animEffect>
                                  </p:childTnLst>
                                </p:cTn>
                              </p:par>
                              <p:par>
                                <p:cTn id="59" presetID="22" presetClass="entr" presetSubtype="4" fill="hold" nodeType="withEffect">
                                  <p:stCondLst>
                                    <p:cond delay="0"/>
                                  </p:stCondLst>
                                  <p:childTnLst>
                                    <p:set>
                                      <p:cBhvr>
                                        <p:cTn id="60" dur="1" fill="hold">
                                          <p:stCondLst>
                                            <p:cond delay="0"/>
                                          </p:stCondLst>
                                        </p:cTn>
                                        <p:tgtEl>
                                          <p:spTgt spid="157"/>
                                        </p:tgtEl>
                                        <p:attrNameLst>
                                          <p:attrName>style.visibility</p:attrName>
                                        </p:attrNameLst>
                                      </p:cBhvr>
                                      <p:to>
                                        <p:strVal val="visible"/>
                                      </p:to>
                                    </p:set>
                                    <p:animEffect transition="in" filter="wipe(down)">
                                      <p:cBhvr>
                                        <p:cTn id="61" dur="500"/>
                                        <p:tgtEl>
                                          <p:spTgt spid="157"/>
                                        </p:tgtEl>
                                      </p:cBhvr>
                                    </p:animEffect>
                                  </p:childTnLst>
                                </p:cTn>
                              </p:par>
                              <p:par>
                                <p:cTn id="62" presetID="22" presetClass="entr" presetSubtype="4"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wipe(down)">
                                      <p:cBhvr>
                                        <p:cTn id="64" dur="500"/>
                                        <p:tgtEl>
                                          <p:spTgt spid="158"/>
                                        </p:tgtEl>
                                      </p:cBhvr>
                                    </p:animEffect>
                                  </p:childTnLst>
                                </p:cTn>
                              </p:par>
                              <p:par>
                                <p:cTn id="65" presetID="22" presetClass="entr" presetSubtype="4" fill="hold" nodeType="withEffect">
                                  <p:stCondLst>
                                    <p:cond delay="0"/>
                                  </p:stCondLst>
                                  <p:childTnLst>
                                    <p:set>
                                      <p:cBhvr>
                                        <p:cTn id="66" dur="1" fill="hold">
                                          <p:stCondLst>
                                            <p:cond delay="0"/>
                                          </p:stCondLst>
                                        </p:cTn>
                                        <p:tgtEl>
                                          <p:spTgt spid="159"/>
                                        </p:tgtEl>
                                        <p:attrNameLst>
                                          <p:attrName>style.visibility</p:attrName>
                                        </p:attrNameLst>
                                      </p:cBhvr>
                                      <p:to>
                                        <p:strVal val="visible"/>
                                      </p:to>
                                    </p:set>
                                    <p:animEffect transition="in" filter="wipe(down)">
                                      <p:cBhvr>
                                        <p:cTn id="67" dur="500"/>
                                        <p:tgtEl>
                                          <p:spTgt spid="159"/>
                                        </p:tgtEl>
                                      </p:cBhvr>
                                    </p:animEffect>
                                  </p:childTnLst>
                                </p:cTn>
                              </p:par>
                              <p:par>
                                <p:cTn id="68" presetID="22" presetClass="entr" presetSubtype="4" fill="hold" nodeType="with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wipe(down)">
                                      <p:cBhvr>
                                        <p:cTn id="70" dur="500"/>
                                        <p:tgtEl>
                                          <p:spTgt spid="161"/>
                                        </p:tgtEl>
                                      </p:cBhvr>
                                    </p:animEffect>
                                  </p:childTnLst>
                                </p:cTn>
                              </p:par>
                              <p:par>
                                <p:cTn id="71" presetID="22" presetClass="entr" presetSubtype="4" fill="hold" nodeType="with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wipe(down)">
                                      <p:cBhvr>
                                        <p:cTn id="73" dur="500"/>
                                        <p:tgtEl>
                                          <p:spTgt spid="164"/>
                                        </p:tgtEl>
                                      </p:cBhvr>
                                    </p:animEffect>
                                  </p:childTnLst>
                                </p:cTn>
                              </p:par>
                              <p:par>
                                <p:cTn id="74" presetID="22" presetClass="entr" presetSubtype="4" fill="hold" nodeType="withEffect">
                                  <p:stCondLst>
                                    <p:cond delay="0"/>
                                  </p:stCondLst>
                                  <p:childTnLst>
                                    <p:set>
                                      <p:cBhvr>
                                        <p:cTn id="75" dur="1" fill="hold">
                                          <p:stCondLst>
                                            <p:cond delay="0"/>
                                          </p:stCondLst>
                                        </p:cTn>
                                        <p:tgtEl>
                                          <p:spTgt spid="165"/>
                                        </p:tgtEl>
                                        <p:attrNameLst>
                                          <p:attrName>style.visibility</p:attrName>
                                        </p:attrNameLst>
                                      </p:cBhvr>
                                      <p:to>
                                        <p:strVal val="visible"/>
                                      </p:to>
                                    </p:set>
                                    <p:animEffect transition="in" filter="wipe(down)">
                                      <p:cBhvr>
                                        <p:cTn id="76" dur="500"/>
                                        <p:tgtEl>
                                          <p:spTgt spid="165"/>
                                        </p:tgtEl>
                                      </p:cBhvr>
                                    </p:animEffect>
                                  </p:childTnLst>
                                </p:cTn>
                              </p:par>
                              <p:par>
                                <p:cTn id="77" presetID="22" presetClass="entr" presetSubtype="4" fill="hold" nodeType="withEffect">
                                  <p:stCondLst>
                                    <p:cond delay="0"/>
                                  </p:stCondLst>
                                  <p:childTnLst>
                                    <p:set>
                                      <p:cBhvr>
                                        <p:cTn id="78" dur="1" fill="hold">
                                          <p:stCondLst>
                                            <p:cond delay="0"/>
                                          </p:stCondLst>
                                        </p:cTn>
                                        <p:tgtEl>
                                          <p:spTgt spid="166"/>
                                        </p:tgtEl>
                                        <p:attrNameLst>
                                          <p:attrName>style.visibility</p:attrName>
                                        </p:attrNameLst>
                                      </p:cBhvr>
                                      <p:to>
                                        <p:strVal val="visible"/>
                                      </p:to>
                                    </p:set>
                                    <p:animEffect transition="in" filter="wipe(down)">
                                      <p:cBhvr>
                                        <p:cTn id="79" dur="500"/>
                                        <p:tgtEl>
                                          <p:spTgt spid="166"/>
                                        </p:tgtEl>
                                      </p:cBhvr>
                                    </p:animEffect>
                                  </p:childTnLst>
                                </p:cTn>
                              </p:par>
                              <p:par>
                                <p:cTn id="80" presetID="22" presetClass="entr" presetSubtype="4" fill="hold" nodeType="withEffect">
                                  <p:stCondLst>
                                    <p:cond delay="0"/>
                                  </p:stCondLst>
                                  <p:childTnLst>
                                    <p:set>
                                      <p:cBhvr>
                                        <p:cTn id="81" dur="1" fill="hold">
                                          <p:stCondLst>
                                            <p:cond delay="0"/>
                                          </p:stCondLst>
                                        </p:cTn>
                                        <p:tgtEl>
                                          <p:spTgt spid="169"/>
                                        </p:tgtEl>
                                        <p:attrNameLst>
                                          <p:attrName>style.visibility</p:attrName>
                                        </p:attrNameLst>
                                      </p:cBhvr>
                                      <p:to>
                                        <p:strVal val="visible"/>
                                      </p:to>
                                    </p:set>
                                    <p:animEffect transition="in" filter="wipe(down)">
                                      <p:cBhvr>
                                        <p:cTn id="82" dur="500"/>
                                        <p:tgtEl>
                                          <p:spTgt spid="16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1"/>
                                        </p:tgtEl>
                                        <p:attrNameLst>
                                          <p:attrName>style.visibility</p:attrName>
                                        </p:attrNameLst>
                                      </p:cBhvr>
                                      <p:to>
                                        <p:strVal val="visible"/>
                                      </p:to>
                                    </p:set>
                                    <p:animEffect transition="in" filter="wipe(down)">
                                      <p:cBhvr>
                                        <p:cTn id="85" dur="500"/>
                                        <p:tgtEl>
                                          <p:spTgt spid="17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72"/>
                                        </p:tgtEl>
                                        <p:attrNameLst>
                                          <p:attrName>style.visibility</p:attrName>
                                        </p:attrNameLst>
                                      </p:cBhvr>
                                      <p:to>
                                        <p:strVal val="visible"/>
                                      </p:to>
                                    </p:set>
                                    <p:animEffect transition="in" filter="wipe(down)">
                                      <p:cBhvr>
                                        <p:cTn id="88" dur="500"/>
                                        <p:tgtEl>
                                          <p:spTgt spid="17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animEffect transition="in" filter="wipe(down)">
                                      <p:cBhvr>
                                        <p:cTn id="91" dur="500"/>
                                        <p:tgtEl>
                                          <p:spTgt spid="17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74"/>
                                        </p:tgtEl>
                                        <p:attrNameLst>
                                          <p:attrName>style.visibility</p:attrName>
                                        </p:attrNameLst>
                                      </p:cBhvr>
                                      <p:to>
                                        <p:strVal val="visible"/>
                                      </p:to>
                                    </p:set>
                                    <p:animEffect transition="in" filter="wipe(down)">
                                      <p:cBhvr>
                                        <p:cTn id="94" dur="500"/>
                                        <p:tgtEl>
                                          <p:spTgt spid="17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75"/>
                                        </p:tgtEl>
                                        <p:attrNameLst>
                                          <p:attrName>style.visibility</p:attrName>
                                        </p:attrNameLst>
                                      </p:cBhvr>
                                      <p:to>
                                        <p:strVal val="visible"/>
                                      </p:to>
                                    </p:set>
                                    <p:animEffect transition="in" filter="wipe(down)">
                                      <p:cBhvr>
                                        <p:cTn id="97" dur="500"/>
                                        <p:tgtEl>
                                          <p:spTgt spid="17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77"/>
                                        </p:tgtEl>
                                        <p:attrNameLst>
                                          <p:attrName>style.visibility</p:attrName>
                                        </p:attrNameLst>
                                      </p:cBhvr>
                                      <p:to>
                                        <p:strVal val="visible"/>
                                      </p:to>
                                    </p:set>
                                    <p:animEffect transition="in" filter="wipe(down)">
                                      <p:cBhvr>
                                        <p:cTn id="100" dur="500"/>
                                        <p:tgtEl>
                                          <p:spTgt spid="17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wipe(down)">
                                      <p:cBhvr>
                                        <p:cTn id="103" dur="500"/>
                                        <p:tgtEl>
                                          <p:spTgt spid="17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80"/>
                                        </p:tgtEl>
                                        <p:attrNameLst>
                                          <p:attrName>style.visibility</p:attrName>
                                        </p:attrNameLst>
                                      </p:cBhvr>
                                      <p:to>
                                        <p:strVal val="visible"/>
                                      </p:to>
                                    </p:set>
                                    <p:animEffect transition="in" filter="wipe(down)">
                                      <p:cBhvr>
                                        <p:cTn id="106" dur="500"/>
                                        <p:tgtEl>
                                          <p:spTgt spid="180"/>
                                        </p:tgtEl>
                                      </p:cBhvr>
                                    </p:animEffect>
                                  </p:childTnLst>
                                </p:cTn>
                              </p:par>
                              <p:par>
                                <p:cTn id="107" presetID="22" presetClass="entr" presetSubtype="4" fill="hold" nodeType="withEffect">
                                  <p:stCondLst>
                                    <p:cond delay="0"/>
                                  </p:stCondLst>
                                  <p:childTnLst>
                                    <p:set>
                                      <p:cBhvr>
                                        <p:cTn id="108" dur="1" fill="hold">
                                          <p:stCondLst>
                                            <p:cond delay="0"/>
                                          </p:stCondLst>
                                        </p:cTn>
                                        <p:tgtEl>
                                          <p:spTgt spid="181"/>
                                        </p:tgtEl>
                                        <p:attrNameLst>
                                          <p:attrName>style.visibility</p:attrName>
                                        </p:attrNameLst>
                                      </p:cBhvr>
                                      <p:to>
                                        <p:strVal val="visible"/>
                                      </p:to>
                                    </p:set>
                                    <p:animEffect transition="in" filter="wipe(down)">
                                      <p:cBhvr>
                                        <p:cTn id="109" dur="500"/>
                                        <p:tgtEl>
                                          <p:spTgt spid="181"/>
                                        </p:tgtEl>
                                      </p:cBhvr>
                                    </p:animEffect>
                                  </p:childTnLst>
                                </p:cTn>
                              </p:par>
                              <p:par>
                                <p:cTn id="110" presetID="22" presetClass="entr" presetSubtype="4" fill="hold" nodeType="withEffect">
                                  <p:stCondLst>
                                    <p:cond delay="0"/>
                                  </p:stCondLst>
                                  <p:childTnLst>
                                    <p:set>
                                      <p:cBhvr>
                                        <p:cTn id="111" dur="1" fill="hold">
                                          <p:stCondLst>
                                            <p:cond delay="0"/>
                                          </p:stCondLst>
                                        </p:cTn>
                                        <p:tgtEl>
                                          <p:spTgt spid="229"/>
                                        </p:tgtEl>
                                        <p:attrNameLst>
                                          <p:attrName>style.visibility</p:attrName>
                                        </p:attrNameLst>
                                      </p:cBhvr>
                                      <p:to>
                                        <p:strVal val="visible"/>
                                      </p:to>
                                    </p:set>
                                    <p:animEffect transition="in" filter="wipe(down)">
                                      <p:cBhvr>
                                        <p:cTn id="112" dur="500"/>
                                        <p:tgtEl>
                                          <p:spTgt spid="229"/>
                                        </p:tgtEl>
                                      </p:cBhvr>
                                    </p:animEffect>
                                  </p:childTnLst>
                                </p:cTn>
                              </p:par>
                              <p:par>
                                <p:cTn id="113" presetID="22" presetClass="entr" presetSubtype="4" fill="hold" nodeType="withEffect">
                                  <p:stCondLst>
                                    <p:cond delay="0"/>
                                  </p:stCondLst>
                                  <p:childTnLst>
                                    <p:set>
                                      <p:cBhvr>
                                        <p:cTn id="114" dur="1" fill="hold">
                                          <p:stCondLst>
                                            <p:cond delay="0"/>
                                          </p:stCondLst>
                                        </p:cTn>
                                        <p:tgtEl>
                                          <p:spTgt spid="232"/>
                                        </p:tgtEl>
                                        <p:attrNameLst>
                                          <p:attrName>style.visibility</p:attrName>
                                        </p:attrNameLst>
                                      </p:cBhvr>
                                      <p:to>
                                        <p:strVal val="visible"/>
                                      </p:to>
                                    </p:set>
                                    <p:animEffect transition="in" filter="wipe(down)">
                                      <p:cBhvr>
                                        <p:cTn id="115" dur="500"/>
                                        <p:tgtEl>
                                          <p:spTgt spid="232"/>
                                        </p:tgtEl>
                                      </p:cBhvr>
                                    </p:animEffect>
                                  </p:childTnLst>
                                </p:cTn>
                              </p:par>
                              <p:par>
                                <p:cTn id="116" presetID="22" presetClass="entr" presetSubtype="4" fill="hold" nodeType="with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wipe(down)">
                                      <p:cBhvr>
                                        <p:cTn id="118" dur="500"/>
                                        <p:tgtEl>
                                          <p:spTgt spid="83"/>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wipe(down)">
                                      <p:cBhvr>
                                        <p:cTn id="121" dur="500"/>
                                        <p:tgtEl>
                                          <p:spTgt spid="87"/>
                                        </p:tgtEl>
                                      </p:cBhvr>
                                    </p:animEffect>
                                  </p:childTnLst>
                                </p:cTn>
                              </p:par>
                              <p:par>
                                <p:cTn id="122" presetID="22" presetClass="entr" presetSubtype="4" fill="hold" nodeType="withEffect">
                                  <p:stCondLst>
                                    <p:cond delay="0"/>
                                  </p:stCondLst>
                                  <p:childTnLst>
                                    <p:set>
                                      <p:cBhvr>
                                        <p:cTn id="123" dur="1" fill="hold">
                                          <p:stCondLst>
                                            <p:cond delay="0"/>
                                          </p:stCondLst>
                                        </p:cTn>
                                        <p:tgtEl>
                                          <p:spTgt spid="88"/>
                                        </p:tgtEl>
                                        <p:attrNameLst>
                                          <p:attrName>style.visibility</p:attrName>
                                        </p:attrNameLst>
                                      </p:cBhvr>
                                      <p:to>
                                        <p:strVal val="visible"/>
                                      </p:to>
                                    </p:set>
                                    <p:animEffect transition="in" filter="wipe(down)">
                                      <p:cBhvr>
                                        <p:cTn id="124" dur="500"/>
                                        <p:tgtEl>
                                          <p:spTgt spid="88"/>
                                        </p:tgtEl>
                                      </p:cBhvr>
                                    </p:animEffect>
                                  </p:childTnLst>
                                </p:cTn>
                              </p:par>
                              <p:par>
                                <p:cTn id="125" presetID="22" presetClass="entr" presetSubtype="4"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down)">
                                      <p:cBhvr>
                                        <p:cTn id="127" dur="500"/>
                                        <p:tgtEl>
                                          <p:spTgt spid="91"/>
                                        </p:tgtEl>
                                      </p:cBhvr>
                                    </p:animEffect>
                                  </p:childTnLst>
                                </p:cTn>
                              </p:par>
                              <p:par>
                                <p:cTn id="128" presetID="22" presetClass="entr" presetSubtype="4" fill="hold" nodeType="withEffect">
                                  <p:stCondLst>
                                    <p:cond delay="0"/>
                                  </p:stCondLst>
                                  <p:childTnLst>
                                    <p:set>
                                      <p:cBhvr>
                                        <p:cTn id="129" dur="1" fill="hold">
                                          <p:stCondLst>
                                            <p:cond delay="0"/>
                                          </p:stCondLst>
                                        </p:cTn>
                                        <p:tgtEl>
                                          <p:spTgt spid="94"/>
                                        </p:tgtEl>
                                        <p:attrNameLst>
                                          <p:attrName>style.visibility</p:attrName>
                                        </p:attrNameLst>
                                      </p:cBhvr>
                                      <p:to>
                                        <p:strVal val="visible"/>
                                      </p:to>
                                    </p:set>
                                    <p:animEffect transition="in" filter="wipe(down)">
                                      <p:cBhvr>
                                        <p:cTn id="130" dur="500"/>
                                        <p:tgtEl>
                                          <p:spTgt spid="9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down)">
                                      <p:cBhvr>
                                        <p:cTn id="135" dur="500"/>
                                        <p:tgtEl>
                                          <p:spTgt spid="1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96"/>
                                        </p:tgtEl>
                                        <p:attrNameLst>
                                          <p:attrName>style.visibility</p:attrName>
                                        </p:attrNameLst>
                                      </p:cBhvr>
                                      <p:to>
                                        <p:strVal val="visible"/>
                                      </p:to>
                                    </p:set>
                                    <p:animEffect transition="in" filter="wipe(down)">
                                      <p:cBhvr>
                                        <p:cTn id="140" dur="500"/>
                                        <p:tgtEl>
                                          <p:spTgt spid="9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6"/>
                                        </p:tgtEl>
                                        <p:attrNameLst>
                                          <p:attrName>style.visibility</p:attrName>
                                        </p:attrNameLst>
                                      </p:cBhvr>
                                      <p:to>
                                        <p:strVal val="visible"/>
                                      </p:to>
                                    </p:set>
                                    <p:animEffect transition="in" filter="wipe(down)">
                                      <p:cBhvr>
                                        <p:cTn id="145" dur="500"/>
                                        <p:tgtEl>
                                          <p:spTgt spid="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97"/>
                                        </p:tgtEl>
                                        <p:attrNameLst>
                                          <p:attrName>style.visibility</p:attrName>
                                        </p:attrNameLst>
                                      </p:cBhvr>
                                      <p:to>
                                        <p:strVal val="visible"/>
                                      </p:to>
                                    </p:set>
                                    <p:animEffect transition="in" filter="wipe(down)">
                                      <p:cBhvr>
                                        <p:cTn id="148" dur="500"/>
                                        <p:tgtEl>
                                          <p:spTgt spid="9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99"/>
                                        </p:tgtEl>
                                        <p:attrNameLst>
                                          <p:attrName>style.visibility</p:attrName>
                                        </p:attrNameLst>
                                      </p:cBhvr>
                                      <p:to>
                                        <p:strVal val="visible"/>
                                      </p:to>
                                    </p:set>
                                    <p:animEffect transition="in" filter="wipe(down)">
                                      <p:cBhvr>
                                        <p:cTn id="153" dur="500"/>
                                        <p:tgtEl>
                                          <p:spTgt spid="99"/>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00"/>
                                        </p:tgtEl>
                                        <p:attrNameLst>
                                          <p:attrName>style.visibility</p:attrName>
                                        </p:attrNameLst>
                                      </p:cBhvr>
                                      <p:to>
                                        <p:strVal val="visible"/>
                                      </p:to>
                                    </p:set>
                                    <p:animEffect transition="in" filter="wipe(down)">
                                      <p:cBhvr>
                                        <p:cTn id="156" dur="500"/>
                                        <p:tgtEl>
                                          <p:spTgt spid="100"/>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5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01"/>
                                        </p:tgtEl>
                                        <p:attrNameLst>
                                          <p:attrName>style.visibility</p:attrName>
                                        </p:attrNameLst>
                                      </p:cBhvr>
                                      <p:to>
                                        <p:strVal val="visible"/>
                                      </p:to>
                                    </p:set>
                                    <p:animEffect transition="in" filter="wipe(down)">
                                      <p:cBhvr>
                                        <p:cTn id="165" dur="500"/>
                                        <p:tgtEl>
                                          <p:spTgt spid="101"/>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152"/>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164"/>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175"/>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138" grpId="0"/>
      <p:bldP spid="139" grpId="0"/>
      <p:bldP spid="140" grpId="0"/>
      <p:bldP spid="141" grpId="0"/>
      <p:bldP spid="142" grpId="0"/>
      <p:bldP spid="144" grpId="0"/>
      <p:bldP spid="171" grpId="0"/>
      <p:bldP spid="172" grpId="0"/>
      <p:bldP spid="173" grpId="0"/>
      <p:bldP spid="174" grpId="0"/>
      <p:bldP spid="175" grpId="0"/>
      <p:bldP spid="175" grpId="1"/>
      <p:bldP spid="177" grpId="0"/>
      <p:bldP spid="179" grpId="0" animBg="1"/>
      <p:bldP spid="180" grpId="0"/>
      <p:bldP spid="87" grpId="0"/>
      <p:bldP spid="96" grpId="0" animBg="1"/>
      <p:bldP spid="97" grpId="0" animBg="1"/>
      <p:bldP spid="6" grpId="0"/>
      <p:bldP spid="99" grpId="0" animBg="1"/>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53B-CE08-457C-8A64-4F9F52F4FDC7}"/>
              </a:ext>
            </a:extLst>
          </p:cNvPr>
          <p:cNvSpPr>
            <a:spLocks noGrp="1"/>
          </p:cNvSpPr>
          <p:nvPr>
            <p:ph type="title"/>
          </p:nvPr>
        </p:nvSpPr>
        <p:spPr>
          <a:xfrm>
            <a:off x="397776" y="274265"/>
            <a:ext cx="10515600" cy="557900"/>
          </a:xfrm>
        </p:spPr>
        <p:txBody>
          <a:bodyPr>
            <a:normAutofit fontScale="90000"/>
          </a:bodyPr>
          <a:lstStyle/>
          <a:p>
            <a:r>
              <a:rPr lang="en-US" dirty="0"/>
              <a:t>Binary Search Trees (BST): Deletion</a:t>
            </a:r>
            <a:endParaRPr lang="en-IN" dirty="0"/>
          </a:p>
        </p:txBody>
      </p:sp>
      <p:sp>
        <p:nvSpPr>
          <p:cNvPr id="4" name="Footer Placeholder 3">
            <a:extLst>
              <a:ext uri="{FF2B5EF4-FFF2-40B4-BE49-F238E27FC236}">
                <a16:creationId xmlns:a16="http://schemas.microsoft.com/office/drawing/2014/main" id="{7D3B2714-5442-41D9-AB27-937A65ACC1E0}"/>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D1174BD1-4B44-4130-B468-E70FB7B009D4}"/>
              </a:ext>
            </a:extLst>
          </p:cNvPr>
          <p:cNvSpPr>
            <a:spLocks noGrp="1"/>
          </p:cNvSpPr>
          <p:nvPr>
            <p:ph type="sldNum" sz="quarter" idx="12"/>
          </p:nvPr>
        </p:nvSpPr>
        <p:spPr/>
        <p:txBody>
          <a:bodyPr/>
          <a:lstStyle/>
          <a:p>
            <a:fld id="{601E844E-216E-47E9-9739-0B169D701703}" type="slidenum">
              <a:rPr lang="en-IN" smtClean="0"/>
              <a:t>21</a:t>
            </a:fld>
            <a:endParaRPr lang="en-IN"/>
          </a:p>
        </p:txBody>
      </p:sp>
      <p:sp>
        <p:nvSpPr>
          <p:cNvPr id="17" name="TextBox 16">
            <a:extLst>
              <a:ext uri="{FF2B5EF4-FFF2-40B4-BE49-F238E27FC236}">
                <a16:creationId xmlns:a16="http://schemas.microsoft.com/office/drawing/2014/main" id="{43FBF459-FCC0-4729-8588-9568EC2E61DF}"/>
              </a:ext>
            </a:extLst>
          </p:cNvPr>
          <p:cNvSpPr txBox="1"/>
          <p:nvPr/>
        </p:nvSpPr>
        <p:spPr>
          <a:xfrm>
            <a:off x="345320" y="942584"/>
            <a:ext cx="531025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002060"/>
                </a:solidFill>
              </a:rPr>
              <a:t>Case 3: </a:t>
            </a:r>
            <a:r>
              <a:rPr lang="en-US" dirty="0">
                <a:solidFill>
                  <a:srgbClr val="002060"/>
                </a:solidFill>
              </a:rPr>
              <a:t>N has two children. Let S(N) denote the </a:t>
            </a:r>
            <a:r>
              <a:rPr lang="en-US" dirty="0" err="1">
                <a:solidFill>
                  <a:srgbClr val="002060"/>
                </a:solidFill>
              </a:rPr>
              <a:t>inorder</a:t>
            </a:r>
            <a:r>
              <a:rPr lang="en-US" dirty="0">
                <a:solidFill>
                  <a:srgbClr val="002060"/>
                </a:solidFill>
              </a:rPr>
              <a:t> successor of N. Then N is deleted from T by first deleting S(N) from T (by using Case 1 or Case 2) and replacing node N in T by the node S(N).</a:t>
            </a:r>
          </a:p>
          <a:p>
            <a:pPr algn="just"/>
            <a:endParaRPr lang="en-IN" i="1" dirty="0">
              <a:solidFill>
                <a:srgbClr val="002060"/>
              </a:solidFill>
            </a:endParaRPr>
          </a:p>
        </p:txBody>
      </p:sp>
      <p:sp>
        <p:nvSpPr>
          <p:cNvPr id="20" name="TextBox 19">
            <a:extLst>
              <a:ext uri="{FF2B5EF4-FFF2-40B4-BE49-F238E27FC236}">
                <a16:creationId xmlns:a16="http://schemas.microsoft.com/office/drawing/2014/main" id="{6B02578C-498C-40CB-B526-7233E2AAF26C}"/>
              </a:ext>
            </a:extLst>
          </p:cNvPr>
          <p:cNvSpPr txBox="1">
            <a:spLocks/>
          </p:cNvSpPr>
          <p:nvPr/>
        </p:nvSpPr>
        <p:spPr>
          <a:xfrm>
            <a:off x="10836234" y="155119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22" name="TextBox 21">
            <a:extLst>
              <a:ext uri="{FF2B5EF4-FFF2-40B4-BE49-F238E27FC236}">
                <a16:creationId xmlns:a16="http://schemas.microsoft.com/office/drawing/2014/main" id="{E4CE18B7-B0AD-4135-B5D4-8BB9ED9B28CD}"/>
              </a:ext>
            </a:extLst>
          </p:cNvPr>
          <p:cNvSpPr txBox="1">
            <a:spLocks/>
          </p:cNvSpPr>
          <p:nvPr/>
        </p:nvSpPr>
        <p:spPr>
          <a:xfrm>
            <a:off x="11124031" y="156433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38" name="TextBox 137">
            <a:extLst>
              <a:ext uri="{FF2B5EF4-FFF2-40B4-BE49-F238E27FC236}">
                <a16:creationId xmlns:a16="http://schemas.microsoft.com/office/drawing/2014/main" id="{13F190FC-28F4-47EE-BDC0-EEB3A5A53074}"/>
              </a:ext>
            </a:extLst>
          </p:cNvPr>
          <p:cNvSpPr txBox="1">
            <a:spLocks/>
          </p:cNvSpPr>
          <p:nvPr/>
        </p:nvSpPr>
        <p:spPr>
          <a:xfrm>
            <a:off x="708406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139" name="TextBox 138">
            <a:extLst>
              <a:ext uri="{FF2B5EF4-FFF2-40B4-BE49-F238E27FC236}">
                <a16:creationId xmlns:a16="http://schemas.microsoft.com/office/drawing/2014/main" id="{40F2C242-8A52-423C-BD9E-2E81A36427FC}"/>
              </a:ext>
            </a:extLst>
          </p:cNvPr>
          <p:cNvSpPr txBox="1">
            <a:spLocks/>
          </p:cNvSpPr>
          <p:nvPr/>
        </p:nvSpPr>
        <p:spPr>
          <a:xfrm>
            <a:off x="7669639" y="236077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140" name="TextBox 139">
            <a:extLst>
              <a:ext uri="{FF2B5EF4-FFF2-40B4-BE49-F238E27FC236}">
                <a16:creationId xmlns:a16="http://schemas.microsoft.com/office/drawing/2014/main" id="{4885C3BA-3DFC-4F3F-8910-CE6B8E17C572}"/>
              </a:ext>
            </a:extLst>
          </p:cNvPr>
          <p:cNvSpPr txBox="1">
            <a:spLocks/>
          </p:cNvSpPr>
          <p:nvPr/>
        </p:nvSpPr>
        <p:spPr>
          <a:xfrm>
            <a:off x="8289993"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141" name="TextBox 140">
            <a:extLst>
              <a:ext uri="{FF2B5EF4-FFF2-40B4-BE49-F238E27FC236}">
                <a16:creationId xmlns:a16="http://schemas.microsoft.com/office/drawing/2014/main" id="{290E2D29-F88A-4F9A-911E-1A26492A30DF}"/>
              </a:ext>
            </a:extLst>
          </p:cNvPr>
          <p:cNvSpPr txBox="1">
            <a:spLocks/>
          </p:cNvSpPr>
          <p:nvPr/>
        </p:nvSpPr>
        <p:spPr>
          <a:xfrm>
            <a:off x="8875571"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42" name="TextBox 141">
            <a:extLst>
              <a:ext uri="{FF2B5EF4-FFF2-40B4-BE49-F238E27FC236}">
                <a16:creationId xmlns:a16="http://schemas.microsoft.com/office/drawing/2014/main" id="{389CF9F4-8014-474A-9AF7-353DAA1D0471}"/>
              </a:ext>
            </a:extLst>
          </p:cNvPr>
          <p:cNvSpPr txBox="1">
            <a:spLocks/>
          </p:cNvSpPr>
          <p:nvPr/>
        </p:nvSpPr>
        <p:spPr>
          <a:xfrm>
            <a:off x="9481467" y="237010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43" name="Group 142">
            <a:extLst>
              <a:ext uri="{FF2B5EF4-FFF2-40B4-BE49-F238E27FC236}">
                <a16:creationId xmlns:a16="http://schemas.microsoft.com/office/drawing/2014/main" id="{D7B10359-940D-4E41-A3B2-95D50EE80584}"/>
              </a:ext>
            </a:extLst>
          </p:cNvPr>
          <p:cNvGrpSpPr/>
          <p:nvPr/>
        </p:nvGrpSpPr>
        <p:grpSpPr>
          <a:xfrm>
            <a:off x="8738032" y="1971583"/>
            <a:ext cx="868276" cy="260799"/>
            <a:chOff x="4999896" y="2046523"/>
            <a:chExt cx="868276" cy="260799"/>
          </a:xfrm>
        </p:grpSpPr>
        <p:sp>
          <p:nvSpPr>
            <p:cNvPr id="226" name="Rectangle 225">
              <a:extLst>
                <a:ext uri="{FF2B5EF4-FFF2-40B4-BE49-F238E27FC236}">
                  <a16:creationId xmlns:a16="http://schemas.microsoft.com/office/drawing/2014/main" id="{BA020881-25B9-49DD-954D-096FF870178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Rectangle 226">
              <a:extLst>
                <a:ext uri="{FF2B5EF4-FFF2-40B4-BE49-F238E27FC236}">
                  <a16:creationId xmlns:a16="http://schemas.microsoft.com/office/drawing/2014/main" id="{E0B83407-4548-475C-8F8B-77E7C56F65C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Rectangle 227">
              <a:extLst>
                <a:ext uri="{FF2B5EF4-FFF2-40B4-BE49-F238E27FC236}">
                  <a16:creationId xmlns:a16="http://schemas.microsoft.com/office/drawing/2014/main" id="{6829E9CC-5D30-4532-8464-1B107D2EE0E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TextBox 143">
            <a:extLst>
              <a:ext uri="{FF2B5EF4-FFF2-40B4-BE49-F238E27FC236}">
                <a16:creationId xmlns:a16="http://schemas.microsoft.com/office/drawing/2014/main" id="{D2976141-06E4-4E96-B633-CA01A4326A99}"/>
              </a:ext>
            </a:extLst>
          </p:cNvPr>
          <p:cNvSpPr txBox="1"/>
          <p:nvPr/>
        </p:nvSpPr>
        <p:spPr>
          <a:xfrm>
            <a:off x="7366860" y="3173165"/>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145" name="Group 144">
            <a:extLst>
              <a:ext uri="{FF2B5EF4-FFF2-40B4-BE49-F238E27FC236}">
                <a16:creationId xmlns:a16="http://schemas.microsoft.com/office/drawing/2014/main" id="{D2812F4F-3517-41B2-B7CD-3DC363D95CC5}"/>
              </a:ext>
            </a:extLst>
          </p:cNvPr>
          <p:cNvGrpSpPr/>
          <p:nvPr/>
        </p:nvGrpSpPr>
        <p:grpSpPr>
          <a:xfrm>
            <a:off x="7813761" y="2574508"/>
            <a:ext cx="868276" cy="260799"/>
            <a:chOff x="4999896" y="2046523"/>
            <a:chExt cx="868276" cy="260799"/>
          </a:xfrm>
        </p:grpSpPr>
        <p:sp>
          <p:nvSpPr>
            <p:cNvPr id="223" name="Rectangle 222">
              <a:extLst>
                <a:ext uri="{FF2B5EF4-FFF2-40B4-BE49-F238E27FC236}">
                  <a16:creationId xmlns:a16="http://schemas.microsoft.com/office/drawing/2014/main" id="{67D445A0-368F-4D89-8FBA-CD93859C241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81994E6B-70FB-4DDA-8BED-D94552D9BB3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6A1AE645-9EFF-48A2-90F4-AFDCACB8A31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CACE1B1C-0F8E-46B8-A877-27EF2FE5CF5C}"/>
              </a:ext>
            </a:extLst>
          </p:cNvPr>
          <p:cNvGrpSpPr/>
          <p:nvPr/>
        </p:nvGrpSpPr>
        <p:grpSpPr>
          <a:xfrm>
            <a:off x="9560781" y="2574508"/>
            <a:ext cx="868276" cy="260799"/>
            <a:chOff x="4999896" y="2046523"/>
            <a:chExt cx="868276" cy="260799"/>
          </a:xfrm>
        </p:grpSpPr>
        <p:sp>
          <p:nvSpPr>
            <p:cNvPr id="220" name="Rectangle 219">
              <a:extLst>
                <a:ext uri="{FF2B5EF4-FFF2-40B4-BE49-F238E27FC236}">
                  <a16:creationId xmlns:a16="http://schemas.microsoft.com/office/drawing/2014/main" id="{9E173455-9DFC-47CE-8DEE-5D914A649F0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Rectangle 220">
              <a:extLst>
                <a:ext uri="{FF2B5EF4-FFF2-40B4-BE49-F238E27FC236}">
                  <a16:creationId xmlns:a16="http://schemas.microsoft.com/office/drawing/2014/main" id="{20978706-A4A7-4C15-84F3-BDE2BB05D2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ectangle 221">
              <a:extLst>
                <a:ext uri="{FF2B5EF4-FFF2-40B4-BE49-F238E27FC236}">
                  <a16:creationId xmlns:a16="http://schemas.microsoft.com/office/drawing/2014/main" id="{AAD316DB-CA47-4F6D-A7AE-15A91A852E9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a:extLst>
              <a:ext uri="{FF2B5EF4-FFF2-40B4-BE49-F238E27FC236}">
                <a16:creationId xmlns:a16="http://schemas.microsoft.com/office/drawing/2014/main" id="{CCA5CB51-A1D8-4F8C-96C5-D2DD6081CF07}"/>
              </a:ext>
            </a:extLst>
          </p:cNvPr>
          <p:cNvGrpSpPr/>
          <p:nvPr/>
        </p:nvGrpSpPr>
        <p:grpSpPr>
          <a:xfrm>
            <a:off x="7067802" y="3234018"/>
            <a:ext cx="868276" cy="260799"/>
            <a:chOff x="4999896" y="2046523"/>
            <a:chExt cx="868276" cy="260799"/>
          </a:xfrm>
        </p:grpSpPr>
        <p:sp>
          <p:nvSpPr>
            <p:cNvPr id="217" name="Rectangle 216">
              <a:extLst>
                <a:ext uri="{FF2B5EF4-FFF2-40B4-BE49-F238E27FC236}">
                  <a16:creationId xmlns:a16="http://schemas.microsoft.com/office/drawing/2014/main" id="{CE20BED3-2884-40EF-880E-737DB65174E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0AA662B7-D122-451C-BBAC-480243FA5D6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ectangle 218">
              <a:extLst>
                <a:ext uri="{FF2B5EF4-FFF2-40B4-BE49-F238E27FC236}">
                  <a16:creationId xmlns:a16="http://schemas.microsoft.com/office/drawing/2014/main" id="{9D0CA7BD-7B85-473E-8909-BADBEF88337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A758A8D2-D5E7-40D3-9533-0E1CD18DF509}"/>
              </a:ext>
            </a:extLst>
          </p:cNvPr>
          <p:cNvGrpSpPr/>
          <p:nvPr/>
        </p:nvGrpSpPr>
        <p:grpSpPr>
          <a:xfrm>
            <a:off x="8215854" y="3221444"/>
            <a:ext cx="868276" cy="260799"/>
            <a:chOff x="4999896" y="2046523"/>
            <a:chExt cx="868276" cy="260799"/>
          </a:xfrm>
        </p:grpSpPr>
        <p:sp>
          <p:nvSpPr>
            <p:cNvPr id="214" name="Rectangle 213">
              <a:extLst>
                <a:ext uri="{FF2B5EF4-FFF2-40B4-BE49-F238E27FC236}">
                  <a16:creationId xmlns:a16="http://schemas.microsoft.com/office/drawing/2014/main" id="{69E08AC1-4E28-40FE-B9EF-6AEECF988C5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Rectangle 214">
              <a:extLst>
                <a:ext uri="{FF2B5EF4-FFF2-40B4-BE49-F238E27FC236}">
                  <a16:creationId xmlns:a16="http://schemas.microsoft.com/office/drawing/2014/main" id="{D415F23F-9D96-4261-A944-3246EFA9D42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Rectangle 215">
              <a:extLst>
                <a:ext uri="{FF2B5EF4-FFF2-40B4-BE49-F238E27FC236}">
                  <a16:creationId xmlns:a16="http://schemas.microsoft.com/office/drawing/2014/main" id="{6FF33D0C-D526-42BB-8E4E-1CEB3EFB795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 name="Group 148">
            <a:extLst>
              <a:ext uri="{FF2B5EF4-FFF2-40B4-BE49-F238E27FC236}">
                <a16:creationId xmlns:a16="http://schemas.microsoft.com/office/drawing/2014/main" id="{138001A6-170E-40FE-B091-DDD62F07F498}"/>
              </a:ext>
            </a:extLst>
          </p:cNvPr>
          <p:cNvGrpSpPr/>
          <p:nvPr/>
        </p:nvGrpSpPr>
        <p:grpSpPr>
          <a:xfrm>
            <a:off x="10301826" y="3219964"/>
            <a:ext cx="868276" cy="260799"/>
            <a:chOff x="4999896" y="2046523"/>
            <a:chExt cx="868276" cy="260799"/>
          </a:xfrm>
        </p:grpSpPr>
        <p:sp>
          <p:nvSpPr>
            <p:cNvPr id="211" name="Rectangle 210">
              <a:extLst>
                <a:ext uri="{FF2B5EF4-FFF2-40B4-BE49-F238E27FC236}">
                  <a16:creationId xmlns:a16="http://schemas.microsoft.com/office/drawing/2014/main" id="{EAA3564C-FA35-49EE-A709-9B63BDF3B9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Rectangle 211">
              <a:extLst>
                <a:ext uri="{FF2B5EF4-FFF2-40B4-BE49-F238E27FC236}">
                  <a16:creationId xmlns:a16="http://schemas.microsoft.com/office/drawing/2014/main" id="{652CC33A-827B-43E9-8654-3613F2F53AE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Rectangle 212">
              <a:extLst>
                <a:ext uri="{FF2B5EF4-FFF2-40B4-BE49-F238E27FC236}">
                  <a16:creationId xmlns:a16="http://schemas.microsoft.com/office/drawing/2014/main" id="{2AE2C26E-8F0A-488C-BD9E-F12DA93EB1B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 name="Group 151">
            <a:extLst>
              <a:ext uri="{FF2B5EF4-FFF2-40B4-BE49-F238E27FC236}">
                <a16:creationId xmlns:a16="http://schemas.microsoft.com/office/drawing/2014/main" id="{CA05DE66-6947-4030-A293-CA8FDFAAA8BD}"/>
              </a:ext>
            </a:extLst>
          </p:cNvPr>
          <p:cNvGrpSpPr/>
          <p:nvPr/>
        </p:nvGrpSpPr>
        <p:grpSpPr>
          <a:xfrm>
            <a:off x="9162984" y="3235089"/>
            <a:ext cx="868276" cy="260799"/>
            <a:chOff x="4999896" y="2046523"/>
            <a:chExt cx="868276" cy="260799"/>
          </a:xfrm>
        </p:grpSpPr>
        <p:sp>
          <p:nvSpPr>
            <p:cNvPr id="202" name="Rectangle 201">
              <a:extLst>
                <a:ext uri="{FF2B5EF4-FFF2-40B4-BE49-F238E27FC236}">
                  <a16:creationId xmlns:a16="http://schemas.microsoft.com/office/drawing/2014/main" id="{B7F0BB55-C56C-40E6-8AB1-94406F02679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ectangle 202">
              <a:extLst>
                <a:ext uri="{FF2B5EF4-FFF2-40B4-BE49-F238E27FC236}">
                  <a16:creationId xmlns:a16="http://schemas.microsoft.com/office/drawing/2014/main" id="{A6C251D1-9ECD-4EAF-9567-429C52D10AB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a:extLst>
                <a:ext uri="{FF2B5EF4-FFF2-40B4-BE49-F238E27FC236}">
                  <a16:creationId xmlns:a16="http://schemas.microsoft.com/office/drawing/2014/main" id="{B92A63D3-F503-42A3-AA61-5A924315A44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3" name="Straight Arrow Connector 152">
            <a:extLst>
              <a:ext uri="{FF2B5EF4-FFF2-40B4-BE49-F238E27FC236}">
                <a16:creationId xmlns:a16="http://schemas.microsoft.com/office/drawing/2014/main" id="{66E19DF6-4967-48B7-AF25-825B189A45D9}"/>
              </a:ext>
            </a:extLst>
          </p:cNvPr>
          <p:cNvCxnSpPr>
            <a:cxnSpLocks/>
          </p:cNvCxnSpPr>
          <p:nvPr/>
        </p:nvCxnSpPr>
        <p:spPr>
          <a:xfrm flipH="1">
            <a:off x="8272741" y="2117927"/>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2A34035-0CF3-4542-935F-BDF01B7D39C0}"/>
              </a:ext>
            </a:extLst>
          </p:cNvPr>
          <p:cNvCxnSpPr>
            <a:cxnSpLocks/>
          </p:cNvCxnSpPr>
          <p:nvPr/>
        </p:nvCxnSpPr>
        <p:spPr>
          <a:xfrm flipH="1">
            <a:off x="7494667" y="2729231"/>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458BD4B-976C-4328-818F-C92FA672E0AA}"/>
              </a:ext>
            </a:extLst>
          </p:cNvPr>
          <p:cNvCxnSpPr>
            <a:cxnSpLocks/>
          </p:cNvCxnSpPr>
          <p:nvPr/>
        </p:nvCxnSpPr>
        <p:spPr>
          <a:xfrm flipH="1">
            <a:off x="9501795" y="2763682"/>
            <a:ext cx="199696" cy="44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363FD0-7B89-4188-866C-AC5B5CCD6636}"/>
              </a:ext>
            </a:extLst>
          </p:cNvPr>
          <p:cNvCxnSpPr>
            <a:cxnSpLocks/>
            <a:endCxn id="215" idx="0"/>
          </p:cNvCxnSpPr>
          <p:nvPr/>
        </p:nvCxnSpPr>
        <p:spPr>
          <a:xfrm>
            <a:off x="8385558" y="2701682"/>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B4BD2FB-C36F-4DE7-9FAE-82EEAE2B9F89}"/>
              </a:ext>
            </a:extLst>
          </p:cNvPr>
          <p:cNvCxnSpPr>
            <a:cxnSpLocks/>
          </p:cNvCxnSpPr>
          <p:nvPr/>
        </p:nvCxnSpPr>
        <p:spPr>
          <a:xfrm>
            <a:off x="9496292" y="2082462"/>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B88B3F8-F0D4-4BF3-AFE4-9078C93DE51A}"/>
              </a:ext>
            </a:extLst>
          </p:cNvPr>
          <p:cNvCxnSpPr>
            <a:cxnSpLocks/>
            <a:stCxn id="172" idx="3"/>
            <a:endCxn id="212" idx="0"/>
          </p:cNvCxnSpPr>
          <p:nvPr/>
        </p:nvCxnSpPr>
        <p:spPr>
          <a:xfrm>
            <a:off x="10325412" y="2712959"/>
            <a:ext cx="410553" cy="50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A580B99A-93E8-494F-B3A6-E1C13F5591ED}"/>
              </a:ext>
            </a:extLst>
          </p:cNvPr>
          <p:cNvGrpSpPr/>
          <p:nvPr/>
        </p:nvGrpSpPr>
        <p:grpSpPr>
          <a:xfrm>
            <a:off x="10987399" y="3309877"/>
            <a:ext cx="120770" cy="108382"/>
            <a:chOff x="9721970" y="2177531"/>
            <a:chExt cx="120770" cy="108382"/>
          </a:xfrm>
        </p:grpSpPr>
        <p:cxnSp>
          <p:nvCxnSpPr>
            <p:cNvPr id="200" name="Straight Connector 199">
              <a:extLst>
                <a:ext uri="{FF2B5EF4-FFF2-40B4-BE49-F238E27FC236}">
                  <a16:creationId xmlns:a16="http://schemas.microsoft.com/office/drawing/2014/main" id="{14124065-0699-4A9B-B697-DA2EE94A227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6BBD7A5-691F-435B-9D0B-B2B49C4F419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7D1501C0-C711-40F0-9890-001BC6146D8D}"/>
              </a:ext>
            </a:extLst>
          </p:cNvPr>
          <p:cNvGrpSpPr/>
          <p:nvPr/>
        </p:nvGrpSpPr>
        <p:grpSpPr>
          <a:xfrm>
            <a:off x="9227230" y="3322907"/>
            <a:ext cx="120770" cy="108382"/>
            <a:chOff x="9721970" y="2177531"/>
            <a:chExt cx="120770" cy="108382"/>
          </a:xfrm>
        </p:grpSpPr>
        <p:cxnSp>
          <p:nvCxnSpPr>
            <p:cNvPr id="194" name="Straight Connector 193">
              <a:extLst>
                <a:ext uri="{FF2B5EF4-FFF2-40B4-BE49-F238E27FC236}">
                  <a16:creationId xmlns:a16="http://schemas.microsoft.com/office/drawing/2014/main" id="{DF467CDB-C310-4772-8699-E29E895D21C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80C353F-9B27-487E-A94B-160C1D9646B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79AD51B4-70D6-4C68-8E9F-0E91E5DC4F48}"/>
              </a:ext>
            </a:extLst>
          </p:cNvPr>
          <p:cNvGrpSpPr/>
          <p:nvPr/>
        </p:nvGrpSpPr>
        <p:grpSpPr>
          <a:xfrm>
            <a:off x="7104755" y="3309877"/>
            <a:ext cx="120770" cy="108382"/>
            <a:chOff x="9721970" y="2177531"/>
            <a:chExt cx="120770" cy="108382"/>
          </a:xfrm>
        </p:grpSpPr>
        <p:cxnSp>
          <p:nvCxnSpPr>
            <p:cNvPr id="192" name="Straight Connector 191">
              <a:extLst>
                <a:ext uri="{FF2B5EF4-FFF2-40B4-BE49-F238E27FC236}">
                  <a16:creationId xmlns:a16="http://schemas.microsoft.com/office/drawing/2014/main" id="{79807BBC-3A08-4804-B0FB-65532C94BD1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1DC3E5-D193-4AA1-871D-B5F6B9C35F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DEDDAC2F-DC27-4CC7-8EA4-3F1F41ACF592}"/>
              </a:ext>
            </a:extLst>
          </p:cNvPr>
          <p:cNvGrpSpPr/>
          <p:nvPr/>
        </p:nvGrpSpPr>
        <p:grpSpPr>
          <a:xfrm>
            <a:off x="7742221" y="3322907"/>
            <a:ext cx="120770" cy="108382"/>
            <a:chOff x="9721970" y="2177531"/>
            <a:chExt cx="120770" cy="108382"/>
          </a:xfrm>
        </p:grpSpPr>
        <p:cxnSp>
          <p:nvCxnSpPr>
            <p:cNvPr id="190" name="Straight Connector 189">
              <a:extLst>
                <a:ext uri="{FF2B5EF4-FFF2-40B4-BE49-F238E27FC236}">
                  <a16:creationId xmlns:a16="http://schemas.microsoft.com/office/drawing/2014/main" id="{B89EAAC3-08C2-4CCA-8C0E-8ED465EDDDF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1CB9C96-4435-4DC5-986B-CE37F774F4C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6925C510-C81B-46FB-AD7C-EF0D23BD0D15}"/>
              </a:ext>
            </a:extLst>
          </p:cNvPr>
          <p:cNvGrpSpPr/>
          <p:nvPr/>
        </p:nvGrpSpPr>
        <p:grpSpPr>
          <a:xfrm>
            <a:off x="10364293" y="3316031"/>
            <a:ext cx="120770" cy="108382"/>
            <a:chOff x="9721970" y="2177531"/>
            <a:chExt cx="120770" cy="108382"/>
          </a:xfrm>
        </p:grpSpPr>
        <p:cxnSp>
          <p:nvCxnSpPr>
            <p:cNvPr id="184" name="Straight Connector 183">
              <a:extLst>
                <a:ext uri="{FF2B5EF4-FFF2-40B4-BE49-F238E27FC236}">
                  <a16:creationId xmlns:a16="http://schemas.microsoft.com/office/drawing/2014/main" id="{B25CDD57-BF28-42F5-8362-C238D0E67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2CC8A2-F7EB-4ACF-A916-532755C220F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1" name="TextBox 170">
            <a:extLst>
              <a:ext uri="{FF2B5EF4-FFF2-40B4-BE49-F238E27FC236}">
                <a16:creationId xmlns:a16="http://schemas.microsoft.com/office/drawing/2014/main" id="{93B496A9-245D-4555-B229-8F47E5F405FF}"/>
              </a:ext>
            </a:extLst>
          </p:cNvPr>
          <p:cNvSpPr txBox="1"/>
          <p:nvPr/>
        </p:nvSpPr>
        <p:spPr>
          <a:xfrm>
            <a:off x="8917732" y="1916353"/>
            <a:ext cx="570356" cy="369332"/>
          </a:xfrm>
          <a:prstGeom prst="rect">
            <a:avLst/>
          </a:prstGeom>
          <a:noFill/>
        </p:spPr>
        <p:txBody>
          <a:bodyPr wrap="square" rtlCol="0">
            <a:spAutoFit/>
          </a:bodyPr>
          <a:lstStyle/>
          <a:p>
            <a:pPr algn="ctr"/>
            <a:r>
              <a:rPr lang="en-US" dirty="0">
                <a:solidFill>
                  <a:schemeClr val="accent5">
                    <a:lumMod val="50000"/>
                  </a:schemeClr>
                </a:solidFill>
              </a:rPr>
              <a:t>19</a:t>
            </a:r>
            <a:endParaRPr lang="en-IN" dirty="0">
              <a:solidFill>
                <a:schemeClr val="accent5">
                  <a:lumMod val="50000"/>
                </a:schemeClr>
              </a:solidFill>
            </a:endParaRPr>
          </a:p>
        </p:txBody>
      </p:sp>
      <p:sp>
        <p:nvSpPr>
          <p:cNvPr id="172" name="TextBox 171">
            <a:extLst>
              <a:ext uri="{FF2B5EF4-FFF2-40B4-BE49-F238E27FC236}">
                <a16:creationId xmlns:a16="http://schemas.microsoft.com/office/drawing/2014/main" id="{A2948002-1D11-4BEE-82DC-C448AF3AFE45}"/>
              </a:ext>
            </a:extLst>
          </p:cNvPr>
          <p:cNvSpPr txBox="1"/>
          <p:nvPr/>
        </p:nvSpPr>
        <p:spPr>
          <a:xfrm>
            <a:off x="9623203" y="2528293"/>
            <a:ext cx="702209" cy="369332"/>
          </a:xfrm>
          <a:prstGeom prst="rect">
            <a:avLst/>
          </a:prstGeom>
          <a:noFill/>
        </p:spPr>
        <p:txBody>
          <a:bodyPr wrap="square" rtlCol="0">
            <a:spAutoFit/>
          </a:bodyPr>
          <a:lstStyle/>
          <a:p>
            <a:pPr algn="ctr"/>
            <a:r>
              <a:rPr lang="en-US" dirty="0">
                <a:solidFill>
                  <a:schemeClr val="accent5">
                    <a:lumMod val="50000"/>
                  </a:schemeClr>
                </a:solidFill>
              </a:rPr>
              <a:t>25</a:t>
            </a:r>
            <a:endParaRPr lang="en-IN" dirty="0">
              <a:solidFill>
                <a:schemeClr val="accent5">
                  <a:lumMod val="50000"/>
                </a:schemeClr>
              </a:solidFill>
            </a:endParaRPr>
          </a:p>
        </p:txBody>
      </p:sp>
      <p:sp>
        <p:nvSpPr>
          <p:cNvPr id="173" name="TextBox 172">
            <a:extLst>
              <a:ext uri="{FF2B5EF4-FFF2-40B4-BE49-F238E27FC236}">
                <a16:creationId xmlns:a16="http://schemas.microsoft.com/office/drawing/2014/main" id="{41144689-8751-440E-9B1D-465A27AED15E}"/>
              </a:ext>
            </a:extLst>
          </p:cNvPr>
          <p:cNvSpPr txBox="1"/>
          <p:nvPr/>
        </p:nvSpPr>
        <p:spPr>
          <a:xfrm>
            <a:off x="8121585" y="2520591"/>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74" name="TextBox 173">
            <a:extLst>
              <a:ext uri="{FF2B5EF4-FFF2-40B4-BE49-F238E27FC236}">
                <a16:creationId xmlns:a16="http://schemas.microsoft.com/office/drawing/2014/main" id="{AEA9E94C-4FDC-4724-824E-63BFC2C129A8}"/>
              </a:ext>
            </a:extLst>
          </p:cNvPr>
          <p:cNvSpPr txBox="1"/>
          <p:nvPr/>
        </p:nvSpPr>
        <p:spPr>
          <a:xfrm>
            <a:off x="10533125" y="3177113"/>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
        <p:nvSpPr>
          <p:cNvPr id="175" name="TextBox 174">
            <a:extLst>
              <a:ext uri="{FF2B5EF4-FFF2-40B4-BE49-F238E27FC236}">
                <a16:creationId xmlns:a16="http://schemas.microsoft.com/office/drawing/2014/main" id="{F0983F4A-199B-46F8-9DF0-5D49A55349D1}"/>
              </a:ext>
            </a:extLst>
          </p:cNvPr>
          <p:cNvSpPr txBox="1"/>
          <p:nvPr/>
        </p:nvSpPr>
        <p:spPr>
          <a:xfrm>
            <a:off x="9374284" y="3193703"/>
            <a:ext cx="429439" cy="369332"/>
          </a:xfrm>
          <a:prstGeom prst="rect">
            <a:avLst/>
          </a:prstGeom>
          <a:noFill/>
        </p:spPr>
        <p:txBody>
          <a:bodyPr wrap="square" rtlCol="0">
            <a:spAutoFit/>
          </a:bodyPr>
          <a:lstStyle/>
          <a:p>
            <a:pPr algn="ctr"/>
            <a:r>
              <a:rPr lang="en-US" dirty="0">
                <a:solidFill>
                  <a:schemeClr val="accent5">
                    <a:lumMod val="50000"/>
                  </a:schemeClr>
                </a:solidFill>
              </a:rPr>
              <a:t>22</a:t>
            </a:r>
            <a:endParaRPr lang="en-IN" dirty="0">
              <a:solidFill>
                <a:schemeClr val="accent5">
                  <a:lumMod val="50000"/>
                </a:schemeClr>
              </a:solidFill>
            </a:endParaRPr>
          </a:p>
        </p:txBody>
      </p:sp>
      <p:sp>
        <p:nvSpPr>
          <p:cNvPr id="177" name="TextBox 176">
            <a:extLst>
              <a:ext uri="{FF2B5EF4-FFF2-40B4-BE49-F238E27FC236}">
                <a16:creationId xmlns:a16="http://schemas.microsoft.com/office/drawing/2014/main" id="{90C6E4DC-3769-45B7-A4CE-E9B4ACDB5B44}"/>
              </a:ext>
            </a:extLst>
          </p:cNvPr>
          <p:cNvSpPr txBox="1"/>
          <p:nvPr/>
        </p:nvSpPr>
        <p:spPr>
          <a:xfrm>
            <a:off x="8548164" y="3177113"/>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79" name="Rectangle 178">
            <a:extLst>
              <a:ext uri="{FF2B5EF4-FFF2-40B4-BE49-F238E27FC236}">
                <a16:creationId xmlns:a16="http://schemas.microsoft.com/office/drawing/2014/main" id="{A1A9227D-B3A8-4B61-A5BA-DB7CDB82DF60}"/>
              </a:ext>
            </a:extLst>
          </p:cNvPr>
          <p:cNvSpPr/>
          <p:nvPr/>
        </p:nvSpPr>
        <p:spPr>
          <a:xfrm>
            <a:off x="9029993" y="1297961"/>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06619662-2FED-471E-8A13-C4B71C1548C4}"/>
              </a:ext>
            </a:extLst>
          </p:cNvPr>
          <p:cNvSpPr txBox="1"/>
          <p:nvPr/>
        </p:nvSpPr>
        <p:spPr>
          <a:xfrm>
            <a:off x="9046048" y="1241747"/>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81" name="Straight Arrow Connector 180">
            <a:extLst>
              <a:ext uri="{FF2B5EF4-FFF2-40B4-BE49-F238E27FC236}">
                <a16:creationId xmlns:a16="http://schemas.microsoft.com/office/drawing/2014/main" id="{959A46A8-A2E6-4DC6-975E-660BCA827EFF}"/>
              </a:ext>
            </a:extLst>
          </p:cNvPr>
          <p:cNvCxnSpPr>
            <a:cxnSpLocks/>
          </p:cNvCxnSpPr>
          <p:nvPr/>
        </p:nvCxnSpPr>
        <p:spPr>
          <a:xfrm>
            <a:off x="9156298" y="1533734"/>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CDCDA6BF-6550-4BE1-A14C-C67D3C07F14A}"/>
              </a:ext>
            </a:extLst>
          </p:cNvPr>
          <p:cNvGrpSpPr/>
          <p:nvPr/>
        </p:nvGrpSpPr>
        <p:grpSpPr>
          <a:xfrm>
            <a:off x="8904105" y="3309966"/>
            <a:ext cx="120770" cy="108382"/>
            <a:chOff x="9721970" y="2177531"/>
            <a:chExt cx="120770" cy="108382"/>
          </a:xfrm>
        </p:grpSpPr>
        <p:cxnSp>
          <p:nvCxnSpPr>
            <p:cNvPr id="230" name="Straight Connector 229">
              <a:extLst>
                <a:ext uri="{FF2B5EF4-FFF2-40B4-BE49-F238E27FC236}">
                  <a16:creationId xmlns:a16="http://schemas.microsoft.com/office/drawing/2014/main" id="{4372830B-72AA-4D7A-835C-9279A06F061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6A6D10-9302-4719-B00A-3BA61802F4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D5AA6C3D-935C-4351-AF57-DEBF75FF235E}"/>
              </a:ext>
            </a:extLst>
          </p:cNvPr>
          <p:cNvGrpSpPr/>
          <p:nvPr/>
        </p:nvGrpSpPr>
        <p:grpSpPr>
          <a:xfrm>
            <a:off x="8277245" y="3285657"/>
            <a:ext cx="120770" cy="108382"/>
            <a:chOff x="9721970" y="2177531"/>
            <a:chExt cx="120770" cy="108382"/>
          </a:xfrm>
        </p:grpSpPr>
        <p:cxnSp>
          <p:nvCxnSpPr>
            <p:cNvPr id="233" name="Straight Connector 232">
              <a:extLst>
                <a:ext uri="{FF2B5EF4-FFF2-40B4-BE49-F238E27FC236}">
                  <a16:creationId xmlns:a16="http://schemas.microsoft.com/office/drawing/2014/main" id="{5A5E2039-AE41-4974-A37F-E6ADBC0E0EC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91A546B-3042-4C02-8C1A-88064B375D5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A4A916A9-BEEC-4F69-AA04-6F59833F6DD7}"/>
              </a:ext>
            </a:extLst>
          </p:cNvPr>
          <p:cNvGrpSpPr/>
          <p:nvPr/>
        </p:nvGrpSpPr>
        <p:grpSpPr>
          <a:xfrm>
            <a:off x="9701491" y="3809241"/>
            <a:ext cx="868276" cy="260799"/>
            <a:chOff x="4999896" y="2046523"/>
            <a:chExt cx="868276" cy="260799"/>
          </a:xfrm>
        </p:grpSpPr>
        <p:sp>
          <p:nvSpPr>
            <p:cNvPr id="84" name="Rectangle 83">
              <a:extLst>
                <a:ext uri="{FF2B5EF4-FFF2-40B4-BE49-F238E27FC236}">
                  <a16:creationId xmlns:a16="http://schemas.microsoft.com/office/drawing/2014/main" id="{B52B1646-2F2E-4FDA-A8E9-40F2BBEDB06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2EDDBAC8-B450-43C1-8E19-32729A9BCBC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39DBD16A-2FE9-40AD-A497-06D6F05C534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7" name="TextBox 86">
            <a:extLst>
              <a:ext uri="{FF2B5EF4-FFF2-40B4-BE49-F238E27FC236}">
                <a16:creationId xmlns:a16="http://schemas.microsoft.com/office/drawing/2014/main" id="{3C5ACF8B-4372-43E7-867A-33D61B54A178}"/>
              </a:ext>
            </a:extLst>
          </p:cNvPr>
          <p:cNvSpPr txBox="1"/>
          <p:nvPr/>
        </p:nvSpPr>
        <p:spPr>
          <a:xfrm>
            <a:off x="9920909" y="3765862"/>
            <a:ext cx="429439" cy="369332"/>
          </a:xfrm>
          <a:prstGeom prst="rect">
            <a:avLst/>
          </a:prstGeom>
          <a:noFill/>
        </p:spPr>
        <p:txBody>
          <a:bodyPr wrap="square" rtlCol="0">
            <a:spAutoFit/>
          </a:bodyPr>
          <a:lstStyle/>
          <a:p>
            <a:pPr algn="ctr"/>
            <a:r>
              <a:rPr lang="en-US" dirty="0">
                <a:solidFill>
                  <a:schemeClr val="accent5">
                    <a:lumMod val="50000"/>
                  </a:schemeClr>
                </a:solidFill>
              </a:rPr>
              <a:t>23</a:t>
            </a:r>
            <a:endParaRPr lang="en-IN" dirty="0">
              <a:solidFill>
                <a:schemeClr val="accent5">
                  <a:lumMod val="50000"/>
                </a:schemeClr>
              </a:solidFill>
            </a:endParaRPr>
          </a:p>
        </p:txBody>
      </p:sp>
      <p:grpSp>
        <p:nvGrpSpPr>
          <p:cNvPr id="88" name="Group 87">
            <a:extLst>
              <a:ext uri="{FF2B5EF4-FFF2-40B4-BE49-F238E27FC236}">
                <a16:creationId xmlns:a16="http://schemas.microsoft.com/office/drawing/2014/main" id="{E1872A0B-B93B-437C-997C-4946EF8FE585}"/>
              </a:ext>
            </a:extLst>
          </p:cNvPr>
          <p:cNvGrpSpPr/>
          <p:nvPr/>
        </p:nvGrpSpPr>
        <p:grpSpPr>
          <a:xfrm>
            <a:off x="10399672" y="3885100"/>
            <a:ext cx="120770" cy="108382"/>
            <a:chOff x="9721970" y="2177531"/>
            <a:chExt cx="120770" cy="108382"/>
          </a:xfrm>
        </p:grpSpPr>
        <p:cxnSp>
          <p:nvCxnSpPr>
            <p:cNvPr id="89" name="Straight Connector 88">
              <a:extLst>
                <a:ext uri="{FF2B5EF4-FFF2-40B4-BE49-F238E27FC236}">
                  <a16:creationId xmlns:a16="http://schemas.microsoft.com/office/drawing/2014/main" id="{7ADF21B8-437F-4013-917E-0E85CE13075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AF17CB3-DB50-4091-9AA4-96AAAAA9907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B74D255-DAF9-4545-AB78-A43501C5EC8B}"/>
              </a:ext>
            </a:extLst>
          </p:cNvPr>
          <p:cNvGrpSpPr/>
          <p:nvPr/>
        </p:nvGrpSpPr>
        <p:grpSpPr>
          <a:xfrm>
            <a:off x="9766614" y="3886088"/>
            <a:ext cx="120770" cy="108382"/>
            <a:chOff x="9721970" y="2177531"/>
            <a:chExt cx="120770" cy="108382"/>
          </a:xfrm>
        </p:grpSpPr>
        <p:cxnSp>
          <p:nvCxnSpPr>
            <p:cNvPr id="92" name="Straight Connector 91">
              <a:extLst>
                <a:ext uri="{FF2B5EF4-FFF2-40B4-BE49-F238E27FC236}">
                  <a16:creationId xmlns:a16="http://schemas.microsoft.com/office/drawing/2014/main" id="{DC04B96C-280A-4AA8-A121-E3819955BBA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025F42-60D2-4BD7-85E5-7255FAFF674D}"/>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BCB0571A-847C-4813-89CD-82BD64058C0F}"/>
              </a:ext>
            </a:extLst>
          </p:cNvPr>
          <p:cNvCxnSpPr>
            <a:cxnSpLocks/>
          </p:cNvCxnSpPr>
          <p:nvPr/>
        </p:nvCxnSpPr>
        <p:spPr>
          <a:xfrm>
            <a:off x="9917623" y="3371605"/>
            <a:ext cx="218006" cy="420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ED5E0F-AC9A-4FCB-9FD2-534F934100DF}"/>
              </a:ext>
            </a:extLst>
          </p:cNvPr>
          <p:cNvSpPr txBox="1"/>
          <p:nvPr/>
        </p:nvSpPr>
        <p:spPr>
          <a:xfrm>
            <a:off x="654145" y="2520591"/>
            <a:ext cx="1603779" cy="400110"/>
          </a:xfrm>
          <a:prstGeom prst="rect">
            <a:avLst/>
          </a:prstGeom>
          <a:solidFill>
            <a:schemeClr val="accent4">
              <a:lumMod val="60000"/>
              <a:lumOff val="40000"/>
            </a:schemeClr>
          </a:solidFill>
        </p:spPr>
        <p:txBody>
          <a:bodyPr wrap="square" rtlCol="0">
            <a:spAutoFit/>
          </a:bodyPr>
          <a:lstStyle/>
          <a:p>
            <a:pPr algn="just"/>
            <a:r>
              <a:rPr lang="en-US" dirty="0"/>
              <a:t> </a:t>
            </a:r>
            <a:r>
              <a:rPr lang="en-US" sz="2000" dirty="0">
                <a:solidFill>
                  <a:srgbClr val="002060"/>
                </a:solidFill>
              </a:rPr>
              <a:t>Delete   25</a:t>
            </a:r>
            <a:endParaRPr lang="en-IN" i="1" dirty="0">
              <a:solidFill>
                <a:srgbClr val="002060"/>
              </a:solidFill>
            </a:endParaRPr>
          </a:p>
        </p:txBody>
      </p:sp>
      <p:sp>
        <p:nvSpPr>
          <p:cNvPr id="6" name="TextBox 5">
            <a:extLst>
              <a:ext uri="{FF2B5EF4-FFF2-40B4-BE49-F238E27FC236}">
                <a16:creationId xmlns:a16="http://schemas.microsoft.com/office/drawing/2014/main" id="{BD36B297-4B3B-4B75-AD4E-02A12C8F32CB}"/>
              </a:ext>
            </a:extLst>
          </p:cNvPr>
          <p:cNvSpPr txBox="1"/>
          <p:nvPr/>
        </p:nvSpPr>
        <p:spPr>
          <a:xfrm>
            <a:off x="10073873" y="2017845"/>
            <a:ext cx="275530" cy="369332"/>
          </a:xfrm>
          <a:prstGeom prst="rect">
            <a:avLst/>
          </a:prstGeom>
          <a:noFill/>
        </p:spPr>
        <p:txBody>
          <a:bodyPr wrap="square" rtlCol="0">
            <a:spAutoFit/>
          </a:bodyPr>
          <a:lstStyle/>
          <a:p>
            <a:pPr algn="ctr"/>
            <a:r>
              <a:rPr lang="en-US" dirty="0">
                <a:solidFill>
                  <a:schemeClr val="accent1">
                    <a:lumMod val="75000"/>
                  </a:schemeClr>
                </a:solidFill>
              </a:rPr>
              <a:t>N</a:t>
            </a:r>
            <a:endParaRPr lang="en-IN" dirty="0">
              <a:solidFill>
                <a:schemeClr val="accent1">
                  <a:lumMod val="75000"/>
                </a:schemeClr>
              </a:solidFill>
            </a:endParaRPr>
          </a:p>
        </p:txBody>
      </p:sp>
      <p:sp>
        <p:nvSpPr>
          <p:cNvPr id="99" name="Arrow: Up 98">
            <a:extLst>
              <a:ext uri="{FF2B5EF4-FFF2-40B4-BE49-F238E27FC236}">
                <a16:creationId xmlns:a16="http://schemas.microsoft.com/office/drawing/2014/main" id="{8C86CA02-33AE-425F-A81E-52AC0A6E5D86}"/>
              </a:ext>
            </a:extLst>
          </p:cNvPr>
          <p:cNvSpPr/>
          <p:nvPr/>
        </p:nvSpPr>
        <p:spPr>
          <a:xfrm rot="12161276">
            <a:off x="10063871" y="2336237"/>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TextBox 97">
            <a:extLst>
              <a:ext uri="{FF2B5EF4-FFF2-40B4-BE49-F238E27FC236}">
                <a16:creationId xmlns:a16="http://schemas.microsoft.com/office/drawing/2014/main" id="{8145D2BB-2E12-445B-8F12-7B3EE33DF825}"/>
              </a:ext>
            </a:extLst>
          </p:cNvPr>
          <p:cNvSpPr txBox="1"/>
          <p:nvPr/>
        </p:nvSpPr>
        <p:spPr>
          <a:xfrm>
            <a:off x="506476" y="3218204"/>
            <a:ext cx="3823983" cy="400110"/>
          </a:xfrm>
          <a:prstGeom prst="rect">
            <a:avLst/>
          </a:prstGeom>
          <a:noFill/>
        </p:spPr>
        <p:txBody>
          <a:bodyPr wrap="square" rtlCol="0">
            <a:spAutoFit/>
          </a:bodyPr>
          <a:lstStyle/>
          <a:p>
            <a:pPr algn="just"/>
            <a:r>
              <a:rPr lang="en-US" dirty="0"/>
              <a:t> </a:t>
            </a:r>
            <a:r>
              <a:rPr lang="en-US" sz="2000" dirty="0" err="1">
                <a:solidFill>
                  <a:srgbClr val="002060"/>
                </a:solidFill>
              </a:rPr>
              <a:t>Inoder</a:t>
            </a:r>
            <a:r>
              <a:rPr lang="en-US" sz="2000" dirty="0">
                <a:solidFill>
                  <a:srgbClr val="002060"/>
                </a:solidFill>
              </a:rPr>
              <a:t>: 2, 7, 9, 19, 22, 23, 25, 29</a:t>
            </a:r>
            <a:endParaRPr lang="en-IN" i="1" dirty="0">
              <a:solidFill>
                <a:srgbClr val="002060"/>
              </a:solidFill>
            </a:endParaRPr>
          </a:p>
        </p:txBody>
      </p:sp>
      <p:sp>
        <p:nvSpPr>
          <p:cNvPr id="103" name="TextBox 102">
            <a:extLst>
              <a:ext uri="{FF2B5EF4-FFF2-40B4-BE49-F238E27FC236}">
                <a16:creationId xmlns:a16="http://schemas.microsoft.com/office/drawing/2014/main" id="{CA048FCA-58F8-4F16-AF17-DE2E11438EB1}"/>
              </a:ext>
            </a:extLst>
          </p:cNvPr>
          <p:cNvSpPr txBox="1"/>
          <p:nvPr/>
        </p:nvSpPr>
        <p:spPr>
          <a:xfrm>
            <a:off x="3317816" y="3731151"/>
            <a:ext cx="275530" cy="369332"/>
          </a:xfrm>
          <a:prstGeom prst="rect">
            <a:avLst/>
          </a:prstGeom>
          <a:noFill/>
        </p:spPr>
        <p:txBody>
          <a:bodyPr wrap="square" rtlCol="0">
            <a:spAutoFit/>
          </a:bodyPr>
          <a:lstStyle/>
          <a:p>
            <a:pPr algn="ctr"/>
            <a:r>
              <a:rPr lang="en-US" dirty="0">
                <a:solidFill>
                  <a:schemeClr val="accent1">
                    <a:lumMod val="75000"/>
                  </a:schemeClr>
                </a:solidFill>
              </a:rPr>
              <a:t>N</a:t>
            </a:r>
            <a:endParaRPr lang="en-IN" dirty="0">
              <a:solidFill>
                <a:schemeClr val="accent1">
                  <a:lumMod val="75000"/>
                </a:schemeClr>
              </a:solidFill>
            </a:endParaRPr>
          </a:p>
        </p:txBody>
      </p:sp>
      <p:sp>
        <p:nvSpPr>
          <p:cNvPr id="104" name="Arrow: Up 103">
            <a:extLst>
              <a:ext uri="{FF2B5EF4-FFF2-40B4-BE49-F238E27FC236}">
                <a16:creationId xmlns:a16="http://schemas.microsoft.com/office/drawing/2014/main" id="{130D4761-3499-4AE0-8617-7BE851545F86}"/>
              </a:ext>
            </a:extLst>
          </p:cNvPr>
          <p:cNvSpPr/>
          <p:nvPr/>
        </p:nvSpPr>
        <p:spPr>
          <a:xfrm rot="10800000">
            <a:off x="3791415" y="3106414"/>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a:extLst>
              <a:ext uri="{FF2B5EF4-FFF2-40B4-BE49-F238E27FC236}">
                <a16:creationId xmlns:a16="http://schemas.microsoft.com/office/drawing/2014/main" id="{411064C7-0E15-4BB2-8C22-A8BCF8B5ACAD}"/>
              </a:ext>
            </a:extLst>
          </p:cNvPr>
          <p:cNvSpPr txBox="1"/>
          <p:nvPr/>
        </p:nvSpPr>
        <p:spPr>
          <a:xfrm>
            <a:off x="3527012" y="2776199"/>
            <a:ext cx="637432" cy="369332"/>
          </a:xfrm>
          <a:prstGeom prst="rect">
            <a:avLst/>
          </a:prstGeom>
          <a:noFill/>
        </p:spPr>
        <p:txBody>
          <a:bodyPr wrap="square" rtlCol="0">
            <a:spAutoFit/>
          </a:bodyPr>
          <a:lstStyle/>
          <a:p>
            <a:pPr algn="ctr"/>
            <a:r>
              <a:rPr lang="en-US" dirty="0">
                <a:solidFill>
                  <a:schemeClr val="accent1">
                    <a:lumMod val="75000"/>
                  </a:schemeClr>
                </a:solidFill>
              </a:rPr>
              <a:t>S(N)</a:t>
            </a:r>
            <a:endParaRPr lang="en-IN" dirty="0">
              <a:solidFill>
                <a:schemeClr val="accent1">
                  <a:lumMod val="75000"/>
                </a:schemeClr>
              </a:solidFill>
            </a:endParaRPr>
          </a:p>
        </p:txBody>
      </p:sp>
      <p:sp>
        <p:nvSpPr>
          <p:cNvPr id="106" name="TextBox 105">
            <a:extLst>
              <a:ext uri="{FF2B5EF4-FFF2-40B4-BE49-F238E27FC236}">
                <a16:creationId xmlns:a16="http://schemas.microsoft.com/office/drawing/2014/main" id="{52EB7312-C079-4057-8131-2B6B1641C226}"/>
              </a:ext>
            </a:extLst>
          </p:cNvPr>
          <p:cNvSpPr txBox="1"/>
          <p:nvPr/>
        </p:nvSpPr>
        <p:spPr>
          <a:xfrm>
            <a:off x="10889990" y="2656523"/>
            <a:ext cx="647865" cy="369332"/>
          </a:xfrm>
          <a:prstGeom prst="rect">
            <a:avLst/>
          </a:prstGeom>
          <a:noFill/>
        </p:spPr>
        <p:txBody>
          <a:bodyPr wrap="square" rtlCol="0">
            <a:spAutoFit/>
          </a:bodyPr>
          <a:lstStyle/>
          <a:p>
            <a:pPr algn="ctr"/>
            <a:r>
              <a:rPr lang="en-US" dirty="0">
                <a:solidFill>
                  <a:schemeClr val="accent1">
                    <a:lumMod val="75000"/>
                  </a:schemeClr>
                </a:solidFill>
              </a:rPr>
              <a:t>S(N)</a:t>
            </a:r>
            <a:endParaRPr lang="en-IN" dirty="0">
              <a:solidFill>
                <a:schemeClr val="accent1">
                  <a:lumMod val="75000"/>
                </a:schemeClr>
              </a:solidFill>
            </a:endParaRPr>
          </a:p>
        </p:txBody>
      </p:sp>
      <p:sp>
        <p:nvSpPr>
          <p:cNvPr id="107" name="Arrow: Up 106">
            <a:extLst>
              <a:ext uri="{FF2B5EF4-FFF2-40B4-BE49-F238E27FC236}">
                <a16:creationId xmlns:a16="http://schemas.microsoft.com/office/drawing/2014/main" id="{45B5106F-AE55-4107-8BCE-7A799202DF5D}"/>
              </a:ext>
            </a:extLst>
          </p:cNvPr>
          <p:cNvSpPr/>
          <p:nvPr/>
        </p:nvSpPr>
        <p:spPr>
          <a:xfrm rot="12161276">
            <a:off x="10879989" y="2974915"/>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Arrow: Up 107">
            <a:extLst>
              <a:ext uri="{FF2B5EF4-FFF2-40B4-BE49-F238E27FC236}">
                <a16:creationId xmlns:a16="http://schemas.microsoft.com/office/drawing/2014/main" id="{F60E42BD-FA68-4EC2-828B-446EAFF9E2BC}"/>
              </a:ext>
            </a:extLst>
          </p:cNvPr>
          <p:cNvSpPr/>
          <p:nvPr/>
        </p:nvSpPr>
        <p:spPr>
          <a:xfrm>
            <a:off x="3384150" y="3580962"/>
            <a:ext cx="142861" cy="2079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9" name="Group 108">
            <a:extLst>
              <a:ext uri="{FF2B5EF4-FFF2-40B4-BE49-F238E27FC236}">
                <a16:creationId xmlns:a16="http://schemas.microsoft.com/office/drawing/2014/main" id="{0C7303AD-8584-406A-A0A3-34351F233DBA}"/>
              </a:ext>
            </a:extLst>
          </p:cNvPr>
          <p:cNvGrpSpPr/>
          <p:nvPr/>
        </p:nvGrpSpPr>
        <p:grpSpPr>
          <a:xfrm>
            <a:off x="10249922" y="2647491"/>
            <a:ext cx="120770" cy="108382"/>
            <a:chOff x="9721970" y="2177531"/>
            <a:chExt cx="120770" cy="108382"/>
          </a:xfrm>
        </p:grpSpPr>
        <p:cxnSp>
          <p:nvCxnSpPr>
            <p:cNvPr id="110" name="Straight Connector 109">
              <a:extLst>
                <a:ext uri="{FF2B5EF4-FFF2-40B4-BE49-F238E27FC236}">
                  <a16:creationId xmlns:a16="http://schemas.microsoft.com/office/drawing/2014/main" id="{A3C397C4-B57D-4014-987E-8E7E7F70F85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7CA4041-DAE3-43CC-8455-C5A0EAC31B33}"/>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71A367CD-D474-4ECB-81B4-9F10341ACC06}"/>
              </a:ext>
            </a:extLst>
          </p:cNvPr>
          <p:cNvSpPr txBox="1"/>
          <p:nvPr/>
        </p:nvSpPr>
        <p:spPr>
          <a:xfrm>
            <a:off x="9815477" y="2517893"/>
            <a:ext cx="429440" cy="369332"/>
          </a:xfrm>
          <a:prstGeom prst="rect">
            <a:avLst/>
          </a:prstGeom>
          <a:noFill/>
        </p:spPr>
        <p:txBody>
          <a:bodyPr wrap="square" rtlCol="0">
            <a:spAutoFit/>
          </a:bodyPr>
          <a:lstStyle/>
          <a:p>
            <a:pPr algn="ctr"/>
            <a:r>
              <a:rPr lang="en-US" dirty="0">
                <a:solidFill>
                  <a:schemeClr val="accent5">
                    <a:lumMod val="50000"/>
                  </a:schemeClr>
                </a:solidFill>
              </a:rPr>
              <a:t>29</a:t>
            </a:r>
            <a:endParaRPr lang="en-IN" dirty="0">
              <a:solidFill>
                <a:schemeClr val="accent5">
                  <a:lumMod val="50000"/>
                </a:schemeClr>
              </a:solidFill>
            </a:endParaRPr>
          </a:p>
        </p:txBody>
      </p:sp>
    </p:spTree>
    <p:extLst>
      <p:ext uri="{BB962C8B-B14F-4D97-AF65-F5344CB8AC3E}">
        <p14:creationId xmlns:p14="http://schemas.microsoft.com/office/powerpoint/2010/main" val="286820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wipe(down)">
                                      <p:cBhvr>
                                        <p:cTn id="13" dur="500"/>
                                        <p:tgtEl>
                                          <p:spTgt spid="1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wipe(down)">
                                      <p:cBhvr>
                                        <p:cTn id="16" dur="500"/>
                                        <p:tgtEl>
                                          <p:spTgt spid="1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wipe(down)">
                                      <p:cBhvr>
                                        <p:cTn id="19" dur="500"/>
                                        <p:tgtEl>
                                          <p:spTgt spid="1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down)">
                                      <p:cBhvr>
                                        <p:cTn id="22" dur="500"/>
                                        <p:tgtEl>
                                          <p:spTgt spid="1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wipe(down)">
                                      <p:cBhvr>
                                        <p:cTn id="25" dur="500"/>
                                        <p:tgtEl>
                                          <p:spTgt spid="142"/>
                                        </p:tgtEl>
                                      </p:cBhvr>
                                    </p:animEffect>
                                  </p:childTnLst>
                                </p:cTn>
                              </p:par>
                              <p:par>
                                <p:cTn id="26" presetID="22" presetClass="entr" presetSubtype="4"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wipe(down)">
                                      <p:cBhvr>
                                        <p:cTn id="28" dur="500"/>
                                        <p:tgtEl>
                                          <p:spTgt spid="1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ipe(down)">
                                      <p:cBhvr>
                                        <p:cTn id="31" dur="500"/>
                                        <p:tgtEl>
                                          <p:spTgt spid="144"/>
                                        </p:tgtEl>
                                      </p:cBhvr>
                                    </p:animEffect>
                                  </p:childTnLst>
                                </p:cTn>
                              </p:par>
                              <p:par>
                                <p:cTn id="32" presetID="22" presetClass="entr" presetSubtype="4" fill="hold"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wipe(down)">
                                      <p:cBhvr>
                                        <p:cTn id="34" dur="500"/>
                                        <p:tgtEl>
                                          <p:spTgt spid="145"/>
                                        </p:tgtEl>
                                      </p:cBhvr>
                                    </p:animEffect>
                                  </p:childTnLst>
                                </p:cTn>
                              </p:par>
                              <p:par>
                                <p:cTn id="35" presetID="22" presetClass="entr" presetSubtype="4"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wipe(down)">
                                      <p:cBhvr>
                                        <p:cTn id="37" dur="500"/>
                                        <p:tgtEl>
                                          <p:spTgt spid="146"/>
                                        </p:tgtEl>
                                      </p:cBhvr>
                                    </p:animEffect>
                                  </p:childTnLst>
                                </p:cTn>
                              </p:par>
                              <p:par>
                                <p:cTn id="38" presetID="22" presetClass="entr" presetSubtype="4" fill="hold"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wipe(down)">
                                      <p:cBhvr>
                                        <p:cTn id="40" dur="500"/>
                                        <p:tgtEl>
                                          <p:spTgt spid="147"/>
                                        </p:tgtEl>
                                      </p:cBhvr>
                                    </p:animEffect>
                                  </p:childTnLst>
                                </p:cTn>
                              </p:par>
                              <p:par>
                                <p:cTn id="41" presetID="22" presetClass="entr" presetSubtype="4"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wipe(down)">
                                      <p:cBhvr>
                                        <p:cTn id="43" dur="500"/>
                                        <p:tgtEl>
                                          <p:spTgt spid="148"/>
                                        </p:tgtEl>
                                      </p:cBhvr>
                                    </p:animEffect>
                                  </p:childTnLst>
                                </p:cTn>
                              </p:par>
                              <p:par>
                                <p:cTn id="44" presetID="22" presetClass="entr" presetSubtype="4"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wipe(down)">
                                      <p:cBhvr>
                                        <p:cTn id="46" dur="500"/>
                                        <p:tgtEl>
                                          <p:spTgt spid="149"/>
                                        </p:tgtEl>
                                      </p:cBhvr>
                                    </p:animEffect>
                                  </p:childTnLst>
                                </p:cTn>
                              </p:par>
                              <p:par>
                                <p:cTn id="47" presetID="22" presetClass="entr" presetSubtype="4" fill="hold" nodeType="withEffect">
                                  <p:stCondLst>
                                    <p:cond delay="0"/>
                                  </p:stCondLst>
                                  <p:childTnLst>
                                    <p:set>
                                      <p:cBhvr>
                                        <p:cTn id="48" dur="1" fill="hold">
                                          <p:stCondLst>
                                            <p:cond delay="0"/>
                                          </p:stCondLst>
                                        </p:cTn>
                                        <p:tgtEl>
                                          <p:spTgt spid="152"/>
                                        </p:tgtEl>
                                        <p:attrNameLst>
                                          <p:attrName>style.visibility</p:attrName>
                                        </p:attrNameLst>
                                      </p:cBhvr>
                                      <p:to>
                                        <p:strVal val="visible"/>
                                      </p:to>
                                    </p:set>
                                    <p:animEffect transition="in" filter="wipe(down)">
                                      <p:cBhvr>
                                        <p:cTn id="49" dur="500"/>
                                        <p:tgtEl>
                                          <p:spTgt spid="152"/>
                                        </p:tgtEl>
                                      </p:cBhvr>
                                    </p:animEffect>
                                  </p:childTnLst>
                                </p:cTn>
                              </p:par>
                              <p:par>
                                <p:cTn id="50" presetID="22" presetClass="entr" presetSubtype="4" fill="hold" nodeType="with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wipe(down)">
                                      <p:cBhvr>
                                        <p:cTn id="52" dur="500"/>
                                        <p:tgtEl>
                                          <p:spTgt spid="153"/>
                                        </p:tgtEl>
                                      </p:cBhvr>
                                    </p:animEffect>
                                  </p:childTnLst>
                                </p:cTn>
                              </p:par>
                              <p:par>
                                <p:cTn id="53" presetID="22" presetClass="entr" presetSubtype="4" fill="hold" nodeType="with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wipe(down)">
                                      <p:cBhvr>
                                        <p:cTn id="55" dur="500"/>
                                        <p:tgtEl>
                                          <p:spTgt spid="154"/>
                                        </p:tgtEl>
                                      </p:cBhvr>
                                    </p:animEffect>
                                  </p:childTnLst>
                                </p:cTn>
                              </p:par>
                              <p:par>
                                <p:cTn id="56" presetID="22" presetClass="entr" presetSubtype="4" fill="hold" nodeType="withEffect">
                                  <p:stCondLst>
                                    <p:cond delay="0"/>
                                  </p:stCondLst>
                                  <p:childTnLst>
                                    <p:set>
                                      <p:cBhvr>
                                        <p:cTn id="57" dur="1" fill="hold">
                                          <p:stCondLst>
                                            <p:cond delay="0"/>
                                          </p:stCondLst>
                                        </p:cTn>
                                        <p:tgtEl>
                                          <p:spTgt spid="156"/>
                                        </p:tgtEl>
                                        <p:attrNameLst>
                                          <p:attrName>style.visibility</p:attrName>
                                        </p:attrNameLst>
                                      </p:cBhvr>
                                      <p:to>
                                        <p:strVal val="visible"/>
                                      </p:to>
                                    </p:set>
                                    <p:animEffect transition="in" filter="wipe(down)">
                                      <p:cBhvr>
                                        <p:cTn id="58" dur="500"/>
                                        <p:tgtEl>
                                          <p:spTgt spid="156"/>
                                        </p:tgtEl>
                                      </p:cBhvr>
                                    </p:animEffect>
                                  </p:childTnLst>
                                </p:cTn>
                              </p:par>
                              <p:par>
                                <p:cTn id="59" presetID="22" presetClass="entr" presetSubtype="4" fill="hold" nodeType="withEffect">
                                  <p:stCondLst>
                                    <p:cond delay="0"/>
                                  </p:stCondLst>
                                  <p:childTnLst>
                                    <p:set>
                                      <p:cBhvr>
                                        <p:cTn id="60" dur="1" fill="hold">
                                          <p:stCondLst>
                                            <p:cond delay="0"/>
                                          </p:stCondLst>
                                        </p:cTn>
                                        <p:tgtEl>
                                          <p:spTgt spid="157"/>
                                        </p:tgtEl>
                                        <p:attrNameLst>
                                          <p:attrName>style.visibility</p:attrName>
                                        </p:attrNameLst>
                                      </p:cBhvr>
                                      <p:to>
                                        <p:strVal val="visible"/>
                                      </p:to>
                                    </p:set>
                                    <p:animEffect transition="in" filter="wipe(down)">
                                      <p:cBhvr>
                                        <p:cTn id="61" dur="500"/>
                                        <p:tgtEl>
                                          <p:spTgt spid="157"/>
                                        </p:tgtEl>
                                      </p:cBhvr>
                                    </p:animEffect>
                                  </p:childTnLst>
                                </p:cTn>
                              </p:par>
                              <p:par>
                                <p:cTn id="62" presetID="22" presetClass="entr" presetSubtype="4"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wipe(down)">
                                      <p:cBhvr>
                                        <p:cTn id="64" dur="500"/>
                                        <p:tgtEl>
                                          <p:spTgt spid="158"/>
                                        </p:tgtEl>
                                      </p:cBhvr>
                                    </p:animEffect>
                                  </p:childTnLst>
                                </p:cTn>
                              </p:par>
                              <p:par>
                                <p:cTn id="65" presetID="22" presetClass="entr" presetSubtype="4" fill="hold" nodeType="withEffect">
                                  <p:stCondLst>
                                    <p:cond delay="0"/>
                                  </p:stCondLst>
                                  <p:childTnLst>
                                    <p:set>
                                      <p:cBhvr>
                                        <p:cTn id="66" dur="1" fill="hold">
                                          <p:stCondLst>
                                            <p:cond delay="0"/>
                                          </p:stCondLst>
                                        </p:cTn>
                                        <p:tgtEl>
                                          <p:spTgt spid="159"/>
                                        </p:tgtEl>
                                        <p:attrNameLst>
                                          <p:attrName>style.visibility</p:attrName>
                                        </p:attrNameLst>
                                      </p:cBhvr>
                                      <p:to>
                                        <p:strVal val="visible"/>
                                      </p:to>
                                    </p:set>
                                    <p:animEffect transition="in" filter="wipe(down)">
                                      <p:cBhvr>
                                        <p:cTn id="67" dur="500"/>
                                        <p:tgtEl>
                                          <p:spTgt spid="159"/>
                                        </p:tgtEl>
                                      </p:cBhvr>
                                    </p:animEffect>
                                  </p:childTnLst>
                                </p:cTn>
                              </p:par>
                              <p:par>
                                <p:cTn id="68" presetID="22" presetClass="entr" presetSubtype="4" fill="hold" nodeType="with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wipe(down)">
                                      <p:cBhvr>
                                        <p:cTn id="70" dur="500"/>
                                        <p:tgtEl>
                                          <p:spTgt spid="161"/>
                                        </p:tgtEl>
                                      </p:cBhvr>
                                    </p:animEffect>
                                  </p:childTnLst>
                                </p:cTn>
                              </p:par>
                              <p:par>
                                <p:cTn id="71" presetID="22" presetClass="entr" presetSubtype="4" fill="hold" nodeType="with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wipe(down)">
                                      <p:cBhvr>
                                        <p:cTn id="73" dur="500"/>
                                        <p:tgtEl>
                                          <p:spTgt spid="164"/>
                                        </p:tgtEl>
                                      </p:cBhvr>
                                    </p:animEffect>
                                  </p:childTnLst>
                                </p:cTn>
                              </p:par>
                              <p:par>
                                <p:cTn id="74" presetID="22" presetClass="entr" presetSubtype="4" fill="hold" nodeType="withEffect">
                                  <p:stCondLst>
                                    <p:cond delay="0"/>
                                  </p:stCondLst>
                                  <p:childTnLst>
                                    <p:set>
                                      <p:cBhvr>
                                        <p:cTn id="75" dur="1" fill="hold">
                                          <p:stCondLst>
                                            <p:cond delay="0"/>
                                          </p:stCondLst>
                                        </p:cTn>
                                        <p:tgtEl>
                                          <p:spTgt spid="165"/>
                                        </p:tgtEl>
                                        <p:attrNameLst>
                                          <p:attrName>style.visibility</p:attrName>
                                        </p:attrNameLst>
                                      </p:cBhvr>
                                      <p:to>
                                        <p:strVal val="visible"/>
                                      </p:to>
                                    </p:set>
                                    <p:animEffect transition="in" filter="wipe(down)">
                                      <p:cBhvr>
                                        <p:cTn id="76" dur="500"/>
                                        <p:tgtEl>
                                          <p:spTgt spid="165"/>
                                        </p:tgtEl>
                                      </p:cBhvr>
                                    </p:animEffect>
                                  </p:childTnLst>
                                </p:cTn>
                              </p:par>
                              <p:par>
                                <p:cTn id="77" presetID="22" presetClass="entr" presetSubtype="4" fill="hold" nodeType="withEffect">
                                  <p:stCondLst>
                                    <p:cond delay="0"/>
                                  </p:stCondLst>
                                  <p:childTnLst>
                                    <p:set>
                                      <p:cBhvr>
                                        <p:cTn id="78" dur="1" fill="hold">
                                          <p:stCondLst>
                                            <p:cond delay="0"/>
                                          </p:stCondLst>
                                        </p:cTn>
                                        <p:tgtEl>
                                          <p:spTgt spid="166"/>
                                        </p:tgtEl>
                                        <p:attrNameLst>
                                          <p:attrName>style.visibility</p:attrName>
                                        </p:attrNameLst>
                                      </p:cBhvr>
                                      <p:to>
                                        <p:strVal val="visible"/>
                                      </p:to>
                                    </p:set>
                                    <p:animEffect transition="in" filter="wipe(down)">
                                      <p:cBhvr>
                                        <p:cTn id="79" dur="500"/>
                                        <p:tgtEl>
                                          <p:spTgt spid="166"/>
                                        </p:tgtEl>
                                      </p:cBhvr>
                                    </p:animEffect>
                                  </p:childTnLst>
                                </p:cTn>
                              </p:par>
                              <p:par>
                                <p:cTn id="80" presetID="22" presetClass="entr" presetSubtype="4" fill="hold" nodeType="withEffect">
                                  <p:stCondLst>
                                    <p:cond delay="0"/>
                                  </p:stCondLst>
                                  <p:childTnLst>
                                    <p:set>
                                      <p:cBhvr>
                                        <p:cTn id="81" dur="1" fill="hold">
                                          <p:stCondLst>
                                            <p:cond delay="0"/>
                                          </p:stCondLst>
                                        </p:cTn>
                                        <p:tgtEl>
                                          <p:spTgt spid="169"/>
                                        </p:tgtEl>
                                        <p:attrNameLst>
                                          <p:attrName>style.visibility</p:attrName>
                                        </p:attrNameLst>
                                      </p:cBhvr>
                                      <p:to>
                                        <p:strVal val="visible"/>
                                      </p:to>
                                    </p:set>
                                    <p:animEffect transition="in" filter="wipe(down)">
                                      <p:cBhvr>
                                        <p:cTn id="82" dur="500"/>
                                        <p:tgtEl>
                                          <p:spTgt spid="16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1"/>
                                        </p:tgtEl>
                                        <p:attrNameLst>
                                          <p:attrName>style.visibility</p:attrName>
                                        </p:attrNameLst>
                                      </p:cBhvr>
                                      <p:to>
                                        <p:strVal val="visible"/>
                                      </p:to>
                                    </p:set>
                                    <p:animEffect transition="in" filter="wipe(down)">
                                      <p:cBhvr>
                                        <p:cTn id="85" dur="500"/>
                                        <p:tgtEl>
                                          <p:spTgt spid="17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72"/>
                                        </p:tgtEl>
                                        <p:attrNameLst>
                                          <p:attrName>style.visibility</p:attrName>
                                        </p:attrNameLst>
                                      </p:cBhvr>
                                      <p:to>
                                        <p:strVal val="visible"/>
                                      </p:to>
                                    </p:set>
                                    <p:animEffect transition="in" filter="wipe(down)">
                                      <p:cBhvr>
                                        <p:cTn id="88" dur="500"/>
                                        <p:tgtEl>
                                          <p:spTgt spid="17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animEffect transition="in" filter="wipe(down)">
                                      <p:cBhvr>
                                        <p:cTn id="91" dur="500"/>
                                        <p:tgtEl>
                                          <p:spTgt spid="17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74"/>
                                        </p:tgtEl>
                                        <p:attrNameLst>
                                          <p:attrName>style.visibility</p:attrName>
                                        </p:attrNameLst>
                                      </p:cBhvr>
                                      <p:to>
                                        <p:strVal val="visible"/>
                                      </p:to>
                                    </p:set>
                                    <p:animEffect transition="in" filter="wipe(down)">
                                      <p:cBhvr>
                                        <p:cTn id="94" dur="500"/>
                                        <p:tgtEl>
                                          <p:spTgt spid="17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75"/>
                                        </p:tgtEl>
                                        <p:attrNameLst>
                                          <p:attrName>style.visibility</p:attrName>
                                        </p:attrNameLst>
                                      </p:cBhvr>
                                      <p:to>
                                        <p:strVal val="visible"/>
                                      </p:to>
                                    </p:set>
                                    <p:animEffect transition="in" filter="wipe(down)">
                                      <p:cBhvr>
                                        <p:cTn id="97" dur="500"/>
                                        <p:tgtEl>
                                          <p:spTgt spid="17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77"/>
                                        </p:tgtEl>
                                        <p:attrNameLst>
                                          <p:attrName>style.visibility</p:attrName>
                                        </p:attrNameLst>
                                      </p:cBhvr>
                                      <p:to>
                                        <p:strVal val="visible"/>
                                      </p:to>
                                    </p:set>
                                    <p:animEffect transition="in" filter="wipe(down)">
                                      <p:cBhvr>
                                        <p:cTn id="100" dur="500"/>
                                        <p:tgtEl>
                                          <p:spTgt spid="17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wipe(down)">
                                      <p:cBhvr>
                                        <p:cTn id="103" dur="500"/>
                                        <p:tgtEl>
                                          <p:spTgt spid="17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80"/>
                                        </p:tgtEl>
                                        <p:attrNameLst>
                                          <p:attrName>style.visibility</p:attrName>
                                        </p:attrNameLst>
                                      </p:cBhvr>
                                      <p:to>
                                        <p:strVal val="visible"/>
                                      </p:to>
                                    </p:set>
                                    <p:animEffect transition="in" filter="wipe(down)">
                                      <p:cBhvr>
                                        <p:cTn id="106" dur="500"/>
                                        <p:tgtEl>
                                          <p:spTgt spid="180"/>
                                        </p:tgtEl>
                                      </p:cBhvr>
                                    </p:animEffect>
                                  </p:childTnLst>
                                </p:cTn>
                              </p:par>
                              <p:par>
                                <p:cTn id="107" presetID="22" presetClass="entr" presetSubtype="4" fill="hold" nodeType="withEffect">
                                  <p:stCondLst>
                                    <p:cond delay="0"/>
                                  </p:stCondLst>
                                  <p:childTnLst>
                                    <p:set>
                                      <p:cBhvr>
                                        <p:cTn id="108" dur="1" fill="hold">
                                          <p:stCondLst>
                                            <p:cond delay="0"/>
                                          </p:stCondLst>
                                        </p:cTn>
                                        <p:tgtEl>
                                          <p:spTgt spid="181"/>
                                        </p:tgtEl>
                                        <p:attrNameLst>
                                          <p:attrName>style.visibility</p:attrName>
                                        </p:attrNameLst>
                                      </p:cBhvr>
                                      <p:to>
                                        <p:strVal val="visible"/>
                                      </p:to>
                                    </p:set>
                                    <p:animEffect transition="in" filter="wipe(down)">
                                      <p:cBhvr>
                                        <p:cTn id="109" dur="500"/>
                                        <p:tgtEl>
                                          <p:spTgt spid="181"/>
                                        </p:tgtEl>
                                      </p:cBhvr>
                                    </p:animEffect>
                                  </p:childTnLst>
                                </p:cTn>
                              </p:par>
                              <p:par>
                                <p:cTn id="110" presetID="22" presetClass="entr" presetSubtype="4" fill="hold" nodeType="withEffect">
                                  <p:stCondLst>
                                    <p:cond delay="0"/>
                                  </p:stCondLst>
                                  <p:childTnLst>
                                    <p:set>
                                      <p:cBhvr>
                                        <p:cTn id="111" dur="1" fill="hold">
                                          <p:stCondLst>
                                            <p:cond delay="0"/>
                                          </p:stCondLst>
                                        </p:cTn>
                                        <p:tgtEl>
                                          <p:spTgt spid="229"/>
                                        </p:tgtEl>
                                        <p:attrNameLst>
                                          <p:attrName>style.visibility</p:attrName>
                                        </p:attrNameLst>
                                      </p:cBhvr>
                                      <p:to>
                                        <p:strVal val="visible"/>
                                      </p:to>
                                    </p:set>
                                    <p:animEffect transition="in" filter="wipe(down)">
                                      <p:cBhvr>
                                        <p:cTn id="112" dur="500"/>
                                        <p:tgtEl>
                                          <p:spTgt spid="229"/>
                                        </p:tgtEl>
                                      </p:cBhvr>
                                    </p:animEffect>
                                  </p:childTnLst>
                                </p:cTn>
                              </p:par>
                              <p:par>
                                <p:cTn id="113" presetID="22" presetClass="entr" presetSubtype="4" fill="hold" nodeType="withEffect">
                                  <p:stCondLst>
                                    <p:cond delay="0"/>
                                  </p:stCondLst>
                                  <p:childTnLst>
                                    <p:set>
                                      <p:cBhvr>
                                        <p:cTn id="114" dur="1" fill="hold">
                                          <p:stCondLst>
                                            <p:cond delay="0"/>
                                          </p:stCondLst>
                                        </p:cTn>
                                        <p:tgtEl>
                                          <p:spTgt spid="232"/>
                                        </p:tgtEl>
                                        <p:attrNameLst>
                                          <p:attrName>style.visibility</p:attrName>
                                        </p:attrNameLst>
                                      </p:cBhvr>
                                      <p:to>
                                        <p:strVal val="visible"/>
                                      </p:to>
                                    </p:set>
                                    <p:animEffect transition="in" filter="wipe(down)">
                                      <p:cBhvr>
                                        <p:cTn id="115" dur="500"/>
                                        <p:tgtEl>
                                          <p:spTgt spid="232"/>
                                        </p:tgtEl>
                                      </p:cBhvr>
                                    </p:animEffect>
                                  </p:childTnLst>
                                </p:cTn>
                              </p:par>
                              <p:par>
                                <p:cTn id="116" presetID="22" presetClass="entr" presetSubtype="4" fill="hold" nodeType="with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wipe(down)">
                                      <p:cBhvr>
                                        <p:cTn id="118" dur="500"/>
                                        <p:tgtEl>
                                          <p:spTgt spid="83"/>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wipe(down)">
                                      <p:cBhvr>
                                        <p:cTn id="121" dur="500"/>
                                        <p:tgtEl>
                                          <p:spTgt spid="87"/>
                                        </p:tgtEl>
                                      </p:cBhvr>
                                    </p:animEffect>
                                  </p:childTnLst>
                                </p:cTn>
                              </p:par>
                              <p:par>
                                <p:cTn id="122" presetID="22" presetClass="entr" presetSubtype="4" fill="hold" nodeType="withEffect">
                                  <p:stCondLst>
                                    <p:cond delay="0"/>
                                  </p:stCondLst>
                                  <p:childTnLst>
                                    <p:set>
                                      <p:cBhvr>
                                        <p:cTn id="123" dur="1" fill="hold">
                                          <p:stCondLst>
                                            <p:cond delay="0"/>
                                          </p:stCondLst>
                                        </p:cTn>
                                        <p:tgtEl>
                                          <p:spTgt spid="88"/>
                                        </p:tgtEl>
                                        <p:attrNameLst>
                                          <p:attrName>style.visibility</p:attrName>
                                        </p:attrNameLst>
                                      </p:cBhvr>
                                      <p:to>
                                        <p:strVal val="visible"/>
                                      </p:to>
                                    </p:set>
                                    <p:animEffect transition="in" filter="wipe(down)">
                                      <p:cBhvr>
                                        <p:cTn id="124" dur="500"/>
                                        <p:tgtEl>
                                          <p:spTgt spid="88"/>
                                        </p:tgtEl>
                                      </p:cBhvr>
                                    </p:animEffect>
                                  </p:childTnLst>
                                </p:cTn>
                              </p:par>
                              <p:par>
                                <p:cTn id="125" presetID="22" presetClass="entr" presetSubtype="4"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down)">
                                      <p:cBhvr>
                                        <p:cTn id="127" dur="500"/>
                                        <p:tgtEl>
                                          <p:spTgt spid="91"/>
                                        </p:tgtEl>
                                      </p:cBhvr>
                                    </p:animEffect>
                                  </p:childTnLst>
                                </p:cTn>
                              </p:par>
                              <p:par>
                                <p:cTn id="128" presetID="22" presetClass="entr" presetSubtype="4" fill="hold" nodeType="withEffect">
                                  <p:stCondLst>
                                    <p:cond delay="0"/>
                                  </p:stCondLst>
                                  <p:childTnLst>
                                    <p:set>
                                      <p:cBhvr>
                                        <p:cTn id="129" dur="1" fill="hold">
                                          <p:stCondLst>
                                            <p:cond delay="0"/>
                                          </p:stCondLst>
                                        </p:cTn>
                                        <p:tgtEl>
                                          <p:spTgt spid="94"/>
                                        </p:tgtEl>
                                        <p:attrNameLst>
                                          <p:attrName>style.visibility</p:attrName>
                                        </p:attrNameLst>
                                      </p:cBhvr>
                                      <p:to>
                                        <p:strVal val="visible"/>
                                      </p:to>
                                    </p:set>
                                    <p:animEffect transition="in" filter="wipe(down)">
                                      <p:cBhvr>
                                        <p:cTn id="130" dur="500"/>
                                        <p:tgtEl>
                                          <p:spTgt spid="9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down)">
                                      <p:cBhvr>
                                        <p:cTn id="135" dur="500"/>
                                        <p:tgtEl>
                                          <p:spTgt spid="1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96"/>
                                        </p:tgtEl>
                                        <p:attrNameLst>
                                          <p:attrName>style.visibility</p:attrName>
                                        </p:attrNameLst>
                                      </p:cBhvr>
                                      <p:to>
                                        <p:strVal val="visible"/>
                                      </p:to>
                                    </p:set>
                                    <p:animEffect transition="in" filter="wipe(down)">
                                      <p:cBhvr>
                                        <p:cTn id="140" dur="500"/>
                                        <p:tgtEl>
                                          <p:spTgt spid="9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98"/>
                                        </p:tgtEl>
                                        <p:attrNameLst>
                                          <p:attrName>style.visibility</p:attrName>
                                        </p:attrNameLst>
                                      </p:cBhvr>
                                      <p:to>
                                        <p:strVal val="visible"/>
                                      </p:to>
                                    </p:set>
                                    <p:animEffect transition="in" filter="wipe(down)">
                                      <p:cBhvr>
                                        <p:cTn id="145" dur="500"/>
                                        <p:tgtEl>
                                          <p:spTgt spid="9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08"/>
                                        </p:tgtEl>
                                        <p:attrNameLst>
                                          <p:attrName>style.visibility</p:attrName>
                                        </p:attrNameLst>
                                      </p:cBhvr>
                                      <p:to>
                                        <p:strVal val="visible"/>
                                      </p:to>
                                    </p:set>
                                    <p:animEffect transition="in" filter="wipe(down)">
                                      <p:cBhvr>
                                        <p:cTn id="150" dur="500"/>
                                        <p:tgtEl>
                                          <p:spTgt spid="108"/>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wipe(down)">
                                      <p:cBhvr>
                                        <p:cTn id="153" dur="500"/>
                                        <p:tgtEl>
                                          <p:spTgt spid="10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104"/>
                                        </p:tgtEl>
                                        <p:attrNameLst>
                                          <p:attrName>style.visibility</p:attrName>
                                        </p:attrNameLst>
                                      </p:cBhvr>
                                      <p:to>
                                        <p:strVal val="visible"/>
                                      </p:to>
                                    </p:set>
                                    <p:animEffect transition="in" filter="wipe(down)">
                                      <p:cBhvr>
                                        <p:cTn id="158" dur="500"/>
                                        <p:tgtEl>
                                          <p:spTgt spid="104"/>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05"/>
                                        </p:tgtEl>
                                        <p:attrNameLst>
                                          <p:attrName>style.visibility</p:attrName>
                                        </p:attrNameLst>
                                      </p:cBhvr>
                                      <p:to>
                                        <p:strVal val="visible"/>
                                      </p:to>
                                    </p:set>
                                    <p:animEffect transition="in" filter="wipe(down)">
                                      <p:cBhvr>
                                        <p:cTn id="161" dur="500"/>
                                        <p:tgtEl>
                                          <p:spTgt spid="10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wipe(down)">
                                      <p:cBhvr>
                                        <p:cTn id="166" dur="500"/>
                                        <p:tgtEl>
                                          <p:spTgt spid="99"/>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down)">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107"/>
                                        </p:tgtEl>
                                        <p:attrNameLst>
                                          <p:attrName>style.visibility</p:attrName>
                                        </p:attrNameLst>
                                      </p:cBhvr>
                                      <p:to>
                                        <p:strVal val="visible"/>
                                      </p:to>
                                    </p:set>
                                    <p:animEffect transition="in" filter="wipe(down)">
                                      <p:cBhvr>
                                        <p:cTn id="174" dur="500"/>
                                        <p:tgtEl>
                                          <p:spTgt spid="107"/>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06"/>
                                        </p:tgtEl>
                                        <p:attrNameLst>
                                          <p:attrName>style.visibility</p:attrName>
                                        </p:attrNameLst>
                                      </p:cBhvr>
                                      <p:to>
                                        <p:strVal val="visible"/>
                                      </p:to>
                                    </p:set>
                                    <p:animEffect transition="in" filter="wipe(down)">
                                      <p:cBhvr>
                                        <p:cTn id="177" dur="500"/>
                                        <p:tgtEl>
                                          <p:spTgt spid="106"/>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xit" presetSubtype="0" fill="hold" nodeType="clickEffect">
                                  <p:stCondLst>
                                    <p:cond delay="0"/>
                                  </p:stCondLst>
                                  <p:childTnLst>
                                    <p:set>
                                      <p:cBhvr>
                                        <p:cTn id="181" dur="1" fill="hold">
                                          <p:stCondLst>
                                            <p:cond delay="0"/>
                                          </p:stCondLst>
                                        </p:cTn>
                                        <p:tgtEl>
                                          <p:spTgt spid="149"/>
                                        </p:tgtEl>
                                        <p:attrNameLst>
                                          <p:attrName>style.visibility</p:attrName>
                                        </p:attrNameLst>
                                      </p:cBhvr>
                                      <p:to>
                                        <p:strVal val="hidden"/>
                                      </p:to>
                                    </p:set>
                                  </p:childTnLst>
                                </p:cTn>
                              </p:par>
                              <p:par>
                                <p:cTn id="182" presetID="1" presetClass="exit" presetSubtype="0" fill="hold" nodeType="withEffect">
                                  <p:stCondLst>
                                    <p:cond delay="0"/>
                                  </p:stCondLst>
                                  <p:childTnLst>
                                    <p:set>
                                      <p:cBhvr>
                                        <p:cTn id="183" dur="1" fill="hold">
                                          <p:stCondLst>
                                            <p:cond delay="0"/>
                                          </p:stCondLst>
                                        </p:cTn>
                                        <p:tgtEl>
                                          <p:spTgt spid="159"/>
                                        </p:tgtEl>
                                        <p:attrNameLst>
                                          <p:attrName>style.visibility</p:attrName>
                                        </p:attrNameLst>
                                      </p:cBhvr>
                                      <p:to>
                                        <p:strVal val="hidden"/>
                                      </p:to>
                                    </p:set>
                                  </p:childTnLst>
                                </p:cTn>
                              </p:par>
                              <p:par>
                                <p:cTn id="184" presetID="1" presetClass="exit" presetSubtype="0" fill="hold" nodeType="withEffect">
                                  <p:stCondLst>
                                    <p:cond delay="0"/>
                                  </p:stCondLst>
                                  <p:childTnLst>
                                    <p:set>
                                      <p:cBhvr>
                                        <p:cTn id="185" dur="1" fill="hold">
                                          <p:stCondLst>
                                            <p:cond delay="0"/>
                                          </p:stCondLst>
                                        </p:cTn>
                                        <p:tgtEl>
                                          <p:spTgt spid="161"/>
                                        </p:tgtEl>
                                        <p:attrNameLst>
                                          <p:attrName>style.visibility</p:attrName>
                                        </p:attrNameLst>
                                      </p:cBhvr>
                                      <p:to>
                                        <p:strVal val="hidden"/>
                                      </p:to>
                                    </p:set>
                                  </p:childTnLst>
                                </p:cTn>
                              </p:par>
                              <p:par>
                                <p:cTn id="186" presetID="1" presetClass="exit" presetSubtype="0" fill="hold" nodeType="withEffect">
                                  <p:stCondLst>
                                    <p:cond delay="0"/>
                                  </p:stCondLst>
                                  <p:childTnLst>
                                    <p:set>
                                      <p:cBhvr>
                                        <p:cTn id="187" dur="1" fill="hold">
                                          <p:stCondLst>
                                            <p:cond delay="0"/>
                                          </p:stCondLst>
                                        </p:cTn>
                                        <p:tgtEl>
                                          <p:spTgt spid="169"/>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17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wipe(down)">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7"/>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106"/>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72"/>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112"/>
                                        </p:tgtEl>
                                        <p:attrNameLst>
                                          <p:attrName>style.visibility</p:attrName>
                                        </p:attrNameLst>
                                      </p:cBhvr>
                                      <p:to>
                                        <p:strVal val="visible"/>
                                      </p:to>
                                    </p:set>
                                    <p:animEffect transition="in" filter="wipe(down)">
                                      <p:cBhvr>
                                        <p:cTn id="20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138" grpId="0"/>
      <p:bldP spid="139" grpId="0"/>
      <p:bldP spid="140" grpId="0"/>
      <p:bldP spid="141" grpId="0"/>
      <p:bldP spid="142" grpId="0"/>
      <p:bldP spid="144" grpId="0"/>
      <p:bldP spid="171" grpId="0"/>
      <p:bldP spid="172" grpId="0"/>
      <p:bldP spid="172" grpId="1"/>
      <p:bldP spid="173" grpId="0"/>
      <p:bldP spid="174" grpId="0"/>
      <p:bldP spid="174" grpId="1"/>
      <p:bldP spid="175" grpId="0"/>
      <p:bldP spid="177" grpId="0"/>
      <p:bldP spid="179" grpId="0" animBg="1"/>
      <p:bldP spid="180" grpId="0"/>
      <p:bldP spid="87" grpId="0"/>
      <p:bldP spid="96" grpId="0" animBg="1"/>
      <p:bldP spid="6" grpId="0"/>
      <p:bldP spid="99" grpId="0" animBg="1"/>
      <p:bldP spid="98" grpId="0"/>
      <p:bldP spid="103" grpId="0"/>
      <p:bldP spid="104" grpId="0" animBg="1"/>
      <p:bldP spid="105" grpId="0"/>
      <p:bldP spid="106" grpId="0"/>
      <p:bldP spid="106" grpId="1"/>
      <p:bldP spid="107" grpId="0" animBg="1"/>
      <p:bldP spid="107" grpId="1" animBg="1"/>
      <p:bldP spid="108" grpId="0" animBg="1"/>
      <p:bldP spid="1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A4D2-9EC1-4103-9CEA-95A1ABB30AE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Problems of BST: Searching</a:t>
            </a:r>
            <a:br>
              <a:rPr lang="en-IN" dirty="0">
                <a:latin typeface="Times New Roman" panose="02020603050405020304" pitchFamily="18" charset="0"/>
                <a:cs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F3F7159D-97AE-4E5F-A49D-B286B195820C}"/>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38534A99-8928-4D9F-994E-941968C3DCD1}"/>
              </a:ext>
            </a:extLst>
          </p:cNvPr>
          <p:cNvSpPr>
            <a:spLocks noGrp="1"/>
          </p:cNvSpPr>
          <p:nvPr>
            <p:ph type="sldNum" sz="quarter" idx="12"/>
          </p:nvPr>
        </p:nvSpPr>
        <p:spPr/>
        <p:txBody>
          <a:bodyPr/>
          <a:lstStyle/>
          <a:p>
            <a:fld id="{601E844E-216E-47E9-9739-0B169D701703}" type="slidenum">
              <a:rPr lang="en-IN" smtClean="0"/>
              <a:t>22</a:t>
            </a:fld>
            <a:endParaRPr lang="en-IN"/>
          </a:p>
        </p:txBody>
      </p:sp>
      <p:sp>
        <p:nvSpPr>
          <p:cNvPr id="6" name="TextBox 5">
            <a:extLst>
              <a:ext uri="{FF2B5EF4-FFF2-40B4-BE49-F238E27FC236}">
                <a16:creationId xmlns:a16="http://schemas.microsoft.com/office/drawing/2014/main" id="{D4FB972C-132C-4B15-AB90-26230B819A06}"/>
              </a:ext>
            </a:extLst>
          </p:cNvPr>
          <p:cNvSpPr txBox="1">
            <a:spLocks/>
          </p:cNvSpPr>
          <p:nvPr/>
        </p:nvSpPr>
        <p:spPr>
          <a:xfrm>
            <a:off x="6643037" y="22858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 name="TextBox 6">
            <a:extLst>
              <a:ext uri="{FF2B5EF4-FFF2-40B4-BE49-F238E27FC236}">
                <a16:creationId xmlns:a16="http://schemas.microsoft.com/office/drawing/2014/main" id="{2D93A2DE-66D3-4FED-8101-82194200B557}"/>
              </a:ext>
            </a:extLst>
          </p:cNvPr>
          <p:cNvSpPr txBox="1">
            <a:spLocks/>
          </p:cNvSpPr>
          <p:nvPr/>
        </p:nvSpPr>
        <p:spPr>
          <a:xfrm>
            <a:off x="8069583" y="2459720"/>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8" name="TextBox 7">
            <a:extLst>
              <a:ext uri="{FF2B5EF4-FFF2-40B4-BE49-F238E27FC236}">
                <a16:creationId xmlns:a16="http://schemas.microsoft.com/office/drawing/2014/main" id="{49E34AF8-074D-4BFF-9802-7CED602DDB05}"/>
              </a:ext>
            </a:extLst>
          </p:cNvPr>
          <p:cNvSpPr txBox="1">
            <a:spLocks/>
          </p:cNvSpPr>
          <p:nvPr/>
        </p:nvSpPr>
        <p:spPr>
          <a:xfrm>
            <a:off x="7771802" y="248218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9" name="TextBox 8">
            <a:extLst>
              <a:ext uri="{FF2B5EF4-FFF2-40B4-BE49-F238E27FC236}">
                <a16:creationId xmlns:a16="http://schemas.microsoft.com/office/drawing/2014/main" id="{080490CC-A6D1-42F1-8B41-D174C763D674}"/>
              </a:ext>
            </a:extLst>
          </p:cNvPr>
          <p:cNvSpPr txBox="1">
            <a:spLocks/>
          </p:cNvSpPr>
          <p:nvPr/>
        </p:nvSpPr>
        <p:spPr>
          <a:xfrm>
            <a:off x="8357380" y="248218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10" name="TextBox 9">
            <a:extLst>
              <a:ext uri="{FF2B5EF4-FFF2-40B4-BE49-F238E27FC236}">
                <a16:creationId xmlns:a16="http://schemas.microsoft.com/office/drawing/2014/main" id="{C784A687-5BA6-41B0-8F18-7D6609651FEB}"/>
              </a:ext>
            </a:extLst>
          </p:cNvPr>
          <p:cNvSpPr txBox="1">
            <a:spLocks/>
          </p:cNvSpPr>
          <p:nvPr/>
        </p:nvSpPr>
        <p:spPr>
          <a:xfrm>
            <a:off x="8963276" y="2482185"/>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1" name="Group 10">
            <a:extLst>
              <a:ext uri="{FF2B5EF4-FFF2-40B4-BE49-F238E27FC236}">
                <a16:creationId xmlns:a16="http://schemas.microsoft.com/office/drawing/2014/main" id="{3276B31F-C85F-423B-8F7F-2D5CE265F8DA}"/>
              </a:ext>
            </a:extLst>
          </p:cNvPr>
          <p:cNvGrpSpPr/>
          <p:nvPr/>
        </p:nvGrpSpPr>
        <p:grpSpPr>
          <a:xfrm>
            <a:off x="8219841" y="2083668"/>
            <a:ext cx="868276" cy="260799"/>
            <a:chOff x="4999896" y="2046523"/>
            <a:chExt cx="868276" cy="260799"/>
          </a:xfrm>
        </p:grpSpPr>
        <p:sp>
          <p:nvSpPr>
            <p:cNvPr id="12" name="Rectangle 11">
              <a:extLst>
                <a:ext uri="{FF2B5EF4-FFF2-40B4-BE49-F238E27FC236}">
                  <a16:creationId xmlns:a16="http://schemas.microsoft.com/office/drawing/2014/main" id="{30500532-65F8-48CB-969D-436F412C7B5F}"/>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AC00479-DAB5-4B4F-A656-F787D885FD7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D407CC3-7540-455C-AC3D-D208EC26B7B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15FECC55-585D-430F-B486-D641D7DB7DFE}"/>
              </a:ext>
            </a:extLst>
          </p:cNvPr>
          <p:cNvSpPr txBox="1"/>
          <p:nvPr/>
        </p:nvSpPr>
        <p:spPr>
          <a:xfrm>
            <a:off x="11186416" y="4769183"/>
            <a:ext cx="475577" cy="369332"/>
          </a:xfrm>
          <a:prstGeom prst="rect">
            <a:avLst/>
          </a:prstGeom>
          <a:noFill/>
        </p:spPr>
        <p:txBody>
          <a:bodyPr wrap="square" rtlCol="0">
            <a:spAutoFit/>
          </a:bodyPr>
          <a:lstStyle/>
          <a:p>
            <a:pPr algn="ctr"/>
            <a:r>
              <a:rPr lang="en-US" dirty="0">
                <a:solidFill>
                  <a:schemeClr val="accent5">
                    <a:lumMod val="50000"/>
                  </a:schemeClr>
                </a:solidFill>
              </a:rPr>
              <a:t>95</a:t>
            </a:r>
            <a:endParaRPr lang="en-IN" dirty="0">
              <a:solidFill>
                <a:schemeClr val="accent5">
                  <a:lumMod val="50000"/>
                </a:schemeClr>
              </a:solidFill>
            </a:endParaRPr>
          </a:p>
        </p:txBody>
      </p:sp>
      <p:grpSp>
        <p:nvGrpSpPr>
          <p:cNvPr id="16" name="Group 15">
            <a:extLst>
              <a:ext uri="{FF2B5EF4-FFF2-40B4-BE49-F238E27FC236}">
                <a16:creationId xmlns:a16="http://schemas.microsoft.com/office/drawing/2014/main" id="{D9D8828F-91D4-4332-AC66-7D65CAC146D8}"/>
              </a:ext>
            </a:extLst>
          </p:cNvPr>
          <p:cNvGrpSpPr/>
          <p:nvPr/>
        </p:nvGrpSpPr>
        <p:grpSpPr>
          <a:xfrm>
            <a:off x="10566061" y="4265362"/>
            <a:ext cx="868276" cy="260799"/>
            <a:chOff x="4999896" y="2046523"/>
            <a:chExt cx="868276" cy="260799"/>
          </a:xfrm>
        </p:grpSpPr>
        <p:sp>
          <p:nvSpPr>
            <p:cNvPr id="17" name="Rectangle 16">
              <a:extLst>
                <a:ext uri="{FF2B5EF4-FFF2-40B4-BE49-F238E27FC236}">
                  <a16:creationId xmlns:a16="http://schemas.microsoft.com/office/drawing/2014/main" id="{9DDC28B6-108A-4A9A-921E-585847C5542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3319CCB-03F2-4F3A-89F9-719A371C395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84F143E-6AA4-4EE2-8006-DA0C41D00D68}"/>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1FE7D2A0-2BB0-41F9-BD2D-5DA8F5855D59}"/>
              </a:ext>
            </a:extLst>
          </p:cNvPr>
          <p:cNvGrpSpPr/>
          <p:nvPr/>
        </p:nvGrpSpPr>
        <p:grpSpPr>
          <a:xfrm>
            <a:off x="8888641" y="2685411"/>
            <a:ext cx="868276" cy="260799"/>
            <a:chOff x="4999896" y="2046523"/>
            <a:chExt cx="868276" cy="260799"/>
          </a:xfrm>
        </p:grpSpPr>
        <p:sp>
          <p:nvSpPr>
            <p:cNvPr id="21" name="Rectangle 20">
              <a:extLst>
                <a:ext uri="{FF2B5EF4-FFF2-40B4-BE49-F238E27FC236}">
                  <a16:creationId xmlns:a16="http://schemas.microsoft.com/office/drawing/2014/main" id="{966A46D8-2021-4042-B861-4F6CDF38142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E93C6039-E387-4BCA-9CD7-A13FB05061F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8351F77B-FFC8-40E1-8452-8072280EC4C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41CDF4C8-831D-4926-9A85-A608AB24EC6D}"/>
              </a:ext>
            </a:extLst>
          </p:cNvPr>
          <p:cNvGrpSpPr/>
          <p:nvPr/>
        </p:nvGrpSpPr>
        <p:grpSpPr>
          <a:xfrm>
            <a:off x="10981779" y="4823056"/>
            <a:ext cx="868276" cy="260799"/>
            <a:chOff x="4999896" y="2046523"/>
            <a:chExt cx="868276" cy="260799"/>
          </a:xfrm>
        </p:grpSpPr>
        <p:sp>
          <p:nvSpPr>
            <p:cNvPr id="25" name="Rectangle 24">
              <a:extLst>
                <a:ext uri="{FF2B5EF4-FFF2-40B4-BE49-F238E27FC236}">
                  <a16:creationId xmlns:a16="http://schemas.microsoft.com/office/drawing/2014/main" id="{3AB79DBF-B50F-4B06-9F28-43CD212D3F7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F77587BE-0842-4AB1-B4F2-BE12FFEAFA9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BCE99832-C319-47AB-880B-99DE1EA763EB}"/>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30596463-0CA3-4D99-A6A7-35659345A9FB}"/>
              </a:ext>
            </a:extLst>
          </p:cNvPr>
          <p:cNvGrpSpPr/>
          <p:nvPr/>
        </p:nvGrpSpPr>
        <p:grpSpPr>
          <a:xfrm>
            <a:off x="10044816" y="3761438"/>
            <a:ext cx="868276" cy="260799"/>
            <a:chOff x="4999896" y="2046523"/>
            <a:chExt cx="868276" cy="260799"/>
          </a:xfrm>
        </p:grpSpPr>
        <p:sp>
          <p:nvSpPr>
            <p:cNvPr id="29" name="Rectangle 28">
              <a:extLst>
                <a:ext uri="{FF2B5EF4-FFF2-40B4-BE49-F238E27FC236}">
                  <a16:creationId xmlns:a16="http://schemas.microsoft.com/office/drawing/2014/main" id="{D2FDD12C-6B55-4A96-ABD6-602B9E21F5B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00A3CEFB-562A-4517-946F-DAB41F71F92C}"/>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78D65C9-8BFC-4AA0-9066-106A17170F65}"/>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2" name="Straight Arrow Connector 31">
            <a:extLst>
              <a:ext uri="{FF2B5EF4-FFF2-40B4-BE49-F238E27FC236}">
                <a16:creationId xmlns:a16="http://schemas.microsoft.com/office/drawing/2014/main" id="{43E1201E-7FEE-4F93-9209-634FE9BEA6E1}"/>
              </a:ext>
            </a:extLst>
          </p:cNvPr>
          <p:cNvCxnSpPr>
            <a:cxnSpLocks/>
            <a:endCxn id="57" idx="0"/>
          </p:cNvCxnSpPr>
          <p:nvPr/>
        </p:nvCxnSpPr>
        <p:spPr>
          <a:xfrm>
            <a:off x="9625424" y="2854391"/>
            <a:ext cx="361844" cy="3337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F9E4AFC-88C5-4B6B-9623-0E9A0C59A610}"/>
              </a:ext>
            </a:extLst>
          </p:cNvPr>
          <p:cNvCxnSpPr>
            <a:cxnSpLocks/>
            <a:endCxn id="22" idx="0"/>
          </p:cNvCxnSpPr>
          <p:nvPr/>
        </p:nvCxnSpPr>
        <p:spPr>
          <a:xfrm>
            <a:off x="8963276" y="2193801"/>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8D9BAD2-3059-4485-B3FE-AF2E041275E7}"/>
              </a:ext>
            </a:extLst>
          </p:cNvPr>
          <p:cNvGrpSpPr/>
          <p:nvPr/>
        </p:nvGrpSpPr>
        <p:grpSpPr>
          <a:xfrm>
            <a:off x="8964822" y="2768371"/>
            <a:ext cx="120770" cy="108382"/>
            <a:chOff x="9721970" y="2177531"/>
            <a:chExt cx="120770" cy="108382"/>
          </a:xfrm>
        </p:grpSpPr>
        <p:cxnSp>
          <p:nvCxnSpPr>
            <p:cNvPr id="35" name="Straight Connector 34">
              <a:extLst>
                <a:ext uri="{FF2B5EF4-FFF2-40B4-BE49-F238E27FC236}">
                  <a16:creationId xmlns:a16="http://schemas.microsoft.com/office/drawing/2014/main" id="{4C882309-1E41-413B-977F-4B0DF1AC61C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E61343-7E07-4E1A-BC0B-5C00A48AAE6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98F180C7-0BFE-4803-944E-7AB65CF34AE8}"/>
              </a:ext>
            </a:extLst>
          </p:cNvPr>
          <p:cNvGrpSpPr/>
          <p:nvPr/>
        </p:nvGrpSpPr>
        <p:grpSpPr>
          <a:xfrm>
            <a:off x="11018732" y="4898915"/>
            <a:ext cx="120770" cy="108382"/>
            <a:chOff x="9721970" y="2177531"/>
            <a:chExt cx="120770" cy="108382"/>
          </a:xfrm>
        </p:grpSpPr>
        <p:cxnSp>
          <p:nvCxnSpPr>
            <p:cNvPr id="38" name="Straight Connector 37">
              <a:extLst>
                <a:ext uri="{FF2B5EF4-FFF2-40B4-BE49-F238E27FC236}">
                  <a16:creationId xmlns:a16="http://schemas.microsoft.com/office/drawing/2014/main" id="{1C476E18-EA2B-44C3-83F2-C0786A5194A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7D6161-C76F-4D05-9A55-25E50CEA96C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FCF8605A-E378-43C9-A18D-B6FBFE570215}"/>
              </a:ext>
            </a:extLst>
          </p:cNvPr>
          <p:cNvGrpSpPr/>
          <p:nvPr/>
        </p:nvGrpSpPr>
        <p:grpSpPr>
          <a:xfrm>
            <a:off x="11656198" y="4911945"/>
            <a:ext cx="120770" cy="108382"/>
            <a:chOff x="9721970" y="2177531"/>
            <a:chExt cx="120770" cy="108382"/>
          </a:xfrm>
        </p:grpSpPr>
        <p:cxnSp>
          <p:nvCxnSpPr>
            <p:cNvPr id="41" name="Straight Connector 40">
              <a:extLst>
                <a:ext uri="{FF2B5EF4-FFF2-40B4-BE49-F238E27FC236}">
                  <a16:creationId xmlns:a16="http://schemas.microsoft.com/office/drawing/2014/main" id="{C883F062-4ECF-43C8-93CF-E8ACF0BE8369}"/>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718BF2-FA90-4200-944B-4ED0C5D7E3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F264281F-FF8D-4BFE-8925-A99EBB4377D2}"/>
              </a:ext>
            </a:extLst>
          </p:cNvPr>
          <p:cNvSpPr txBox="1"/>
          <p:nvPr/>
        </p:nvSpPr>
        <p:spPr>
          <a:xfrm>
            <a:off x="8399541" y="2028438"/>
            <a:ext cx="570356" cy="369332"/>
          </a:xfrm>
          <a:prstGeom prst="rect">
            <a:avLst/>
          </a:prstGeom>
          <a:noFill/>
        </p:spPr>
        <p:txBody>
          <a:bodyPr wrap="square" rtlCol="0">
            <a:spAutoFit/>
          </a:bodyPr>
          <a:lstStyle/>
          <a:p>
            <a:pPr algn="ctr"/>
            <a:r>
              <a:rPr lang="en-US" dirty="0">
                <a:solidFill>
                  <a:schemeClr val="accent5">
                    <a:lumMod val="50000"/>
                  </a:schemeClr>
                </a:solidFill>
              </a:rPr>
              <a:t>40</a:t>
            </a:r>
            <a:endParaRPr lang="en-IN" dirty="0">
              <a:solidFill>
                <a:schemeClr val="accent5">
                  <a:lumMod val="50000"/>
                </a:schemeClr>
              </a:solidFill>
            </a:endParaRPr>
          </a:p>
        </p:txBody>
      </p:sp>
      <p:sp>
        <p:nvSpPr>
          <p:cNvPr id="44" name="TextBox 43">
            <a:extLst>
              <a:ext uri="{FF2B5EF4-FFF2-40B4-BE49-F238E27FC236}">
                <a16:creationId xmlns:a16="http://schemas.microsoft.com/office/drawing/2014/main" id="{D289B412-C98C-4C46-8400-FAD413E1677A}"/>
              </a:ext>
            </a:extLst>
          </p:cNvPr>
          <p:cNvSpPr txBox="1"/>
          <p:nvPr/>
        </p:nvSpPr>
        <p:spPr>
          <a:xfrm>
            <a:off x="9105012" y="2632676"/>
            <a:ext cx="446715" cy="369332"/>
          </a:xfrm>
          <a:prstGeom prst="rect">
            <a:avLst/>
          </a:prstGeom>
          <a:noFill/>
        </p:spPr>
        <p:txBody>
          <a:bodyPr wrap="square" rtlCol="0">
            <a:spAutoFit/>
          </a:bodyPr>
          <a:lstStyle/>
          <a:p>
            <a:pPr algn="ctr"/>
            <a:r>
              <a:rPr lang="en-US" dirty="0">
                <a:solidFill>
                  <a:schemeClr val="accent5">
                    <a:lumMod val="50000"/>
                  </a:schemeClr>
                </a:solidFill>
              </a:rPr>
              <a:t>60</a:t>
            </a:r>
            <a:endParaRPr lang="en-IN" dirty="0">
              <a:solidFill>
                <a:schemeClr val="accent5">
                  <a:lumMod val="50000"/>
                </a:schemeClr>
              </a:solidFill>
            </a:endParaRPr>
          </a:p>
        </p:txBody>
      </p:sp>
      <p:sp>
        <p:nvSpPr>
          <p:cNvPr id="45" name="TextBox 44">
            <a:extLst>
              <a:ext uri="{FF2B5EF4-FFF2-40B4-BE49-F238E27FC236}">
                <a16:creationId xmlns:a16="http://schemas.microsoft.com/office/drawing/2014/main" id="{EB10A068-C326-49D1-A28E-B37496A0A271}"/>
              </a:ext>
            </a:extLst>
          </p:cNvPr>
          <p:cNvSpPr txBox="1"/>
          <p:nvPr/>
        </p:nvSpPr>
        <p:spPr>
          <a:xfrm>
            <a:off x="10793944" y="4203507"/>
            <a:ext cx="456934" cy="369332"/>
          </a:xfrm>
          <a:prstGeom prst="rect">
            <a:avLst/>
          </a:prstGeom>
          <a:noFill/>
        </p:spPr>
        <p:txBody>
          <a:bodyPr wrap="square" rtlCol="0">
            <a:spAutoFit/>
          </a:bodyPr>
          <a:lstStyle/>
          <a:p>
            <a:pPr algn="ctr"/>
            <a:r>
              <a:rPr lang="en-US" dirty="0">
                <a:solidFill>
                  <a:schemeClr val="accent5">
                    <a:lumMod val="50000"/>
                  </a:schemeClr>
                </a:solidFill>
              </a:rPr>
              <a:t>90</a:t>
            </a:r>
            <a:endParaRPr lang="en-IN" dirty="0">
              <a:solidFill>
                <a:schemeClr val="accent5">
                  <a:lumMod val="50000"/>
                </a:schemeClr>
              </a:solidFill>
            </a:endParaRPr>
          </a:p>
        </p:txBody>
      </p:sp>
      <p:sp>
        <p:nvSpPr>
          <p:cNvPr id="46" name="TextBox 45">
            <a:extLst>
              <a:ext uri="{FF2B5EF4-FFF2-40B4-BE49-F238E27FC236}">
                <a16:creationId xmlns:a16="http://schemas.microsoft.com/office/drawing/2014/main" id="{12BFCB80-FE24-4D74-8B15-9915A9FBCAF2}"/>
              </a:ext>
            </a:extLst>
          </p:cNvPr>
          <p:cNvSpPr txBox="1"/>
          <p:nvPr/>
        </p:nvSpPr>
        <p:spPr>
          <a:xfrm>
            <a:off x="10247947" y="3694724"/>
            <a:ext cx="451708" cy="369332"/>
          </a:xfrm>
          <a:prstGeom prst="rect">
            <a:avLst/>
          </a:prstGeom>
          <a:noFill/>
        </p:spPr>
        <p:txBody>
          <a:bodyPr wrap="square" rtlCol="0">
            <a:spAutoFit/>
          </a:bodyPr>
          <a:lstStyle/>
          <a:p>
            <a:pPr algn="ctr"/>
            <a:r>
              <a:rPr lang="en-US" dirty="0">
                <a:solidFill>
                  <a:schemeClr val="accent5">
                    <a:lumMod val="50000"/>
                  </a:schemeClr>
                </a:solidFill>
              </a:rPr>
              <a:t>80</a:t>
            </a:r>
            <a:endParaRPr lang="en-IN" dirty="0">
              <a:solidFill>
                <a:schemeClr val="accent5">
                  <a:lumMod val="50000"/>
                </a:schemeClr>
              </a:solidFill>
            </a:endParaRPr>
          </a:p>
        </p:txBody>
      </p:sp>
      <p:sp>
        <p:nvSpPr>
          <p:cNvPr id="47" name="Rectangle 46">
            <a:extLst>
              <a:ext uri="{FF2B5EF4-FFF2-40B4-BE49-F238E27FC236}">
                <a16:creationId xmlns:a16="http://schemas.microsoft.com/office/drawing/2014/main" id="{6364D2B7-E00D-4C62-B2F7-86D438D72536}"/>
              </a:ext>
            </a:extLst>
          </p:cNvPr>
          <p:cNvSpPr/>
          <p:nvPr/>
        </p:nvSpPr>
        <p:spPr>
          <a:xfrm>
            <a:off x="8511802" y="1410046"/>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285B9A5-DEC4-414C-ABCF-6BBBB59FD243}"/>
              </a:ext>
            </a:extLst>
          </p:cNvPr>
          <p:cNvSpPr txBox="1"/>
          <p:nvPr/>
        </p:nvSpPr>
        <p:spPr>
          <a:xfrm>
            <a:off x="8527857" y="1067474"/>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49" name="Straight Arrow Connector 48">
            <a:extLst>
              <a:ext uri="{FF2B5EF4-FFF2-40B4-BE49-F238E27FC236}">
                <a16:creationId xmlns:a16="http://schemas.microsoft.com/office/drawing/2014/main" id="{6AF58C7E-E788-4725-9153-D56EA9D8C688}"/>
              </a:ext>
            </a:extLst>
          </p:cNvPr>
          <p:cNvCxnSpPr>
            <a:cxnSpLocks/>
          </p:cNvCxnSpPr>
          <p:nvPr/>
        </p:nvCxnSpPr>
        <p:spPr>
          <a:xfrm>
            <a:off x="8638107" y="1645819"/>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B0A69BE-CF52-43B2-A407-9D85272C1C07}"/>
              </a:ext>
            </a:extLst>
          </p:cNvPr>
          <p:cNvGrpSpPr/>
          <p:nvPr/>
        </p:nvGrpSpPr>
        <p:grpSpPr>
          <a:xfrm>
            <a:off x="8610258" y="1495115"/>
            <a:ext cx="120770" cy="108382"/>
            <a:chOff x="9721970" y="2177531"/>
            <a:chExt cx="120770" cy="108382"/>
          </a:xfrm>
        </p:grpSpPr>
        <p:cxnSp>
          <p:nvCxnSpPr>
            <p:cNvPr id="51" name="Straight Connector 50">
              <a:extLst>
                <a:ext uri="{FF2B5EF4-FFF2-40B4-BE49-F238E27FC236}">
                  <a16:creationId xmlns:a16="http://schemas.microsoft.com/office/drawing/2014/main" id="{4B66CE41-3D8F-4021-9BEB-DC517A803706}"/>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84AF311-822B-4838-BE93-CD9C1D772593}"/>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FA78481A-E70B-44B6-994D-1B5556A6937E}"/>
              </a:ext>
            </a:extLst>
          </p:cNvPr>
          <p:cNvGrpSpPr/>
          <p:nvPr/>
        </p:nvGrpSpPr>
        <p:grpSpPr>
          <a:xfrm>
            <a:off x="9531063" y="3227114"/>
            <a:ext cx="868276" cy="260799"/>
            <a:chOff x="4999896" y="2046523"/>
            <a:chExt cx="868276" cy="260799"/>
          </a:xfrm>
        </p:grpSpPr>
        <p:sp>
          <p:nvSpPr>
            <p:cNvPr id="54" name="Rectangle 53">
              <a:extLst>
                <a:ext uri="{FF2B5EF4-FFF2-40B4-BE49-F238E27FC236}">
                  <a16:creationId xmlns:a16="http://schemas.microsoft.com/office/drawing/2014/main" id="{28F6C1C7-E935-4F5A-94FE-CF12FE32736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F7C15080-B8CF-4300-8363-B41365FECDB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6B85990C-2897-4185-9AD2-994B8830337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7" name="TextBox 56">
            <a:extLst>
              <a:ext uri="{FF2B5EF4-FFF2-40B4-BE49-F238E27FC236}">
                <a16:creationId xmlns:a16="http://schemas.microsoft.com/office/drawing/2014/main" id="{8A89E3E2-CC50-4917-8434-18FB04FFDC67}"/>
              </a:ext>
            </a:extLst>
          </p:cNvPr>
          <p:cNvSpPr txBox="1"/>
          <p:nvPr/>
        </p:nvSpPr>
        <p:spPr>
          <a:xfrm>
            <a:off x="9761414" y="3188184"/>
            <a:ext cx="451708" cy="369332"/>
          </a:xfrm>
          <a:prstGeom prst="rect">
            <a:avLst/>
          </a:prstGeom>
          <a:noFill/>
        </p:spPr>
        <p:txBody>
          <a:bodyPr wrap="square" rtlCol="0">
            <a:spAutoFit/>
          </a:bodyPr>
          <a:lstStyle/>
          <a:p>
            <a:pPr algn="ctr"/>
            <a:r>
              <a:rPr lang="en-US" dirty="0">
                <a:solidFill>
                  <a:schemeClr val="accent5">
                    <a:lumMod val="50000"/>
                  </a:schemeClr>
                </a:solidFill>
              </a:rPr>
              <a:t>70</a:t>
            </a:r>
            <a:endParaRPr lang="en-IN" dirty="0">
              <a:solidFill>
                <a:schemeClr val="accent5">
                  <a:lumMod val="50000"/>
                </a:schemeClr>
              </a:solidFill>
            </a:endParaRPr>
          </a:p>
        </p:txBody>
      </p:sp>
      <p:grpSp>
        <p:nvGrpSpPr>
          <p:cNvPr id="58" name="Group 57">
            <a:extLst>
              <a:ext uri="{FF2B5EF4-FFF2-40B4-BE49-F238E27FC236}">
                <a16:creationId xmlns:a16="http://schemas.microsoft.com/office/drawing/2014/main" id="{CBDBA169-A785-4EF6-A653-8664692AABA5}"/>
              </a:ext>
            </a:extLst>
          </p:cNvPr>
          <p:cNvGrpSpPr/>
          <p:nvPr/>
        </p:nvGrpSpPr>
        <p:grpSpPr>
          <a:xfrm>
            <a:off x="10624533" y="4341221"/>
            <a:ext cx="120770" cy="108382"/>
            <a:chOff x="9721970" y="2177531"/>
            <a:chExt cx="120770" cy="108382"/>
          </a:xfrm>
        </p:grpSpPr>
        <p:cxnSp>
          <p:nvCxnSpPr>
            <p:cNvPr id="59" name="Straight Connector 58">
              <a:extLst>
                <a:ext uri="{FF2B5EF4-FFF2-40B4-BE49-F238E27FC236}">
                  <a16:creationId xmlns:a16="http://schemas.microsoft.com/office/drawing/2014/main" id="{E5654495-F23E-4AB7-BF74-19A1ED34CB7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E3087D2-1C67-4370-A4CA-44B4B83AF469}"/>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5DA5CC0-BF95-4CEB-9FFD-8A7141084DC4}"/>
              </a:ext>
            </a:extLst>
          </p:cNvPr>
          <p:cNvGrpSpPr/>
          <p:nvPr/>
        </p:nvGrpSpPr>
        <p:grpSpPr>
          <a:xfrm>
            <a:off x="9589481" y="3332534"/>
            <a:ext cx="120770" cy="108382"/>
            <a:chOff x="9721970" y="2177531"/>
            <a:chExt cx="120770" cy="108382"/>
          </a:xfrm>
        </p:grpSpPr>
        <p:cxnSp>
          <p:nvCxnSpPr>
            <p:cNvPr id="62" name="Straight Connector 61">
              <a:extLst>
                <a:ext uri="{FF2B5EF4-FFF2-40B4-BE49-F238E27FC236}">
                  <a16:creationId xmlns:a16="http://schemas.microsoft.com/office/drawing/2014/main" id="{6E99CAC0-4FA9-4C33-97ED-F6716C41022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F7DEE0-026D-4C69-902D-C488BAAE940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4430E0B0-1E44-45CE-9F5D-5B8CB486150D}"/>
              </a:ext>
            </a:extLst>
          </p:cNvPr>
          <p:cNvGrpSpPr/>
          <p:nvPr/>
        </p:nvGrpSpPr>
        <p:grpSpPr>
          <a:xfrm>
            <a:off x="10106748" y="3832674"/>
            <a:ext cx="120770" cy="108382"/>
            <a:chOff x="9721970" y="2177531"/>
            <a:chExt cx="120770" cy="108382"/>
          </a:xfrm>
        </p:grpSpPr>
        <p:cxnSp>
          <p:nvCxnSpPr>
            <p:cNvPr id="65" name="Straight Connector 64">
              <a:extLst>
                <a:ext uri="{FF2B5EF4-FFF2-40B4-BE49-F238E27FC236}">
                  <a16:creationId xmlns:a16="http://schemas.microsoft.com/office/drawing/2014/main" id="{C50D15C1-2777-4E1C-918B-70C6AD49B2F9}"/>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BF8AF0B-9FFE-4135-A728-DA27DF54D17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67" name="Straight Arrow Connector 66">
            <a:extLst>
              <a:ext uri="{FF2B5EF4-FFF2-40B4-BE49-F238E27FC236}">
                <a16:creationId xmlns:a16="http://schemas.microsoft.com/office/drawing/2014/main" id="{B6F2D848-D5E8-4A86-BEA8-222710E9E58F}"/>
              </a:ext>
            </a:extLst>
          </p:cNvPr>
          <p:cNvCxnSpPr>
            <a:cxnSpLocks/>
          </p:cNvCxnSpPr>
          <p:nvPr/>
        </p:nvCxnSpPr>
        <p:spPr>
          <a:xfrm>
            <a:off x="10289451" y="3367217"/>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69F14B6-A049-4A8B-A4F6-36697235B791}"/>
              </a:ext>
            </a:extLst>
          </p:cNvPr>
          <p:cNvCxnSpPr>
            <a:cxnSpLocks/>
          </p:cNvCxnSpPr>
          <p:nvPr/>
        </p:nvCxnSpPr>
        <p:spPr>
          <a:xfrm>
            <a:off x="10830735" y="3880628"/>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DF496D9-84DC-478C-9320-A517EF7AFA58}"/>
              </a:ext>
            </a:extLst>
          </p:cNvPr>
          <p:cNvCxnSpPr>
            <a:cxnSpLocks/>
          </p:cNvCxnSpPr>
          <p:nvPr/>
        </p:nvCxnSpPr>
        <p:spPr>
          <a:xfrm>
            <a:off x="11297792" y="4412506"/>
            <a:ext cx="192976" cy="379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3BA1A038-2F8E-4BEF-89D6-FF20D5D4448C}"/>
              </a:ext>
            </a:extLst>
          </p:cNvPr>
          <p:cNvGrpSpPr/>
          <p:nvPr/>
        </p:nvGrpSpPr>
        <p:grpSpPr>
          <a:xfrm>
            <a:off x="8289158" y="2159597"/>
            <a:ext cx="120770" cy="108382"/>
            <a:chOff x="9721970" y="2177531"/>
            <a:chExt cx="120770" cy="108382"/>
          </a:xfrm>
        </p:grpSpPr>
        <p:cxnSp>
          <p:nvCxnSpPr>
            <p:cNvPr id="71" name="Straight Connector 70">
              <a:extLst>
                <a:ext uri="{FF2B5EF4-FFF2-40B4-BE49-F238E27FC236}">
                  <a16:creationId xmlns:a16="http://schemas.microsoft.com/office/drawing/2014/main" id="{F170DEBD-ED06-4C72-9D35-68FBCCF8EA0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97E3E16-65D3-4A51-B2FC-1584A16FBE4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E0F0722B-EA0B-4681-815F-6A35BCDA6E4C}"/>
              </a:ext>
            </a:extLst>
          </p:cNvPr>
          <p:cNvSpPr txBox="1"/>
          <p:nvPr/>
        </p:nvSpPr>
        <p:spPr>
          <a:xfrm>
            <a:off x="8375551" y="5226705"/>
            <a:ext cx="3318971" cy="369332"/>
          </a:xfrm>
          <a:prstGeom prst="rect">
            <a:avLst/>
          </a:prstGeom>
          <a:noFill/>
        </p:spPr>
        <p:txBody>
          <a:bodyPr wrap="square" rtlCol="0">
            <a:spAutoFit/>
          </a:bodyPr>
          <a:lstStyle/>
          <a:p>
            <a:pPr algn="ctr"/>
            <a:r>
              <a:rPr lang="en-US" dirty="0"/>
              <a:t>Right Skew Binary Search Tree</a:t>
            </a:r>
            <a:endParaRPr lang="en-IN" dirty="0"/>
          </a:p>
        </p:txBody>
      </p:sp>
      <p:sp>
        <p:nvSpPr>
          <p:cNvPr id="74" name="TextBox 73">
            <a:extLst>
              <a:ext uri="{FF2B5EF4-FFF2-40B4-BE49-F238E27FC236}">
                <a16:creationId xmlns:a16="http://schemas.microsoft.com/office/drawing/2014/main" id="{C57295E9-1A63-4602-A170-28B47176738E}"/>
              </a:ext>
            </a:extLst>
          </p:cNvPr>
          <p:cNvSpPr txBox="1">
            <a:spLocks/>
          </p:cNvSpPr>
          <p:nvPr/>
        </p:nvSpPr>
        <p:spPr>
          <a:xfrm>
            <a:off x="2632083" y="255020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5" name="TextBox 74">
            <a:extLst>
              <a:ext uri="{FF2B5EF4-FFF2-40B4-BE49-F238E27FC236}">
                <a16:creationId xmlns:a16="http://schemas.microsoft.com/office/drawing/2014/main" id="{FB0A23E5-0784-4323-991F-F4B7FB2EBEC0}"/>
              </a:ext>
            </a:extLst>
          </p:cNvPr>
          <p:cNvSpPr txBox="1">
            <a:spLocks/>
          </p:cNvSpPr>
          <p:nvPr/>
        </p:nvSpPr>
        <p:spPr>
          <a:xfrm>
            <a:off x="3217661" y="254088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6" name="TextBox 75">
            <a:extLst>
              <a:ext uri="{FF2B5EF4-FFF2-40B4-BE49-F238E27FC236}">
                <a16:creationId xmlns:a16="http://schemas.microsoft.com/office/drawing/2014/main" id="{EF691960-2C3E-4238-AA93-B0073E2F8001}"/>
              </a:ext>
            </a:extLst>
          </p:cNvPr>
          <p:cNvSpPr txBox="1">
            <a:spLocks/>
          </p:cNvSpPr>
          <p:nvPr/>
        </p:nvSpPr>
        <p:spPr>
          <a:xfrm>
            <a:off x="2919880" y="25633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7" name="TextBox 76">
            <a:extLst>
              <a:ext uri="{FF2B5EF4-FFF2-40B4-BE49-F238E27FC236}">
                <a16:creationId xmlns:a16="http://schemas.microsoft.com/office/drawing/2014/main" id="{2EEE0F1B-1551-4F1A-8436-4C15FD8EF8A9}"/>
              </a:ext>
            </a:extLst>
          </p:cNvPr>
          <p:cNvSpPr txBox="1">
            <a:spLocks/>
          </p:cNvSpPr>
          <p:nvPr/>
        </p:nvSpPr>
        <p:spPr>
          <a:xfrm>
            <a:off x="3505458" y="2563346"/>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grpSp>
        <p:nvGrpSpPr>
          <p:cNvPr id="79" name="Group 78">
            <a:extLst>
              <a:ext uri="{FF2B5EF4-FFF2-40B4-BE49-F238E27FC236}">
                <a16:creationId xmlns:a16="http://schemas.microsoft.com/office/drawing/2014/main" id="{8C91061B-15A9-4D49-8F93-695A49B46101}"/>
              </a:ext>
            </a:extLst>
          </p:cNvPr>
          <p:cNvGrpSpPr/>
          <p:nvPr/>
        </p:nvGrpSpPr>
        <p:grpSpPr>
          <a:xfrm>
            <a:off x="3367919" y="2164829"/>
            <a:ext cx="868276" cy="260799"/>
            <a:chOff x="4999896" y="2046523"/>
            <a:chExt cx="868276" cy="260799"/>
          </a:xfrm>
        </p:grpSpPr>
        <p:sp>
          <p:nvSpPr>
            <p:cNvPr id="80" name="Rectangle 79">
              <a:extLst>
                <a:ext uri="{FF2B5EF4-FFF2-40B4-BE49-F238E27FC236}">
                  <a16:creationId xmlns:a16="http://schemas.microsoft.com/office/drawing/2014/main" id="{29A6FFBC-A80E-43A6-B25E-DDD2D4344F0F}"/>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2B858349-145B-427E-B23B-313B7937028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29D8E05B-C31D-48C8-A21D-32BB382B6F9B}"/>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3" name="TextBox 82">
            <a:extLst>
              <a:ext uri="{FF2B5EF4-FFF2-40B4-BE49-F238E27FC236}">
                <a16:creationId xmlns:a16="http://schemas.microsoft.com/office/drawing/2014/main" id="{C1D003F8-21D1-4C5B-92AA-D8653339CD1A}"/>
              </a:ext>
            </a:extLst>
          </p:cNvPr>
          <p:cNvSpPr txBox="1"/>
          <p:nvPr/>
        </p:nvSpPr>
        <p:spPr>
          <a:xfrm>
            <a:off x="592361" y="4661843"/>
            <a:ext cx="475577" cy="369332"/>
          </a:xfrm>
          <a:prstGeom prst="rect">
            <a:avLst/>
          </a:prstGeom>
          <a:noFill/>
        </p:spPr>
        <p:txBody>
          <a:bodyPr wrap="square" rtlCol="0">
            <a:spAutoFit/>
          </a:bodyPr>
          <a:lstStyle/>
          <a:p>
            <a:pPr algn="ctr"/>
            <a:r>
              <a:rPr lang="en-US" dirty="0">
                <a:solidFill>
                  <a:schemeClr val="accent5">
                    <a:lumMod val="50000"/>
                  </a:schemeClr>
                </a:solidFill>
              </a:rPr>
              <a:t>20</a:t>
            </a:r>
            <a:endParaRPr lang="en-IN" dirty="0">
              <a:solidFill>
                <a:schemeClr val="accent5">
                  <a:lumMod val="50000"/>
                </a:schemeClr>
              </a:solidFill>
            </a:endParaRPr>
          </a:p>
        </p:txBody>
      </p:sp>
      <p:grpSp>
        <p:nvGrpSpPr>
          <p:cNvPr id="84" name="Group 83">
            <a:extLst>
              <a:ext uri="{FF2B5EF4-FFF2-40B4-BE49-F238E27FC236}">
                <a16:creationId xmlns:a16="http://schemas.microsoft.com/office/drawing/2014/main" id="{31A48866-6A58-4BA9-953C-B577B1947F80}"/>
              </a:ext>
            </a:extLst>
          </p:cNvPr>
          <p:cNvGrpSpPr/>
          <p:nvPr/>
        </p:nvGrpSpPr>
        <p:grpSpPr>
          <a:xfrm>
            <a:off x="912919" y="4281683"/>
            <a:ext cx="868276" cy="260799"/>
            <a:chOff x="4999896" y="2046523"/>
            <a:chExt cx="868276" cy="260799"/>
          </a:xfrm>
        </p:grpSpPr>
        <p:sp>
          <p:nvSpPr>
            <p:cNvPr id="85" name="Rectangle 84">
              <a:extLst>
                <a:ext uri="{FF2B5EF4-FFF2-40B4-BE49-F238E27FC236}">
                  <a16:creationId xmlns:a16="http://schemas.microsoft.com/office/drawing/2014/main" id="{86D511E5-C8FB-4F52-BE3B-493F4DD116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281D8BFE-D903-434C-83B6-6D7420FEC88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39FF8540-AF59-40DC-AD08-F31717C0C25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8" name="Group 87">
            <a:extLst>
              <a:ext uri="{FF2B5EF4-FFF2-40B4-BE49-F238E27FC236}">
                <a16:creationId xmlns:a16="http://schemas.microsoft.com/office/drawing/2014/main" id="{C6AC8A53-AD95-4EC7-ACEC-83E840E02FF1}"/>
              </a:ext>
            </a:extLst>
          </p:cNvPr>
          <p:cNvGrpSpPr/>
          <p:nvPr/>
        </p:nvGrpSpPr>
        <p:grpSpPr>
          <a:xfrm>
            <a:off x="2561398" y="2760183"/>
            <a:ext cx="868276" cy="260799"/>
            <a:chOff x="4999896" y="2046523"/>
            <a:chExt cx="868276" cy="260799"/>
          </a:xfrm>
        </p:grpSpPr>
        <p:sp>
          <p:nvSpPr>
            <p:cNvPr id="89" name="Rectangle 88">
              <a:extLst>
                <a:ext uri="{FF2B5EF4-FFF2-40B4-BE49-F238E27FC236}">
                  <a16:creationId xmlns:a16="http://schemas.microsoft.com/office/drawing/2014/main" id="{79F52334-37AF-47D4-BA91-69754ED63B7C}"/>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89">
              <a:extLst>
                <a:ext uri="{FF2B5EF4-FFF2-40B4-BE49-F238E27FC236}">
                  <a16:creationId xmlns:a16="http://schemas.microsoft.com/office/drawing/2014/main" id="{2A79E5D7-EA66-4A5A-9023-8858948E18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000D3B63-B48F-4D2B-8B5F-A448C00717C5}"/>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 name="Group 91">
            <a:extLst>
              <a:ext uri="{FF2B5EF4-FFF2-40B4-BE49-F238E27FC236}">
                <a16:creationId xmlns:a16="http://schemas.microsoft.com/office/drawing/2014/main" id="{91611444-C19E-4348-9000-E0621D4389B0}"/>
              </a:ext>
            </a:extLst>
          </p:cNvPr>
          <p:cNvGrpSpPr/>
          <p:nvPr/>
        </p:nvGrpSpPr>
        <p:grpSpPr>
          <a:xfrm>
            <a:off x="387724" y="4715716"/>
            <a:ext cx="868276" cy="260799"/>
            <a:chOff x="4999896" y="2046523"/>
            <a:chExt cx="868276" cy="260799"/>
          </a:xfrm>
        </p:grpSpPr>
        <p:sp>
          <p:nvSpPr>
            <p:cNvPr id="93" name="Rectangle 92">
              <a:extLst>
                <a:ext uri="{FF2B5EF4-FFF2-40B4-BE49-F238E27FC236}">
                  <a16:creationId xmlns:a16="http://schemas.microsoft.com/office/drawing/2014/main" id="{54A96523-111D-493F-9746-ECE866D247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a16="http://schemas.microsoft.com/office/drawing/2014/main" id="{13D048C1-1C84-41CC-831A-5C7032E6E05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9D7AF8BE-893D-4F53-9298-0DB4484DED5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6" name="Group 95">
            <a:extLst>
              <a:ext uri="{FF2B5EF4-FFF2-40B4-BE49-F238E27FC236}">
                <a16:creationId xmlns:a16="http://schemas.microsoft.com/office/drawing/2014/main" id="{66E29DDB-DE01-47A6-92BE-AD2AA06118A9}"/>
              </a:ext>
            </a:extLst>
          </p:cNvPr>
          <p:cNvGrpSpPr/>
          <p:nvPr/>
        </p:nvGrpSpPr>
        <p:grpSpPr>
          <a:xfrm>
            <a:off x="1384383" y="3757857"/>
            <a:ext cx="868276" cy="260799"/>
            <a:chOff x="4999896" y="2046523"/>
            <a:chExt cx="868276" cy="260799"/>
          </a:xfrm>
        </p:grpSpPr>
        <p:sp>
          <p:nvSpPr>
            <p:cNvPr id="97" name="Rectangle 96">
              <a:extLst>
                <a:ext uri="{FF2B5EF4-FFF2-40B4-BE49-F238E27FC236}">
                  <a16:creationId xmlns:a16="http://schemas.microsoft.com/office/drawing/2014/main" id="{CADF0553-043F-49E3-B757-FD4532D2BC5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a:extLst>
                <a:ext uri="{FF2B5EF4-FFF2-40B4-BE49-F238E27FC236}">
                  <a16:creationId xmlns:a16="http://schemas.microsoft.com/office/drawing/2014/main" id="{27114A09-FB29-4BCA-82F2-010432209C9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a:extLst>
                <a:ext uri="{FF2B5EF4-FFF2-40B4-BE49-F238E27FC236}">
                  <a16:creationId xmlns:a16="http://schemas.microsoft.com/office/drawing/2014/main" id="{DAE78CDC-B420-47BC-96E6-63FE020825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0" name="Straight Arrow Connector 99">
            <a:extLst>
              <a:ext uri="{FF2B5EF4-FFF2-40B4-BE49-F238E27FC236}">
                <a16:creationId xmlns:a16="http://schemas.microsoft.com/office/drawing/2014/main" id="{4EF9F36A-4DD8-40A9-A451-854F7A6F4BB4}"/>
              </a:ext>
            </a:extLst>
          </p:cNvPr>
          <p:cNvCxnSpPr>
            <a:cxnSpLocks/>
          </p:cNvCxnSpPr>
          <p:nvPr/>
        </p:nvCxnSpPr>
        <p:spPr>
          <a:xfrm flipH="1">
            <a:off x="2388041" y="2890233"/>
            <a:ext cx="305665" cy="3533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4D78C8D-7F28-4F72-A18C-AAA36EF9246E}"/>
              </a:ext>
            </a:extLst>
          </p:cNvPr>
          <p:cNvCxnSpPr>
            <a:cxnSpLocks/>
          </p:cNvCxnSpPr>
          <p:nvPr/>
        </p:nvCxnSpPr>
        <p:spPr>
          <a:xfrm flipH="1">
            <a:off x="3098197" y="2280039"/>
            <a:ext cx="407829" cy="4625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556645A0-4E79-408A-9531-9987F5B70743}"/>
              </a:ext>
            </a:extLst>
          </p:cNvPr>
          <p:cNvGrpSpPr/>
          <p:nvPr/>
        </p:nvGrpSpPr>
        <p:grpSpPr>
          <a:xfrm>
            <a:off x="3266849" y="2825105"/>
            <a:ext cx="120770" cy="108382"/>
            <a:chOff x="9721970" y="2177531"/>
            <a:chExt cx="120770" cy="108382"/>
          </a:xfrm>
        </p:grpSpPr>
        <p:cxnSp>
          <p:nvCxnSpPr>
            <p:cNvPr id="103" name="Straight Connector 102">
              <a:extLst>
                <a:ext uri="{FF2B5EF4-FFF2-40B4-BE49-F238E27FC236}">
                  <a16:creationId xmlns:a16="http://schemas.microsoft.com/office/drawing/2014/main" id="{87450912-4D74-42C6-A9A0-4DD8B9EBB90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DDF9B7F-9F43-40C6-9E1D-E39E405FD5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6EF67140-8EA7-4620-97F1-F353C1E03076}"/>
              </a:ext>
            </a:extLst>
          </p:cNvPr>
          <p:cNvGrpSpPr/>
          <p:nvPr/>
        </p:nvGrpSpPr>
        <p:grpSpPr>
          <a:xfrm>
            <a:off x="424677" y="4791575"/>
            <a:ext cx="120770" cy="108382"/>
            <a:chOff x="9721970" y="2177531"/>
            <a:chExt cx="120770" cy="108382"/>
          </a:xfrm>
        </p:grpSpPr>
        <p:cxnSp>
          <p:nvCxnSpPr>
            <p:cNvPr id="106" name="Straight Connector 105">
              <a:extLst>
                <a:ext uri="{FF2B5EF4-FFF2-40B4-BE49-F238E27FC236}">
                  <a16:creationId xmlns:a16="http://schemas.microsoft.com/office/drawing/2014/main" id="{4C7C1477-619B-4E52-8004-5D8EB71BC5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F716E8B-5325-44AA-A6AD-B12B6257F0DF}"/>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5EA456C3-4A98-4BEA-8ECE-D01733127E2C}"/>
              </a:ext>
            </a:extLst>
          </p:cNvPr>
          <p:cNvGrpSpPr/>
          <p:nvPr/>
        </p:nvGrpSpPr>
        <p:grpSpPr>
          <a:xfrm>
            <a:off x="1062143" y="4804605"/>
            <a:ext cx="120770" cy="108382"/>
            <a:chOff x="9721970" y="2177531"/>
            <a:chExt cx="120770" cy="108382"/>
          </a:xfrm>
        </p:grpSpPr>
        <p:cxnSp>
          <p:nvCxnSpPr>
            <p:cNvPr id="109" name="Straight Connector 108">
              <a:extLst>
                <a:ext uri="{FF2B5EF4-FFF2-40B4-BE49-F238E27FC236}">
                  <a16:creationId xmlns:a16="http://schemas.microsoft.com/office/drawing/2014/main" id="{2F9963DA-C382-4750-BD4A-2CE14A555E4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FC72306-E1A1-42EE-A291-6F83F70FF979}"/>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C5415383-8A79-4C95-9855-0C0E24153FB3}"/>
              </a:ext>
            </a:extLst>
          </p:cNvPr>
          <p:cNvSpPr txBox="1"/>
          <p:nvPr/>
        </p:nvSpPr>
        <p:spPr>
          <a:xfrm>
            <a:off x="3547619" y="2109599"/>
            <a:ext cx="570356" cy="369332"/>
          </a:xfrm>
          <a:prstGeom prst="rect">
            <a:avLst/>
          </a:prstGeom>
          <a:noFill/>
        </p:spPr>
        <p:txBody>
          <a:bodyPr wrap="square" rtlCol="0">
            <a:spAutoFit/>
          </a:bodyPr>
          <a:lstStyle/>
          <a:p>
            <a:pPr algn="ctr"/>
            <a:r>
              <a:rPr lang="en-US" dirty="0">
                <a:solidFill>
                  <a:schemeClr val="accent5">
                    <a:lumMod val="50000"/>
                  </a:schemeClr>
                </a:solidFill>
              </a:rPr>
              <a:t>90</a:t>
            </a:r>
            <a:endParaRPr lang="en-IN" dirty="0">
              <a:solidFill>
                <a:schemeClr val="accent5">
                  <a:lumMod val="50000"/>
                </a:schemeClr>
              </a:solidFill>
            </a:endParaRPr>
          </a:p>
        </p:txBody>
      </p:sp>
      <p:sp>
        <p:nvSpPr>
          <p:cNvPr id="112" name="TextBox 111">
            <a:extLst>
              <a:ext uri="{FF2B5EF4-FFF2-40B4-BE49-F238E27FC236}">
                <a16:creationId xmlns:a16="http://schemas.microsoft.com/office/drawing/2014/main" id="{7C8FAB28-C78D-422F-B30E-E32378212271}"/>
              </a:ext>
            </a:extLst>
          </p:cNvPr>
          <p:cNvSpPr txBox="1"/>
          <p:nvPr/>
        </p:nvSpPr>
        <p:spPr>
          <a:xfrm>
            <a:off x="2777769" y="2707448"/>
            <a:ext cx="446715" cy="369332"/>
          </a:xfrm>
          <a:prstGeom prst="rect">
            <a:avLst/>
          </a:prstGeom>
          <a:noFill/>
        </p:spPr>
        <p:txBody>
          <a:bodyPr wrap="square" rtlCol="0">
            <a:spAutoFit/>
          </a:bodyPr>
          <a:lstStyle/>
          <a:p>
            <a:pPr algn="ctr"/>
            <a:r>
              <a:rPr lang="en-US" dirty="0">
                <a:solidFill>
                  <a:schemeClr val="accent5">
                    <a:lumMod val="50000"/>
                  </a:schemeClr>
                </a:solidFill>
              </a:rPr>
              <a:t>80</a:t>
            </a:r>
            <a:endParaRPr lang="en-IN" dirty="0">
              <a:solidFill>
                <a:schemeClr val="accent5">
                  <a:lumMod val="50000"/>
                </a:schemeClr>
              </a:solidFill>
            </a:endParaRPr>
          </a:p>
        </p:txBody>
      </p:sp>
      <p:sp>
        <p:nvSpPr>
          <p:cNvPr id="113" name="TextBox 112">
            <a:extLst>
              <a:ext uri="{FF2B5EF4-FFF2-40B4-BE49-F238E27FC236}">
                <a16:creationId xmlns:a16="http://schemas.microsoft.com/office/drawing/2014/main" id="{1714771F-2774-49AE-B31A-ED96DC89BFF8}"/>
              </a:ext>
            </a:extLst>
          </p:cNvPr>
          <p:cNvSpPr txBox="1"/>
          <p:nvPr/>
        </p:nvSpPr>
        <p:spPr>
          <a:xfrm>
            <a:off x="1140802" y="4219828"/>
            <a:ext cx="456934" cy="369332"/>
          </a:xfrm>
          <a:prstGeom prst="rect">
            <a:avLst/>
          </a:prstGeom>
          <a:noFill/>
        </p:spPr>
        <p:txBody>
          <a:bodyPr wrap="square" rtlCol="0">
            <a:spAutoFit/>
          </a:bodyPr>
          <a:lstStyle/>
          <a:p>
            <a:pPr algn="ctr"/>
            <a:r>
              <a:rPr lang="en-US" dirty="0">
                <a:solidFill>
                  <a:schemeClr val="accent5">
                    <a:lumMod val="50000"/>
                  </a:schemeClr>
                </a:solidFill>
              </a:rPr>
              <a:t>50</a:t>
            </a:r>
            <a:endParaRPr lang="en-IN" dirty="0">
              <a:solidFill>
                <a:schemeClr val="accent5">
                  <a:lumMod val="50000"/>
                </a:schemeClr>
              </a:solidFill>
            </a:endParaRPr>
          </a:p>
        </p:txBody>
      </p:sp>
      <p:sp>
        <p:nvSpPr>
          <p:cNvPr id="114" name="TextBox 113">
            <a:extLst>
              <a:ext uri="{FF2B5EF4-FFF2-40B4-BE49-F238E27FC236}">
                <a16:creationId xmlns:a16="http://schemas.microsoft.com/office/drawing/2014/main" id="{AC122D46-369D-4AB2-A036-C536251036A4}"/>
              </a:ext>
            </a:extLst>
          </p:cNvPr>
          <p:cNvSpPr txBox="1"/>
          <p:nvPr/>
        </p:nvSpPr>
        <p:spPr>
          <a:xfrm>
            <a:off x="1587514" y="3691143"/>
            <a:ext cx="451708" cy="369332"/>
          </a:xfrm>
          <a:prstGeom prst="rect">
            <a:avLst/>
          </a:prstGeom>
          <a:noFill/>
        </p:spPr>
        <p:txBody>
          <a:bodyPr wrap="square" rtlCol="0">
            <a:spAutoFit/>
          </a:bodyPr>
          <a:lstStyle/>
          <a:p>
            <a:pPr algn="ctr"/>
            <a:r>
              <a:rPr lang="en-US" dirty="0">
                <a:solidFill>
                  <a:schemeClr val="accent5">
                    <a:lumMod val="50000"/>
                  </a:schemeClr>
                </a:solidFill>
              </a:rPr>
              <a:t>60</a:t>
            </a:r>
            <a:endParaRPr lang="en-IN" dirty="0">
              <a:solidFill>
                <a:schemeClr val="accent5">
                  <a:lumMod val="50000"/>
                </a:schemeClr>
              </a:solidFill>
            </a:endParaRPr>
          </a:p>
        </p:txBody>
      </p:sp>
      <p:sp>
        <p:nvSpPr>
          <p:cNvPr id="115" name="Rectangle 114">
            <a:extLst>
              <a:ext uri="{FF2B5EF4-FFF2-40B4-BE49-F238E27FC236}">
                <a16:creationId xmlns:a16="http://schemas.microsoft.com/office/drawing/2014/main" id="{14B96AB2-D577-4653-AB26-F6FC42F1DAED}"/>
              </a:ext>
            </a:extLst>
          </p:cNvPr>
          <p:cNvSpPr/>
          <p:nvPr/>
        </p:nvSpPr>
        <p:spPr>
          <a:xfrm>
            <a:off x="3659880" y="1491207"/>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8F8DAD96-FA87-423B-9F7B-7BE00E36DA7A}"/>
              </a:ext>
            </a:extLst>
          </p:cNvPr>
          <p:cNvSpPr txBox="1"/>
          <p:nvPr/>
        </p:nvSpPr>
        <p:spPr>
          <a:xfrm>
            <a:off x="3669132" y="1192989"/>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7" name="Straight Arrow Connector 116">
            <a:extLst>
              <a:ext uri="{FF2B5EF4-FFF2-40B4-BE49-F238E27FC236}">
                <a16:creationId xmlns:a16="http://schemas.microsoft.com/office/drawing/2014/main" id="{9D5FB98B-4FE7-40DF-AE57-03A334F22399}"/>
              </a:ext>
            </a:extLst>
          </p:cNvPr>
          <p:cNvCxnSpPr>
            <a:cxnSpLocks/>
          </p:cNvCxnSpPr>
          <p:nvPr/>
        </p:nvCxnSpPr>
        <p:spPr>
          <a:xfrm>
            <a:off x="3786185" y="1726980"/>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919302AD-37BE-4D8A-900B-896AFE3714D3}"/>
              </a:ext>
            </a:extLst>
          </p:cNvPr>
          <p:cNvGrpSpPr/>
          <p:nvPr/>
        </p:nvGrpSpPr>
        <p:grpSpPr>
          <a:xfrm>
            <a:off x="3758336" y="1576276"/>
            <a:ext cx="120770" cy="108382"/>
            <a:chOff x="9721970" y="2177531"/>
            <a:chExt cx="120770" cy="108382"/>
          </a:xfrm>
        </p:grpSpPr>
        <p:cxnSp>
          <p:nvCxnSpPr>
            <p:cNvPr id="119" name="Straight Connector 118">
              <a:extLst>
                <a:ext uri="{FF2B5EF4-FFF2-40B4-BE49-F238E27FC236}">
                  <a16:creationId xmlns:a16="http://schemas.microsoft.com/office/drawing/2014/main" id="{3F83B7BE-80E1-404C-9BA0-CF814454C6A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6D755BF-FDF1-45DB-8EFD-6A328888383A}"/>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4A48B48C-F7E5-4B36-AE23-AB610E1ABB5A}"/>
              </a:ext>
            </a:extLst>
          </p:cNvPr>
          <p:cNvGrpSpPr/>
          <p:nvPr/>
        </p:nvGrpSpPr>
        <p:grpSpPr>
          <a:xfrm>
            <a:off x="1937757" y="3250726"/>
            <a:ext cx="868276" cy="260799"/>
            <a:chOff x="4999896" y="2046523"/>
            <a:chExt cx="868276" cy="260799"/>
          </a:xfrm>
        </p:grpSpPr>
        <p:sp>
          <p:nvSpPr>
            <p:cNvPr id="122" name="Rectangle 121">
              <a:extLst>
                <a:ext uri="{FF2B5EF4-FFF2-40B4-BE49-F238E27FC236}">
                  <a16:creationId xmlns:a16="http://schemas.microsoft.com/office/drawing/2014/main" id="{80EFB749-8EA0-4588-A616-AE0A241FFD4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a:extLst>
                <a:ext uri="{FF2B5EF4-FFF2-40B4-BE49-F238E27FC236}">
                  <a16:creationId xmlns:a16="http://schemas.microsoft.com/office/drawing/2014/main" id="{8C456EE5-47E6-41BF-92F0-027CE4ECEF1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a:extLst>
                <a:ext uri="{FF2B5EF4-FFF2-40B4-BE49-F238E27FC236}">
                  <a16:creationId xmlns:a16="http://schemas.microsoft.com/office/drawing/2014/main" id="{0E9162F7-A199-47C5-9969-15192EA1296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5" name="TextBox 124">
            <a:extLst>
              <a:ext uri="{FF2B5EF4-FFF2-40B4-BE49-F238E27FC236}">
                <a16:creationId xmlns:a16="http://schemas.microsoft.com/office/drawing/2014/main" id="{7AC46107-5E75-436E-8E54-AE3EFD3D413A}"/>
              </a:ext>
            </a:extLst>
          </p:cNvPr>
          <p:cNvSpPr txBox="1"/>
          <p:nvPr/>
        </p:nvSpPr>
        <p:spPr>
          <a:xfrm>
            <a:off x="2168108" y="3211796"/>
            <a:ext cx="451708" cy="369332"/>
          </a:xfrm>
          <a:prstGeom prst="rect">
            <a:avLst/>
          </a:prstGeom>
          <a:noFill/>
        </p:spPr>
        <p:txBody>
          <a:bodyPr wrap="square" rtlCol="0">
            <a:spAutoFit/>
          </a:bodyPr>
          <a:lstStyle/>
          <a:p>
            <a:pPr algn="ctr"/>
            <a:r>
              <a:rPr lang="en-US" dirty="0">
                <a:solidFill>
                  <a:schemeClr val="accent5">
                    <a:lumMod val="50000"/>
                  </a:schemeClr>
                </a:solidFill>
              </a:rPr>
              <a:t>70</a:t>
            </a:r>
            <a:endParaRPr lang="en-IN" dirty="0">
              <a:solidFill>
                <a:schemeClr val="accent5">
                  <a:lumMod val="50000"/>
                </a:schemeClr>
              </a:solidFill>
            </a:endParaRPr>
          </a:p>
        </p:txBody>
      </p:sp>
      <p:grpSp>
        <p:nvGrpSpPr>
          <p:cNvPr id="126" name="Group 125">
            <a:extLst>
              <a:ext uri="{FF2B5EF4-FFF2-40B4-BE49-F238E27FC236}">
                <a16:creationId xmlns:a16="http://schemas.microsoft.com/office/drawing/2014/main" id="{20AF170B-0213-49CF-AA21-B7C643D44BD8}"/>
              </a:ext>
            </a:extLst>
          </p:cNvPr>
          <p:cNvGrpSpPr/>
          <p:nvPr/>
        </p:nvGrpSpPr>
        <p:grpSpPr>
          <a:xfrm>
            <a:off x="1584120" y="4365583"/>
            <a:ext cx="120770" cy="108382"/>
            <a:chOff x="9721970" y="2177531"/>
            <a:chExt cx="120770" cy="108382"/>
          </a:xfrm>
        </p:grpSpPr>
        <p:cxnSp>
          <p:nvCxnSpPr>
            <p:cNvPr id="127" name="Straight Connector 126">
              <a:extLst>
                <a:ext uri="{FF2B5EF4-FFF2-40B4-BE49-F238E27FC236}">
                  <a16:creationId xmlns:a16="http://schemas.microsoft.com/office/drawing/2014/main" id="{02E24CA1-B1C3-4AF9-9674-CAF0124093A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5889A1D-CBCF-42F3-8D33-DBB5FD6178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5625FA0A-9870-4CAD-B73A-E86AA4F81576}"/>
              </a:ext>
            </a:extLst>
          </p:cNvPr>
          <p:cNvGrpSpPr/>
          <p:nvPr/>
        </p:nvGrpSpPr>
        <p:grpSpPr>
          <a:xfrm>
            <a:off x="2638530" y="3342271"/>
            <a:ext cx="120770" cy="108382"/>
            <a:chOff x="9721970" y="2177531"/>
            <a:chExt cx="120770" cy="108382"/>
          </a:xfrm>
        </p:grpSpPr>
        <p:cxnSp>
          <p:nvCxnSpPr>
            <p:cNvPr id="130" name="Straight Connector 129">
              <a:extLst>
                <a:ext uri="{FF2B5EF4-FFF2-40B4-BE49-F238E27FC236}">
                  <a16:creationId xmlns:a16="http://schemas.microsoft.com/office/drawing/2014/main" id="{FB15548E-84DD-4FB1-879A-66D3D164110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0EE1CB1-8E1A-406B-8F99-DDD59CD3C31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B5007707-9508-46E9-AC75-03A3F98B6BC9}"/>
              </a:ext>
            </a:extLst>
          </p:cNvPr>
          <p:cNvGrpSpPr/>
          <p:nvPr/>
        </p:nvGrpSpPr>
        <p:grpSpPr>
          <a:xfrm>
            <a:off x="2084013" y="3821618"/>
            <a:ext cx="120770" cy="108382"/>
            <a:chOff x="9721970" y="2177531"/>
            <a:chExt cx="120770" cy="108382"/>
          </a:xfrm>
        </p:grpSpPr>
        <p:cxnSp>
          <p:nvCxnSpPr>
            <p:cNvPr id="133" name="Straight Connector 132">
              <a:extLst>
                <a:ext uri="{FF2B5EF4-FFF2-40B4-BE49-F238E27FC236}">
                  <a16:creationId xmlns:a16="http://schemas.microsoft.com/office/drawing/2014/main" id="{5E7DB853-8474-4CC4-8CF8-DD0BFA574C6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2F93F35-488B-4DF8-A88F-1C996D33DA0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5" name="Straight Arrow Connector 134">
            <a:extLst>
              <a:ext uri="{FF2B5EF4-FFF2-40B4-BE49-F238E27FC236}">
                <a16:creationId xmlns:a16="http://schemas.microsoft.com/office/drawing/2014/main" id="{88FDC0DC-4A13-4DB0-8D82-03893CF3F013}"/>
              </a:ext>
            </a:extLst>
          </p:cNvPr>
          <p:cNvCxnSpPr>
            <a:cxnSpLocks/>
          </p:cNvCxnSpPr>
          <p:nvPr/>
        </p:nvCxnSpPr>
        <p:spPr>
          <a:xfrm flipH="1">
            <a:off x="1839626" y="3388607"/>
            <a:ext cx="249564" cy="369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5308587-DBC6-4139-82F4-5701BE9739A7}"/>
              </a:ext>
            </a:extLst>
          </p:cNvPr>
          <p:cNvCxnSpPr>
            <a:cxnSpLocks/>
          </p:cNvCxnSpPr>
          <p:nvPr/>
        </p:nvCxnSpPr>
        <p:spPr>
          <a:xfrm flipH="1">
            <a:off x="1232207" y="3902838"/>
            <a:ext cx="269936" cy="363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AECEA95-FB32-4361-B7EB-4E800371978A}"/>
              </a:ext>
            </a:extLst>
          </p:cNvPr>
          <p:cNvCxnSpPr>
            <a:cxnSpLocks/>
          </p:cNvCxnSpPr>
          <p:nvPr/>
        </p:nvCxnSpPr>
        <p:spPr>
          <a:xfrm flipH="1">
            <a:off x="814612" y="4390644"/>
            <a:ext cx="224619" cy="325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C9C8EDA8-5F45-445A-8353-40C544974720}"/>
              </a:ext>
            </a:extLst>
          </p:cNvPr>
          <p:cNvGrpSpPr/>
          <p:nvPr/>
        </p:nvGrpSpPr>
        <p:grpSpPr>
          <a:xfrm>
            <a:off x="4079162" y="2239454"/>
            <a:ext cx="120770" cy="108382"/>
            <a:chOff x="9721970" y="2177531"/>
            <a:chExt cx="120770" cy="108382"/>
          </a:xfrm>
        </p:grpSpPr>
        <p:cxnSp>
          <p:nvCxnSpPr>
            <p:cNvPr id="139" name="Straight Connector 138">
              <a:extLst>
                <a:ext uri="{FF2B5EF4-FFF2-40B4-BE49-F238E27FC236}">
                  <a16:creationId xmlns:a16="http://schemas.microsoft.com/office/drawing/2014/main" id="{784D9129-C141-49C0-B7C1-C64ECE26240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2B4ACBB-8DBD-49DD-BFD0-D1628BF719D9}"/>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3A74C53C-9DB2-4F37-85E6-F72FAF1B5C6A}"/>
              </a:ext>
            </a:extLst>
          </p:cNvPr>
          <p:cNvSpPr txBox="1"/>
          <p:nvPr/>
        </p:nvSpPr>
        <p:spPr>
          <a:xfrm>
            <a:off x="228648" y="5126102"/>
            <a:ext cx="3318971" cy="369332"/>
          </a:xfrm>
          <a:prstGeom prst="rect">
            <a:avLst/>
          </a:prstGeom>
          <a:noFill/>
        </p:spPr>
        <p:txBody>
          <a:bodyPr wrap="square" rtlCol="0">
            <a:spAutoFit/>
          </a:bodyPr>
          <a:lstStyle/>
          <a:p>
            <a:pPr algn="ctr"/>
            <a:r>
              <a:rPr lang="en-US" dirty="0"/>
              <a:t>Left Skew Binary Search Tree</a:t>
            </a:r>
            <a:endParaRPr lang="en-IN" dirty="0"/>
          </a:p>
        </p:txBody>
      </p:sp>
      <p:sp>
        <p:nvSpPr>
          <p:cNvPr id="163" name="TextBox 162">
            <a:extLst>
              <a:ext uri="{FF2B5EF4-FFF2-40B4-BE49-F238E27FC236}">
                <a16:creationId xmlns:a16="http://schemas.microsoft.com/office/drawing/2014/main" id="{626F59E5-BB15-451F-80DA-31DFCAD66477}"/>
              </a:ext>
            </a:extLst>
          </p:cNvPr>
          <p:cNvSpPr txBox="1">
            <a:spLocks/>
          </p:cNvSpPr>
          <p:nvPr/>
        </p:nvSpPr>
        <p:spPr>
          <a:xfrm>
            <a:off x="6216225" y="2179071"/>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64" name="Group 163">
            <a:extLst>
              <a:ext uri="{FF2B5EF4-FFF2-40B4-BE49-F238E27FC236}">
                <a16:creationId xmlns:a16="http://schemas.microsoft.com/office/drawing/2014/main" id="{CE7DFCC7-0B6E-4B60-ADE5-F6C51AB0A4E5}"/>
              </a:ext>
            </a:extLst>
          </p:cNvPr>
          <p:cNvGrpSpPr/>
          <p:nvPr/>
        </p:nvGrpSpPr>
        <p:grpSpPr>
          <a:xfrm>
            <a:off x="5472790" y="1780554"/>
            <a:ext cx="868276" cy="260799"/>
            <a:chOff x="4999896" y="2046523"/>
            <a:chExt cx="868276" cy="260799"/>
          </a:xfrm>
        </p:grpSpPr>
        <p:sp>
          <p:nvSpPr>
            <p:cNvPr id="165" name="Rectangle 164">
              <a:extLst>
                <a:ext uri="{FF2B5EF4-FFF2-40B4-BE49-F238E27FC236}">
                  <a16:creationId xmlns:a16="http://schemas.microsoft.com/office/drawing/2014/main" id="{43DE6222-9BD2-4278-8883-5A7BFCECA4B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Rectangle 165">
              <a:extLst>
                <a:ext uri="{FF2B5EF4-FFF2-40B4-BE49-F238E27FC236}">
                  <a16:creationId xmlns:a16="http://schemas.microsoft.com/office/drawing/2014/main" id="{AA501888-8F3C-4FD9-BA70-6DD3C6198CA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ectangle 166">
              <a:extLst>
                <a:ext uri="{FF2B5EF4-FFF2-40B4-BE49-F238E27FC236}">
                  <a16:creationId xmlns:a16="http://schemas.microsoft.com/office/drawing/2014/main" id="{CC8A64D9-1EB9-409C-BD59-3F56771A6CB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8" name="TextBox 167">
            <a:extLst>
              <a:ext uri="{FF2B5EF4-FFF2-40B4-BE49-F238E27FC236}">
                <a16:creationId xmlns:a16="http://schemas.microsoft.com/office/drawing/2014/main" id="{FE70038F-2159-41CB-ACA6-743FD4D6C385}"/>
              </a:ext>
            </a:extLst>
          </p:cNvPr>
          <p:cNvSpPr txBox="1"/>
          <p:nvPr/>
        </p:nvSpPr>
        <p:spPr>
          <a:xfrm>
            <a:off x="6408687" y="4347171"/>
            <a:ext cx="475577" cy="369332"/>
          </a:xfrm>
          <a:prstGeom prst="rect">
            <a:avLst/>
          </a:prstGeom>
          <a:noFill/>
        </p:spPr>
        <p:txBody>
          <a:bodyPr wrap="square" rtlCol="0">
            <a:spAutoFit/>
          </a:bodyPr>
          <a:lstStyle/>
          <a:p>
            <a:pPr algn="ctr"/>
            <a:r>
              <a:rPr lang="en-US" dirty="0">
                <a:solidFill>
                  <a:schemeClr val="accent5">
                    <a:lumMod val="50000"/>
                  </a:schemeClr>
                </a:solidFill>
              </a:rPr>
              <a:t>75</a:t>
            </a:r>
            <a:endParaRPr lang="en-IN" dirty="0">
              <a:solidFill>
                <a:schemeClr val="accent5">
                  <a:lumMod val="50000"/>
                </a:schemeClr>
              </a:solidFill>
            </a:endParaRPr>
          </a:p>
        </p:txBody>
      </p:sp>
      <p:grpSp>
        <p:nvGrpSpPr>
          <p:cNvPr id="169" name="Group 168">
            <a:extLst>
              <a:ext uri="{FF2B5EF4-FFF2-40B4-BE49-F238E27FC236}">
                <a16:creationId xmlns:a16="http://schemas.microsoft.com/office/drawing/2014/main" id="{7A14609B-644D-4FA9-A6FE-BE2375A461E0}"/>
              </a:ext>
            </a:extLst>
          </p:cNvPr>
          <p:cNvGrpSpPr/>
          <p:nvPr/>
        </p:nvGrpSpPr>
        <p:grpSpPr>
          <a:xfrm>
            <a:off x="5525315" y="3867427"/>
            <a:ext cx="868276" cy="260799"/>
            <a:chOff x="4999896" y="2046523"/>
            <a:chExt cx="868276" cy="260799"/>
          </a:xfrm>
        </p:grpSpPr>
        <p:sp>
          <p:nvSpPr>
            <p:cNvPr id="170" name="Rectangle 169">
              <a:extLst>
                <a:ext uri="{FF2B5EF4-FFF2-40B4-BE49-F238E27FC236}">
                  <a16:creationId xmlns:a16="http://schemas.microsoft.com/office/drawing/2014/main" id="{0F64A1F2-C53A-4188-B321-419D8A83B9B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ectangle 170">
              <a:extLst>
                <a:ext uri="{FF2B5EF4-FFF2-40B4-BE49-F238E27FC236}">
                  <a16:creationId xmlns:a16="http://schemas.microsoft.com/office/drawing/2014/main" id="{D126A62A-63B5-4C53-9055-A27D89E0A5B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Rectangle 171">
              <a:extLst>
                <a:ext uri="{FF2B5EF4-FFF2-40B4-BE49-F238E27FC236}">
                  <a16:creationId xmlns:a16="http://schemas.microsoft.com/office/drawing/2014/main" id="{BF679BA3-04A0-4500-ABD7-3DFD1FCF1EC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3" name="Group 172">
            <a:extLst>
              <a:ext uri="{FF2B5EF4-FFF2-40B4-BE49-F238E27FC236}">
                <a16:creationId xmlns:a16="http://schemas.microsoft.com/office/drawing/2014/main" id="{C7830C6C-A2AC-47D1-9E3E-6896AB973DA5}"/>
              </a:ext>
            </a:extLst>
          </p:cNvPr>
          <p:cNvGrpSpPr/>
          <p:nvPr/>
        </p:nvGrpSpPr>
        <p:grpSpPr>
          <a:xfrm>
            <a:off x="6141590" y="2382297"/>
            <a:ext cx="868276" cy="260799"/>
            <a:chOff x="4999896" y="2046523"/>
            <a:chExt cx="868276" cy="260799"/>
          </a:xfrm>
        </p:grpSpPr>
        <p:sp>
          <p:nvSpPr>
            <p:cNvPr id="174" name="Rectangle 173">
              <a:extLst>
                <a:ext uri="{FF2B5EF4-FFF2-40B4-BE49-F238E27FC236}">
                  <a16:creationId xmlns:a16="http://schemas.microsoft.com/office/drawing/2014/main" id="{637C4399-F4CD-4505-9000-13877BC0BD8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Rectangle 174">
              <a:extLst>
                <a:ext uri="{FF2B5EF4-FFF2-40B4-BE49-F238E27FC236}">
                  <a16:creationId xmlns:a16="http://schemas.microsoft.com/office/drawing/2014/main" id="{EE068FBA-6A76-4123-8E75-178B7295A8A5}"/>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Rectangle 175">
              <a:extLst>
                <a:ext uri="{FF2B5EF4-FFF2-40B4-BE49-F238E27FC236}">
                  <a16:creationId xmlns:a16="http://schemas.microsoft.com/office/drawing/2014/main" id="{7194FD6B-E7E1-4783-9C3D-E5076DCB4775}"/>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 name="Group 176">
            <a:extLst>
              <a:ext uri="{FF2B5EF4-FFF2-40B4-BE49-F238E27FC236}">
                <a16:creationId xmlns:a16="http://schemas.microsoft.com/office/drawing/2014/main" id="{F51E6730-B3FD-4F0A-834F-46BD7B25D1F1}"/>
              </a:ext>
            </a:extLst>
          </p:cNvPr>
          <p:cNvGrpSpPr/>
          <p:nvPr/>
        </p:nvGrpSpPr>
        <p:grpSpPr>
          <a:xfrm>
            <a:off x="6204050" y="4401044"/>
            <a:ext cx="868276" cy="260799"/>
            <a:chOff x="4999896" y="2046523"/>
            <a:chExt cx="868276" cy="260799"/>
          </a:xfrm>
        </p:grpSpPr>
        <p:sp>
          <p:nvSpPr>
            <p:cNvPr id="178" name="Rectangle 177">
              <a:extLst>
                <a:ext uri="{FF2B5EF4-FFF2-40B4-BE49-F238E27FC236}">
                  <a16:creationId xmlns:a16="http://schemas.microsoft.com/office/drawing/2014/main" id="{E7639B80-C7E4-407F-9084-8471B9C602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Rectangle 178">
              <a:extLst>
                <a:ext uri="{FF2B5EF4-FFF2-40B4-BE49-F238E27FC236}">
                  <a16:creationId xmlns:a16="http://schemas.microsoft.com/office/drawing/2014/main" id="{964AD493-C404-44E6-BD24-664157DE6A1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Rectangle 179">
              <a:extLst>
                <a:ext uri="{FF2B5EF4-FFF2-40B4-BE49-F238E27FC236}">
                  <a16:creationId xmlns:a16="http://schemas.microsoft.com/office/drawing/2014/main" id="{49F98828-D9B7-4EA9-A6B2-E83134C6E3AB}"/>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1" name="Group 180">
            <a:extLst>
              <a:ext uri="{FF2B5EF4-FFF2-40B4-BE49-F238E27FC236}">
                <a16:creationId xmlns:a16="http://schemas.microsoft.com/office/drawing/2014/main" id="{AA254CC9-431B-4A89-B783-E929D9D9E399}"/>
              </a:ext>
            </a:extLst>
          </p:cNvPr>
          <p:cNvGrpSpPr/>
          <p:nvPr/>
        </p:nvGrpSpPr>
        <p:grpSpPr>
          <a:xfrm>
            <a:off x="6204050" y="3407302"/>
            <a:ext cx="868276" cy="260799"/>
            <a:chOff x="4999896" y="2046523"/>
            <a:chExt cx="868276" cy="260799"/>
          </a:xfrm>
        </p:grpSpPr>
        <p:sp>
          <p:nvSpPr>
            <p:cNvPr id="182" name="Rectangle 181">
              <a:extLst>
                <a:ext uri="{FF2B5EF4-FFF2-40B4-BE49-F238E27FC236}">
                  <a16:creationId xmlns:a16="http://schemas.microsoft.com/office/drawing/2014/main" id="{479BF887-AFD4-4174-82CF-11281239D90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Rectangle 182">
              <a:extLst>
                <a:ext uri="{FF2B5EF4-FFF2-40B4-BE49-F238E27FC236}">
                  <a16:creationId xmlns:a16="http://schemas.microsoft.com/office/drawing/2014/main" id="{96355BBC-56FF-4FBF-8D06-55FDDC60E32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Rectangle 183">
              <a:extLst>
                <a:ext uri="{FF2B5EF4-FFF2-40B4-BE49-F238E27FC236}">
                  <a16:creationId xmlns:a16="http://schemas.microsoft.com/office/drawing/2014/main" id="{7880CD5A-680E-4747-8BDD-8350A875BCD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85" name="Straight Arrow Connector 184">
            <a:extLst>
              <a:ext uri="{FF2B5EF4-FFF2-40B4-BE49-F238E27FC236}">
                <a16:creationId xmlns:a16="http://schemas.microsoft.com/office/drawing/2014/main" id="{382E1CB6-39F4-4948-A4E0-29E6627255C5}"/>
              </a:ext>
            </a:extLst>
          </p:cNvPr>
          <p:cNvCxnSpPr>
            <a:cxnSpLocks/>
            <a:endCxn id="210" idx="0"/>
          </p:cNvCxnSpPr>
          <p:nvPr/>
        </p:nvCxnSpPr>
        <p:spPr>
          <a:xfrm flipH="1">
            <a:off x="5945673" y="2528773"/>
            <a:ext cx="312228" cy="3324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CC1CB188-11E1-4F97-972E-A7F402CA7353}"/>
              </a:ext>
            </a:extLst>
          </p:cNvPr>
          <p:cNvCxnSpPr>
            <a:cxnSpLocks/>
            <a:endCxn id="175" idx="0"/>
          </p:cNvCxnSpPr>
          <p:nvPr/>
        </p:nvCxnSpPr>
        <p:spPr>
          <a:xfrm>
            <a:off x="6216225" y="1890687"/>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86984B2-DE29-4EC0-96FC-2F863ED9BA65}"/>
              </a:ext>
            </a:extLst>
          </p:cNvPr>
          <p:cNvGrpSpPr/>
          <p:nvPr/>
        </p:nvGrpSpPr>
        <p:grpSpPr>
          <a:xfrm>
            <a:off x="6830824" y="2474582"/>
            <a:ext cx="120770" cy="108382"/>
            <a:chOff x="9721970" y="2177531"/>
            <a:chExt cx="120770" cy="108382"/>
          </a:xfrm>
        </p:grpSpPr>
        <p:cxnSp>
          <p:nvCxnSpPr>
            <p:cNvPr id="188" name="Straight Connector 187">
              <a:extLst>
                <a:ext uri="{FF2B5EF4-FFF2-40B4-BE49-F238E27FC236}">
                  <a16:creationId xmlns:a16="http://schemas.microsoft.com/office/drawing/2014/main" id="{7B4ADEA4-6AF1-4B25-91B6-CD012DDF4656}"/>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E3933C7-6BFF-4ECE-B29F-1752C2171F3D}"/>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5DBA36CB-A63D-4013-AA2E-DC7A14200197}"/>
              </a:ext>
            </a:extLst>
          </p:cNvPr>
          <p:cNvGrpSpPr/>
          <p:nvPr/>
        </p:nvGrpSpPr>
        <p:grpSpPr>
          <a:xfrm>
            <a:off x="6241003" y="4476903"/>
            <a:ext cx="120770" cy="108382"/>
            <a:chOff x="9721970" y="2177531"/>
            <a:chExt cx="120770" cy="108382"/>
          </a:xfrm>
        </p:grpSpPr>
        <p:cxnSp>
          <p:nvCxnSpPr>
            <p:cNvPr id="191" name="Straight Connector 190">
              <a:extLst>
                <a:ext uri="{FF2B5EF4-FFF2-40B4-BE49-F238E27FC236}">
                  <a16:creationId xmlns:a16="http://schemas.microsoft.com/office/drawing/2014/main" id="{86F27C43-1BB5-4605-845C-B51A89E65A84}"/>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A0F79E0-9741-4988-845C-31D18AAC6CF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8863C791-7035-4475-BFDE-2BE37893DA2E}"/>
              </a:ext>
            </a:extLst>
          </p:cNvPr>
          <p:cNvGrpSpPr/>
          <p:nvPr/>
        </p:nvGrpSpPr>
        <p:grpSpPr>
          <a:xfrm>
            <a:off x="6878469" y="4489933"/>
            <a:ext cx="120770" cy="108382"/>
            <a:chOff x="9721970" y="2177531"/>
            <a:chExt cx="120770" cy="108382"/>
          </a:xfrm>
        </p:grpSpPr>
        <p:cxnSp>
          <p:nvCxnSpPr>
            <p:cNvPr id="194" name="Straight Connector 193">
              <a:extLst>
                <a:ext uri="{FF2B5EF4-FFF2-40B4-BE49-F238E27FC236}">
                  <a16:creationId xmlns:a16="http://schemas.microsoft.com/office/drawing/2014/main" id="{B3DB22F1-760A-4AD2-A4EB-1998BD69472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A6B9596-C7E2-4D56-9D33-A93B601A4B4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6" name="TextBox 195">
            <a:extLst>
              <a:ext uri="{FF2B5EF4-FFF2-40B4-BE49-F238E27FC236}">
                <a16:creationId xmlns:a16="http://schemas.microsoft.com/office/drawing/2014/main" id="{878F07B6-EBF8-4EBF-8034-626F68A75E97}"/>
              </a:ext>
            </a:extLst>
          </p:cNvPr>
          <p:cNvSpPr txBox="1"/>
          <p:nvPr/>
        </p:nvSpPr>
        <p:spPr>
          <a:xfrm>
            <a:off x="5652490" y="1725324"/>
            <a:ext cx="570356" cy="369332"/>
          </a:xfrm>
          <a:prstGeom prst="rect">
            <a:avLst/>
          </a:prstGeom>
          <a:noFill/>
        </p:spPr>
        <p:txBody>
          <a:bodyPr wrap="square" rtlCol="0">
            <a:spAutoFit/>
          </a:bodyPr>
          <a:lstStyle/>
          <a:p>
            <a:pPr algn="ctr"/>
            <a:r>
              <a:rPr lang="en-US" dirty="0">
                <a:solidFill>
                  <a:schemeClr val="accent5">
                    <a:lumMod val="50000"/>
                  </a:schemeClr>
                </a:solidFill>
              </a:rPr>
              <a:t>40</a:t>
            </a:r>
            <a:endParaRPr lang="en-IN" dirty="0">
              <a:solidFill>
                <a:schemeClr val="accent5">
                  <a:lumMod val="50000"/>
                </a:schemeClr>
              </a:solidFill>
            </a:endParaRPr>
          </a:p>
        </p:txBody>
      </p:sp>
      <p:sp>
        <p:nvSpPr>
          <p:cNvPr id="197" name="TextBox 196">
            <a:extLst>
              <a:ext uri="{FF2B5EF4-FFF2-40B4-BE49-F238E27FC236}">
                <a16:creationId xmlns:a16="http://schemas.microsoft.com/office/drawing/2014/main" id="{2604A86A-B6A9-4817-B2E2-2D8E4E87B46C}"/>
              </a:ext>
            </a:extLst>
          </p:cNvPr>
          <p:cNvSpPr txBox="1"/>
          <p:nvPr/>
        </p:nvSpPr>
        <p:spPr>
          <a:xfrm>
            <a:off x="6357961" y="2329562"/>
            <a:ext cx="446715" cy="369332"/>
          </a:xfrm>
          <a:prstGeom prst="rect">
            <a:avLst/>
          </a:prstGeom>
          <a:noFill/>
        </p:spPr>
        <p:txBody>
          <a:bodyPr wrap="square" rtlCol="0">
            <a:spAutoFit/>
          </a:bodyPr>
          <a:lstStyle/>
          <a:p>
            <a:pPr algn="ctr"/>
            <a:r>
              <a:rPr lang="en-US" dirty="0">
                <a:solidFill>
                  <a:schemeClr val="accent5">
                    <a:lumMod val="50000"/>
                  </a:schemeClr>
                </a:solidFill>
              </a:rPr>
              <a:t>90</a:t>
            </a:r>
            <a:endParaRPr lang="en-IN" dirty="0">
              <a:solidFill>
                <a:schemeClr val="accent5">
                  <a:lumMod val="50000"/>
                </a:schemeClr>
              </a:solidFill>
            </a:endParaRPr>
          </a:p>
        </p:txBody>
      </p:sp>
      <p:sp>
        <p:nvSpPr>
          <p:cNvPr id="198" name="TextBox 197">
            <a:extLst>
              <a:ext uri="{FF2B5EF4-FFF2-40B4-BE49-F238E27FC236}">
                <a16:creationId xmlns:a16="http://schemas.microsoft.com/office/drawing/2014/main" id="{41E28EA8-70FA-4D17-B751-85D5B43FFDD5}"/>
              </a:ext>
            </a:extLst>
          </p:cNvPr>
          <p:cNvSpPr txBox="1"/>
          <p:nvPr/>
        </p:nvSpPr>
        <p:spPr>
          <a:xfrm>
            <a:off x="5753198" y="3805572"/>
            <a:ext cx="456934" cy="369332"/>
          </a:xfrm>
          <a:prstGeom prst="rect">
            <a:avLst/>
          </a:prstGeom>
          <a:noFill/>
        </p:spPr>
        <p:txBody>
          <a:bodyPr wrap="square" rtlCol="0">
            <a:spAutoFit/>
          </a:bodyPr>
          <a:lstStyle/>
          <a:p>
            <a:pPr algn="ctr"/>
            <a:r>
              <a:rPr lang="en-US" dirty="0">
                <a:solidFill>
                  <a:schemeClr val="accent5">
                    <a:lumMod val="50000"/>
                  </a:schemeClr>
                </a:solidFill>
              </a:rPr>
              <a:t>60</a:t>
            </a:r>
            <a:endParaRPr lang="en-IN" dirty="0">
              <a:solidFill>
                <a:schemeClr val="accent5">
                  <a:lumMod val="50000"/>
                </a:schemeClr>
              </a:solidFill>
            </a:endParaRPr>
          </a:p>
        </p:txBody>
      </p:sp>
      <p:sp>
        <p:nvSpPr>
          <p:cNvPr id="199" name="TextBox 198">
            <a:extLst>
              <a:ext uri="{FF2B5EF4-FFF2-40B4-BE49-F238E27FC236}">
                <a16:creationId xmlns:a16="http://schemas.microsoft.com/office/drawing/2014/main" id="{ABB107B6-51C0-4914-B791-341E676D4E4C}"/>
              </a:ext>
            </a:extLst>
          </p:cNvPr>
          <p:cNvSpPr txBox="1"/>
          <p:nvPr/>
        </p:nvSpPr>
        <p:spPr>
          <a:xfrm>
            <a:off x="6407181" y="3340588"/>
            <a:ext cx="451708" cy="369332"/>
          </a:xfrm>
          <a:prstGeom prst="rect">
            <a:avLst/>
          </a:prstGeom>
          <a:noFill/>
        </p:spPr>
        <p:txBody>
          <a:bodyPr wrap="square" rtlCol="0">
            <a:spAutoFit/>
          </a:bodyPr>
          <a:lstStyle/>
          <a:p>
            <a:pPr algn="ctr"/>
            <a:r>
              <a:rPr lang="en-US" dirty="0">
                <a:solidFill>
                  <a:schemeClr val="accent5">
                    <a:lumMod val="50000"/>
                  </a:schemeClr>
                </a:solidFill>
              </a:rPr>
              <a:t>80</a:t>
            </a:r>
            <a:endParaRPr lang="en-IN" dirty="0">
              <a:solidFill>
                <a:schemeClr val="accent5">
                  <a:lumMod val="50000"/>
                </a:schemeClr>
              </a:solidFill>
            </a:endParaRPr>
          </a:p>
        </p:txBody>
      </p:sp>
      <p:sp>
        <p:nvSpPr>
          <p:cNvPr id="200" name="Rectangle 199">
            <a:extLst>
              <a:ext uri="{FF2B5EF4-FFF2-40B4-BE49-F238E27FC236}">
                <a16:creationId xmlns:a16="http://schemas.microsoft.com/office/drawing/2014/main" id="{86F2063F-D47B-40B4-97B8-27486F9F494B}"/>
              </a:ext>
            </a:extLst>
          </p:cNvPr>
          <p:cNvSpPr/>
          <p:nvPr/>
        </p:nvSpPr>
        <p:spPr>
          <a:xfrm>
            <a:off x="5764751" y="1106932"/>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TextBox 200">
            <a:extLst>
              <a:ext uri="{FF2B5EF4-FFF2-40B4-BE49-F238E27FC236}">
                <a16:creationId xmlns:a16="http://schemas.microsoft.com/office/drawing/2014/main" id="{60D38F8C-B792-4DFB-BAFE-69CD00686247}"/>
              </a:ext>
            </a:extLst>
          </p:cNvPr>
          <p:cNvSpPr txBox="1"/>
          <p:nvPr/>
        </p:nvSpPr>
        <p:spPr>
          <a:xfrm>
            <a:off x="5774003" y="808714"/>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202" name="Straight Arrow Connector 201">
            <a:extLst>
              <a:ext uri="{FF2B5EF4-FFF2-40B4-BE49-F238E27FC236}">
                <a16:creationId xmlns:a16="http://schemas.microsoft.com/office/drawing/2014/main" id="{D4E4008A-57BA-4955-982E-53155EC52E40}"/>
              </a:ext>
            </a:extLst>
          </p:cNvPr>
          <p:cNvCxnSpPr>
            <a:cxnSpLocks/>
          </p:cNvCxnSpPr>
          <p:nvPr/>
        </p:nvCxnSpPr>
        <p:spPr>
          <a:xfrm>
            <a:off x="5891056" y="1342705"/>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FDD906F8-B869-48CD-B26E-2BF4359D2150}"/>
              </a:ext>
            </a:extLst>
          </p:cNvPr>
          <p:cNvGrpSpPr/>
          <p:nvPr/>
        </p:nvGrpSpPr>
        <p:grpSpPr>
          <a:xfrm>
            <a:off x="5863207" y="1192001"/>
            <a:ext cx="120770" cy="108382"/>
            <a:chOff x="9721970" y="2177531"/>
            <a:chExt cx="120770" cy="108382"/>
          </a:xfrm>
        </p:grpSpPr>
        <p:cxnSp>
          <p:nvCxnSpPr>
            <p:cNvPr id="204" name="Straight Connector 203">
              <a:extLst>
                <a:ext uri="{FF2B5EF4-FFF2-40B4-BE49-F238E27FC236}">
                  <a16:creationId xmlns:a16="http://schemas.microsoft.com/office/drawing/2014/main" id="{D6AFEDFE-8594-4CF9-8E5A-BD8ABF17D2E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18BDC93-CAFD-4B9C-8894-67B037277E5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FE8EF577-3BC3-4C3A-A749-EE68BE0DA991}"/>
              </a:ext>
            </a:extLst>
          </p:cNvPr>
          <p:cNvGrpSpPr/>
          <p:nvPr/>
        </p:nvGrpSpPr>
        <p:grpSpPr>
          <a:xfrm>
            <a:off x="5489468" y="2900178"/>
            <a:ext cx="868276" cy="260799"/>
            <a:chOff x="4999896" y="2046523"/>
            <a:chExt cx="868276" cy="260799"/>
          </a:xfrm>
        </p:grpSpPr>
        <p:sp>
          <p:nvSpPr>
            <p:cNvPr id="207" name="Rectangle 206">
              <a:extLst>
                <a:ext uri="{FF2B5EF4-FFF2-40B4-BE49-F238E27FC236}">
                  <a16:creationId xmlns:a16="http://schemas.microsoft.com/office/drawing/2014/main" id="{90124C40-59AF-49F5-9EE6-2885449870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 name="Rectangle 207">
              <a:extLst>
                <a:ext uri="{FF2B5EF4-FFF2-40B4-BE49-F238E27FC236}">
                  <a16:creationId xmlns:a16="http://schemas.microsoft.com/office/drawing/2014/main" id="{B1C40110-86D5-496B-9874-3BEAA31F56E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Rectangle 208">
              <a:extLst>
                <a:ext uri="{FF2B5EF4-FFF2-40B4-BE49-F238E27FC236}">
                  <a16:creationId xmlns:a16="http://schemas.microsoft.com/office/drawing/2014/main" id="{CB756CA2-8160-443E-99ED-E448AECB134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0" name="TextBox 209">
            <a:extLst>
              <a:ext uri="{FF2B5EF4-FFF2-40B4-BE49-F238E27FC236}">
                <a16:creationId xmlns:a16="http://schemas.microsoft.com/office/drawing/2014/main" id="{6514DBA8-5664-48F7-AB39-47DD5E2E21F9}"/>
              </a:ext>
            </a:extLst>
          </p:cNvPr>
          <p:cNvSpPr txBox="1"/>
          <p:nvPr/>
        </p:nvSpPr>
        <p:spPr>
          <a:xfrm>
            <a:off x="5719819" y="2861248"/>
            <a:ext cx="451708" cy="369332"/>
          </a:xfrm>
          <a:prstGeom prst="rect">
            <a:avLst/>
          </a:prstGeom>
          <a:noFill/>
        </p:spPr>
        <p:txBody>
          <a:bodyPr wrap="square" rtlCol="0">
            <a:spAutoFit/>
          </a:bodyPr>
          <a:lstStyle/>
          <a:p>
            <a:pPr algn="ctr"/>
            <a:r>
              <a:rPr lang="en-US" dirty="0">
                <a:solidFill>
                  <a:schemeClr val="accent5">
                    <a:lumMod val="50000"/>
                  </a:schemeClr>
                </a:solidFill>
              </a:rPr>
              <a:t>50</a:t>
            </a:r>
            <a:endParaRPr lang="en-IN" dirty="0">
              <a:solidFill>
                <a:schemeClr val="accent5">
                  <a:lumMod val="50000"/>
                </a:schemeClr>
              </a:solidFill>
            </a:endParaRPr>
          </a:p>
        </p:txBody>
      </p:sp>
      <p:grpSp>
        <p:nvGrpSpPr>
          <p:cNvPr id="211" name="Group 210">
            <a:extLst>
              <a:ext uri="{FF2B5EF4-FFF2-40B4-BE49-F238E27FC236}">
                <a16:creationId xmlns:a16="http://schemas.microsoft.com/office/drawing/2014/main" id="{D8477B6C-238B-40C8-A07F-9842A4969362}"/>
              </a:ext>
            </a:extLst>
          </p:cNvPr>
          <p:cNvGrpSpPr/>
          <p:nvPr/>
        </p:nvGrpSpPr>
        <p:grpSpPr>
          <a:xfrm>
            <a:off x="5583787" y="3943286"/>
            <a:ext cx="120770" cy="108382"/>
            <a:chOff x="9721970" y="2177531"/>
            <a:chExt cx="120770" cy="108382"/>
          </a:xfrm>
        </p:grpSpPr>
        <p:cxnSp>
          <p:nvCxnSpPr>
            <p:cNvPr id="212" name="Straight Connector 211">
              <a:extLst>
                <a:ext uri="{FF2B5EF4-FFF2-40B4-BE49-F238E27FC236}">
                  <a16:creationId xmlns:a16="http://schemas.microsoft.com/office/drawing/2014/main" id="{50D32F13-BAE5-4C0D-9055-F16DA2667B6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C9A79B9-A0E2-4F76-9725-D2713D055ECE}"/>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4C0D6994-5C85-4BB2-BAC4-3DBBD834E29B}"/>
              </a:ext>
            </a:extLst>
          </p:cNvPr>
          <p:cNvGrpSpPr/>
          <p:nvPr/>
        </p:nvGrpSpPr>
        <p:grpSpPr>
          <a:xfrm>
            <a:off x="5547886" y="3005598"/>
            <a:ext cx="120770" cy="108382"/>
            <a:chOff x="9721970" y="2177531"/>
            <a:chExt cx="120770" cy="108382"/>
          </a:xfrm>
        </p:grpSpPr>
        <p:cxnSp>
          <p:nvCxnSpPr>
            <p:cNvPr id="215" name="Straight Connector 214">
              <a:extLst>
                <a:ext uri="{FF2B5EF4-FFF2-40B4-BE49-F238E27FC236}">
                  <a16:creationId xmlns:a16="http://schemas.microsoft.com/office/drawing/2014/main" id="{E58BDB12-0B77-4126-B091-658CC2C8C03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CF476DA-BFCC-4DB6-A1E4-BCAC7A405A8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5268E3CA-6779-455F-AAC0-787609FABC2F}"/>
              </a:ext>
            </a:extLst>
          </p:cNvPr>
          <p:cNvGrpSpPr/>
          <p:nvPr/>
        </p:nvGrpSpPr>
        <p:grpSpPr>
          <a:xfrm>
            <a:off x="6904714" y="3479267"/>
            <a:ext cx="120770" cy="108382"/>
            <a:chOff x="9721970" y="2177531"/>
            <a:chExt cx="120770" cy="108382"/>
          </a:xfrm>
        </p:grpSpPr>
        <p:cxnSp>
          <p:nvCxnSpPr>
            <p:cNvPr id="218" name="Straight Connector 217">
              <a:extLst>
                <a:ext uri="{FF2B5EF4-FFF2-40B4-BE49-F238E27FC236}">
                  <a16:creationId xmlns:a16="http://schemas.microsoft.com/office/drawing/2014/main" id="{48FC34E8-C4F4-4DF5-A9CE-CF76B723407D}"/>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7A4834B-6049-4DF7-8D4C-D2FFBFC3626A}"/>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20" name="Straight Arrow Connector 219">
            <a:extLst>
              <a:ext uri="{FF2B5EF4-FFF2-40B4-BE49-F238E27FC236}">
                <a16:creationId xmlns:a16="http://schemas.microsoft.com/office/drawing/2014/main" id="{3DACACE8-716C-4E55-8D3C-3AEB2AE57B75}"/>
              </a:ext>
            </a:extLst>
          </p:cNvPr>
          <p:cNvCxnSpPr>
            <a:cxnSpLocks/>
          </p:cNvCxnSpPr>
          <p:nvPr/>
        </p:nvCxnSpPr>
        <p:spPr>
          <a:xfrm>
            <a:off x="6256873" y="3036182"/>
            <a:ext cx="367536" cy="356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4D96B3-DF53-4FD5-B8DD-79C032A936D3}"/>
              </a:ext>
            </a:extLst>
          </p:cNvPr>
          <p:cNvCxnSpPr>
            <a:cxnSpLocks/>
          </p:cNvCxnSpPr>
          <p:nvPr/>
        </p:nvCxnSpPr>
        <p:spPr>
          <a:xfrm flipH="1">
            <a:off x="5970515" y="3541548"/>
            <a:ext cx="346805" cy="310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A58C01B-B741-4469-B9D3-7972258BB1ED}"/>
              </a:ext>
            </a:extLst>
          </p:cNvPr>
          <p:cNvCxnSpPr>
            <a:cxnSpLocks/>
            <a:endCxn id="179" idx="0"/>
          </p:cNvCxnSpPr>
          <p:nvPr/>
        </p:nvCxnSpPr>
        <p:spPr>
          <a:xfrm>
            <a:off x="6325319" y="4006120"/>
            <a:ext cx="312870" cy="395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3" name="Group 222">
            <a:extLst>
              <a:ext uri="{FF2B5EF4-FFF2-40B4-BE49-F238E27FC236}">
                <a16:creationId xmlns:a16="http://schemas.microsoft.com/office/drawing/2014/main" id="{B22F5340-5F73-4E05-A4F0-592B0A76BF34}"/>
              </a:ext>
            </a:extLst>
          </p:cNvPr>
          <p:cNvGrpSpPr/>
          <p:nvPr/>
        </p:nvGrpSpPr>
        <p:grpSpPr>
          <a:xfrm>
            <a:off x="5542107" y="1856483"/>
            <a:ext cx="120770" cy="108382"/>
            <a:chOff x="9721970" y="2177531"/>
            <a:chExt cx="120770" cy="108382"/>
          </a:xfrm>
        </p:grpSpPr>
        <p:cxnSp>
          <p:nvCxnSpPr>
            <p:cNvPr id="224" name="Straight Connector 223">
              <a:extLst>
                <a:ext uri="{FF2B5EF4-FFF2-40B4-BE49-F238E27FC236}">
                  <a16:creationId xmlns:a16="http://schemas.microsoft.com/office/drawing/2014/main" id="{8EFD6BB8-0812-4D13-B336-503A01B4636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30A4ADF-CCDD-4846-B9E6-A77909D4AB4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13C34B44-F26A-4654-9D97-D679F616CF1A}"/>
              </a:ext>
            </a:extLst>
          </p:cNvPr>
          <p:cNvSpPr txBox="1"/>
          <p:nvPr/>
        </p:nvSpPr>
        <p:spPr>
          <a:xfrm>
            <a:off x="4621001" y="5025454"/>
            <a:ext cx="3318971" cy="369332"/>
          </a:xfrm>
          <a:prstGeom prst="rect">
            <a:avLst/>
          </a:prstGeom>
          <a:noFill/>
        </p:spPr>
        <p:txBody>
          <a:bodyPr wrap="square" rtlCol="0">
            <a:spAutoFit/>
          </a:bodyPr>
          <a:lstStyle/>
          <a:p>
            <a:pPr algn="ctr"/>
            <a:r>
              <a:rPr lang="en-US" dirty="0"/>
              <a:t>Zig Zag Binary Search Tree </a:t>
            </a:r>
            <a:endParaRPr lang="en-IN" dirty="0"/>
          </a:p>
        </p:txBody>
      </p:sp>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FF2CF845-1967-4F3D-9E6F-377695E56C2B}"/>
                  </a:ext>
                </a:extLst>
              </p:cNvPr>
              <p:cNvSpPr txBox="1"/>
              <p:nvPr/>
            </p:nvSpPr>
            <p:spPr>
              <a:xfrm>
                <a:off x="3912173" y="5722691"/>
                <a:ext cx="4518708" cy="369332"/>
              </a:xfrm>
              <a:prstGeom prst="rect">
                <a:avLst/>
              </a:prstGeom>
              <a:noFill/>
            </p:spPr>
            <p:txBody>
              <a:bodyPr wrap="square" rtlCol="0">
                <a:spAutoFit/>
              </a:bodyPr>
              <a:lstStyle/>
              <a:p>
                <a:pPr algn="just"/>
                <a:r>
                  <a:rPr lang="en-US" b="0" dirty="0">
                    <a:solidFill>
                      <a:srgbClr val="002060"/>
                    </a:solidFill>
                  </a:rPr>
                  <a:t>Worst Case time Complexity, </a:t>
                </a:r>
                <a14:m>
                  <m:oMath xmlns:m="http://schemas.openxmlformats.org/officeDocument/2006/math">
                    <m:r>
                      <a:rPr lang="en-US" b="0" i="1" dirty="0" smtClean="0">
                        <a:solidFill>
                          <a:srgbClr val="002060"/>
                        </a:solidFill>
                        <a:latin typeface="Cambria Math" panose="02040503050406030204" pitchFamily="18" charset="0"/>
                      </a:rPr>
                      <m:t>𝑓</m:t>
                    </m:r>
                    <m:d>
                      <m:dPr>
                        <m:ctrlPr>
                          <a:rPr lang="en-US" b="0" i="1" dirty="0" smtClean="0">
                            <a:solidFill>
                              <a:srgbClr val="002060"/>
                            </a:solidFill>
                            <a:latin typeface="Cambria Math" panose="02040503050406030204" pitchFamily="18" charset="0"/>
                          </a:rPr>
                        </m:ctrlPr>
                      </m:dPr>
                      <m:e>
                        <m:r>
                          <a:rPr lang="en-US" b="0" i="1" dirty="0" smtClean="0">
                            <a:solidFill>
                              <a:srgbClr val="002060"/>
                            </a:solidFill>
                            <a:latin typeface="Cambria Math" panose="02040503050406030204" pitchFamily="18" charset="0"/>
                          </a:rPr>
                          <m:t>𝑛</m:t>
                        </m:r>
                      </m:e>
                    </m:d>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𝑂</m:t>
                    </m:r>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m:t>
                    </m:r>
                  </m:oMath>
                </a14:m>
                <a:endParaRPr lang="en-IN" i="1" dirty="0">
                  <a:solidFill>
                    <a:srgbClr val="002060"/>
                  </a:solidFill>
                </a:endParaRPr>
              </a:p>
            </p:txBody>
          </p:sp>
        </mc:Choice>
        <mc:Fallback xmlns="">
          <p:sp>
            <p:nvSpPr>
              <p:cNvPr id="234" name="TextBox 233">
                <a:extLst>
                  <a:ext uri="{FF2B5EF4-FFF2-40B4-BE49-F238E27FC236}">
                    <a16:creationId xmlns:a16="http://schemas.microsoft.com/office/drawing/2014/main" id="{FF2CF845-1967-4F3D-9E6F-377695E56C2B}"/>
                  </a:ext>
                </a:extLst>
              </p:cNvPr>
              <p:cNvSpPr txBox="1">
                <a:spLocks noRot="1" noChangeAspect="1" noMove="1" noResize="1" noEditPoints="1" noAdjustHandles="1" noChangeArrowheads="1" noChangeShapeType="1" noTextEdit="1"/>
              </p:cNvSpPr>
              <p:nvPr/>
            </p:nvSpPr>
            <p:spPr>
              <a:xfrm>
                <a:off x="3912173" y="5722691"/>
                <a:ext cx="4518708" cy="369332"/>
              </a:xfrm>
              <a:prstGeom prst="rect">
                <a:avLst/>
              </a:prstGeom>
              <a:blipFill>
                <a:blip r:embed="rId2"/>
                <a:stretch>
                  <a:fillRect l="-1215" t="-10000" b="-26667"/>
                </a:stretch>
              </a:blipFill>
            </p:spPr>
            <p:txBody>
              <a:bodyPr/>
              <a:lstStyle/>
              <a:p>
                <a:r>
                  <a:rPr lang="en-IN">
                    <a:noFill/>
                  </a:rPr>
                  <a:t> </a:t>
                </a:r>
              </a:p>
            </p:txBody>
          </p:sp>
        </mc:Fallback>
      </mc:AlternateContent>
    </p:spTree>
    <p:extLst>
      <p:ext uri="{BB962C8B-B14F-4D97-AF65-F5344CB8AC3E}">
        <p14:creationId xmlns:p14="http://schemas.microsoft.com/office/powerpoint/2010/main" val="335585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22" presetClass="entr" presetSubtype="4"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par>
                                <p:cTn id="35" presetID="2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par>
                                <p:cTn id="38" presetID="22" presetClass="entr" presetSubtype="4"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par>
                                <p:cTn id="41" presetID="22" presetClass="entr" presetSubtype="4"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down)">
                                      <p:cBhvr>
                                        <p:cTn id="46" dur="500"/>
                                        <p:tgtEl>
                                          <p:spTgt spid="4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down)">
                                      <p:cBhvr>
                                        <p:cTn id="52" dur="500"/>
                                        <p:tgtEl>
                                          <p:spTgt spid="4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down)">
                                      <p:cBhvr>
                                        <p:cTn id="55" dur="500"/>
                                        <p:tgtEl>
                                          <p:spTgt spid="4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down)">
                                      <p:cBhvr>
                                        <p:cTn id="58" dur="500"/>
                                        <p:tgtEl>
                                          <p:spTgt spid="4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500"/>
                                        <p:tgtEl>
                                          <p:spTgt spid="48"/>
                                        </p:tgtEl>
                                      </p:cBhvr>
                                    </p:animEffect>
                                  </p:childTnLst>
                                </p:cTn>
                              </p:par>
                              <p:par>
                                <p:cTn id="62" presetID="22" presetClass="entr" presetSubtype="4"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down)">
                                      <p:cBhvr>
                                        <p:cTn id="64" dur="500"/>
                                        <p:tgtEl>
                                          <p:spTgt spid="49"/>
                                        </p:tgtEl>
                                      </p:cBhvr>
                                    </p:animEffect>
                                  </p:childTnLst>
                                </p:cTn>
                              </p:par>
                              <p:par>
                                <p:cTn id="65" presetID="22" presetClass="entr" presetSubtype="4"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par>
                                <p:cTn id="68" presetID="22" presetClass="entr" presetSubtype="4"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down)">
                                      <p:cBhvr>
                                        <p:cTn id="70" dur="500"/>
                                        <p:tgtEl>
                                          <p:spTgt spid="5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500"/>
                                        <p:tgtEl>
                                          <p:spTgt spid="57"/>
                                        </p:tgtEl>
                                      </p:cBhvr>
                                    </p:animEffect>
                                  </p:childTnLst>
                                </p:cTn>
                              </p:par>
                              <p:par>
                                <p:cTn id="74" presetID="22" presetClass="entr" presetSubtype="4" fill="hold"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wipe(down)">
                                      <p:cBhvr>
                                        <p:cTn id="76" dur="500"/>
                                        <p:tgtEl>
                                          <p:spTgt spid="58"/>
                                        </p:tgtEl>
                                      </p:cBhvr>
                                    </p:animEffect>
                                  </p:childTnLst>
                                </p:cTn>
                              </p:par>
                              <p:par>
                                <p:cTn id="77" presetID="22" presetClass="entr" presetSubtype="4" fill="hold"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down)">
                                      <p:cBhvr>
                                        <p:cTn id="79" dur="500"/>
                                        <p:tgtEl>
                                          <p:spTgt spid="61"/>
                                        </p:tgtEl>
                                      </p:cBhvr>
                                    </p:animEffect>
                                  </p:childTnLst>
                                </p:cTn>
                              </p:par>
                              <p:par>
                                <p:cTn id="80" presetID="22" presetClass="entr" presetSubtype="4"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down)">
                                      <p:cBhvr>
                                        <p:cTn id="82" dur="500"/>
                                        <p:tgtEl>
                                          <p:spTgt spid="64"/>
                                        </p:tgtEl>
                                      </p:cBhvr>
                                    </p:animEffect>
                                  </p:childTnLst>
                                </p:cTn>
                              </p:par>
                              <p:par>
                                <p:cTn id="83" presetID="22" presetClass="entr" presetSubtype="4" fill="hold"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par>
                                <p:cTn id="92" presetID="22" presetClass="entr" presetSubtype="4"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wipe(down)">
                                      <p:cBhvr>
                                        <p:cTn id="94" dur="500"/>
                                        <p:tgtEl>
                                          <p:spTgt spid="7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wipe(down)">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wipe(down)">
                                      <p:cBhvr>
                                        <p:cTn id="108" dur="500"/>
                                        <p:tgtEl>
                                          <p:spTgt spid="76"/>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down)">
                                      <p:cBhvr>
                                        <p:cTn id="111" dur="500"/>
                                        <p:tgtEl>
                                          <p:spTgt spid="77"/>
                                        </p:tgtEl>
                                      </p:cBhvr>
                                    </p:animEffect>
                                  </p:childTnLst>
                                </p:cTn>
                              </p:par>
                              <p:par>
                                <p:cTn id="112" presetID="22" presetClass="entr" presetSubtype="4" fill="hold" nodeType="withEffect">
                                  <p:stCondLst>
                                    <p:cond delay="0"/>
                                  </p:stCondLst>
                                  <p:childTnLst>
                                    <p:set>
                                      <p:cBhvr>
                                        <p:cTn id="113" dur="1" fill="hold">
                                          <p:stCondLst>
                                            <p:cond delay="0"/>
                                          </p:stCondLst>
                                        </p:cTn>
                                        <p:tgtEl>
                                          <p:spTgt spid="79"/>
                                        </p:tgtEl>
                                        <p:attrNameLst>
                                          <p:attrName>style.visibility</p:attrName>
                                        </p:attrNameLst>
                                      </p:cBhvr>
                                      <p:to>
                                        <p:strVal val="visible"/>
                                      </p:to>
                                    </p:set>
                                    <p:animEffect transition="in" filter="wipe(down)">
                                      <p:cBhvr>
                                        <p:cTn id="114" dur="500"/>
                                        <p:tgtEl>
                                          <p:spTgt spid="79"/>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down)">
                                      <p:cBhvr>
                                        <p:cTn id="117" dur="500"/>
                                        <p:tgtEl>
                                          <p:spTgt spid="83"/>
                                        </p:tgtEl>
                                      </p:cBhvr>
                                    </p:animEffect>
                                  </p:childTnLst>
                                </p:cTn>
                              </p:par>
                              <p:par>
                                <p:cTn id="118" presetID="22" presetClass="entr" presetSubtype="4" fill="hold" nodeType="withEffect">
                                  <p:stCondLst>
                                    <p:cond delay="0"/>
                                  </p:stCondLst>
                                  <p:childTnLst>
                                    <p:set>
                                      <p:cBhvr>
                                        <p:cTn id="119" dur="1" fill="hold">
                                          <p:stCondLst>
                                            <p:cond delay="0"/>
                                          </p:stCondLst>
                                        </p:cTn>
                                        <p:tgtEl>
                                          <p:spTgt spid="84"/>
                                        </p:tgtEl>
                                        <p:attrNameLst>
                                          <p:attrName>style.visibility</p:attrName>
                                        </p:attrNameLst>
                                      </p:cBhvr>
                                      <p:to>
                                        <p:strVal val="visible"/>
                                      </p:to>
                                    </p:set>
                                    <p:animEffect transition="in" filter="wipe(down)">
                                      <p:cBhvr>
                                        <p:cTn id="120" dur="500"/>
                                        <p:tgtEl>
                                          <p:spTgt spid="84"/>
                                        </p:tgtEl>
                                      </p:cBhvr>
                                    </p:animEffect>
                                  </p:childTnLst>
                                </p:cTn>
                              </p:par>
                              <p:par>
                                <p:cTn id="121" presetID="22" presetClass="entr" presetSubtype="4" fill="hold" nodeType="with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wipe(down)">
                                      <p:cBhvr>
                                        <p:cTn id="123" dur="500"/>
                                        <p:tgtEl>
                                          <p:spTgt spid="88"/>
                                        </p:tgtEl>
                                      </p:cBhvr>
                                    </p:animEffect>
                                  </p:childTnLst>
                                </p:cTn>
                              </p:par>
                              <p:par>
                                <p:cTn id="124" presetID="22" presetClass="entr" presetSubtype="4" fill="hold"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down)">
                                      <p:cBhvr>
                                        <p:cTn id="126" dur="500"/>
                                        <p:tgtEl>
                                          <p:spTgt spid="92"/>
                                        </p:tgtEl>
                                      </p:cBhvr>
                                    </p:animEffect>
                                  </p:childTnLst>
                                </p:cTn>
                              </p:par>
                              <p:par>
                                <p:cTn id="127" presetID="22" presetClass="entr" presetSubtype="4" fill="hold" nodeType="withEffect">
                                  <p:stCondLst>
                                    <p:cond delay="0"/>
                                  </p:stCondLst>
                                  <p:childTnLst>
                                    <p:set>
                                      <p:cBhvr>
                                        <p:cTn id="128" dur="1" fill="hold">
                                          <p:stCondLst>
                                            <p:cond delay="0"/>
                                          </p:stCondLst>
                                        </p:cTn>
                                        <p:tgtEl>
                                          <p:spTgt spid="96"/>
                                        </p:tgtEl>
                                        <p:attrNameLst>
                                          <p:attrName>style.visibility</p:attrName>
                                        </p:attrNameLst>
                                      </p:cBhvr>
                                      <p:to>
                                        <p:strVal val="visible"/>
                                      </p:to>
                                    </p:set>
                                    <p:animEffect transition="in" filter="wipe(down)">
                                      <p:cBhvr>
                                        <p:cTn id="129" dur="500"/>
                                        <p:tgtEl>
                                          <p:spTgt spid="96"/>
                                        </p:tgtEl>
                                      </p:cBhvr>
                                    </p:animEffect>
                                  </p:childTnLst>
                                </p:cTn>
                              </p:par>
                              <p:par>
                                <p:cTn id="130" presetID="22" presetClass="entr" presetSubtype="4" fill="hold" nodeType="withEffect">
                                  <p:stCondLst>
                                    <p:cond delay="0"/>
                                  </p:stCondLst>
                                  <p:childTnLst>
                                    <p:set>
                                      <p:cBhvr>
                                        <p:cTn id="131" dur="1" fill="hold">
                                          <p:stCondLst>
                                            <p:cond delay="0"/>
                                          </p:stCondLst>
                                        </p:cTn>
                                        <p:tgtEl>
                                          <p:spTgt spid="100"/>
                                        </p:tgtEl>
                                        <p:attrNameLst>
                                          <p:attrName>style.visibility</p:attrName>
                                        </p:attrNameLst>
                                      </p:cBhvr>
                                      <p:to>
                                        <p:strVal val="visible"/>
                                      </p:to>
                                    </p:set>
                                    <p:animEffect transition="in" filter="wipe(down)">
                                      <p:cBhvr>
                                        <p:cTn id="132" dur="500"/>
                                        <p:tgtEl>
                                          <p:spTgt spid="100"/>
                                        </p:tgtEl>
                                      </p:cBhvr>
                                    </p:animEffect>
                                  </p:childTnLst>
                                </p:cTn>
                              </p:par>
                              <p:par>
                                <p:cTn id="133" presetID="22" presetClass="entr" presetSubtype="4" fill="hold" nodeType="withEffect">
                                  <p:stCondLst>
                                    <p:cond delay="0"/>
                                  </p:stCondLst>
                                  <p:childTnLst>
                                    <p:set>
                                      <p:cBhvr>
                                        <p:cTn id="134" dur="1" fill="hold">
                                          <p:stCondLst>
                                            <p:cond delay="0"/>
                                          </p:stCondLst>
                                        </p:cTn>
                                        <p:tgtEl>
                                          <p:spTgt spid="101"/>
                                        </p:tgtEl>
                                        <p:attrNameLst>
                                          <p:attrName>style.visibility</p:attrName>
                                        </p:attrNameLst>
                                      </p:cBhvr>
                                      <p:to>
                                        <p:strVal val="visible"/>
                                      </p:to>
                                    </p:set>
                                    <p:animEffect transition="in" filter="wipe(down)">
                                      <p:cBhvr>
                                        <p:cTn id="135" dur="500"/>
                                        <p:tgtEl>
                                          <p:spTgt spid="101"/>
                                        </p:tgtEl>
                                      </p:cBhvr>
                                    </p:animEffect>
                                  </p:childTnLst>
                                </p:cTn>
                              </p:par>
                              <p:par>
                                <p:cTn id="136" presetID="22" presetClass="entr" presetSubtype="4" fill="hold" nodeType="withEffect">
                                  <p:stCondLst>
                                    <p:cond delay="0"/>
                                  </p:stCondLst>
                                  <p:childTnLst>
                                    <p:set>
                                      <p:cBhvr>
                                        <p:cTn id="137" dur="1" fill="hold">
                                          <p:stCondLst>
                                            <p:cond delay="0"/>
                                          </p:stCondLst>
                                        </p:cTn>
                                        <p:tgtEl>
                                          <p:spTgt spid="102"/>
                                        </p:tgtEl>
                                        <p:attrNameLst>
                                          <p:attrName>style.visibility</p:attrName>
                                        </p:attrNameLst>
                                      </p:cBhvr>
                                      <p:to>
                                        <p:strVal val="visible"/>
                                      </p:to>
                                    </p:set>
                                    <p:animEffect transition="in" filter="wipe(down)">
                                      <p:cBhvr>
                                        <p:cTn id="138" dur="500"/>
                                        <p:tgtEl>
                                          <p:spTgt spid="102"/>
                                        </p:tgtEl>
                                      </p:cBhvr>
                                    </p:animEffect>
                                  </p:childTnLst>
                                </p:cTn>
                              </p:par>
                              <p:par>
                                <p:cTn id="139" presetID="22" presetClass="entr" presetSubtype="4"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animEffect transition="in" filter="wipe(down)">
                                      <p:cBhvr>
                                        <p:cTn id="141" dur="500"/>
                                        <p:tgtEl>
                                          <p:spTgt spid="105"/>
                                        </p:tgtEl>
                                      </p:cBhvr>
                                    </p:animEffect>
                                  </p:childTnLst>
                                </p:cTn>
                              </p:par>
                              <p:par>
                                <p:cTn id="142" presetID="22" presetClass="entr" presetSubtype="4" fill="hold" nodeType="with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wipe(down)">
                                      <p:cBhvr>
                                        <p:cTn id="144" dur="500"/>
                                        <p:tgtEl>
                                          <p:spTgt spid="108"/>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11"/>
                                        </p:tgtEl>
                                        <p:attrNameLst>
                                          <p:attrName>style.visibility</p:attrName>
                                        </p:attrNameLst>
                                      </p:cBhvr>
                                      <p:to>
                                        <p:strVal val="visible"/>
                                      </p:to>
                                    </p:set>
                                    <p:animEffect transition="in" filter="wipe(down)">
                                      <p:cBhvr>
                                        <p:cTn id="147" dur="500"/>
                                        <p:tgtEl>
                                          <p:spTgt spid="111"/>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wipe(down)">
                                      <p:cBhvr>
                                        <p:cTn id="150" dur="500"/>
                                        <p:tgtEl>
                                          <p:spTgt spid="112"/>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13"/>
                                        </p:tgtEl>
                                        <p:attrNameLst>
                                          <p:attrName>style.visibility</p:attrName>
                                        </p:attrNameLst>
                                      </p:cBhvr>
                                      <p:to>
                                        <p:strVal val="visible"/>
                                      </p:to>
                                    </p:set>
                                    <p:animEffect transition="in" filter="wipe(down)">
                                      <p:cBhvr>
                                        <p:cTn id="153" dur="500"/>
                                        <p:tgtEl>
                                          <p:spTgt spid="113"/>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14"/>
                                        </p:tgtEl>
                                        <p:attrNameLst>
                                          <p:attrName>style.visibility</p:attrName>
                                        </p:attrNameLst>
                                      </p:cBhvr>
                                      <p:to>
                                        <p:strVal val="visible"/>
                                      </p:to>
                                    </p:set>
                                    <p:animEffect transition="in" filter="wipe(down)">
                                      <p:cBhvr>
                                        <p:cTn id="156" dur="500"/>
                                        <p:tgtEl>
                                          <p:spTgt spid="114"/>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15"/>
                                        </p:tgtEl>
                                        <p:attrNameLst>
                                          <p:attrName>style.visibility</p:attrName>
                                        </p:attrNameLst>
                                      </p:cBhvr>
                                      <p:to>
                                        <p:strVal val="visible"/>
                                      </p:to>
                                    </p:set>
                                    <p:animEffect transition="in" filter="wipe(down)">
                                      <p:cBhvr>
                                        <p:cTn id="159" dur="500"/>
                                        <p:tgtEl>
                                          <p:spTgt spid="115"/>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16"/>
                                        </p:tgtEl>
                                        <p:attrNameLst>
                                          <p:attrName>style.visibility</p:attrName>
                                        </p:attrNameLst>
                                      </p:cBhvr>
                                      <p:to>
                                        <p:strVal val="visible"/>
                                      </p:to>
                                    </p:set>
                                    <p:animEffect transition="in" filter="wipe(down)">
                                      <p:cBhvr>
                                        <p:cTn id="162" dur="500"/>
                                        <p:tgtEl>
                                          <p:spTgt spid="116"/>
                                        </p:tgtEl>
                                      </p:cBhvr>
                                    </p:animEffect>
                                  </p:childTnLst>
                                </p:cTn>
                              </p:par>
                              <p:par>
                                <p:cTn id="163" presetID="22" presetClass="entr" presetSubtype="4" fill="hold" nodeType="withEffect">
                                  <p:stCondLst>
                                    <p:cond delay="0"/>
                                  </p:stCondLst>
                                  <p:childTnLst>
                                    <p:set>
                                      <p:cBhvr>
                                        <p:cTn id="164" dur="1" fill="hold">
                                          <p:stCondLst>
                                            <p:cond delay="0"/>
                                          </p:stCondLst>
                                        </p:cTn>
                                        <p:tgtEl>
                                          <p:spTgt spid="117"/>
                                        </p:tgtEl>
                                        <p:attrNameLst>
                                          <p:attrName>style.visibility</p:attrName>
                                        </p:attrNameLst>
                                      </p:cBhvr>
                                      <p:to>
                                        <p:strVal val="visible"/>
                                      </p:to>
                                    </p:set>
                                    <p:animEffect transition="in" filter="wipe(down)">
                                      <p:cBhvr>
                                        <p:cTn id="165" dur="500"/>
                                        <p:tgtEl>
                                          <p:spTgt spid="117"/>
                                        </p:tgtEl>
                                      </p:cBhvr>
                                    </p:animEffect>
                                  </p:childTnLst>
                                </p:cTn>
                              </p:par>
                              <p:par>
                                <p:cTn id="166" presetID="22" presetClass="entr" presetSubtype="4" fill="hold" nodeType="withEffect">
                                  <p:stCondLst>
                                    <p:cond delay="0"/>
                                  </p:stCondLst>
                                  <p:childTnLst>
                                    <p:set>
                                      <p:cBhvr>
                                        <p:cTn id="167" dur="1" fill="hold">
                                          <p:stCondLst>
                                            <p:cond delay="0"/>
                                          </p:stCondLst>
                                        </p:cTn>
                                        <p:tgtEl>
                                          <p:spTgt spid="118"/>
                                        </p:tgtEl>
                                        <p:attrNameLst>
                                          <p:attrName>style.visibility</p:attrName>
                                        </p:attrNameLst>
                                      </p:cBhvr>
                                      <p:to>
                                        <p:strVal val="visible"/>
                                      </p:to>
                                    </p:set>
                                    <p:animEffect transition="in" filter="wipe(down)">
                                      <p:cBhvr>
                                        <p:cTn id="168" dur="500"/>
                                        <p:tgtEl>
                                          <p:spTgt spid="118"/>
                                        </p:tgtEl>
                                      </p:cBhvr>
                                    </p:animEffect>
                                  </p:childTnLst>
                                </p:cTn>
                              </p:par>
                              <p:par>
                                <p:cTn id="169" presetID="22" presetClass="entr" presetSubtype="4" fill="hold" nodeType="withEffect">
                                  <p:stCondLst>
                                    <p:cond delay="0"/>
                                  </p:stCondLst>
                                  <p:childTnLst>
                                    <p:set>
                                      <p:cBhvr>
                                        <p:cTn id="170" dur="1" fill="hold">
                                          <p:stCondLst>
                                            <p:cond delay="0"/>
                                          </p:stCondLst>
                                        </p:cTn>
                                        <p:tgtEl>
                                          <p:spTgt spid="121"/>
                                        </p:tgtEl>
                                        <p:attrNameLst>
                                          <p:attrName>style.visibility</p:attrName>
                                        </p:attrNameLst>
                                      </p:cBhvr>
                                      <p:to>
                                        <p:strVal val="visible"/>
                                      </p:to>
                                    </p:set>
                                    <p:animEffect transition="in" filter="wipe(down)">
                                      <p:cBhvr>
                                        <p:cTn id="171" dur="500"/>
                                        <p:tgtEl>
                                          <p:spTgt spid="12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25"/>
                                        </p:tgtEl>
                                        <p:attrNameLst>
                                          <p:attrName>style.visibility</p:attrName>
                                        </p:attrNameLst>
                                      </p:cBhvr>
                                      <p:to>
                                        <p:strVal val="visible"/>
                                      </p:to>
                                    </p:set>
                                    <p:animEffect transition="in" filter="wipe(down)">
                                      <p:cBhvr>
                                        <p:cTn id="174" dur="500"/>
                                        <p:tgtEl>
                                          <p:spTgt spid="125"/>
                                        </p:tgtEl>
                                      </p:cBhvr>
                                    </p:animEffect>
                                  </p:childTnLst>
                                </p:cTn>
                              </p:par>
                              <p:par>
                                <p:cTn id="175" presetID="22" presetClass="entr" presetSubtype="4" fill="hold" nodeType="with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wipe(down)">
                                      <p:cBhvr>
                                        <p:cTn id="177" dur="500"/>
                                        <p:tgtEl>
                                          <p:spTgt spid="126"/>
                                        </p:tgtEl>
                                      </p:cBhvr>
                                    </p:animEffect>
                                  </p:childTnLst>
                                </p:cTn>
                              </p:par>
                              <p:par>
                                <p:cTn id="178" presetID="22" presetClass="entr" presetSubtype="4" fill="hold" nodeType="withEffect">
                                  <p:stCondLst>
                                    <p:cond delay="0"/>
                                  </p:stCondLst>
                                  <p:childTnLst>
                                    <p:set>
                                      <p:cBhvr>
                                        <p:cTn id="179" dur="1" fill="hold">
                                          <p:stCondLst>
                                            <p:cond delay="0"/>
                                          </p:stCondLst>
                                        </p:cTn>
                                        <p:tgtEl>
                                          <p:spTgt spid="129"/>
                                        </p:tgtEl>
                                        <p:attrNameLst>
                                          <p:attrName>style.visibility</p:attrName>
                                        </p:attrNameLst>
                                      </p:cBhvr>
                                      <p:to>
                                        <p:strVal val="visible"/>
                                      </p:to>
                                    </p:set>
                                    <p:animEffect transition="in" filter="wipe(down)">
                                      <p:cBhvr>
                                        <p:cTn id="180" dur="500"/>
                                        <p:tgtEl>
                                          <p:spTgt spid="129"/>
                                        </p:tgtEl>
                                      </p:cBhvr>
                                    </p:animEffect>
                                  </p:childTnLst>
                                </p:cTn>
                              </p:par>
                              <p:par>
                                <p:cTn id="181" presetID="22" presetClass="entr" presetSubtype="4" fill="hold" nodeType="withEffect">
                                  <p:stCondLst>
                                    <p:cond delay="0"/>
                                  </p:stCondLst>
                                  <p:childTnLst>
                                    <p:set>
                                      <p:cBhvr>
                                        <p:cTn id="182" dur="1" fill="hold">
                                          <p:stCondLst>
                                            <p:cond delay="0"/>
                                          </p:stCondLst>
                                        </p:cTn>
                                        <p:tgtEl>
                                          <p:spTgt spid="132"/>
                                        </p:tgtEl>
                                        <p:attrNameLst>
                                          <p:attrName>style.visibility</p:attrName>
                                        </p:attrNameLst>
                                      </p:cBhvr>
                                      <p:to>
                                        <p:strVal val="visible"/>
                                      </p:to>
                                    </p:set>
                                    <p:animEffect transition="in" filter="wipe(down)">
                                      <p:cBhvr>
                                        <p:cTn id="183" dur="500"/>
                                        <p:tgtEl>
                                          <p:spTgt spid="132"/>
                                        </p:tgtEl>
                                      </p:cBhvr>
                                    </p:animEffect>
                                  </p:childTnLst>
                                </p:cTn>
                              </p:par>
                              <p:par>
                                <p:cTn id="184" presetID="22" presetClass="entr" presetSubtype="4" fill="hold" nodeType="withEffect">
                                  <p:stCondLst>
                                    <p:cond delay="0"/>
                                  </p:stCondLst>
                                  <p:childTnLst>
                                    <p:set>
                                      <p:cBhvr>
                                        <p:cTn id="185" dur="1" fill="hold">
                                          <p:stCondLst>
                                            <p:cond delay="0"/>
                                          </p:stCondLst>
                                        </p:cTn>
                                        <p:tgtEl>
                                          <p:spTgt spid="135"/>
                                        </p:tgtEl>
                                        <p:attrNameLst>
                                          <p:attrName>style.visibility</p:attrName>
                                        </p:attrNameLst>
                                      </p:cBhvr>
                                      <p:to>
                                        <p:strVal val="visible"/>
                                      </p:to>
                                    </p:set>
                                    <p:animEffect transition="in" filter="wipe(down)">
                                      <p:cBhvr>
                                        <p:cTn id="186" dur="500"/>
                                        <p:tgtEl>
                                          <p:spTgt spid="135"/>
                                        </p:tgtEl>
                                      </p:cBhvr>
                                    </p:animEffect>
                                  </p:childTnLst>
                                </p:cTn>
                              </p:par>
                              <p:par>
                                <p:cTn id="187" presetID="22" presetClass="entr" presetSubtype="4" fill="hold" nodeType="withEffect">
                                  <p:stCondLst>
                                    <p:cond delay="0"/>
                                  </p:stCondLst>
                                  <p:childTnLst>
                                    <p:set>
                                      <p:cBhvr>
                                        <p:cTn id="188" dur="1" fill="hold">
                                          <p:stCondLst>
                                            <p:cond delay="0"/>
                                          </p:stCondLst>
                                        </p:cTn>
                                        <p:tgtEl>
                                          <p:spTgt spid="136"/>
                                        </p:tgtEl>
                                        <p:attrNameLst>
                                          <p:attrName>style.visibility</p:attrName>
                                        </p:attrNameLst>
                                      </p:cBhvr>
                                      <p:to>
                                        <p:strVal val="visible"/>
                                      </p:to>
                                    </p:set>
                                    <p:animEffect transition="in" filter="wipe(down)">
                                      <p:cBhvr>
                                        <p:cTn id="189" dur="500"/>
                                        <p:tgtEl>
                                          <p:spTgt spid="136"/>
                                        </p:tgtEl>
                                      </p:cBhvr>
                                    </p:animEffect>
                                  </p:childTnLst>
                                </p:cTn>
                              </p:par>
                              <p:par>
                                <p:cTn id="190" presetID="22" presetClass="entr" presetSubtype="4" fill="hold" nodeType="withEffect">
                                  <p:stCondLst>
                                    <p:cond delay="0"/>
                                  </p:stCondLst>
                                  <p:childTnLst>
                                    <p:set>
                                      <p:cBhvr>
                                        <p:cTn id="191" dur="1" fill="hold">
                                          <p:stCondLst>
                                            <p:cond delay="0"/>
                                          </p:stCondLst>
                                        </p:cTn>
                                        <p:tgtEl>
                                          <p:spTgt spid="137"/>
                                        </p:tgtEl>
                                        <p:attrNameLst>
                                          <p:attrName>style.visibility</p:attrName>
                                        </p:attrNameLst>
                                      </p:cBhvr>
                                      <p:to>
                                        <p:strVal val="visible"/>
                                      </p:to>
                                    </p:set>
                                    <p:animEffect transition="in" filter="wipe(down)">
                                      <p:cBhvr>
                                        <p:cTn id="192" dur="500"/>
                                        <p:tgtEl>
                                          <p:spTgt spid="137"/>
                                        </p:tgtEl>
                                      </p:cBhvr>
                                    </p:animEffect>
                                  </p:childTnLst>
                                </p:cTn>
                              </p:par>
                              <p:par>
                                <p:cTn id="193" presetID="22" presetClass="entr" presetSubtype="4" fill="hold" nodeType="withEffect">
                                  <p:stCondLst>
                                    <p:cond delay="0"/>
                                  </p:stCondLst>
                                  <p:childTnLst>
                                    <p:set>
                                      <p:cBhvr>
                                        <p:cTn id="194" dur="1" fill="hold">
                                          <p:stCondLst>
                                            <p:cond delay="0"/>
                                          </p:stCondLst>
                                        </p:cTn>
                                        <p:tgtEl>
                                          <p:spTgt spid="138"/>
                                        </p:tgtEl>
                                        <p:attrNameLst>
                                          <p:attrName>style.visibility</p:attrName>
                                        </p:attrNameLst>
                                      </p:cBhvr>
                                      <p:to>
                                        <p:strVal val="visible"/>
                                      </p:to>
                                    </p:set>
                                    <p:animEffect transition="in" filter="wipe(down)">
                                      <p:cBhvr>
                                        <p:cTn id="195" dur="500"/>
                                        <p:tgtEl>
                                          <p:spTgt spid="138"/>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141"/>
                                        </p:tgtEl>
                                        <p:attrNameLst>
                                          <p:attrName>style.visibility</p:attrName>
                                        </p:attrNameLst>
                                      </p:cBhvr>
                                      <p:to>
                                        <p:strVal val="visible"/>
                                      </p:to>
                                    </p:set>
                                    <p:animEffect transition="in" filter="wipe(down)">
                                      <p:cBhvr>
                                        <p:cTn id="198" dur="500"/>
                                        <p:tgtEl>
                                          <p:spTgt spid="141"/>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6"/>
                                        </p:tgtEl>
                                        <p:attrNameLst>
                                          <p:attrName>style.visibility</p:attrName>
                                        </p:attrNameLst>
                                      </p:cBhvr>
                                      <p:to>
                                        <p:strVal val="visible"/>
                                      </p:to>
                                    </p:set>
                                    <p:animEffect transition="in" filter="wipe(down)">
                                      <p:cBhvr>
                                        <p:cTn id="203" dur="500"/>
                                        <p:tgtEl>
                                          <p:spTgt spid="6"/>
                                        </p:tgtEl>
                                      </p:cBhvr>
                                    </p:animEffect>
                                  </p:childTnLst>
                                </p:cTn>
                              </p:par>
                              <p:par>
                                <p:cTn id="204" presetID="22" presetClass="entr" presetSubtype="4" fill="hold" grpId="0" nodeType="withEffect">
                                  <p:stCondLst>
                                    <p:cond delay="0"/>
                                  </p:stCondLst>
                                  <p:childTnLst>
                                    <p:set>
                                      <p:cBhvr>
                                        <p:cTn id="205" dur="1" fill="hold">
                                          <p:stCondLst>
                                            <p:cond delay="0"/>
                                          </p:stCondLst>
                                        </p:cTn>
                                        <p:tgtEl>
                                          <p:spTgt spid="163"/>
                                        </p:tgtEl>
                                        <p:attrNameLst>
                                          <p:attrName>style.visibility</p:attrName>
                                        </p:attrNameLst>
                                      </p:cBhvr>
                                      <p:to>
                                        <p:strVal val="visible"/>
                                      </p:to>
                                    </p:set>
                                    <p:animEffect transition="in" filter="wipe(down)">
                                      <p:cBhvr>
                                        <p:cTn id="206" dur="500"/>
                                        <p:tgtEl>
                                          <p:spTgt spid="163"/>
                                        </p:tgtEl>
                                      </p:cBhvr>
                                    </p:animEffect>
                                  </p:childTnLst>
                                </p:cTn>
                              </p:par>
                              <p:par>
                                <p:cTn id="207" presetID="22" presetClass="entr" presetSubtype="4" fill="hold" nodeType="withEffect">
                                  <p:stCondLst>
                                    <p:cond delay="0"/>
                                  </p:stCondLst>
                                  <p:childTnLst>
                                    <p:set>
                                      <p:cBhvr>
                                        <p:cTn id="208" dur="1" fill="hold">
                                          <p:stCondLst>
                                            <p:cond delay="0"/>
                                          </p:stCondLst>
                                        </p:cTn>
                                        <p:tgtEl>
                                          <p:spTgt spid="164"/>
                                        </p:tgtEl>
                                        <p:attrNameLst>
                                          <p:attrName>style.visibility</p:attrName>
                                        </p:attrNameLst>
                                      </p:cBhvr>
                                      <p:to>
                                        <p:strVal val="visible"/>
                                      </p:to>
                                    </p:set>
                                    <p:animEffect transition="in" filter="wipe(down)">
                                      <p:cBhvr>
                                        <p:cTn id="209" dur="500"/>
                                        <p:tgtEl>
                                          <p:spTgt spid="164"/>
                                        </p:tgtEl>
                                      </p:cBhvr>
                                    </p:animEffect>
                                  </p:childTnLst>
                                </p:cTn>
                              </p:par>
                              <p:par>
                                <p:cTn id="210" presetID="22" presetClass="entr" presetSubtype="4" fill="hold" grpId="0" nodeType="withEffect">
                                  <p:stCondLst>
                                    <p:cond delay="0"/>
                                  </p:stCondLst>
                                  <p:childTnLst>
                                    <p:set>
                                      <p:cBhvr>
                                        <p:cTn id="211" dur="1" fill="hold">
                                          <p:stCondLst>
                                            <p:cond delay="0"/>
                                          </p:stCondLst>
                                        </p:cTn>
                                        <p:tgtEl>
                                          <p:spTgt spid="168"/>
                                        </p:tgtEl>
                                        <p:attrNameLst>
                                          <p:attrName>style.visibility</p:attrName>
                                        </p:attrNameLst>
                                      </p:cBhvr>
                                      <p:to>
                                        <p:strVal val="visible"/>
                                      </p:to>
                                    </p:set>
                                    <p:animEffect transition="in" filter="wipe(down)">
                                      <p:cBhvr>
                                        <p:cTn id="212" dur="500"/>
                                        <p:tgtEl>
                                          <p:spTgt spid="168"/>
                                        </p:tgtEl>
                                      </p:cBhvr>
                                    </p:animEffect>
                                  </p:childTnLst>
                                </p:cTn>
                              </p:par>
                              <p:par>
                                <p:cTn id="213" presetID="22" presetClass="entr" presetSubtype="4" fill="hold" nodeType="withEffect">
                                  <p:stCondLst>
                                    <p:cond delay="0"/>
                                  </p:stCondLst>
                                  <p:childTnLst>
                                    <p:set>
                                      <p:cBhvr>
                                        <p:cTn id="214" dur="1" fill="hold">
                                          <p:stCondLst>
                                            <p:cond delay="0"/>
                                          </p:stCondLst>
                                        </p:cTn>
                                        <p:tgtEl>
                                          <p:spTgt spid="169"/>
                                        </p:tgtEl>
                                        <p:attrNameLst>
                                          <p:attrName>style.visibility</p:attrName>
                                        </p:attrNameLst>
                                      </p:cBhvr>
                                      <p:to>
                                        <p:strVal val="visible"/>
                                      </p:to>
                                    </p:set>
                                    <p:animEffect transition="in" filter="wipe(down)">
                                      <p:cBhvr>
                                        <p:cTn id="215" dur="500"/>
                                        <p:tgtEl>
                                          <p:spTgt spid="169"/>
                                        </p:tgtEl>
                                      </p:cBhvr>
                                    </p:animEffect>
                                  </p:childTnLst>
                                </p:cTn>
                              </p:par>
                              <p:par>
                                <p:cTn id="216" presetID="22" presetClass="entr" presetSubtype="4" fill="hold" nodeType="withEffect">
                                  <p:stCondLst>
                                    <p:cond delay="0"/>
                                  </p:stCondLst>
                                  <p:childTnLst>
                                    <p:set>
                                      <p:cBhvr>
                                        <p:cTn id="217" dur="1" fill="hold">
                                          <p:stCondLst>
                                            <p:cond delay="0"/>
                                          </p:stCondLst>
                                        </p:cTn>
                                        <p:tgtEl>
                                          <p:spTgt spid="173"/>
                                        </p:tgtEl>
                                        <p:attrNameLst>
                                          <p:attrName>style.visibility</p:attrName>
                                        </p:attrNameLst>
                                      </p:cBhvr>
                                      <p:to>
                                        <p:strVal val="visible"/>
                                      </p:to>
                                    </p:set>
                                    <p:animEffect transition="in" filter="wipe(down)">
                                      <p:cBhvr>
                                        <p:cTn id="218" dur="500"/>
                                        <p:tgtEl>
                                          <p:spTgt spid="173"/>
                                        </p:tgtEl>
                                      </p:cBhvr>
                                    </p:animEffect>
                                  </p:childTnLst>
                                </p:cTn>
                              </p:par>
                              <p:par>
                                <p:cTn id="219" presetID="22" presetClass="entr" presetSubtype="4" fill="hold" nodeType="withEffect">
                                  <p:stCondLst>
                                    <p:cond delay="0"/>
                                  </p:stCondLst>
                                  <p:childTnLst>
                                    <p:set>
                                      <p:cBhvr>
                                        <p:cTn id="220" dur="1" fill="hold">
                                          <p:stCondLst>
                                            <p:cond delay="0"/>
                                          </p:stCondLst>
                                        </p:cTn>
                                        <p:tgtEl>
                                          <p:spTgt spid="177"/>
                                        </p:tgtEl>
                                        <p:attrNameLst>
                                          <p:attrName>style.visibility</p:attrName>
                                        </p:attrNameLst>
                                      </p:cBhvr>
                                      <p:to>
                                        <p:strVal val="visible"/>
                                      </p:to>
                                    </p:set>
                                    <p:animEffect transition="in" filter="wipe(down)">
                                      <p:cBhvr>
                                        <p:cTn id="221" dur="500"/>
                                        <p:tgtEl>
                                          <p:spTgt spid="177"/>
                                        </p:tgtEl>
                                      </p:cBhvr>
                                    </p:animEffect>
                                  </p:childTnLst>
                                </p:cTn>
                              </p:par>
                              <p:par>
                                <p:cTn id="222" presetID="22" presetClass="entr" presetSubtype="4" fill="hold" nodeType="withEffect">
                                  <p:stCondLst>
                                    <p:cond delay="0"/>
                                  </p:stCondLst>
                                  <p:childTnLst>
                                    <p:set>
                                      <p:cBhvr>
                                        <p:cTn id="223" dur="1" fill="hold">
                                          <p:stCondLst>
                                            <p:cond delay="0"/>
                                          </p:stCondLst>
                                        </p:cTn>
                                        <p:tgtEl>
                                          <p:spTgt spid="181"/>
                                        </p:tgtEl>
                                        <p:attrNameLst>
                                          <p:attrName>style.visibility</p:attrName>
                                        </p:attrNameLst>
                                      </p:cBhvr>
                                      <p:to>
                                        <p:strVal val="visible"/>
                                      </p:to>
                                    </p:set>
                                    <p:animEffect transition="in" filter="wipe(down)">
                                      <p:cBhvr>
                                        <p:cTn id="224" dur="500"/>
                                        <p:tgtEl>
                                          <p:spTgt spid="181"/>
                                        </p:tgtEl>
                                      </p:cBhvr>
                                    </p:animEffect>
                                  </p:childTnLst>
                                </p:cTn>
                              </p:par>
                              <p:par>
                                <p:cTn id="225" presetID="22" presetClass="entr" presetSubtype="4" fill="hold" nodeType="withEffect">
                                  <p:stCondLst>
                                    <p:cond delay="0"/>
                                  </p:stCondLst>
                                  <p:childTnLst>
                                    <p:set>
                                      <p:cBhvr>
                                        <p:cTn id="226" dur="1" fill="hold">
                                          <p:stCondLst>
                                            <p:cond delay="0"/>
                                          </p:stCondLst>
                                        </p:cTn>
                                        <p:tgtEl>
                                          <p:spTgt spid="185"/>
                                        </p:tgtEl>
                                        <p:attrNameLst>
                                          <p:attrName>style.visibility</p:attrName>
                                        </p:attrNameLst>
                                      </p:cBhvr>
                                      <p:to>
                                        <p:strVal val="visible"/>
                                      </p:to>
                                    </p:set>
                                    <p:animEffect transition="in" filter="wipe(down)">
                                      <p:cBhvr>
                                        <p:cTn id="227" dur="500"/>
                                        <p:tgtEl>
                                          <p:spTgt spid="185"/>
                                        </p:tgtEl>
                                      </p:cBhvr>
                                    </p:animEffect>
                                  </p:childTnLst>
                                </p:cTn>
                              </p:par>
                              <p:par>
                                <p:cTn id="228" presetID="22" presetClass="entr" presetSubtype="4" fill="hold" nodeType="withEffect">
                                  <p:stCondLst>
                                    <p:cond delay="0"/>
                                  </p:stCondLst>
                                  <p:childTnLst>
                                    <p:set>
                                      <p:cBhvr>
                                        <p:cTn id="229" dur="1" fill="hold">
                                          <p:stCondLst>
                                            <p:cond delay="0"/>
                                          </p:stCondLst>
                                        </p:cTn>
                                        <p:tgtEl>
                                          <p:spTgt spid="186"/>
                                        </p:tgtEl>
                                        <p:attrNameLst>
                                          <p:attrName>style.visibility</p:attrName>
                                        </p:attrNameLst>
                                      </p:cBhvr>
                                      <p:to>
                                        <p:strVal val="visible"/>
                                      </p:to>
                                    </p:set>
                                    <p:animEffect transition="in" filter="wipe(down)">
                                      <p:cBhvr>
                                        <p:cTn id="230" dur="500"/>
                                        <p:tgtEl>
                                          <p:spTgt spid="186"/>
                                        </p:tgtEl>
                                      </p:cBhvr>
                                    </p:animEffect>
                                  </p:childTnLst>
                                </p:cTn>
                              </p:par>
                              <p:par>
                                <p:cTn id="231" presetID="22" presetClass="entr" presetSubtype="4" fill="hold" nodeType="withEffect">
                                  <p:stCondLst>
                                    <p:cond delay="0"/>
                                  </p:stCondLst>
                                  <p:childTnLst>
                                    <p:set>
                                      <p:cBhvr>
                                        <p:cTn id="232" dur="1" fill="hold">
                                          <p:stCondLst>
                                            <p:cond delay="0"/>
                                          </p:stCondLst>
                                        </p:cTn>
                                        <p:tgtEl>
                                          <p:spTgt spid="187"/>
                                        </p:tgtEl>
                                        <p:attrNameLst>
                                          <p:attrName>style.visibility</p:attrName>
                                        </p:attrNameLst>
                                      </p:cBhvr>
                                      <p:to>
                                        <p:strVal val="visible"/>
                                      </p:to>
                                    </p:set>
                                    <p:animEffect transition="in" filter="wipe(down)">
                                      <p:cBhvr>
                                        <p:cTn id="233" dur="500"/>
                                        <p:tgtEl>
                                          <p:spTgt spid="187"/>
                                        </p:tgtEl>
                                      </p:cBhvr>
                                    </p:animEffect>
                                  </p:childTnLst>
                                </p:cTn>
                              </p:par>
                              <p:par>
                                <p:cTn id="234" presetID="22" presetClass="entr" presetSubtype="4" fill="hold" nodeType="withEffect">
                                  <p:stCondLst>
                                    <p:cond delay="0"/>
                                  </p:stCondLst>
                                  <p:childTnLst>
                                    <p:set>
                                      <p:cBhvr>
                                        <p:cTn id="235" dur="1" fill="hold">
                                          <p:stCondLst>
                                            <p:cond delay="0"/>
                                          </p:stCondLst>
                                        </p:cTn>
                                        <p:tgtEl>
                                          <p:spTgt spid="190"/>
                                        </p:tgtEl>
                                        <p:attrNameLst>
                                          <p:attrName>style.visibility</p:attrName>
                                        </p:attrNameLst>
                                      </p:cBhvr>
                                      <p:to>
                                        <p:strVal val="visible"/>
                                      </p:to>
                                    </p:set>
                                    <p:animEffect transition="in" filter="wipe(down)">
                                      <p:cBhvr>
                                        <p:cTn id="236" dur="500"/>
                                        <p:tgtEl>
                                          <p:spTgt spid="190"/>
                                        </p:tgtEl>
                                      </p:cBhvr>
                                    </p:animEffect>
                                  </p:childTnLst>
                                </p:cTn>
                              </p:par>
                              <p:par>
                                <p:cTn id="237" presetID="22" presetClass="entr" presetSubtype="4" fill="hold" nodeType="withEffect">
                                  <p:stCondLst>
                                    <p:cond delay="0"/>
                                  </p:stCondLst>
                                  <p:childTnLst>
                                    <p:set>
                                      <p:cBhvr>
                                        <p:cTn id="238" dur="1" fill="hold">
                                          <p:stCondLst>
                                            <p:cond delay="0"/>
                                          </p:stCondLst>
                                        </p:cTn>
                                        <p:tgtEl>
                                          <p:spTgt spid="193"/>
                                        </p:tgtEl>
                                        <p:attrNameLst>
                                          <p:attrName>style.visibility</p:attrName>
                                        </p:attrNameLst>
                                      </p:cBhvr>
                                      <p:to>
                                        <p:strVal val="visible"/>
                                      </p:to>
                                    </p:set>
                                    <p:animEffect transition="in" filter="wipe(down)">
                                      <p:cBhvr>
                                        <p:cTn id="239" dur="500"/>
                                        <p:tgtEl>
                                          <p:spTgt spid="193"/>
                                        </p:tgtEl>
                                      </p:cBhvr>
                                    </p:animEffect>
                                  </p:childTnLst>
                                </p:cTn>
                              </p:par>
                              <p:par>
                                <p:cTn id="240" presetID="22" presetClass="entr" presetSubtype="4" fill="hold" grpId="0" nodeType="with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wipe(down)">
                                      <p:cBhvr>
                                        <p:cTn id="242" dur="500"/>
                                        <p:tgtEl>
                                          <p:spTgt spid="196"/>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wipe(down)">
                                      <p:cBhvr>
                                        <p:cTn id="245" dur="500"/>
                                        <p:tgtEl>
                                          <p:spTgt spid="197"/>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wipe(down)">
                                      <p:cBhvr>
                                        <p:cTn id="248" dur="500"/>
                                        <p:tgtEl>
                                          <p:spTgt spid="198"/>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wipe(down)">
                                      <p:cBhvr>
                                        <p:cTn id="251" dur="500"/>
                                        <p:tgtEl>
                                          <p:spTgt spid="199"/>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wipe(down)">
                                      <p:cBhvr>
                                        <p:cTn id="254" dur="500"/>
                                        <p:tgtEl>
                                          <p:spTgt spid="200"/>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201"/>
                                        </p:tgtEl>
                                        <p:attrNameLst>
                                          <p:attrName>style.visibility</p:attrName>
                                        </p:attrNameLst>
                                      </p:cBhvr>
                                      <p:to>
                                        <p:strVal val="visible"/>
                                      </p:to>
                                    </p:set>
                                    <p:animEffect transition="in" filter="wipe(down)">
                                      <p:cBhvr>
                                        <p:cTn id="257" dur="500"/>
                                        <p:tgtEl>
                                          <p:spTgt spid="201"/>
                                        </p:tgtEl>
                                      </p:cBhvr>
                                    </p:animEffect>
                                  </p:childTnLst>
                                </p:cTn>
                              </p:par>
                              <p:par>
                                <p:cTn id="258" presetID="22" presetClass="entr" presetSubtype="4" fill="hold" nodeType="withEffect">
                                  <p:stCondLst>
                                    <p:cond delay="0"/>
                                  </p:stCondLst>
                                  <p:childTnLst>
                                    <p:set>
                                      <p:cBhvr>
                                        <p:cTn id="259" dur="1" fill="hold">
                                          <p:stCondLst>
                                            <p:cond delay="0"/>
                                          </p:stCondLst>
                                        </p:cTn>
                                        <p:tgtEl>
                                          <p:spTgt spid="202"/>
                                        </p:tgtEl>
                                        <p:attrNameLst>
                                          <p:attrName>style.visibility</p:attrName>
                                        </p:attrNameLst>
                                      </p:cBhvr>
                                      <p:to>
                                        <p:strVal val="visible"/>
                                      </p:to>
                                    </p:set>
                                    <p:animEffect transition="in" filter="wipe(down)">
                                      <p:cBhvr>
                                        <p:cTn id="260" dur="500"/>
                                        <p:tgtEl>
                                          <p:spTgt spid="202"/>
                                        </p:tgtEl>
                                      </p:cBhvr>
                                    </p:animEffect>
                                  </p:childTnLst>
                                </p:cTn>
                              </p:par>
                              <p:par>
                                <p:cTn id="261" presetID="22" presetClass="entr" presetSubtype="4" fill="hold" nodeType="withEffect">
                                  <p:stCondLst>
                                    <p:cond delay="0"/>
                                  </p:stCondLst>
                                  <p:childTnLst>
                                    <p:set>
                                      <p:cBhvr>
                                        <p:cTn id="262" dur="1" fill="hold">
                                          <p:stCondLst>
                                            <p:cond delay="0"/>
                                          </p:stCondLst>
                                        </p:cTn>
                                        <p:tgtEl>
                                          <p:spTgt spid="203"/>
                                        </p:tgtEl>
                                        <p:attrNameLst>
                                          <p:attrName>style.visibility</p:attrName>
                                        </p:attrNameLst>
                                      </p:cBhvr>
                                      <p:to>
                                        <p:strVal val="visible"/>
                                      </p:to>
                                    </p:set>
                                    <p:animEffect transition="in" filter="wipe(down)">
                                      <p:cBhvr>
                                        <p:cTn id="263" dur="500"/>
                                        <p:tgtEl>
                                          <p:spTgt spid="203"/>
                                        </p:tgtEl>
                                      </p:cBhvr>
                                    </p:animEffect>
                                  </p:childTnLst>
                                </p:cTn>
                              </p:par>
                              <p:par>
                                <p:cTn id="264" presetID="22" presetClass="entr" presetSubtype="4" fill="hold" nodeType="withEffect">
                                  <p:stCondLst>
                                    <p:cond delay="0"/>
                                  </p:stCondLst>
                                  <p:childTnLst>
                                    <p:set>
                                      <p:cBhvr>
                                        <p:cTn id="265" dur="1" fill="hold">
                                          <p:stCondLst>
                                            <p:cond delay="0"/>
                                          </p:stCondLst>
                                        </p:cTn>
                                        <p:tgtEl>
                                          <p:spTgt spid="206"/>
                                        </p:tgtEl>
                                        <p:attrNameLst>
                                          <p:attrName>style.visibility</p:attrName>
                                        </p:attrNameLst>
                                      </p:cBhvr>
                                      <p:to>
                                        <p:strVal val="visible"/>
                                      </p:to>
                                    </p:set>
                                    <p:animEffect transition="in" filter="wipe(down)">
                                      <p:cBhvr>
                                        <p:cTn id="266" dur="500"/>
                                        <p:tgtEl>
                                          <p:spTgt spid="206"/>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210"/>
                                        </p:tgtEl>
                                        <p:attrNameLst>
                                          <p:attrName>style.visibility</p:attrName>
                                        </p:attrNameLst>
                                      </p:cBhvr>
                                      <p:to>
                                        <p:strVal val="visible"/>
                                      </p:to>
                                    </p:set>
                                    <p:animEffect transition="in" filter="wipe(down)">
                                      <p:cBhvr>
                                        <p:cTn id="269" dur="500"/>
                                        <p:tgtEl>
                                          <p:spTgt spid="210"/>
                                        </p:tgtEl>
                                      </p:cBhvr>
                                    </p:animEffect>
                                  </p:childTnLst>
                                </p:cTn>
                              </p:par>
                              <p:par>
                                <p:cTn id="270" presetID="22" presetClass="entr" presetSubtype="4" fill="hold" nodeType="withEffect">
                                  <p:stCondLst>
                                    <p:cond delay="0"/>
                                  </p:stCondLst>
                                  <p:childTnLst>
                                    <p:set>
                                      <p:cBhvr>
                                        <p:cTn id="271" dur="1" fill="hold">
                                          <p:stCondLst>
                                            <p:cond delay="0"/>
                                          </p:stCondLst>
                                        </p:cTn>
                                        <p:tgtEl>
                                          <p:spTgt spid="211"/>
                                        </p:tgtEl>
                                        <p:attrNameLst>
                                          <p:attrName>style.visibility</p:attrName>
                                        </p:attrNameLst>
                                      </p:cBhvr>
                                      <p:to>
                                        <p:strVal val="visible"/>
                                      </p:to>
                                    </p:set>
                                    <p:animEffect transition="in" filter="wipe(down)">
                                      <p:cBhvr>
                                        <p:cTn id="272" dur="500"/>
                                        <p:tgtEl>
                                          <p:spTgt spid="211"/>
                                        </p:tgtEl>
                                      </p:cBhvr>
                                    </p:animEffect>
                                  </p:childTnLst>
                                </p:cTn>
                              </p:par>
                              <p:par>
                                <p:cTn id="273" presetID="22" presetClass="entr" presetSubtype="4" fill="hold" nodeType="withEffect">
                                  <p:stCondLst>
                                    <p:cond delay="0"/>
                                  </p:stCondLst>
                                  <p:childTnLst>
                                    <p:set>
                                      <p:cBhvr>
                                        <p:cTn id="274" dur="1" fill="hold">
                                          <p:stCondLst>
                                            <p:cond delay="0"/>
                                          </p:stCondLst>
                                        </p:cTn>
                                        <p:tgtEl>
                                          <p:spTgt spid="214"/>
                                        </p:tgtEl>
                                        <p:attrNameLst>
                                          <p:attrName>style.visibility</p:attrName>
                                        </p:attrNameLst>
                                      </p:cBhvr>
                                      <p:to>
                                        <p:strVal val="visible"/>
                                      </p:to>
                                    </p:set>
                                    <p:animEffect transition="in" filter="wipe(down)">
                                      <p:cBhvr>
                                        <p:cTn id="275" dur="500"/>
                                        <p:tgtEl>
                                          <p:spTgt spid="214"/>
                                        </p:tgtEl>
                                      </p:cBhvr>
                                    </p:animEffect>
                                  </p:childTnLst>
                                </p:cTn>
                              </p:par>
                              <p:par>
                                <p:cTn id="276" presetID="22" presetClass="entr" presetSubtype="4" fill="hold" nodeType="withEffect">
                                  <p:stCondLst>
                                    <p:cond delay="0"/>
                                  </p:stCondLst>
                                  <p:childTnLst>
                                    <p:set>
                                      <p:cBhvr>
                                        <p:cTn id="277" dur="1" fill="hold">
                                          <p:stCondLst>
                                            <p:cond delay="0"/>
                                          </p:stCondLst>
                                        </p:cTn>
                                        <p:tgtEl>
                                          <p:spTgt spid="217"/>
                                        </p:tgtEl>
                                        <p:attrNameLst>
                                          <p:attrName>style.visibility</p:attrName>
                                        </p:attrNameLst>
                                      </p:cBhvr>
                                      <p:to>
                                        <p:strVal val="visible"/>
                                      </p:to>
                                    </p:set>
                                    <p:animEffect transition="in" filter="wipe(down)">
                                      <p:cBhvr>
                                        <p:cTn id="278" dur="500"/>
                                        <p:tgtEl>
                                          <p:spTgt spid="217"/>
                                        </p:tgtEl>
                                      </p:cBhvr>
                                    </p:animEffect>
                                  </p:childTnLst>
                                </p:cTn>
                              </p:par>
                              <p:par>
                                <p:cTn id="279" presetID="22" presetClass="entr" presetSubtype="4" fill="hold" nodeType="withEffect">
                                  <p:stCondLst>
                                    <p:cond delay="0"/>
                                  </p:stCondLst>
                                  <p:childTnLst>
                                    <p:set>
                                      <p:cBhvr>
                                        <p:cTn id="280" dur="1" fill="hold">
                                          <p:stCondLst>
                                            <p:cond delay="0"/>
                                          </p:stCondLst>
                                        </p:cTn>
                                        <p:tgtEl>
                                          <p:spTgt spid="220"/>
                                        </p:tgtEl>
                                        <p:attrNameLst>
                                          <p:attrName>style.visibility</p:attrName>
                                        </p:attrNameLst>
                                      </p:cBhvr>
                                      <p:to>
                                        <p:strVal val="visible"/>
                                      </p:to>
                                    </p:set>
                                    <p:animEffect transition="in" filter="wipe(down)">
                                      <p:cBhvr>
                                        <p:cTn id="281" dur="500"/>
                                        <p:tgtEl>
                                          <p:spTgt spid="220"/>
                                        </p:tgtEl>
                                      </p:cBhvr>
                                    </p:animEffect>
                                  </p:childTnLst>
                                </p:cTn>
                              </p:par>
                              <p:par>
                                <p:cTn id="282" presetID="22" presetClass="entr" presetSubtype="4" fill="hold" nodeType="withEffect">
                                  <p:stCondLst>
                                    <p:cond delay="0"/>
                                  </p:stCondLst>
                                  <p:childTnLst>
                                    <p:set>
                                      <p:cBhvr>
                                        <p:cTn id="283" dur="1" fill="hold">
                                          <p:stCondLst>
                                            <p:cond delay="0"/>
                                          </p:stCondLst>
                                        </p:cTn>
                                        <p:tgtEl>
                                          <p:spTgt spid="221"/>
                                        </p:tgtEl>
                                        <p:attrNameLst>
                                          <p:attrName>style.visibility</p:attrName>
                                        </p:attrNameLst>
                                      </p:cBhvr>
                                      <p:to>
                                        <p:strVal val="visible"/>
                                      </p:to>
                                    </p:set>
                                    <p:animEffect transition="in" filter="wipe(down)">
                                      <p:cBhvr>
                                        <p:cTn id="284" dur="500"/>
                                        <p:tgtEl>
                                          <p:spTgt spid="221"/>
                                        </p:tgtEl>
                                      </p:cBhvr>
                                    </p:animEffect>
                                  </p:childTnLst>
                                </p:cTn>
                              </p:par>
                              <p:par>
                                <p:cTn id="285" presetID="22" presetClass="entr" presetSubtype="4" fill="hold" nodeType="withEffect">
                                  <p:stCondLst>
                                    <p:cond delay="0"/>
                                  </p:stCondLst>
                                  <p:childTnLst>
                                    <p:set>
                                      <p:cBhvr>
                                        <p:cTn id="286" dur="1" fill="hold">
                                          <p:stCondLst>
                                            <p:cond delay="0"/>
                                          </p:stCondLst>
                                        </p:cTn>
                                        <p:tgtEl>
                                          <p:spTgt spid="222"/>
                                        </p:tgtEl>
                                        <p:attrNameLst>
                                          <p:attrName>style.visibility</p:attrName>
                                        </p:attrNameLst>
                                      </p:cBhvr>
                                      <p:to>
                                        <p:strVal val="visible"/>
                                      </p:to>
                                    </p:set>
                                    <p:animEffect transition="in" filter="wipe(down)">
                                      <p:cBhvr>
                                        <p:cTn id="287" dur="500"/>
                                        <p:tgtEl>
                                          <p:spTgt spid="222"/>
                                        </p:tgtEl>
                                      </p:cBhvr>
                                    </p:animEffect>
                                  </p:childTnLst>
                                </p:cTn>
                              </p:par>
                              <p:par>
                                <p:cTn id="288" presetID="22" presetClass="entr" presetSubtype="4" fill="hold" nodeType="withEffect">
                                  <p:stCondLst>
                                    <p:cond delay="0"/>
                                  </p:stCondLst>
                                  <p:childTnLst>
                                    <p:set>
                                      <p:cBhvr>
                                        <p:cTn id="289" dur="1" fill="hold">
                                          <p:stCondLst>
                                            <p:cond delay="0"/>
                                          </p:stCondLst>
                                        </p:cTn>
                                        <p:tgtEl>
                                          <p:spTgt spid="223"/>
                                        </p:tgtEl>
                                        <p:attrNameLst>
                                          <p:attrName>style.visibility</p:attrName>
                                        </p:attrNameLst>
                                      </p:cBhvr>
                                      <p:to>
                                        <p:strVal val="visible"/>
                                      </p:to>
                                    </p:set>
                                    <p:animEffect transition="in" filter="wipe(down)">
                                      <p:cBhvr>
                                        <p:cTn id="290" dur="500"/>
                                        <p:tgtEl>
                                          <p:spTgt spid="223"/>
                                        </p:tgtEl>
                                      </p:cBhvr>
                                    </p:animEffect>
                                  </p:childTnLst>
                                </p:cTn>
                              </p:par>
                              <p:par>
                                <p:cTn id="291" presetID="22" presetClass="entr" presetSubtype="4" fill="hold" grpId="0" nodeType="withEffect">
                                  <p:stCondLst>
                                    <p:cond delay="0"/>
                                  </p:stCondLst>
                                  <p:childTnLst>
                                    <p:set>
                                      <p:cBhvr>
                                        <p:cTn id="292" dur="1" fill="hold">
                                          <p:stCondLst>
                                            <p:cond delay="0"/>
                                          </p:stCondLst>
                                        </p:cTn>
                                        <p:tgtEl>
                                          <p:spTgt spid="226"/>
                                        </p:tgtEl>
                                        <p:attrNameLst>
                                          <p:attrName>style.visibility</p:attrName>
                                        </p:attrNameLst>
                                      </p:cBhvr>
                                      <p:to>
                                        <p:strVal val="visible"/>
                                      </p:to>
                                    </p:set>
                                    <p:animEffect transition="in" filter="wipe(down)">
                                      <p:cBhvr>
                                        <p:cTn id="293" dur="500"/>
                                        <p:tgtEl>
                                          <p:spTgt spid="226"/>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grpId="0" nodeType="clickEffect">
                                  <p:stCondLst>
                                    <p:cond delay="0"/>
                                  </p:stCondLst>
                                  <p:childTnLst>
                                    <p:set>
                                      <p:cBhvr>
                                        <p:cTn id="297" dur="1" fill="hold">
                                          <p:stCondLst>
                                            <p:cond delay="0"/>
                                          </p:stCondLst>
                                        </p:cTn>
                                        <p:tgtEl>
                                          <p:spTgt spid="234"/>
                                        </p:tgtEl>
                                        <p:attrNameLst>
                                          <p:attrName>style.visibility</p:attrName>
                                        </p:attrNameLst>
                                      </p:cBhvr>
                                      <p:to>
                                        <p:strVal val="visible"/>
                                      </p:to>
                                    </p:set>
                                    <p:animEffect transition="in" filter="wipe(down)">
                                      <p:cBhvr>
                                        <p:cTn id="298"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5" grpId="0"/>
      <p:bldP spid="43" grpId="0"/>
      <p:bldP spid="44" grpId="0"/>
      <p:bldP spid="45" grpId="0"/>
      <p:bldP spid="46" grpId="0"/>
      <p:bldP spid="47" grpId="0" animBg="1"/>
      <p:bldP spid="48" grpId="0"/>
      <p:bldP spid="57" grpId="0"/>
      <p:bldP spid="73" grpId="0"/>
      <p:bldP spid="74" grpId="0"/>
      <p:bldP spid="75" grpId="0"/>
      <p:bldP spid="76" grpId="0"/>
      <p:bldP spid="77" grpId="0"/>
      <p:bldP spid="83" grpId="0"/>
      <p:bldP spid="111" grpId="0"/>
      <p:bldP spid="112" grpId="0"/>
      <p:bldP spid="113" grpId="0"/>
      <p:bldP spid="114" grpId="0"/>
      <p:bldP spid="115" grpId="0" animBg="1"/>
      <p:bldP spid="116" grpId="0"/>
      <p:bldP spid="125" grpId="0"/>
      <p:bldP spid="141" grpId="0"/>
      <p:bldP spid="163" grpId="0"/>
      <p:bldP spid="168" grpId="0"/>
      <p:bldP spid="196" grpId="0"/>
      <p:bldP spid="197" grpId="0"/>
      <p:bldP spid="198" grpId="0"/>
      <p:bldP spid="199" grpId="0"/>
      <p:bldP spid="200" grpId="0" animBg="1"/>
      <p:bldP spid="201" grpId="0"/>
      <p:bldP spid="210" grpId="0"/>
      <p:bldP spid="226" grpId="0"/>
      <p:bldP spid="2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3F4A-1490-4394-B34E-19317A409083}"/>
              </a:ext>
            </a:extLst>
          </p:cNvPr>
          <p:cNvSpPr>
            <a:spLocks noGrp="1"/>
          </p:cNvSpPr>
          <p:nvPr>
            <p:ph type="title"/>
          </p:nvPr>
        </p:nvSpPr>
        <p:spPr>
          <a:xfrm>
            <a:off x="838200" y="365126"/>
            <a:ext cx="10515600" cy="773562"/>
          </a:xfrm>
        </p:spPr>
        <p:txBody>
          <a:bodyPr/>
          <a:lstStyle/>
          <a:p>
            <a:r>
              <a:rPr lang="en-IN" dirty="0">
                <a:latin typeface="Times New Roman" panose="02020603050405020304" pitchFamily="18" charset="0"/>
                <a:cs typeface="Times New Roman" panose="02020603050405020304" pitchFamily="18" charset="0"/>
              </a:rPr>
              <a:t>Problems of BST: Searching</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98B3B4-3F21-449D-95B2-DE6CF647DDA2}"/>
                  </a:ext>
                </a:extLst>
              </p:cNvPr>
              <p:cNvSpPr>
                <a:spLocks noGrp="1"/>
              </p:cNvSpPr>
              <p:nvPr>
                <p:ph idx="1"/>
              </p:nvPr>
            </p:nvSpPr>
            <p:spPr>
              <a:xfrm>
                <a:off x="838200" y="1138688"/>
                <a:ext cx="10515600" cy="5038275"/>
              </a:xfrm>
            </p:spPr>
            <p:txBody>
              <a:bodyPr/>
              <a:lstStyle/>
              <a:p>
                <a:pPr>
                  <a:lnSpc>
                    <a:spcPct val="150000"/>
                  </a:lnSpc>
                </a:pPr>
                <a:r>
                  <a:rPr lang="en-US" dirty="0"/>
                  <a:t>How to keep maintain the complexity of searching of BST</a:t>
                </a:r>
              </a:p>
              <a:p>
                <a:pPr>
                  <a:lnSpc>
                    <a:spcPct val="150000"/>
                  </a:lnSpc>
                </a:pPr>
                <a:r>
                  <a:rPr lang="en-US" dirty="0"/>
                  <a:t>Therefore, there arises the need to maintain the binary search tree to be of balanced (If we can, then it is possible to keep </a:t>
                </a:r>
                <a14:m>
                  <m:oMath xmlns:m="http://schemas.openxmlformats.org/officeDocument/2006/math">
                    <m:r>
                      <a:rPr lang="en-US" i="1" dirty="0">
                        <a:solidFill>
                          <a:srgbClr val="002060"/>
                        </a:solidFill>
                        <a:latin typeface="Cambria Math" panose="02040503050406030204" pitchFamily="18" charset="0"/>
                      </a:rPr>
                      <m:t>𝑂</m:t>
                    </m:r>
                    <m:d>
                      <m:dPr>
                        <m:ctrlPr>
                          <a:rPr lang="en-US" i="1" dirty="0">
                            <a:solidFill>
                              <a:srgbClr val="002060"/>
                            </a:solidFill>
                            <a:latin typeface="Cambria Math" panose="02040503050406030204" pitchFamily="18" charset="0"/>
                          </a:rPr>
                        </m:ctrlPr>
                      </m:dPr>
                      <m:e>
                        <m:func>
                          <m:funcPr>
                            <m:ctrlPr>
                              <a:rPr lang="en-US" i="1" dirty="0">
                                <a:solidFill>
                                  <a:srgbClr val="002060"/>
                                </a:solidFill>
                                <a:latin typeface="Cambria Math" panose="02040503050406030204" pitchFamily="18" charset="0"/>
                              </a:rPr>
                            </m:ctrlPr>
                          </m:funcPr>
                          <m:fName>
                            <m:r>
                              <m:rPr>
                                <m:sty m:val="p"/>
                              </m:rPr>
                              <a:rPr lang="en-US" dirty="0">
                                <a:solidFill>
                                  <a:srgbClr val="002060"/>
                                </a:solidFill>
                                <a:latin typeface="Cambria Math" panose="02040503050406030204" pitchFamily="18" charset="0"/>
                              </a:rPr>
                              <m:t>log</m:t>
                            </m:r>
                          </m:fName>
                          <m:e>
                            <m:r>
                              <a:rPr lang="en-US" i="1" dirty="0">
                                <a:solidFill>
                                  <a:srgbClr val="002060"/>
                                </a:solidFill>
                                <a:latin typeface="Cambria Math" panose="02040503050406030204" pitchFamily="18" charset="0"/>
                              </a:rPr>
                              <m:t>𝑛</m:t>
                            </m:r>
                          </m:e>
                        </m:func>
                      </m:e>
                    </m:d>
                    <m:r>
                      <a:rPr lang="en-US" b="0" i="1" dirty="0" smtClean="0">
                        <a:solidFill>
                          <a:srgbClr val="002060"/>
                        </a:solidFill>
                        <a:latin typeface="Cambria Math" panose="02040503050406030204" pitchFamily="18" charset="0"/>
                      </a:rPr>
                      <m:t>)</m:t>
                    </m:r>
                  </m:oMath>
                </a14:m>
                <a:endParaRPr lang="en-IN" dirty="0"/>
              </a:p>
              <a:p>
                <a:pPr>
                  <a:lnSpc>
                    <a:spcPct val="150000"/>
                  </a:lnSpc>
                </a:pPr>
                <a:r>
                  <a:rPr lang="en-IN" dirty="0"/>
                  <a:t>But, how ?</a:t>
                </a:r>
              </a:p>
              <a:p>
                <a:pPr>
                  <a:lnSpc>
                    <a:spcPct val="150000"/>
                  </a:lnSpc>
                </a:pPr>
                <a:r>
                  <a:rPr lang="en-IN" b="1" dirty="0">
                    <a:latin typeface="Times New Roman" panose="02020603050405020304" pitchFamily="18" charset="0"/>
                    <a:cs typeface="Times New Roman" panose="02020603050405020304" pitchFamily="18" charset="0"/>
                  </a:rPr>
                  <a:t>Height Balanced Binary Search Tree : </a:t>
                </a:r>
                <a:r>
                  <a:rPr lang="en-IN" b="1" dirty="0">
                    <a:highlight>
                      <a:srgbClr val="FFFF00"/>
                    </a:highlight>
                    <a:latin typeface="Times New Roman" panose="02020603050405020304" pitchFamily="18" charset="0"/>
                    <a:cs typeface="Times New Roman" panose="02020603050405020304" pitchFamily="18" charset="0"/>
                  </a:rPr>
                  <a:t>A</a:t>
                </a:r>
                <a:r>
                  <a:rPr lang="en-IN" b="1" dirty="0">
                    <a:latin typeface="Times New Roman" panose="02020603050405020304" pitchFamily="18" charset="0"/>
                    <a:cs typeface="Times New Roman" panose="02020603050405020304" pitchFamily="18" charset="0"/>
                  </a:rPr>
                  <a:t>delson-</a:t>
                </a:r>
                <a:r>
                  <a:rPr lang="en-IN" b="1" dirty="0" err="1">
                    <a:highlight>
                      <a:srgbClr val="FFFF00"/>
                    </a:highlight>
                    <a:latin typeface="Times New Roman" panose="02020603050405020304" pitchFamily="18" charset="0"/>
                    <a:cs typeface="Times New Roman" panose="02020603050405020304" pitchFamily="18" charset="0"/>
                  </a:rPr>
                  <a:t>V</a:t>
                </a:r>
                <a:r>
                  <a:rPr lang="en-IN" b="1" dirty="0" err="1">
                    <a:latin typeface="Times New Roman" panose="02020603050405020304" pitchFamily="18" charset="0"/>
                    <a:cs typeface="Times New Roman" panose="02020603050405020304" pitchFamily="18" charset="0"/>
                  </a:rPr>
                  <a:t>elskii</a:t>
                </a:r>
                <a:r>
                  <a:rPr lang="en-IN" b="1" dirty="0">
                    <a:latin typeface="Times New Roman" panose="02020603050405020304" pitchFamily="18" charset="0"/>
                    <a:cs typeface="Times New Roman" panose="02020603050405020304" pitchFamily="18" charset="0"/>
                  </a:rPr>
                  <a:t> and </a:t>
                </a:r>
                <a:r>
                  <a:rPr lang="en-IN" b="1" dirty="0">
                    <a:highlight>
                      <a:srgbClr val="FFFF00"/>
                    </a:highlight>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andis Search Tree (AVL Search Trees)</a:t>
                </a:r>
              </a:p>
              <a:p>
                <a:endParaRPr lang="en-IN" dirty="0"/>
              </a:p>
              <a:p>
                <a:endParaRPr lang="en-IN" dirty="0"/>
              </a:p>
            </p:txBody>
          </p:sp>
        </mc:Choice>
        <mc:Fallback>
          <p:sp>
            <p:nvSpPr>
              <p:cNvPr id="3" name="Content Placeholder 2">
                <a:extLst>
                  <a:ext uri="{FF2B5EF4-FFF2-40B4-BE49-F238E27FC236}">
                    <a16:creationId xmlns:a16="http://schemas.microsoft.com/office/drawing/2014/main" id="{D398B3B4-3F21-449D-95B2-DE6CF647DDA2}"/>
                  </a:ext>
                </a:extLst>
              </p:cNvPr>
              <p:cNvSpPr>
                <a:spLocks noGrp="1" noRot="1" noChangeAspect="1" noMove="1" noResize="1" noEditPoints="1" noAdjustHandles="1" noChangeArrowheads="1" noChangeShapeType="1" noTextEdit="1"/>
              </p:cNvSpPr>
              <p:nvPr>
                <p:ph idx="1"/>
              </p:nvPr>
            </p:nvSpPr>
            <p:spPr>
              <a:xfrm>
                <a:off x="838200" y="1138688"/>
                <a:ext cx="10515600" cy="5038275"/>
              </a:xfrm>
              <a:blipFill>
                <a:blip r:embed="rId2"/>
                <a:stretch>
                  <a:fillRect l="-1043" r="-110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EE2E979D-E882-4BC0-8696-D2D39F242571}"/>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B7015F1F-0A73-4373-B5EE-24B2D911F1CB}"/>
              </a:ext>
            </a:extLst>
          </p:cNvPr>
          <p:cNvSpPr>
            <a:spLocks noGrp="1"/>
          </p:cNvSpPr>
          <p:nvPr>
            <p:ph type="sldNum" sz="quarter" idx="12"/>
          </p:nvPr>
        </p:nvSpPr>
        <p:spPr/>
        <p:txBody>
          <a:bodyPr/>
          <a:lstStyle/>
          <a:p>
            <a:fld id="{601E844E-216E-47E9-9739-0B169D701703}" type="slidenum">
              <a:rPr lang="en-IN" smtClean="0"/>
              <a:t>23</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168B5F-E56A-4B9E-84AD-318E34913CE9}"/>
                  </a:ext>
                </a:extLst>
              </p:cNvPr>
              <p:cNvSpPr txBox="1"/>
              <p:nvPr/>
            </p:nvSpPr>
            <p:spPr>
              <a:xfrm>
                <a:off x="9550879" y="1206488"/>
                <a:ext cx="1988389"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i="1" dirty="0" smtClean="0">
                          <a:solidFill>
                            <a:srgbClr val="002060"/>
                          </a:solidFill>
                          <a:latin typeface="Cambria Math" panose="02040503050406030204" pitchFamily="18" charset="0"/>
                        </a:rPr>
                        <m:t>𝑓</m:t>
                      </m:r>
                      <m:r>
                        <a:rPr lang="en-US" i="1" dirty="0" smtClean="0">
                          <a:solidFill>
                            <a:srgbClr val="002060"/>
                          </a:solidFill>
                          <a:latin typeface="Cambria Math" panose="02040503050406030204" pitchFamily="18" charset="0"/>
                        </a:rPr>
                        <m:t>(</m:t>
                      </m:r>
                      <m:r>
                        <a:rPr lang="en-US" i="1" dirty="0" smtClean="0">
                          <a:solidFill>
                            <a:srgbClr val="002060"/>
                          </a:solidFill>
                          <a:latin typeface="Cambria Math" panose="02040503050406030204" pitchFamily="18" charset="0"/>
                        </a:rPr>
                        <m:t>𝑛</m:t>
                      </m:r>
                      <m:r>
                        <a:rPr lang="en-US" i="1" dirty="0" smtClean="0">
                          <a:solidFill>
                            <a:srgbClr val="002060"/>
                          </a:solidFill>
                          <a:latin typeface="Cambria Math" panose="02040503050406030204" pitchFamily="18" charset="0"/>
                        </a:rPr>
                        <m:t>)=</m:t>
                      </m:r>
                      <m:r>
                        <a:rPr lang="en-US" i="1" dirty="0" smtClean="0">
                          <a:solidFill>
                            <a:srgbClr val="002060"/>
                          </a:solidFill>
                          <a:latin typeface="Cambria Math" panose="02040503050406030204" pitchFamily="18" charset="0"/>
                        </a:rPr>
                        <m:t>𝑂</m:t>
                      </m:r>
                      <m:r>
                        <a:rPr lang="en-US" i="1" dirty="0" smtClean="0">
                          <a:solidFill>
                            <a:srgbClr val="002060"/>
                          </a:solidFill>
                          <a:latin typeface="Cambria Math" panose="02040503050406030204" pitchFamily="18" charset="0"/>
                        </a:rPr>
                        <m:t>(</m:t>
                      </m:r>
                      <m:func>
                        <m:funcPr>
                          <m:ctrlPr>
                            <a:rPr lang="en-US" i="1" dirty="0" smtClean="0">
                              <a:solidFill>
                                <a:srgbClr val="002060"/>
                              </a:solidFill>
                              <a:latin typeface="Cambria Math" panose="02040503050406030204" pitchFamily="18" charset="0"/>
                            </a:rPr>
                          </m:ctrlPr>
                        </m:funcPr>
                        <m:fName>
                          <m:r>
                            <m:rPr>
                              <m:sty m:val="p"/>
                            </m:rPr>
                            <a:rPr lang="en-US" i="0" dirty="0" smtClean="0">
                              <a:solidFill>
                                <a:srgbClr val="002060"/>
                              </a:solidFill>
                              <a:latin typeface="Cambria Math" panose="02040503050406030204" pitchFamily="18" charset="0"/>
                            </a:rPr>
                            <m:t>log</m:t>
                          </m:r>
                        </m:fName>
                        <m:e>
                          <m:r>
                            <a:rPr lang="en-US" b="0" i="1" dirty="0" smtClean="0">
                              <a:solidFill>
                                <a:srgbClr val="002060"/>
                              </a:solidFill>
                              <a:latin typeface="Cambria Math" panose="02040503050406030204" pitchFamily="18" charset="0"/>
                            </a:rPr>
                            <m:t>𝑛</m:t>
                          </m:r>
                        </m:e>
                      </m:func>
                      <m:r>
                        <a:rPr lang="en-US" i="1" dirty="0" smtClean="0">
                          <a:solidFill>
                            <a:srgbClr val="002060"/>
                          </a:solidFill>
                          <a:latin typeface="Cambria Math" panose="02040503050406030204" pitchFamily="18" charset="0"/>
                        </a:rPr>
                        <m:t>)</m:t>
                      </m:r>
                    </m:oMath>
                  </m:oMathPara>
                </a14:m>
                <a:endParaRPr lang="en-IN" i="1" dirty="0">
                  <a:solidFill>
                    <a:srgbClr val="002060"/>
                  </a:solidFill>
                </a:endParaRPr>
              </a:p>
            </p:txBody>
          </p:sp>
        </mc:Choice>
        <mc:Fallback xmlns="">
          <p:sp>
            <p:nvSpPr>
              <p:cNvPr id="6" name="TextBox 5">
                <a:extLst>
                  <a:ext uri="{FF2B5EF4-FFF2-40B4-BE49-F238E27FC236}">
                    <a16:creationId xmlns:a16="http://schemas.microsoft.com/office/drawing/2014/main" id="{A9168B5F-E56A-4B9E-84AD-318E34913CE9}"/>
                  </a:ext>
                </a:extLst>
              </p:cNvPr>
              <p:cNvSpPr txBox="1">
                <a:spLocks noRot="1" noChangeAspect="1" noMove="1" noResize="1" noEditPoints="1" noAdjustHandles="1" noChangeArrowheads="1" noChangeShapeType="1" noTextEdit="1"/>
              </p:cNvSpPr>
              <p:nvPr/>
            </p:nvSpPr>
            <p:spPr>
              <a:xfrm>
                <a:off x="9550879" y="1206488"/>
                <a:ext cx="1988389" cy="369332"/>
              </a:xfrm>
              <a:prstGeom prst="rect">
                <a:avLst/>
              </a:prstGeom>
              <a:blipFill>
                <a:blip r:embed="rId3"/>
                <a:stretch>
                  <a:fillRect l="-920" b="-11475"/>
                </a:stretch>
              </a:blipFill>
            </p:spPr>
            <p:txBody>
              <a:bodyPr/>
              <a:lstStyle/>
              <a:p>
                <a:r>
                  <a:rPr lang="en-IN">
                    <a:noFill/>
                  </a:rPr>
                  <a:t> </a:t>
                </a:r>
              </a:p>
            </p:txBody>
          </p:sp>
        </mc:Fallback>
      </mc:AlternateContent>
    </p:spTree>
    <p:extLst>
      <p:ext uri="{BB962C8B-B14F-4D97-AF65-F5344CB8AC3E}">
        <p14:creationId xmlns:p14="http://schemas.microsoft.com/office/powerpoint/2010/main" val="2803420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8FB7E64D-713A-452D-A0AE-C3CF1DE054D6}"/>
              </a:ext>
            </a:extLst>
          </p:cNvPr>
          <p:cNvSpPr>
            <a:spLocks noGrp="1" noChangeArrowheads="1"/>
          </p:cNvSpPr>
          <p:nvPr>
            <p:ph type="title"/>
          </p:nvPr>
        </p:nvSpPr>
        <p:spPr>
          <a:xfrm>
            <a:off x="2209800" y="2286000"/>
            <a:ext cx="7772400" cy="1143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FF0000"/>
                </a:solidFill>
              </a:rPr>
              <a:t>AVL Trees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a:extLst>
              <a:ext uri="{FF2B5EF4-FFF2-40B4-BE49-F238E27FC236}">
                <a16:creationId xmlns:a16="http://schemas.microsoft.com/office/drawing/2014/main" id="{5C451593-33E8-49AB-A461-37BDF9BBC0F8}"/>
              </a:ext>
            </a:extLst>
          </p:cNvPr>
          <p:cNvSpPr>
            <a:spLocks noGrp="1"/>
          </p:cNvSpPr>
          <p:nvPr>
            <p:ph type="dt" idx="10"/>
          </p:nvPr>
        </p:nvSpPr>
        <p:spPr/>
        <p:txBody>
          <a:bodyPr/>
          <a:lstStyle/>
          <a:p>
            <a:r>
              <a:rPr lang="en-US" altLang="en-US"/>
              <a:t>12/26/03</a:t>
            </a:r>
          </a:p>
        </p:txBody>
      </p:sp>
      <p:sp>
        <p:nvSpPr>
          <p:cNvPr id="40" name="Footer Placeholder 4">
            <a:extLst>
              <a:ext uri="{FF2B5EF4-FFF2-40B4-BE49-F238E27FC236}">
                <a16:creationId xmlns:a16="http://schemas.microsoft.com/office/drawing/2014/main" id="{DA7713B8-12FE-4B58-AE4D-1E5FCAFC810F}"/>
              </a:ext>
            </a:extLst>
          </p:cNvPr>
          <p:cNvSpPr>
            <a:spLocks noGrp="1"/>
          </p:cNvSpPr>
          <p:nvPr>
            <p:ph type="ftr" idx="11"/>
          </p:nvPr>
        </p:nvSpPr>
        <p:spPr/>
        <p:txBody>
          <a:bodyPr/>
          <a:lstStyle/>
          <a:p>
            <a:r>
              <a:rPr lang="en-US" altLang="en-US"/>
              <a:t>AVL Trees - Lecture 8</a:t>
            </a:r>
          </a:p>
        </p:txBody>
      </p:sp>
      <p:sp>
        <p:nvSpPr>
          <p:cNvPr id="41" name="Slide Number Placeholder 5">
            <a:extLst>
              <a:ext uri="{FF2B5EF4-FFF2-40B4-BE49-F238E27FC236}">
                <a16:creationId xmlns:a16="http://schemas.microsoft.com/office/drawing/2014/main" id="{175AD690-26A1-48EF-AA12-AB43E178F356}"/>
              </a:ext>
            </a:extLst>
          </p:cNvPr>
          <p:cNvSpPr>
            <a:spLocks noGrp="1"/>
          </p:cNvSpPr>
          <p:nvPr>
            <p:ph type="sldNum" idx="12"/>
          </p:nvPr>
        </p:nvSpPr>
        <p:spPr/>
        <p:txBody>
          <a:bodyPr/>
          <a:lstStyle/>
          <a:p>
            <a:fld id="{BED5EA0C-6CF2-450A-AEED-D9EF2F2930FE}" type="slidenum">
              <a:rPr lang="en-US" altLang="en-US"/>
              <a:pPr/>
              <a:t>25</a:t>
            </a:fld>
            <a:endParaRPr lang="en-US" altLang="en-US"/>
          </a:p>
        </p:txBody>
      </p:sp>
      <p:sp>
        <p:nvSpPr>
          <p:cNvPr id="7169" name="Rectangle 1">
            <a:extLst>
              <a:ext uri="{FF2B5EF4-FFF2-40B4-BE49-F238E27FC236}">
                <a16:creationId xmlns:a16="http://schemas.microsoft.com/office/drawing/2014/main" id="{A5A9C4D3-127E-4678-8A25-72784A0406F8}"/>
              </a:ext>
            </a:extLst>
          </p:cNvPr>
          <p:cNvSpPr>
            <a:spLocks noGrp="1" noChangeArrowheads="1"/>
          </p:cNvSpPr>
          <p:nvPr>
            <p:ph type="title"/>
          </p:nvPr>
        </p:nvSpPr>
        <p:spPr>
          <a:xfrm>
            <a:off x="2057400" y="609600"/>
            <a:ext cx="8077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Balanced and unbalanced BST</a:t>
            </a:r>
          </a:p>
        </p:txBody>
      </p:sp>
      <p:sp>
        <p:nvSpPr>
          <p:cNvPr id="7170" name="Oval 2">
            <a:extLst>
              <a:ext uri="{FF2B5EF4-FFF2-40B4-BE49-F238E27FC236}">
                <a16:creationId xmlns:a16="http://schemas.microsoft.com/office/drawing/2014/main" id="{9AC4B873-F706-4BC3-8D68-153F72C94443}"/>
              </a:ext>
            </a:extLst>
          </p:cNvPr>
          <p:cNvSpPr>
            <a:spLocks noChangeArrowheads="1"/>
          </p:cNvSpPr>
          <p:nvPr/>
        </p:nvSpPr>
        <p:spPr bwMode="auto">
          <a:xfrm>
            <a:off x="8382000" y="2057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7171" name="Oval 3">
            <a:extLst>
              <a:ext uri="{FF2B5EF4-FFF2-40B4-BE49-F238E27FC236}">
                <a16:creationId xmlns:a16="http://schemas.microsoft.com/office/drawing/2014/main" id="{EACAEBAA-2B9D-4509-93AA-CBFC08BA2CED}"/>
              </a:ext>
            </a:extLst>
          </p:cNvPr>
          <p:cNvSpPr>
            <a:spLocks noChangeArrowheads="1"/>
          </p:cNvSpPr>
          <p:nvPr/>
        </p:nvSpPr>
        <p:spPr bwMode="auto">
          <a:xfrm>
            <a:off x="7315200" y="2743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a:t>
            </a:r>
          </a:p>
        </p:txBody>
      </p:sp>
      <p:sp>
        <p:nvSpPr>
          <p:cNvPr id="7172" name="Oval 4">
            <a:extLst>
              <a:ext uri="{FF2B5EF4-FFF2-40B4-BE49-F238E27FC236}">
                <a16:creationId xmlns:a16="http://schemas.microsoft.com/office/drawing/2014/main" id="{FE594B10-3E02-4A3B-82A4-EEFB4226BE1E}"/>
              </a:ext>
            </a:extLst>
          </p:cNvPr>
          <p:cNvSpPr>
            <a:spLocks noChangeArrowheads="1"/>
          </p:cNvSpPr>
          <p:nvPr/>
        </p:nvSpPr>
        <p:spPr bwMode="auto">
          <a:xfrm>
            <a:off x="9296400" y="2743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7173" name="Oval 5">
            <a:extLst>
              <a:ext uri="{FF2B5EF4-FFF2-40B4-BE49-F238E27FC236}">
                <a16:creationId xmlns:a16="http://schemas.microsoft.com/office/drawing/2014/main" id="{20982821-7C5E-4A22-9370-D0BBFD388A94}"/>
              </a:ext>
            </a:extLst>
          </p:cNvPr>
          <p:cNvSpPr>
            <a:spLocks noChangeArrowheads="1"/>
          </p:cNvSpPr>
          <p:nvPr/>
        </p:nvSpPr>
        <p:spPr bwMode="auto">
          <a:xfrm>
            <a:off x="6629400" y="3505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7174" name="Oval 6">
            <a:extLst>
              <a:ext uri="{FF2B5EF4-FFF2-40B4-BE49-F238E27FC236}">
                <a16:creationId xmlns:a16="http://schemas.microsoft.com/office/drawing/2014/main" id="{D25B2A71-C813-4DEA-87C9-4A2CDDF8426F}"/>
              </a:ext>
            </a:extLst>
          </p:cNvPr>
          <p:cNvSpPr>
            <a:spLocks noChangeArrowheads="1"/>
          </p:cNvSpPr>
          <p:nvPr/>
        </p:nvSpPr>
        <p:spPr bwMode="auto">
          <a:xfrm>
            <a:off x="7924800" y="3505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a:t>
            </a:r>
          </a:p>
        </p:txBody>
      </p:sp>
      <p:cxnSp>
        <p:nvCxnSpPr>
          <p:cNvPr id="7175" name="AutoShape 7">
            <a:extLst>
              <a:ext uri="{FF2B5EF4-FFF2-40B4-BE49-F238E27FC236}">
                <a16:creationId xmlns:a16="http://schemas.microsoft.com/office/drawing/2014/main" id="{B51D9399-9724-43C1-9A02-05EB7C434508}"/>
              </a:ext>
            </a:extLst>
          </p:cNvPr>
          <p:cNvCxnSpPr>
            <a:cxnSpLocks noChangeShapeType="1"/>
            <a:stCxn id="7170" idx="3"/>
            <a:endCxn id="7171" idx="7"/>
          </p:cNvCxnSpPr>
          <p:nvPr/>
        </p:nvCxnSpPr>
        <p:spPr bwMode="auto">
          <a:xfrm flipH="1">
            <a:off x="7705725" y="2447925"/>
            <a:ext cx="742950" cy="3635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6" name="AutoShape 8">
            <a:extLst>
              <a:ext uri="{FF2B5EF4-FFF2-40B4-BE49-F238E27FC236}">
                <a16:creationId xmlns:a16="http://schemas.microsoft.com/office/drawing/2014/main" id="{7F5D7E62-D831-4B78-937C-2E69301C5B5C}"/>
              </a:ext>
            </a:extLst>
          </p:cNvPr>
          <p:cNvCxnSpPr>
            <a:cxnSpLocks noChangeShapeType="1"/>
            <a:stCxn id="7170" idx="5"/>
            <a:endCxn id="7172" idx="1"/>
          </p:cNvCxnSpPr>
          <p:nvPr/>
        </p:nvCxnSpPr>
        <p:spPr bwMode="auto">
          <a:xfrm>
            <a:off x="8772525" y="2447925"/>
            <a:ext cx="592138" cy="3635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7" name="AutoShape 9">
            <a:extLst>
              <a:ext uri="{FF2B5EF4-FFF2-40B4-BE49-F238E27FC236}">
                <a16:creationId xmlns:a16="http://schemas.microsoft.com/office/drawing/2014/main" id="{0D9F27D0-7FDC-4491-8015-F2B2C2532118}"/>
              </a:ext>
            </a:extLst>
          </p:cNvPr>
          <p:cNvCxnSpPr>
            <a:cxnSpLocks noChangeShapeType="1"/>
            <a:stCxn id="7171" idx="3"/>
            <a:endCxn id="7173" idx="0"/>
          </p:cNvCxnSpPr>
          <p:nvPr/>
        </p:nvCxnSpPr>
        <p:spPr bwMode="auto">
          <a:xfrm flipH="1">
            <a:off x="6858001" y="3133726"/>
            <a:ext cx="5238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8" name="AutoShape 10">
            <a:extLst>
              <a:ext uri="{FF2B5EF4-FFF2-40B4-BE49-F238E27FC236}">
                <a16:creationId xmlns:a16="http://schemas.microsoft.com/office/drawing/2014/main" id="{12C252E4-C462-4E19-861A-CF81E4F2F58D}"/>
              </a:ext>
            </a:extLst>
          </p:cNvPr>
          <p:cNvCxnSpPr>
            <a:cxnSpLocks noChangeShapeType="1"/>
            <a:stCxn id="7171" idx="5"/>
            <a:endCxn id="7174" idx="0"/>
          </p:cNvCxnSpPr>
          <p:nvPr/>
        </p:nvCxnSpPr>
        <p:spPr bwMode="auto">
          <a:xfrm>
            <a:off x="7705726" y="3133726"/>
            <a:ext cx="4476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79" name="Oval 11">
            <a:extLst>
              <a:ext uri="{FF2B5EF4-FFF2-40B4-BE49-F238E27FC236}">
                <a16:creationId xmlns:a16="http://schemas.microsoft.com/office/drawing/2014/main" id="{2F7F346B-907C-4FDC-99FA-E343E03AC791}"/>
              </a:ext>
            </a:extLst>
          </p:cNvPr>
          <p:cNvSpPr>
            <a:spLocks noChangeArrowheads="1"/>
          </p:cNvSpPr>
          <p:nvPr/>
        </p:nvSpPr>
        <p:spPr bwMode="auto">
          <a:xfrm>
            <a:off x="4114800" y="2057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7180" name="Oval 12">
            <a:extLst>
              <a:ext uri="{FF2B5EF4-FFF2-40B4-BE49-F238E27FC236}">
                <a16:creationId xmlns:a16="http://schemas.microsoft.com/office/drawing/2014/main" id="{3863C818-843C-4532-B7DF-F8C989EE04A0}"/>
              </a:ext>
            </a:extLst>
          </p:cNvPr>
          <p:cNvSpPr>
            <a:spLocks noChangeArrowheads="1"/>
          </p:cNvSpPr>
          <p:nvPr/>
        </p:nvSpPr>
        <p:spPr bwMode="auto">
          <a:xfrm>
            <a:off x="6096000" y="4343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7181" name="Oval 13">
            <a:extLst>
              <a:ext uri="{FF2B5EF4-FFF2-40B4-BE49-F238E27FC236}">
                <a16:creationId xmlns:a16="http://schemas.microsoft.com/office/drawing/2014/main" id="{14D9556A-274E-420A-A485-B0619E14F843}"/>
              </a:ext>
            </a:extLst>
          </p:cNvPr>
          <p:cNvSpPr>
            <a:spLocks noChangeArrowheads="1"/>
          </p:cNvSpPr>
          <p:nvPr/>
        </p:nvSpPr>
        <p:spPr bwMode="auto">
          <a:xfrm>
            <a:off x="4572000" y="2590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a:t>
            </a:r>
          </a:p>
        </p:txBody>
      </p:sp>
      <p:sp>
        <p:nvSpPr>
          <p:cNvPr id="7182" name="Oval 14">
            <a:extLst>
              <a:ext uri="{FF2B5EF4-FFF2-40B4-BE49-F238E27FC236}">
                <a16:creationId xmlns:a16="http://schemas.microsoft.com/office/drawing/2014/main" id="{5BC388B6-5010-4479-89E3-0A120B7142EE}"/>
              </a:ext>
            </a:extLst>
          </p:cNvPr>
          <p:cNvSpPr>
            <a:spLocks noChangeArrowheads="1"/>
          </p:cNvSpPr>
          <p:nvPr/>
        </p:nvSpPr>
        <p:spPr bwMode="auto">
          <a:xfrm>
            <a:off x="5562600" y="3733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7183" name="Oval 15">
            <a:extLst>
              <a:ext uri="{FF2B5EF4-FFF2-40B4-BE49-F238E27FC236}">
                <a16:creationId xmlns:a16="http://schemas.microsoft.com/office/drawing/2014/main" id="{A6182CA2-69B6-425F-A907-E501A463AC8F}"/>
              </a:ext>
            </a:extLst>
          </p:cNvPr>
          <p:cNvSpPr>
            <a:spLocks noChangeArrowheads="1"/>
          </p:cNvSpPr>
          <p:nvPr/>
        </p:nvSpPr>
        <p:spPr bwMode="auto">
          <a:xfrm>
            <a:off x="5029200" y="3124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a:t>
            </a:r>
          </a:p>
        </p:txBody>
      </p:sp>
      <p:sp>
        <p:nvSpPr>
          <p:cNvPr id="7184" name="Oval 16">
            <a:extLst>
              <a:ext uri="{FF2B5EF4-FFF2-40B4-BE49-F238E27FC236}">
                <a16:creationId xmlns:a16="http://schemas.microsoft.com/office/drawing/2014/main" id="{02EA06EA-A111-43FB-BEB9-5021B6DB0862}"/>
              </a:ext>
            </a:extLst>
          </p:cNvPr>
          <p:cNvSpPr>
            <a:spLocks noChangeArrowheads="1"/>
          </p:cNvSpPr>
          <p:nvPr/>
        </p:nvSpPr>
        <p:spPr bwMode="auto">
          <a:xfrm>
            <a:off x="7162800" y="5562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sp>
        <p:nvSpPr>
          <p:cNvPr id="7185" name="Oval 17">
            <a:extLst>
              <a:ext uri="{FF2B5EF4-FFF2-40B4-BE49-F238E27FC236}">
                <a16:creationId xmlns:a16="http://schemas.microsoft.com/office/drawing/2014/main" id="{618DC9DF-791B-47AA-A81E-CA80C49439F2}"/>
              </a:ext>
            </a:extLst>
          </p:cNvPr>
          <p:cNvSpPr>
            <a:spLocks noChangeArrowheads="1"/>
          </p:cNvSpPr>
          <p:nvPr/>
        </p:nvSpPr>
        <p:spPr bwMode="auto">
          <a:xfrm>
            <a:off x="6629400" y="4953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cxnSp>
        <p:nvCxnSpPr>
          <p:cNvPr id="7186" name="AutoShape 18">
            <a:extLst>
              <a:ext uri="{FF2B5EF4-FFF2-40B4-BE49-F238E27FC236}">
                <a16:creationId xmlns:a16="http://schemas.microsoft.com/office/drawing/2014/main" id="{470A3933-BABE-45FF-9536-2F27426479BD}"/>
              </a:ext>
            </a:extLst>
          </p:cNvPr>
          <p:cNvCxnSpPr>
            <a:cxnSpLocks noChangeShapeType="1"/>
            <a:stCxn id="7182" idx="5"/>
            <a:endCxn id="7180" idx="7"/>
          </p:cNvCxnSpPr>
          <p:nvPr/>
        </p:nvCxnSpPr>
        <p:spPr bwMode="auto">
          <a:xfrm>
            <a:off x="5953125" y="4124325"/>
            <a:ext cx="533400"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7" name="AutoShape 19">
            <a:extLst>
              <a:ext uri="{FF2B5EF4-FFF2-40B4-BE49-F238E27FC236}">
                <a16:creationId xmlns:a16="http://schemas.microsoft.com/office/drawing/2014/main" id="{71C33BC5-0174-41E3-A216-62206A6C41DC}"/>
              </a:ext>
            </a:extLst>
          </p:cNvPr>
          <p:cNvCxnSpPr>
            <a:cxnSpLocks noChangeShapeType="1"/>
            <a:stCxn id="7179" idx="5"/>
            <a:endCxn id="7181" idx="0"/>
          </p:cNvCxnSpPr>
          <p:nvPr/>
        </p:nvCxnSpPr>
        <p:spPr bwMode="auto">
          <a:xfrm>
            <a:off x="4505326" y="2447926"/>
            <a:ext cx="295275" cy="1428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8" name="AutoShape 20">
            <a:extLst>
              <a:ext uri="{FF2B5EF4-FFF2-40B4-BE49-F238E27FC236}">
                <a16:creationId xmlns:a16="http://schemas.microsoft.com/office/drawing/2014/main" id="{DC2A8176-EEE4-4A5A-ABE9-FA60D686CCA8}"/>
              </a:ext>
            </a:extLst>
          </p:cNvPr>
          <p:cNvCxnSpPr>
            <a:cxnSpLocks noChangeShapeType="1"/>
            <a:stCxn id="7185" idx="5"/>
            <a:endCxn id="7184" idx="0"/>
          </p:cNvCxnSpPr>
          <p:nvPr/>
        </p:nvCxnSpPr>
        <p:spPr bwMode="auto">
          <a:xfrm>
            <a:off x="7019926" y="5343526"/>
            <a:ext cx="371475" cy="2206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9" name="AutoShape 21">
            <a:extLst>
              <a:ext uri="{FF2B5EF4-FFF2-40B4-BE49-F238E27FC236}">
                <a16:creationId xmlns:a16="http://schemas.microsoft.com/office/drawing/2014/main" id="{4494B939-232D-4A3A-8B39-562D47CCDDF7}"/>
              </a:ext>
            </a:extLst>
          </p:cNvPr>
          <p:cNvCxnSpPr>
            <a:cxnSpLocks noChangeShapeType="1"/>
            <a:stCxn id="7180" idx="5"/>
            <a:endCxn id="7185" idx="0"/>
          </p:cNvCxnSpPr>
          <p:nvPr/>
        </p:nvCxnSpPr>
        <p:spPr bwMode="auto">
          <a:xfrm>
            <a:off x="6486526" y="4733926"/>
            <a:ext cx="371475" cy="2190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0" name="AutoShape 22">
            <a:extLst>
              <a:ext uri="{FF2B5EF4-FFF2-40B4-BE49-F238E27FC236}">
                <a16:creationId xmlns:a16="http://schemas.microsoft.com/office/drawing/2014/main" id="{47DB5E2E-F06E-4EA8-B281-86B3C958389D}"/>
              </a:ext>
            </a:extLst>
          </p:cNvPr>
          <p:cNvCxnSpPr>
            <a:cxnSpLocks noChangeShapeType="1"/>
            <a:stCxn id="7183" idx="5"/>
            <a:endCxn id="7182" idx="0"/>
          </p:cNvCxnSpPr>
          <p:nvPr/>
        </p:nvCxnSpPr>
        <p:spPr bwMode="auto">
          <a:xfrm>
            <a:off x="5419726" y="3514726"/>
            <a:ext cx="371475" cy="2206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1" name="AutoShape 23">
            <a:extLst>
              <a:ext uri="{FF2B5EF4-FFF2-40B4-BE49-F238E27FC236}">
                <a16:creationId xmlns:a16="http://schemas.microsoft.com/office/drawing/2014/main" id="{52140621-0C52-4486-8CF1-15F101182BAF}"/>
              </a:ext>
            </a:extLst>
          </p:cNvPr>
          <p:cNvCxnSpPr>
            <a:cxnSpLocks noChangeShapeType="1"/>
            <a:stCxn id="7181" idx="5"/>
            <a:endCxn id="7183" idx="0"/>
          </p:cNvCxnSpPr>
          <p:nvPr/>
        </p:nvCxnSpPr>
        <p:spPr bwMode="auto">
          <a:xfrm>
            <a:off x="4962526" y="2981326"/>
            <a:ext cx="295275" cy="1428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92" name="Oval 24">
            <a:extLst>
              <a:ext uri="{FF2B5EF4-FFF2-40B4-BE49-F238E27FC236}">
                <a16:creationId xmlns:a16="http://schemas.microsoft.com/office/drawing/2014/main" id="{FEC7C9D9-4276-4F7B-A0E6-131FAB9858CE}"/>
              </a:ext>
            </a:extLst>
          </p:cNvPr>
          <p:cNvSpPr>
            <a:spLocks noChangeArrowheads="1"/>
          </p:cNvSpPr>
          <p:nvPr/>
        </p:nvSpPr>
        <p:spPr bwMode="auto">
          <a:xfrm>
            <a:off x="3810000" y="4114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7193" name="Oval 25">
            <a:extLst>
              <a:ext uri="{FF2B5EF4-FFF2-40B4-BE49-F238E27FC236}">
                <a16:creationId xmlns:a16="http://schemas.microsoft.com/office/drawing/2014/main" id="{C36D7C26-428D-4DB0-A74E-506CDC0465BC}"/>
              </a:ext>
            </a:extLst>
          </p:cNvPr>
          <p:cNvSpPr>
            <a:spLocks noChangeArrowheads="1"/>
          </p:cNvSpPr>
          <p:nvPr/>
        </p:nvSpPr>
        <p:spPr bwMode="auto">
          <a:xfrm>
            <a:off x="2743200" y="4800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a:t>
            </a:r>
          </a:p>
        </p:txBody>
      </p:sp>
      <p:sp>
        <p:nvSpPr>
          <p:cNvPr id="7194" name="Oval 26">
            <a:extLst>
              <a:ext uri="{FF2B5EF4-FFF2-40B4-BE49-F238E27FC236}">
                <a16:creationId xmlns:a16="http://schemas.microsoft.com/office/drawing/2014/main" id="{50D6F240-D77D-464D-BBEF-4C5011FEF521}"/>
              </a:ext>
            </a:extLst>
          </p:cNvPr>
          <p:cNvSpPr>
            <a:spLocks noChangeArrowheads="1"/>
          </p:cNvSpPr>
          <p:nvPr/>
        </p:nvSpPr>
        <p:spPr bwMode="auto">
          <a:xfrm>
            <a:off x="4724400" y="4800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7195" name="Oval 27">
            <a:extLst>
              <a:ext uri="{FF2B5EF4-FFF2-40B4-BE49-F238E27FC236}">
                <a16:creationId xmlns:a16="http://schemas.microsoft.com/office/drawing/2014/main" id="{5EA621AF-14F1-4185-96EF-3CD4DEF3C785}"/>
              </a:ext>
            </a:extLst>
          </p:cNvPr>
          <p:cNvSpPr>
            <a:spLocks noChangeArrowheads="1"/>
          </p:cNvSpPr>
          <p:nvPr/>
        </p:nvSpPr>
        <p:spPr bwMode="auto">
          <a:xfrm>
            <a:off x="4114800" y="5562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7196" name="Oval 28">
            <a:extLst>
              <a:ext uri="{FF2B5EF4-FFF2-40B4-BE49-F238E27FC236}">
                <a16:creationId xmlns:a16="http://schemas.microsoft.com/office/drawing/2014/main" id="{3273A8D3-5603-4006-937D-FBA2083A50A8}"/>
              </a:ext>
            </a:extLst>
          </p:cNvPr>
          <p:cNvSpPr>
            <a:spLocks noChangeArrowheads="1"/>
          </p:cNvSpPr>
          <p:nvPr/>
        </p:nvSpPr>
        <p:spPr bwMode="auto">
          <a:xfrm>
            <a:off x="5334000" y="5562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sp>
        <p:nvSpPr>
          <p:cNvPr id="7197" name="Oval 29">
            <a:extLst>
              <a:ext uri="{FF2B5EF4-FFF2-40B4-BE49-F238E27FC236}">
                <a16:creationId xmlns:a16="http://schemas.microsoft.com/office/drawing/2014/main" id="{FD851F09-5D18-488F-BC0E-F6C170D681A1}"/>
              </a:ext>
            </a:extLst>
          </p:cNvPr>
          <p:cNvSpPr>
            <a:spLocks noChangeArrowheads="1"/>
          </p:cNvSpPr>
          <p:nvPr/>
        </p:nvSpPr>
        <p:spPr bwMode="auto">
          <a:xfrm>
            <a:off x="2057400" y="5562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7198" name="Oval 30">
            <a:extLst>
              <a:ext uri="{FF2B5EF4-FFF2-40B4-BE49-F238E27FC236}">
                <a16:creationId xmlns:a16="http://schemas.microsoft.com/office/drawing/2014/main" id="{75F49C8F-90D4-4D72-9066-ADA497E5E934}"/>
              </a:ext>
            </a:extLst>
          </p:cNvPr>
          <p:cNvSpPr>
            <a:spLocks noChangeArrowheads="1"/>
          </p:cNvSpPr>
          <p:nvPr/>
        </p:nvSpPr>
        <p:spPr bwMode="auto">
          <a:xfrm>
            <a:off x="3352800" y="5562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a:t>
            </a:r>
          </a:p>
        </p:txBody>
      </p:sp>
      <p:cxnSp>
        <p:nvCxnSpPr>
          <p:cNvPr id="7199" name="AutoShape 31">
            <a:extLst>
              <a:ext uri="{FF2B5EF4-FFF2-40B4-BE49-F238E27FC236}">
                <a16:creationId xmlns:a16="http://schemas.microsoft.com/office/drawing/2014/main" id="{6AAD4873-90B0-4497-824C-129D1D2B0714}"/>
              </a:ext>
            </a:extLst>
          </p:cNvPr>
          <p:cNvCxnSpPr>
            <a:cxnSpLocks noChangeShapeType="1"/>
            <a:stCxn id="7192" idx="3"/>
            <a:endCxn id="7193" idx="7"/>
          </p:cNvCxnSpPr>
          <p:nvPr/>
        </p:nvCxnSpPr>
        <p:spPr bwMode="auto">
          <a:xfrm flipH="1">
            <a:off x="3133725" y="4505325"/>
            <a:ext cx="742950" cy="3635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0" name="AutoShape 32">
            <a:extLst>
              <a:ext uri="{FF2B5EF4-FFF2-40B4-BE49-F238E27FC236}">
                <a16:creationId xmlns:a16="http://schemas.microsoft.com/office/drawing/2014/main" id="{C4C4BB98-3781-4FC1-A41D-651FB60DDA28}"/>
              </a:ext>
            </a:extLst>
          </p:cNvPr>
          <p:cNvCxnSpPr>
            <a:cxnSpLocks noChangeShapeType="1"/>
            <a:stCxn id="7192" idx="5"/>
            <a:endCxn id="7194" idx="1"/>
          </p:cNvCxnSpPr>
          <p:nvPr/>
        </p:nvCxnSpPr>
        <p:spPr bwMode="auto">
          <a:xfrm>
            <a:off x="4200525" y="4505325"/>
            <a:ext cx="592138" cy="3635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1" name="AutoShape 33">
            <a:extLst>
              <a:ext uri="{FF2B5EF4-FFF2-40B4-BE49-F238E27FC236}">
                <a16:creationId xmlns:a16="http://schemas.microsoft.com/office/drawing/2014/main" id="{10922487-0B77-4975-B0A4-601024230594}"/>
              </a:ext>
            </a:extLst>
          </p:cNvPr>
          <p:cNvCxnSpPr>
            <a:cxnSpLocks noChangeShapeType="1"/>
            <a:stCxn id="7193" idx="3"/>
            <a:endCxn id="7197" idx="0"/>
          </p:cNvCxnSpPr>
          <p:nvPr/>
        </p:nvCxnSpPr>
        <p:spPr bwMode="auto">
          <a:xfrm flipH="1">
            <a:off x="2286001" y="5191126"/>
            <a:ext cx="5238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2" name="AutoShape 34">
            <a:extLst>
              <a:ext uri="{FF2B5EF4-FFF2-40B4-BE49-F238E27FC236}">
                <a16:creationId xmlns:a16="http://schemas.microsoft.com/office/drawing/2014/main" id="{CD66E43D-E932-49D4-A3A2-95B321878D9C}"/>
              </a:ext>
            </a:extLst>
          </p:cNvPr>
          <p:cNvCxnSpPr>
            <a:cxnSpLocks noChangeShapeType="1"/>
            <a:stCxn id="7193" idx="5"/>
            <a:endCxn id="7198" idx="0"/>
          </p:cNvCxnSpPr>
          <p:nvPr/>
        </p:nvCxnSpPr>
        <p:spPr bwMode="auto">
          <a:xfrm>
            <a:off x="3133726" y="5191126"/>
            <a:ext cx="4476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3" name="AutoShape 35">
            <a:extLst>
              <a:ext uri="{FF2B5EF4-FFF2-40B4-BE49-F238E27FC236}">
                <a16:creationId xmlns:a16="http://schemas.microsoft.com/office/drawing/2014/main" id="{ED0991A7-042C-4140-97FB-DE75BC50B6C7}"/>
              </a:ext>
            </a:extLst>
          </p:cNvPr>
          <p:cNvCxnSpPr>
            <a:cxnSpLocks noChangeShapeType="1"/>
            <a:stCxn id="7194" idx="3"/>
            <a:endCxn id="7195" idx="0"/>
          </p:cNvCxnSpPr>
          <p:nvPr/>
        </p:nvCxnSpPr>
        <p:spPr bwMode="auto">
          <a:xfrm flipH="1">
            <a:off x="4343401" y="5191126"/>
            <a:ext cx="4476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4" name="AutoShape 36">
            <a:extLst>
              <a:ext uri="{FF2B5EF4-FFF2-40B4-BE49-F238E27FC236}">
                <a16:creationId xmlns:a16="http://schemas.microsoft.com/office/drawing/2014/main" id="{E68A01BF-3AC6-4192-8589-367B1A658220}"/>
              </a:ext>
            </a:extLst>
          </p:cNvPr>
          <p:cNvCxnSpPr>
            <a:cxnSpLocks noChangeShapeType="1"/>
            <a:stCxn id="7194" idx="5"/>
            <a:endCxn id="7196" idx="0"/>
          </p:cNvCxnSpPr>
          <p:nvPr/>
        </p:nvCxnSpPr>
        <p:spPr bwMode="auto">
          <a:xfrm>
            <a:off x="5114926" y="5191126"/>
            <a:ext cx="447675" cy="3714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05" name="Text Box 37">
            <a:extLst>
              <a:ext uri="{FF2B5EF4-FFF2-40B4-BE49-F238E27FC236}">
                <a16:creationId xmlns:a16="http://schemas.microsoft.com/office/drawing/2014/main" id="{2B956806-F5F2-41B3-8CFE-0C0DE255A5D8}"/>
              </a:ext>
            </a:extLst>
          </p:cNvPr>
          <p:cNvSpPr txBox="1">
            <a:spLocks noChangeArrowheads="1"/>
          </p:cNvSpPr>
          <p:nvPr/>
        </p:nvSpPr>
        <p:spPr bwMode="auto">
          <a:xfrm>
            <a:off x="7600950" y="4202113"/>
            <a:ext cx="22621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latin typeface="Arial" panose="020B0604020202020204" pitchFamily="34" charset="0"/>
              </a:rPr>
              <a:t>Is this “balanced”?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405098-9DFB-41DD-8062-51EB3CA6F1B4}"/>
              </a:ext>
            </a:extLst>
          </p:cNvPr>
          <p:cNvSpPr>
            <a:spLocks noGrp="1"/>
          </p:cNvSpPr>
          <p:nvPr>
            <p:ph type="dt" idx="10"/>
          </p:nvPr>
        </p:nvSpPr>
        <p:spPr/>
        <p:txBody>
          <a:bodyPr/>
          <a:lstStyle/>
          <a:p>
            <a:r>
              <a:rPr lang="en-US" altLang="en-US"/>
              <a:t>12/26/03</a:t>
            </a:r>
          </a:p>
        </p:txBody>
      </p:sp>
      <p:sp>
        <p:nvSpPr>
          <p:cNvPr id="5" name="Footer Placeholder 4">
            <a:extLst>
              <a:ext uri="{FF2B5EF4-FFF2-40B4-BE49-F238E27FC236}">
                <a16:creationId xmlns:a16="http://schemas.microsoft.com/office/drawing/2014/main" id="{2E4FCC0F-E2B9-4868-99C7-5EE8B653C8C1}"/>
              </a:ext>
            </a:extLst>
          </p:cNvPr>
          <p:cNvSpPr>
            <a:spLocks noGrp="1"/>
          </p:cNvSpPr>
          <p:nvPr>
            <p:ph type="ftr" idx="11"/>
          </p:nvPr>
        </p:nvSpPr>
        <p:spPr/>
        <p:txBody>
          <a:bodyPr/>
          <a:lstStyle/>
          <a:p>
            <a:r>
              <a:rPr lang="en-US" altLang="en-US"/>
              <a:t>AVL Trees - Lecture 8</a:t>
            </a:r>
          </a:p>
        </p:txBody>
      </p:sp>
      <p:sp>
        <p:nvSpPr>
          <p:cNvPr id="6" name="Slide Number Placeholder 5">
            <a:extLst>
              <a:ext uri="{FF2B5EF4-FFF2-40B4-BE49-F238E27FC236}">
                <a16:creationId xmlns:a16="http://schemas.microsoft.com/office/drawing/2014/main" id="{4BDE681D-9EB7-44AA-ACA0-54F79E56CAD5}"/>
              </a:ext>
            </a:extLst>
          </p:cNvPr>
          <p:cNvSpPr>
            <a:spLocks noGrp="1"/>
          </p:cNvSpPr>
          <p:nvPr>
            <p:ph type="sldNum" idx="12"/>
          </p:nvPr>
        </p:nvSpPr>
        <p:spPr/>
        <p:txBody>
          <a:bodyPr/>
          <a:lstStyle/>
          <a:p>
            <a:fld id="{BF210721-6307-443D-9412-40B480FA4100}" type="slidenum">
              <a:rPr lang="en-US" altLang="en-US"/>
              <a:pPr/>
              <a:t>26</a:t>
            </a:fld>
            <a:endParaRPr lang="en-US" altLang="en-US"/>
          </a:p>
        </p:txBody>
      </p:sp>
      <p:sp>
        <p:nvSpPr>
          <p:cNvPr id="8193" name="Rectangle 1">
            <a:extLst>
              <a:ext uri="{FF2B5EF4-FFF2-40B4-BE49-F238E27FC236}">
                <a16:creationId xmlns:a16="http://schemas.microsoft.com/office/drawing/2014/main" id="{B35B3D1B-233C-40D6-BEB5-B5A69E38887C}"/>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Approaches to balancing trees</a:t>
            </a:r>
          </a:p>
        </p:txBody>
      </p:sp>
      <p:sp>
        <p:nvSpPr>
          <p:cNvPr id="8194" name="Rectangle 2">
            <a:extLst>
              <a:ext uri="{FF2B5EF4-FFF2-40B4-BE49-F238E27FC236}">
                <a16:creationId xmlns:a16="http://schemas.microsoft.com/office/drawing/2014/main" id="{0B3932BD-9AB4-4713-9FFE-8A6E1D218DC6}"/>
              </a:ext>
            </a:extLst>
          </p:cNvPr>
          <p:cNvSpPr>
            <a:spLocks noGrp="1" noChangeArrowheads="1"/>
          </p:cNvSpPr>
          <p:nvPr>
            <p:ph type="body" idx="1"/>
          </p:nvPr>
        </p:nvSpPr>
        <p:spPr>
          <a:xfrm>
            <a:off x="2209800" y="1828800"/>
            <a:ext cx="7772400" cy="4267200"/>
          </a:xfrm>
          <a:ln/>
        </p:spPr>
        <p:txBody>
          <a:bodyPr/>
          <a:lstStyle/>
          <a:p>
            <a:pPr marL="341313" indent="-341313">
              <a:spcBef>
                <a:spcPts val="700"/>
              </a:spcBef>
              <a:buClr>
                <a:srgbClr val="3333CC"/>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3333CC"/>
                </a:solidFill>
              </a:rPr>
              <a:t>Don't balance</a:t>
            </a:r>
          </a:p>
          <a:p>
            <a:pPr marL="741363" lvl="1" indent="-284163">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May end up with some nodes very deep</a:t>
            </a:r>
          </a:p>
          <a:p>
            <a:pPr marL="341313" indent="-341313">
              <a:spcBef>
                <a:spcPts val="700"/>
              </a:spcBef>
              <a:buClr>
                <a:srgbClr val="0080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8000"/>
                </a:solidFill>
              </a:rPr>
              <a:t>Strict balance</a:t>
            </a:r>
          </a:p>
          <a:p>
            <a:pPr marL="741363" lvl="1" indent="-284163">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The tree must always be balanced perfectly</a:t>
            </a:r>
          </a:p>
          <a:p>
            <a:pPr marL="341313" indent="-341313">
              <a:spcBef>
                <a:spcPts val="700"/>
              </a:spcBef>
              <a:buClr>
                <a:srgbClr val="FF00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FF0000"/>
                </a:solidFill>
              </a:rPr>
              <a:t>Pretty good balance</a:t>
            </a:r>
          </a:p>
          <a:p>
            <a:pPr marL="741363" lvl="1" indent="-284163">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Only allow a little out of balance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382AAB-B8E4-46DC-BBAB-858916A01E3D}"/>
              </a:ext>
            </a:extLst>
          </p:cNvPr>
          <p:cNvSpPr>
            <a:spLocks noGrp="1"/>
          </p:cNvSpPr>
          <p:nvPr>
            <p:ph type="dt" idx="10"/>
          </p:nvPr>
        </p:nvSpPr>
        <p:spPr/>
        <p:txBody>
          <a:bodyPr/>
          <a:lstStyle/>
          <a:p>
            <a:r>
              <a:rPr lang="en-US" altLang="en-US"/>
              <a:t>12/26/03</a:t>
            </a:r>
          </a:p>
        </p:txBody>
      </p:sp>
      <p:sp>
        <p:nvSpPr>
          <p:cNvPr id="5" name="Footer Placeholder 4">
            <a:extLst>
              <a:ext uri="{FF2B5EF4-FFF2-40B4-BE49-F238E27FC236}">
                <a16:creationId xmlns:a16="http://schemas.microsoft.com/office/drawing/2014/main" id="{E0B56DFC-FC08-4156-9F43-36C37B33A7D3}"/>
              </a:ext>
            </a:extLst>
          </p:cNvPr>
          <p:cNvSpPr>
            <a:spLocks noGrp="1"/>
          </p:cNvSpPr>
          <p:nvPr>
            <p:ph type="ftr" idx="11"/>
          </p:nvPr>
        </p:nvSpPr>
        <p:spPr/>
        <p:txBody>
          <a:bodyPr/>
          <a:lstStyle/>
          <a:p>
            <a:r>
              <a:rPr lang="en-US" altLang="en-US"/>
              <a:t>AVL Trees - Lecture 8</a:t>
            </a:r>
          </a:p>
        </p:txBody>
      </p:sp>
      <p:sp>
        <p:nvSpPr>
          <p:cNvPr id="6" name="Slide Number Placeholder 5">
            <a:extLst>
              <a:ext uri="{FF2B5EF4-FFF2-40B4-BE49-F238E27FC236}">
                <a16:creationId xmlns:a16="http://schemas.microsoft.com/office/drawing/2014/main" id="{EAAAC836-935C-4434-ABF0-B77FDBF3F2CF}"/>
              </a:ext>
            </a:extLst>
          </p:cNvPr>
          <p:cNvSpPr>
            <a:spLocks noGrp="1"/>
          </p:cNvSpPr>
          <p:nvPr>
            <p:ph type="sldNum" idx="12"/>
          </p:nvPr>
        </p:nvSpPr>
        <p:spPr/>
        <p:txBody>
          <a:bodyPr/>
          <a:lstStyle/>
          <a:p>
            <a:fld id="{B4125300-A00D-411E-AEB9-0A5477E003B1}" type="slidenum">
              <a:rPr lang="en-US" altLang="en-US"/>
              <a:pPr/>
              <a:t>27</a:t>
            </a:fld>
            <a:endParaRPr lang="en-US" altLang="en-US"/>
          </a:p>
        </p:txBody>
      </p:sp>
      <p:sp>
        <p:nvSpPr>
          <p:cNvPr id="9217" name="Rectangle 1">
            <a:extLst>
              <a:ext uri="{FF2B5EF4-FFF2-40B4-BE49-F238E27FC236}">
                <a16:creationId xmlns:a16="http://schemas.microsoft.com/office/drawing/2014/main" id="{C127E3F7-FFB2-474E-A20E-94B8EC8598F5}"/>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Balancing Binary Search Trees</a:t>
            </a:r>
          </a:p>
        </p:txBody>
      </p:sp>
      <p:sp>
        <p:nvSpPr>
          <p:cNvPr id="9218" name="Rectangle 2">
            <a:extLst>
              <a:ext uri="{FF2B5EF4-FFF2-40B4-BE49-F238E27FC236}">
                <a16:creationId xmlns:a16="http://schemas.microsoft.com/office/drawing/2014/main" id="{7032A331-5221-4E55-8098-847447B846CC}"/>
              </a:ext>
            </a:extLst>
          </p:cNvPr>
          <p:cNvSpPr>
            <a:spLocks noGrp="1" noChangeArrowheads="1"/>
          </p:cNvSpPr>
          <p:nvPr>
            <p:ph type="body" idx="1"/>
          </p:nvPr>
        </p:nvSpPr>
        <p:spPr>
          <a:xfrm>
            <a:off x="2209800" y="1981200"/>
            <a:ext cx="7620000" cy="4114800"/>
          </a:xfrm>
          <a:ln/>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Many algorithms exist for keeping binary search trees balanced</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Adelson-Velskii and Landis (</a:t>
            </a:r>
            <a:r>
              <a:rPr lang="en-US" altLang="en-US">
                <a:solidFill>
                  <a:srgbClr val="3333CC"/>
                </a:solidFill>
              </a:rPr>
              <a:t>AVL) trees</a:t>
            </a:r>
            <a:r>
              <a:rPr lang="en-US" altLang="en-US"/>
              <a:t> (height-balanced trees) </a:t>
            </a:r>
          </a:p>
          <a:p>
            <a:pPr marL="741363" lvl="1" indent="-284163">
              <a:buClr>
                <a:srgbClr val="3333CC"/>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3333CC"/>
                </a:solidFill>
              </a:rPr>
              <a:t>Splay trees</a:t>
            </a:r>
            <a:r>
              <a:rPr lang="en-US" altLang="en-US"/>
              <a:t> and other self-adjusting trees</a:t>
            </a:r>
          </a:p>
          <a:p>
            <a:pPr marL="741363" lvl="1" indent="-284163">
              <a:buClr>
                <a:srgbClr val="3333CC"/>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3333CC"/>
                </a:solidFill>
              </a:rPr>
              <a:t>B-trees</a:t>
            </a:r>
            <a:r>
              <a:rPr lang="en-US" altLang="en-US"/>
              <a:t> and other multiway search trees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a:extLst>
              <a:ext uri="{FF2B5EF4-FFF2-40B4-BE49-F238E27FC236}">
                <a16:creationId xmlns:a16="http://schemas.microsoft.com/office/drawing/2014/main" id="{74906F03-A0C5-4801-BA9E-9A3474671BF4}"/>
              </a:ext>
            </a:extLst>
          </p:cNvPr>
          <p:cNvSpPr>
            <a:spLocks noGrp="1"/>
          </p:cNvSpPr>
          <p:nvPr>
            <p:ph type="dt" idx="10"/>
          </p:nvPr>
        </p:nvSpPr>
        <p:spPr/>
        <p:txBody>
          <a:bodyPr/>
          <a:lstStyle/>
          <a:p>
            <a:r>
              <a:rPr lang="en-US" altLang="en-US"/>
              <a:t>12/26/03</a:t>
            </a:r>
          </a:p>
        </p:txBody>
      </p:sp>
      <p:sp>
        <p:nvSpPr>
          <p:cNvPr id="31" name="Footer Placeholder 4">
            <a:extLst>
              <a:ext uri="{FF2B5EF4-FFF2-40B4-BE49-F238E27FC236}">
                <a16:creationId xmlns:a16="http://schemas.microsoft.com/office/drawing/2014/main" id="{1A073F0D-A3C5-4CC7-87F9-0CC72C276978}"/>
              </a:ext>
            </a:extLst>
          </p:cNvPr>
          <p:cNvSpPr>
            <a:spLocks noGrp="1"/>
          </p:cNvSpPr>
          <p:nvPr>
            <p:ph type="ftr" idx="11"/>
          </p:nvPr>
        </p:nvSpPr>
        <p:spPr/>
        <p:txBody>
          <a:bodyPr/>
          <a:lstStyle/>
          <a:p>
            <a:r>
              <a:rPr lang="en-US" altLang="en-US"/>
              <a:t>AVL Trees - Lecture 8</a:t>
            </a:r>
          </a:p>
        </p:txBody>
      </p:sp>
      <p:sp>
        <p:nvSpPr>
          <p:cNvPr id="32" name="Slide Number Placeholder 5">
            <a:extLst>
              <a:ext uri="{FF2B5EF4-FFF2-40B4-BE49-F238E27FC236}">
                <a16:creationId xmlns:a16="http://schemas.microsoft.com/office/drawing/2014/main" id="{A1BD432E-A660-41DA-B751-AE11EA13EEC5}"/>
              </a:ext>
            </a:extLst>
          </p:cNvPr>
          <p:cNvSpPr>
            <a:spLocks noGrp="1"/>
          </p:cNvSpPr>
          <p:nvPr>
            <p:ph type="sldNum" idx="12"/>
          </p:nvPr>
        </p:nvSpPr>
        <p:spPr/>
        <p:txBody>
          <a:bodyPr/>
          <a:lstStyle/>
          <a:p>
            <a:fld id="{DE0A2111-E3B3-489E-BFAB-D182FA7DF8F6}" type="slidenum">
              <a:rPr lang="en-US" altLang="en-US"/>
              <a:pPr/>
              <a:t>28</a:t>
            </a:fld>
            <a:endParaRPr lang="en-US" altLang="en-US"/>
          </a:p>
        </p:txBody>
      </p:sp>
      <p:sp>
        <p:nvSpPr>
          <p:cNvPr id="10241" name="Rectangle 1">
            <a:extLst>
              <a:ext uri="{FF2B5EF4-FFF2-40B4-BE49-F238E27FC236}">
                <a16:creationId xmlns:a16="http://schemas.microsoft.com/office/drawing/2014/main" id="{13A84417-1057-4E3A-A439-AD9850664938}"/>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Perfect Balance</a:t>
            </a:r>
          </a:p>
        </p:txBody>
      </p:sp>
      <p:sp>
        <p:nvSpPr>
          <p:cNvPr id="10242" name="Rectangle 2">
            <a:extLst>
              <a:ext uri="{FF2B5EF4-FFF2-40B4-BE49-F238E27FC236}">
                <a16:creationId xmlns:a16="http://schemas.microsoft.com/office/drawing/2014/main" id="{518F4EFB-345F-469A-A18C-72F05F2280DA}"/>
              </a:ext>
            </a:extLst>
          </p:cNvPr>
          <p:cNvSpPr>
            <a:spLocks noGrp="1" noChangeArrowheads="1"/>
          </p:cNvSpPr>
          <p:nvPr>
            <p:ph type="body" idx="1"/>
          </p:nvPr>
        </p:nvSpPr>
        <p:spPr>
          <a:xfrm>
            <a:off x="1981200" y="1752600"/>
            <a:ext cx="8458200" cy="2743200"/>
          </a:xfrm>
          <a:ln/>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Want a </a:t>
            </a:r>
            <a:r>
              <a:rPr lang="en-US" altLang="en-US">
                <a:solidFill>
                  <a:srgbClr val="0000FF"/>
                </a:solidFill>
              </a:rPr>
              <a:t>complete tree</a:t>
            </a:r>
            <a:r>
              <a:rPr lang="en-US" altLang="en-US"/>
              <a:t> after every operation</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tree is full except possibly in the lower right</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This is expensive</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For example, insert 2 in the tree on the left and then rebuild as a complete tree</a:t>
            </a:r>
          </a:p>
        </p:txBody>
      </p:sp>
      <p:sp>
        <p:nvSpPr>
          <p:cNvPr id="10243" name="Text Box 3">
            <a:extLst>
              <a:ext uri="{FF2B5EF4-FFF2-40B4-BE49-F238E27FC236}">
                <a16:creationId xmlns:a16="http://schemas.microsoft.com/office/drawing/2014/main" id="{91AEDB6B-1ED3-43F8-AD99-F9ABDFD90D67}"/>
              </a:ext>
            </a:extLst>
          </p:cNvPr>
          <p:cNvSpPr txBox="1">
            <a:spLocks noChangeArrowheads="1"/>
          </p:cNvSpPr>
          <p:nvPr/>
        </p:nvSpPr>
        <p:spPr bwMode="auto">
          <a:xfrm>
            <a:off x="5484814" y="4857751"/>
            <a:ext cx="172243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0000FF"/>
                </a:solidFill>
                <a:latin typeface="Arial" panose="020B0604020202020204" pitchFamily="34" charset="0"/>
              </a:rPr>
              <a:t>Insert 2 &amp;</a:t>
            </a:r>
          </a:p>
          <a:p>
            <a:pPr>
              <a:buClrTx/>
              <a:buFontTx/>
              <a:buNone/>
            </a:pPr>
            <a:r>
              <a:rPr lang="en-US" altLang="en-US" sz="2000">
                <a:solidFill>
                  <a:srgbClr val="0000FF"/>
                </a:solidFill>
                <a:latin typeface="Arial" panose="020B0604020202020204" pitchFamily="34" charset="0"/>
              </a:rPr>
              <a:t>complete tree</a:t>
            </a:r>
          </a:p>
        </p:txBody>
      </p:sp>
      <p:sp>
        <p:nvSpPr>
          <p:cNvPr id="10244" name="Oval 4">
            <a:extLst>
              <a:ext uri="{FF2B5EF4-FFF2-40B4-BE49-F238E27FC236}">
                <a16:creationId xmlns:a16="http://schemas.microsoft.com/office/drawing/2014/main" id="{04A2C466-402B-4C06-A046-17FD3E9B8D97}"/>
              </a:ext>
            </a:extLst>
          </p:cNvPr>
          <p:cNvSpPr>
            <a:spLocks noChangeArrowheads="1"/>
          </p:cNvSpPr>
          <p:nvPr/>
        </p:nvSpPr>
        <p:spPr bwMode="auto">
          <a:xfrm>
            <a:off x="3886200" y="4419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0245" name="Oval 5">
            <a:extLst>
              <a:ext uri="{FF2B5EF4-FFF2-40B4-BE49-F238E27FC236}">
                <a16:creationId xmlns:a16="http://schemas.microsoft.com/office/drawing/2014/main" id="{B7DEB026-975D-410B-A0FD-8694393851A6}"/>
              </a:ext>
            </a:extLst>
          </p:cNvPr>
          <p:cNvSpPr>
            <a:spLocks noChangeArrowheads="1"/>
          </p:cNvSpPr>
          <p:nvPr/>
        </p:nvSpPr>
        <p:spPr bwMode="auto">
          <a:xfrm>
            <a:off x="2819400" y="50133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0246" name="Oval 6">
            <a:extLst>
              <a:ext uri="{FF2B5EF4-FFF2-40B4-BE49-F238E27FC236}">
                <a16:creationId xmlns:a16="http://schemas.microsoft.com/office/drawing/2014/main" id="{36C73505-C819-49B1-8E7A-6A5D78613459}"/>
              </a:ext>
            </a:extLst>
          </p:cNvPr>
          <p:cNvSpPr>
            <a:spLocks noChangeArrowheads="1"/>
          </p:cNvSpPr>
          <p:nvPr/>
        </p:nvSpPr>
        <p:spPr bwMode="auto">
          <a:xfrm>
            <a:off x="4800600" y="50133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0247" name="Oval 7">
            <a:extLst>
              <a:ext uri="{FF2B5EF4-FFF2-40B4-BE49-F238E27FC236}">
                <a16:creationId xmlns:a16="http://schemas.microsoft.com/office/drawing/2014/main" id="{5B0763B4-1307-40FC-BCEA-F6ED0E9DDE45}"/>
              </a:ext>
            </a:extLst>
          </p:cNvPr>
          <p:cNvSpPr>
            <a:spLocks noChangeArrowheads="1"/>
          </p:cNvSpPr>
          <p:nvPr/>
        </p:nvSpPr>
        <p:spPr bwMode="auto">
          <a:xfrm>
            <a:off x="41910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0248" name="Oval 8">
            <a:extLst>
              <a:ext uri="{FF2B5EF4-FFF2-40B4-BE49-F238E27FC236}">
                <a16:creationId xmlns:a16="http://schemas.microsoft.com/office/drawing/2014/main" id="{6E7C7DFA-96EA-4B8C-820B-E182C83117A2}"/>
              </a:ext>
            </a:extLst>
          </p:cNvPr>
          <p:cNvSpPr>
            <a:spLocks noChangeArrowheads="1"/>
          </p:cNvSpPr>
          <p:nvPr/>
        </p:nvSpPr>
        <p:spPr bwMode="auto">
          <a:xfrm>
            <a:off x="21336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0249" name="Oval 9">
            <a:extLst>
              <a:ext uri="{FF2B5EF4-FFF2-40B4-BE49-F238E27FC236}">
                <a16:creationId xmlns:a16="http://schemas.microsoft.com/office/drawing/2014/main" id="{BA1F2A74-F321-447A-889A-10A6AE191269}"/>
              </a:ext>
            </a:extLst>
          </p:cNvPr>
          <p:cNvSpPr>
            <a:spLocks noChangeArrowheads="1"/>
          </p:cNvSpPr>
          <p:nvPr/>
        </p:nvSpPr>
        <p:spPr bwMode="auto">
          <a:xfrm>
            <a:off x="34290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0250" name="AutoShape 10">
            <a:extLst>
              <a:ext uri="{FF2B5EF4-FFF2-40B4-BE49-F238E27FC236}">
                <a16:creationId xmlns:a16="http://schemas.microsoft.com/office/drawing/2014/main" id="{62C3EEE2-4794-46B6-AAF9-AD1EEB52A15C}"/>
              </a:ext>
            </a:extLst>
          </p:cNvPr>
          <p:cNvCxnSpPr>
            <a:cxnSpLocks noChangeShapeType="1"/>
            <a:stCxn id="10244" idx="3"/>
            <a:endCxn id="10245" idx="7"/>
          </p:cNvCxnSpPr>
          <p:nvPr/>
        </p:nvCxnSpPr>
        <p:spPr bwMode="auto">
          <a:xfrm flipH="1">
            <a:off x="3209925" y="4810126"/>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1" name="AutoShape 11">
            <a:extLst>
              <a:ext uri="{FF2B5EF4-FFF2-40B4-BE49-F238E27FC236}">
                <a16:creationId xmlns:a16="http://schemas.microsoft.com/office/drawing/2014/main" id="{CBCBAB72-FFC1-4058-8519-66D268E285A7}"/>
              </a:ext>
            </a:extLst>
          </p:cNvPr>
          <p:cNvCxnSpPr>
            <a:cxnSpLocks noChangeShapeType="1"/>
            <a:stCxn id="10244" idx="5"/>
            <a:endCxn id="10246" idx="1"/>
          </p:cNvCxnSpPr>
          <p:nvPr/>
        </p:nvCxnSpPr>
        <p:spPr bwMode="auto">
          <a:xfrm>
            <a:off x="4276725" y="4810126"/>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2" name="AutoShape 12">
            <a:extLst>
              <a:ext uri="{FF2B5EF4-FFF2-40B4-BE49-F238E27FC236}">
                <a16:creationId xmlns:a16="http://schemas.microsoft.com/office/drawing/2014/main" id="{9D88BFED-2A17-4D4A-9D83-A1402D8072D6}"/>
              </a:ext>
            </a:extLst>
          </p:cNvPr>
          <p:cNvCxnSpPr>
            <a:cxnSpLocks noChangeShapeType="1"/>
            <a:stCxn id="10245" idx="3"/>
            <a:endCxn id="10248" idx="0"/>
          </p:cNvCxnSpPr>
          <p:nvPr/>
        </p:nvCxnSpPr>
        <p:spPr bwMode="auto">
          <a:xfrm flipH="1">
            <a:off x="2362201" y="5403850"/>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3" name="AutoShape 13">
            <a:extLst>
              <a:ext uri="{FF2B5EF4-FFF2-40B4-BE49-F238E27FC236}">
                <a16:creationId xmlns:a16="http://schemas.microsoft.com/office/drawing/2014/main" id="{09757DE9-625A-4F8D-A9AF-03CF9A34E710}"/>
              </a:ext>
            </a:extLst>
          </p:cNvPr>
          <p:cNvCxnSpPr>
            <a:cxnSpLocks noChangeShapeType="1"/>
            <a:stCxn id="10245" idx="5"/>
            <a:endCxn id="10249" idx="0"/>
          </p:cNvCxnSpPr>
          <p:nvPr/>
        </p:nvCxnSpPr>
        <p:spPr bwMode="auto">
          <a:xfrm>
            <a:off x="3209926" y="5403850"/>
            <a:ext cx="449263"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4" name="AutoShape 14">
            <a:extLst>
              <a:ext uri="{FF2B5EF4-FFF2-40B4-BE49-F238E27FC236}">
                <a16:creationId xmlns:a16="http://schemas.microsoft.com/office/drawing/2014/main" id="{B2BE69F0-7211-4657-B44D-C9995C9859C0}"/>
              </a:ext>
            </a:extLst>
          </p:cNvPr>
          <p:cNvCxnSpPr>
            <a:cxnSpLocks noChangeShapeType="1"/>
            <a:stCxn id="10246" idx="3"/>
            <a:endCxn id="10247" idx="0"/>
          </p:cNvCxnSpPr>
          <p:nvPr/>
        </p:nvCxnSpPr>
        <p:spPr bwMode="auto">
          <a:xfrm flipH="1">
            <a:off x="4419601" y="540385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5" name="Oval 15">
            <a:extLst>
              <a:ext uri="{FF2B5EF4-FFF2-40B4-BE49-F238E27FC236}">
                <a16:creationId xmlns:a16="http://schemas.microsoft.com/office/drawing/2014/main" id="{9A5C3B76-BA64-4250-A8E1-1C3DE266D588}"/>
              </a:ext>
            </a:extLst>
          </p:cNvPr>
          <p:cNvSpPr>
            <a:spLocks noChangeArrowheads="1"/>
          </p:cNvSpPr>
          <p:nvPr/>
        </p:nvSpPr>
        <p:spPr bwMode="auto">
          <a:xfrm>
            <a:off x="8305800" y="44196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10256" name="Oval 16">
            <a:extLst>
              <a:ext uri="{FF2B5EF4-FFF2-40B4-BE49-F238E27FC236}">
                <a16:creationId xmlns:a16="http://schemas.microsoft.com/office/drawing/2014/main" id="{C362350C-7F9A-4191-AE7A-6F5052B5115A}"/>
              </a:ext>
            </a:extLst>
          </p:cNvPr>
          <p:cNvSpPr>
            <a:spLocks noChangeArrowheads="1"/>
          </p:cNvSpPr>
          <p:nvPr/>
        </p:nvSpPr>
        <p:spPr bwMode="auto">
          <a:xfrm>
            <a:off x="7239000" y="5013325"/>
            <a:ext cx="457200" cy="457200"/>
          </a:xfrm>
          <a:prstGeom prst="ellipse">
            <a:avLst/>
          </a:prstGeom>
          <a:solidFill>
            <a:srgbClr val="3333CC"/>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FFFFFF"/>
                </a:solidFill>
              </a:rPr>
              <a:t>2</a:t>
            </a:r>
          </a:p>
        </p:txBody>
      </p:sp>
      <p:sp>
        <p:nvSpPr>
          <p:cNvPr id="10257" name="Oval 17">
            <a:extLst>
              <a:ext uri="{FF2B5EF4-FFF2-40B4-BE49-F238E27FC236}">
                <a16:creationId xmlns:a16="http://schemas.microsoft.com/office/drawing/2014/main" id="{99C3AF46-4D4A-46D5-881F-9D0E528361DB}"/>
              </a:ext>
            </a:extLst>
          </p:cNvPr>
          <p:cNvSpPr>
            <a:spLocks noChangeArrowheads="1"/>
          </p:cNvSpPr>
          <p:nvPr/>
        </p:nvSpPr>
        <p:spPr bwMode="auto">
          <a:xfrm>
            <a:off x="9220200" y="50133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0258" name="Oval 18">
            <a:extLst>
              <a:ext uri="{FF2B5EF4-FFF2-40B4-BE49-F238E27FC236}">
                <a16:creationId xmlns:a16="http://schemas.microsoft.com/office/drawing/2014/main" id="{205C0511-CB67-4891-A361-EB5CBB8DA525}"/>
              </a:ext>
            </a:extLst>
          </p:cNvPr>
          <p:cNvSpPr>
            <a:spLocks noChangeArrowheads="1"/>
          </p:cNvSpPr>
          <p:nvPr/>
        </p:nvSpPr>
        <p:spPr bwMode="auto">
          <a:xfrm>
            <a:off x="86106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0259" name="Oval 19">
            <a:extLst>
              <a:ext uri="{FF2B5EF4-FFF2-40B4-BE49-F238E27FC236}">
                <a16:creationId xmlns:a16="http://schemas.microsoft.com/office/drawing/2014/main" id="{1F66A675-03AA-4BE9-9849-B1E3153BDDAA}"/>
              </a:ext>
            </a:extLst>
          </p:cNvPr>
          <p:cNvSpPr>
            <a:spLocks noChangeArrowheads="1"/>
          </p:cNvSpPr>
          <p:nvPr/>
        </p:nvSpPr>
        <p:spPr bwMode="auto">
          <a:xfrm>
            <a:off x="98298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0260" name="Oval 20">
            <a:extLst>
              <a:ext uri="{FF2B5EF4-FFF2-40B4-BE49-F238E27FC236}">
                <a16:creationId xmlns:a16="http://schemas.microsoft.com/office/drawing/2014/main" id="{AA3A3E30-9B24-400C-9635-EED522489881}"/>
              </a:ext>
            </a:extLst>
          </p:cNvPr>
          <p:cNvSpPr>
            <a:spLocks noChangeArrowheads="1"/>
          </p:cNvSpPr>
          <p:nvPr/>
        </p:nvSpPr>
        <p:spPr bwMode="auto">
          <a:xfrm>
            <a:off x="65532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0261" name="Oval 21">
            <a:extLst>
              <a:ext uri="{FF2B5EF4-FFF2-40B4-BE49-F238E27FC236}">
                <a16:creationId xmlns:a16="http://schemas.microsoft.com/office/drawing/2014/main" id="{0695DB69-DF25-4FE8-ADF7-8C4DDBBF66CE}"/>
              </a:ext>
            </a:extLst>
          </p:cNvPr>
          <p:cNvSpPr>
            <a:spLocks noChangeArrowheads="1"/>
          </p:cNvSpPr>
          <p:nvPr/>
        </p:nvSpPr>
        <p:spPr bwMode="auto">
          <a:xfrm>
            <a:off x="7848600" y="5715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cxnSp>
        <p:nvCxnSpPr>
          <p:cNvPr id="10262" name="AutoShape 22">
            <a:extLst>
              <a:ext uri="{FF2B5EF4-FFF2-40B4-BE49-F238E27FC236}">
                <a16:creationId xmlns:a16="http://schemas.microsoft.com/office/drawing/2014/main" id="{D83D462A-4B6F-4546-A0B9-F401AF647031}"/>
              </a:ext>
            </a:extLst>
          </p:cNvPr>
          <p:cNvCxnSpPr>
            <a:cxnSpLocks noChangeShapeType="1"/>
            <a:stCxn id="10255" idx="3"/>
            <a:endCxn id="10256" idx="7"/>
          </p:cNvCxnSpPr>
          <p:nvPr/>
        </p:nvCxnSpPr>
        <p:spPr bwMode="auto">
          <a:xfrm flipH="1">
            <a:off x="7629525" y="4810126"/>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3" name="AutoShape 23">
            <a:extLst>
              <a:ext uri="{FF2B5EF4-FFF2-40B4-BE49-F238E27FC236}">
                <a16:creationId xmlns:a16="http://schemas.microsoft.com/office/drawing/2014/main" id="{EAE85C56-9F93-4BC2-9D82-C3FADC8B1930}"/>
              </a:ext>
            </a:extLst>
          </p:cNvPr>
          <p:cNvCxnSpPr>
            <a:cxnSpLocks noChangeShapeType="1"/>
            <a:stCxn id="10255" idx="5"/>
            <a:endCxn id="10257" idx="1"/>
          </p:cNvCxnSpPr>
          <p:nvPr/>
        </p:nvCxnSpPr>
        <p:spPr bwMode="auto">
          <a:xfrm>
            <a:off x="8696325" y="4810126"/>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4" name="AutoShape 24">
            <a:extLst>
              <a:ext uri="{FF2B5EF4-FFF2-40B4-BE49-F238E27FC236}">
                <a16:creationId xmlns:a16="http://schemas.microsoft.com/office/drawing/2014/main" id="{770B5CE4-BB59-4747-801E-4E2E6F707B6B}"/>
              </a:ext>
            </a:extLst>
          </p:cNvPr>
          <p:cNvCxnSpPr>
            <a:cxnSpLocks noChangeShapeType="1"/>
            <a:stCxn id="10256" idx="3"/>
            <a:endCxn id="10260" idx="0"/>
          </p:cNvCxnSpPr>
          <p:nvPr/>
        </p:nvCxnSpPr>
        <p:spPr bwMode="auto">
          <a:xfrm flipH="1">
            <a:off x="6781801" y="5403850"/>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5" name="AutoShape 25">
            <a:extLst>
              <a:ext uri="{FF2B5EF4-FFF2-40B4-BE49-F238E27FC236}">
                <a16:creationId xmlns:a16="http://schemas.microsoft.com/office/drawing/2014/main" id="{C82B87C6-54EF-41C9-96FA-EFDE99DB63F1}"/>
              </a:ext>
            </a:extLst>
          </p:cNvPr>
          <p:cNvCxnSpPr>
            <a:cxnSpLocks noChangeShapeType="1"/>
            <a:stCxn id="10256" idx="5"/>
            <a:endCxn id="10261" idx="0"/>
          </p:cNvCxnSpPr>
          <p:nvPr/>
        </p:nvCxnSpPr>
        <p:spPr bwMode="auto">
          <a:xfrm>
            <a:off x="7629526" y="540385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6" name="AutoShape 26">
            <a:extLst>
              <a:ext uri="{FF2B5EF4-FFF2-40B4-BE49-F238E27FC236}">
                <a16:creationId xmlns:a16="http://schemas.microsoft.com/office/drawing/2014/main" id="{51FA3AD2-589A-44AA-810C-406967B80185}"/>
              </a:ext>
            </a:extLst>
          </p:cNvPr>
          <p:cNvCxnSpPr>
            <a:cxnSpLocks noChangeShapeType="1"/>
            <a:stCxn id="10257" idx="3"/>
            <a:endCxn id="10258" idx="0"/>
          </p:cNvCxnSpPr>
          <p:nvPr/>
        </p:nvCxnSpPr>
        <p:spPr bwMode="auto">
          <a:xfrm flipH="1">
            <a:off x="8839201" y="540385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7" name="AutoShape 27">
            <a:extLst>
              <a:ext uri="{FF2B5EF4-FFF2-40B4-BE49-F238E27FC236}">
                <a16:creationId xmlns:a16="http://schemas.microsoft.com/office/drawing/2014/main" id="{FCCFEF70-E7D4-4F58-BFA1-6DB84CC7B8FD}"/>
              </a:ext>
            </a:extLst>
          </p:cNvPr>
          <p:cNvCxnSpPr>
            <a:cxnSpLocks noChangeShapeType="1"/>
            <a:stCxn id="10257" idx="5"/>
            <a:endCxn id="10259" idx="0"/>
          </p:cNvCxnSpPr>
          <p:nvPr/>
        </p:nvCxnSpPr>
        <p:spPr bwMode="auto">
          <a:xfrm>
            <a:off x="9610726" y="5403850"/>
            <a:ext cx="449263"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8" name="Line 28">
            <a:extLst>
              <a:ext uri="{FF2B5EF4-FFF2-40B4-BE49-F238E27FC236}">
                <a16:creationId xmlns:a16="http://schemas.microsoft.com/office/drawing/2014/main" id="{CAF752FA-1AA5-4487-AA13-3E2C12A01354}"/>
              </a:ext>
            </a:extLst>
          </p:cNvPr>
          <p:cNvSpPr>
            <a:spLocks noChangeShapeType="1"/>
          </p:cNvSpPr>
          <p:nvPr/>
        </p:nvSpPr>
        <p:spPr bwMode="auto">
          <a:xfrm>
            <a:off x="5638800" y="5715000"/>
            <a:ext cx="609600" cy="1588"/>
          </a:xfrm>
          <a:prstGeom prst="line">
            <a:avLst/>
          </a:prstGeom>
          <a:noFill/>
          <a:ln w="38160">
            <a:solidFill>
              <a:srgbClr val="33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14A26F-7CCE-4A74-976E-A8EF026D7329}"/>
              </a:ext>
            </a:extLst>
          </p:cNvPr>
          <p:cNvSpPr>
            <a:spLocks noGrp="1"/>
          </p:cNvSpPr>
          <p:nvPr>
            <p:ph type="dt" idx="10"/>
          </p:nvPr>
        </p:nvSpPr>
        <p:spPr/>
        <p:txBody>
          <a:bodyPr/>
          <a:lstStyle/>
          <a:p>
            <a:r>
              <a:rPr lang="en-US" altLang="en-US"/>
              <a:t>12/26/03</a:t>
            </a:r>
          </a:p>
        </p:txBody>
      </p:sp>
      <p:sp>
        <p:nvSpPr>
          <p:cNvPr id="5" name="Footer Placeholder 4">
            <a:extLst>
              <a:ext uri="{FF2B5EF4-FFF2-40B4-BE49-F238E27FC236}">
                <a16:creationId xmlns:a16="http://schemas.microsoft.com/office/drawing/2014/main" id="{C4D0514A-A4B9-4066-9087-13A8BAB637B5}"/>
              </a:ext>
            </a:extLst>
          </p:cNvPr>
          <p:cNvSpPr>
            <a:spLocks noGrp="1"/>
          </p:cNvSpPr>
          <p:nvPr>
            <p:ph type="ftr" idx="11"/>
          </p:nvPr>
        </p:nvSpPr>
        <p:spPr/>
        <p:txBody>
          <a:bodyPr/>
          <a:lstStyle/>
          <a:p>
            <a:r>
              <a:rPr lang="en-US" altLang="en-US"/>
              <a:t>AVL Trees - Lecture 8</a:t>
            </a:r>
          </a:p>
        </p:txBody>
      </p:sp>
      <p:sp>
        <p:nvSpPr>
          <p:cNvPr id="6" name="Slide Number Placeholder 5">
            <a:extLst>
              <a:ext uri="{FF2B5EF4-FFF2-40B4-BE49-F238E27FC236}">
                <a16:creationId xmlns:a16="http://schemas.microsoft.com/office/drawing/2014/main" id="{138783C5-9459-4BE3-92F5-3DA04E9BE2D3}"/>
              </a:ext>
            </a:extLst>
          </p:cNvPr>
          <p:cNvSpPr>
            <a:spLocks noGrp="1"/>
          </p:cNvSpPr>
          <p:nvPr>
            <p:ph type="sldNum" idx="12"/>
          </p:nvPr>
        </p:nvSpPr>
        <p:spPr/>
        <p:txBody>
          <a:bodyPr/>
          <a:lstStyle/>
          <a:p>
            <a:fld id="{30075176-A79B-4C75-99E6-3C50B6568B45}" type="slidenum">
              <a:rPr lang="en-US" altLang="en-US"/>
              <a:pPr/>
              <a:t>29</a:t>
            </a:fld>
            <a:endParaRPr lang="en-US" altLang="en-US"/>
          </a:p>
        </p:txBody>
      </p:sp>
      <p:sp>
        <p:nvSpPr>
          <p:cNvPr id="11265" name="Rectangle 1">
            <a:extLst>
              <a:ext uri="{FF2B5EF4-FFF2-40B4-BE49-F238E27FC236}">
                <a16:creationId xmlns:a16="http://schemas.microsoft.com/office/drawing/2014/main" id="{1538BF64-E310-47F1-BB4E-864A542AB84D}"/>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AVL - Good but not Perfect Balance</a:t>
            </a:r>
          </a:p>
        </p:txBody>
      </p:sp>
      <p:sp>
        <p:nvSpPr>
          <p:cNvPr id="11266" name="Rectangle 2">
            <a:extLst>
              <a:ext uri="{FF2B5EF4-FFF2-40B4-BE49-F238E27FC236}">
                <a16:creationId xmlns:a16="http://schemas.microsoft.com/office/drawing/2014/main" id="{6FCEC373-5073-4D39-BD6D-BD85B2ED9D6A}"/>
              </a:ext>
            </a:extLst>
          </p:cNvPr>
          <p:cNvSpPr>
            <a:spLocks noGrp="1" noChangeArrowheads="1"/>
          </p:cNvSpPr>
          <p:nvPr>
            <p:ph type="body" idx="1"/>
          </p:nvPr>
        </p:nvSpPr>
        <p:spPr>
          <a:xfrm>
            <a:off x="2160588" y="1863726"/>
            <a:ext cx="8050212" cy="4384675"/>
          </a:xfrm>
          <a:ln/>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AVL trees are height-balanced binary search trees</a:t>
            </a:r>
          </a:p>
          <a:p>
            <a:pPr marL="341313" indent="-341313">
              <a:buClr>
                <a:srgbClr val="0000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0000FF"/>
                </a:solidFill>
              </a:rPr>
              <a:t>Balance factor</a:t>
            </a:r>
            <a:r>
              <a:rPr lang="en-US" altLang="en-US"/>
              <a:t> of a node</a:t>
            </a:r>
          </a:p>
          <a:p>
            <a:pPr marL="741363" lvl="1" indent="-284163">
              <a:buClr>
                <a:srgbClr val="FF0000"/>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0000"/>
                </a:solidFill>
              </a:rPr>
              <a:t>height(left subtree) - height(right subtree)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An AVL tree has balance factor calculated at every node</a:t>
            </a:r>
          </a:p>
          <a:p>
            <a:pPr marL="741363" lvl="1" indent="-284163">
              <a:buClr>
                <a:srgbClr val="FF0000"/>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0000"/>
                </a:solidFill>
              </a:rPr>
              <a:t>For every node, heights of left and right subtree can differ by no more than 1</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Store current heights in each node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29D-9371-4CAB-B13F-6B8E13B8D633}"/>
              </a:ext>
            </a:extLst>
          </p:cNvPr>
          <p:cNvSpPr>
            <a:spLocks noGrp="1"/>
          </p:cNvSpPr>
          <p:nvPr>
            <p:ph type="title"/>
          </p:nvPr>
        </p:nvSpPr>
        <p:spPr>
          <a:xfrm>
            <a:off x="838200" y="140388"/>
            <a:ext cx="10515600" cy="540649"/>
          </a:xfrm>
        </p:spPr>
        <p:txBody>
          <a:bodyPr>
            <a:normAutofit fontScale="90000"/>
          </a:bodyPr>
          <a:lstStyle/>
          <a:p>
            <a:pPr algn="ct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Tree</a:t>
            </a:r>
            <a:endParaRPr lang="en-IN" dirty="0"/>
          </a:p>
        </p:txBody>
      </p:sp>
      <p:sp>
        <p:nvSpPr>
          <p:cNvPr id="4" name="Footer Placeholder 3">
            <a:extLst>
              <a:ext uri="{FF2B5EF4-FFF2-40B4-BE49-F238E27FC236}">
                <a16:creationId xmlns:a16="http://schemas.microsoft.com/office/drawing/2014/main" id="{A7830404-DF55-4AC2-9491-501CE098DF22}"/>
              </a:ext>
            </a:extLst>
          </p:cNvPr>
          <p:cNvSpPr>
            <a:spLocks noGrp="1"/>
          </p:cNvSpPr>
          <p:nvPr>
            <p:ph type="ftr" sz="quarter" idx="11"/>
          </p:nvPr>
        </p:nvSpPr>
        <p:spPr/>
        <p:txBody>
          <a:bodyPr/>
          <a:lstStyle/>
          <a:p>
            <a:r>
              <a:rPr lang="en-IN"/>
              <a:t>Lecture 8: Data Structure &amp; Algorithms</a:t>
            </a:r>
            <a:endParaRPr lang="en-IN" dirty="0"/>
          </a:p>
        </p:txBody>
      </p:sp>
      <p:sp>
        <p:nvSpPr>
          <p:cNvPr id="5" name="Slide Number Placeholder 4">
            <a:extLst>
              <a:ext uri="{FF2B5EF4-FFF2-40B4-BE49-F238E27FC236}">
                <a16:creationId xmlns:a16="http://schemas.microsoft.com/office/drawing/2014/main" id="{5D91A329-3A80-4091-8BE6-F10E028BC397}"/>
              </a:ext>
            </a:extLst>
          </p:cNvPr>
          <p:cNvSpPr>
            <a:spLocks noGrp="1"/>
          </p:cNvSpPr>
          <p:nvPr>
            <p:ph type="sldNum" sz="quarter" idx="12"/>
          </p:nvPr>
        </p:nvSpPr>
        <p:spPr/>
        <p:txBody>
          <a:bodyPr/>
          <a:lstStyle/>
          <a:p>
            <a:fld id="{601E844E-216E-47E9-9739-0B169D701703}" type="slidenum">
              <a:rPr lang="en-IN" smtClean="0"/>
              <a:t>3</a:t>
            </a:fld>
            <a:endParaRPr lang="en-IN"/>
          </a:p>
        </p:txBody>
      </p:sp>
      <p:pic>
        <p:nvPicPr>
          <p:cNvPr id="6" name="Picture 5">
            <a:extLst>
              <a:ext uri="{FF2B5EF4-FFF2-40B4-BE49-F238E27FC236}">
                <a16:creationId xmlns:a16="http://schemas.microsoft.com/office/drawing/2014/main" id="{624E485D-9447-4630-8A1E-83AC606B0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17" y="1000664"/>
            <a:ext cx="9217765" cy="5190586"/>
          </a:xfrm>
          <a:prstGeom prst="rect">
            <a:avLst/>
          </a:prstGeom>
        </p:spPr>
      </p:pic>
    </p:spTree>
    <p:extLst>
      <p:ext uri="{BB962C8B-B14F-4D97-AF65-F5344CB8AC3E}">
        <p14:creationId xmlns:p14="http://schemas.microsoft.com/office/powerpoint/2010/main" val="353913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a:extLst>
              <a:ext uri="{FF2B5EF4-FFF2-40B4-BE49-F238E27FC236}">
                <a16:creationId xmlns:a16="http://schemas.microsoft.com/office/drawing/2014/main" id="{5BE22DF3-5D50-4B07-9C71-26DF4B4163A7}"/>
              </a:ext>
            </a:extLst>
          </p:cNvPr>
          <p:cNvSpPr>
            <a:spLocks noGrp="1"/>
          </p:cNvSpPr>
          <p:nvPr>
            <p:ph type="dt" idx="10"/>
          </p:nvPr>
        </p:nvSpPr>
        <p:spPr/>
        <p:txBody>
          <a:bodyPr/>
          <a:lstStyle/>
          <a:p>
            <a:r>
              <a:rPr lang="en-US" altLang="en-US"/>
              <a:t>12/26/03</a:t>
            </a:r>
          </a:p>
        </p:txBody>
      </p:sp>
      <p:sp>
        <p:nvSpPr>
          <p:cNvPr id="38" name="Footer Placeholder 4">
            <a:extLst>
              <a:ext uri="{FF2B5EF4-FFF2-40B4-BE49-F238E27FC236}">
                <a16:creationId xmlns:a16="http://schemas.microsoft.com/office/drawing/2014/main" id="{B6E14824-F586-4698-B29D-42D71A0B8F8A}"/>
              </a:ext>
            </a:extLst>
          </p:cNvPr>
          <p:cNvSpPr>
            <a:spLocks noGrp="1"/>
          </p:cNvSpPr>
          <p:nvPr>
            <p:ph type="ftr" idx="11"/>
          </p:nvPr>
        </p:nvSpPr>
        <p:spPr/>
        <p:txBody>
          <a:bodyPr/>
          <a:lstStyle/>
          <a:p>
            <a:r>
              <a:rPr lang="en-US" altLang="en-US"/>
              <a:t>AVL Trees - Lecture 8</a:t>
            </a:r>
          </a:p>
        </p:txBody>
      </p:sp>
      <p:sp>
        <p:nvSpPr>
          <p:cNvPr id="39" name="Slide Number Placeholder 5">
            <a:extLst>
              <a:ext uri="{FF2B5EF4-FFF2-40B4-BE49-F238E27FC236}">
                <a16:creationId xmlns:a16="http://schemas.microsoft.com/office/drawing/2014/main" id="{47DEE8AC-5B37-4BDF-82AB-E7215881B547}"/>
              </a:ext>
            </a:extLst>
          </p:cNvPr>
          <p:cNvSpPr>
            <a:spLocks noGrp="1"/>
          </p:cNvSpPr>
          <p:nvPr>
            <p:ph type="sldNum" idx="12"/>
          </p:nvPr>
        </p:nvSpPr>
        <p:spPr/>
        <p:txBody>
          <a:bodyPr/>
          <a:lstStyle/>
          <a:p>
            <a:fld id="{CA22B932-8297-46E5-BD9E-9F6221339BB4}" type="slidenum">
              <a:rPr lang="en-US" altLang="en-US"/>
              <a:pPr/>
              <a:t>30</a:t>
            </a:fld>
            <a:endParaRPr lang="en-US" altLang="en-US"/>
          </a:p>
        </p:txBody>
      </p:sp>
      <p:sp>
        <p:nvSpPr>
          <p:cNvPr id="14337" name="Rectangle 1">
            <a:extLst>
              <a:ext uri="{FF2B5EF4-FFF2-40B4-BE49-F238E27FC236}">
                <a16:creationId xmlns:a16="http://schemas.microsoft.com/office/drawing/2014/main" id="{EE75BB4C-D8B6-4C6E-8B67-D9A06354581C}"/>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Node Heights</a:t>
            </a:r>
          </a:p>
        </p:txBody>
      </p:sp>
      <p:sp>
        <p:nvSpPr>
          <p:cNvPr id="14338" name="Text Box 2">
            <a:extLst>
              <a:ext uri="{FF2B5EF4-FFF2-40B4-BE49-F238E27FC236}">
                <a16:creationId xmlns:a16="http://schemas.microsoft.com/office/drawing/2014/main" id="{8B4AB4D9-4686-4C45-9FD9-D1FD6D3E739F}"/>
              </a:ext>
            </a:extLst>
          </p:cNvPr>
          <p:cNvSpPr txBox="1">
            <a:spLocks noChangeArrowheads="1"/>
          </p:cNvSpPr>
          <p:nvPr/>
        </p:nvSpPr>
        <p:spPr bwMode="auto">
          <a:xfrm>
            <a:off x="8674101" y="2895601"/>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14339" name="Text Box 3">
            <a:extLst>
              <a:ext uri="{FF2B5EF4-FFF2-40B4-BE49-F238E27FC236}">
                <a16:creationId xmlns:a16="http://schemas.microsoft.com/office/drawing/2014/main" id="{321DB15E-9A76-4F39-A478-CC54D49B4FC5}"/>
              </a:ext>
            </a:extLst>
          </p:cNvPr>
          <p:cNvSpPr txBox="1">
            <a:spLocks noChangeArrowheads="1"/>
          </p:cNvSpPr>
          <p:nvPr/>
        </p:nvSpPr>
        <p:spPr bwMode="auto">
          <a:xfrm>
            <a:off x="8064501" y="3597276"/>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40" name="Text Box 4">
            <a:extLst>
              <a:ext uri="{FF2B5EF4-FFF2-40B4-BE49-F238E27FC236}">
                <a16:creationId xmlns:a16="http://schemas.microsoft.com/office/drawing/2014/main" id="{A12596EC-54C9-4C2C-AB94-2C9762843FDC}"/>
              </a:ext>
            </a:extLst>
          </p:cNvPr>
          <p:cNvSpPr txBox="1">
            <a:spLocks noChangeArrowheads="1"/>
          </p:cNvSpPr>
          <p:nvPr/>
        </p:nvSpPr>
        <p:spPr bwMode="auto">
          <a:xfrm>
            <a:off x="6000751" y="3597276"/>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41" name="Text Box 5">
            <a:extLst>
              <a:ext uri="{FF2B5EF4-FFF2-40B4-BE49-F238E27FC236}">
                <a16:creationId xmlns:a16="http://schemas.microsoft.com/office/drawing/2014/main" id="{ABA30CC0-F444-4FEB-ABD6-E82A0D44145D}"/>
              </a:ext>
            </a:extLst>
          </p:cNvPr>
          <p:cNvSpPr txBox="1">
            <a:spLocks noChangeArrowheads="1"/>
          </p:cNvSpPr>
          <p:nvPr/>
        </p:nvSpPr>
        <p:spPr bwMode="auto">
          <a:xfrm>
            <a:off x="7753351" y="2286001"/>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4342" name="Text Box 6">
            <a:extLst>
              <a:ext uri="{FF2B5EF4-FFF2-40B4-BE49-F238E27FC236}">
                <a16:creationId xmlns:a16="http://schemas.microsoft.com/office/drawing/2014/main" id="{214AF8E6-3E32-401C-99E8-7F4A6D698439}"/>
              </a:ext>
            </a:extLst>
          </p:cNvPr>
          <p:cNvSpPr txBox="1">
            <a:spLocks noChangeArrowheads="1"/>
          </p:cNvSpPr>
          <p:nvPr/>
        </p:nvSpPr>
        <p:spPr bwMode="auto">
          <a:xfrm>
            <a:off x="7302501" y="3597276"/>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43" name="Oval 7">
            <a:extLst>
              <a:ext uri="{FF2B5EF4-FFF2-40B4-BE49-F238E27FC236}">
                <a16:creationId xmlns:a16="http://schemas.microsoft.com/office/drawing/2014/main" id="{CDFF8C1B-1A64-4F00-ADCD-F7539B5E08AC}"/>
              </a:ext>
            </a:extLst>
          </p:cNvPr>
          <p:cNvSpPr>
            <a:spLocks noChangeArrowheads="1"/>
          </p:cNvSpPr>
          <p:nvPr/>
        </p:nvSpPr>
        <p:spPr bwMode="auto">
          <a:xfrm>
            <a:off x="7681913" y="2606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4344" name="Oval 8">
            <a:extLst>
              <a:ext uri="{FF2B5EF4-FFF2-40B4-BE49-F238E27FC236}">
                <a16:creationId xmlns:a16="http://schemas.microsoft.com/office/drawing/2014/main" id="{1FBCC207-FC0E-4757-9D96-591825DDB785}"/>
              </a:ext>
            </a:extLst>
          </p:cNvPr>
          <p:cNvSpPr>
            <a:spLocks noChangeArrowheads="1"/>
          </p:cNvSpPr>
          <p:nvPr/>
        </p:nvSpPr>
        <p:spPr bwMode="auto">
          <a:xfrm>
            <a:off x="6615113" y="3200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4345" name="Oval 9">
            <a:extLst>
              <a:ext uri="{FF2B5EF4-FFF2-40B4-BE49-F238E27FC236}">
                <a16:creationId xmlns:a16="http://schemas.microsoft.com/office/drawing/2014/main" id="{D8DD1F06-371A-40EB-8CC3-5D646A7D9EEC}"/>
              </a:ext>
            </a:extLst>
          </p:cNvPr>
          <p:cNvSpPr>
            <a:spLocks noChangeArrowheads="1"/>
          </p:cNvSpPr>
          <p:nvPr/>
        </p:nvSpPr>
        <p:spPr bwMode="auto">
          <a:xfrm>
            <a:off x="8596313" y="3200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4346" name="Oval 10">
            <a:extLst>
              <a:ext uri="{FF2B5EF4-FFF2-40B4-BE49-F238E27FC236}">
                <a16:creationId xmlns:a16="http://schemas.microsoft.com/office/drawing/2014/main" id="{920215FD-DF31-402E-867B-CCAAA7DB7F06}"/>
              </a:ext>
            </a:extLst>
          </p:cNvPr>
          <p:cNvSpPr>
            <a:spLocks noChangeArrowheads="1"/>
          </p:cNvSpPr>
          <p:nvPr/>
        </p:nvSpPr>
        <p:spPr bwMode="auto">
          <a:xfrm>
            <a:off x="7986713"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4347" name="Oval 11">
            <a:extLst>
              <a:ext uri="{FF2B5EF4-FFF2-40B4-BE49-F238E27FC236}">
                <a16:creationId xmlns:a16="http://schemas.microsoft.com/office/drawing/2014/main" id="{0EDACE5C-98FC-4B94-9A28-B7632134999E}"/>
              </a:ext>
            </a:extLst>
          </p:cNvPr>
          <p:cNvSpPr>
            <a:spLocks noChangeArrowheads="1"/>
          </p:cNvSpPr>
          <p:nvPr/>
        </p:nvSpPr>
        <p:spPr bwMode="auto">
          <a:xfrm>
            <a:off x="5929313"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4348" name="Oval 12">
            <a:extLst>
              <a:ext uri="{FF2B5EF4-FFF2-40B4-BE49-F238E27FC236}">
                <a16:creationId xmlns:a16="http://schemas.microsoft.com/office/drawing/2014/main" id="{B47DC06E-7414-4C40-A04E-10B8424F4CA5}"/>
              </a:ext>
            </a:extLst>
          </p:cNvPr>
          <p:cNvSpPr>
            <a:spLocks noChangeArrowheads="1"/>
          </p:cNvSpPr>
          <p:nvPr/>
        </p:nvSpPr>
        <p:spPr bwMode="auto">
          <a:xfrm>
            <a:off x="7224713"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4349" name="AutoShape 13">
            <a:extLst>
              <a:ext uri="{FF2B5EF4-FFF2-40B4-BE49-F238E27FC236}">
                <a16:creationId xmlns:a16="http://schemas.microsoft.com/office/drawing/2014/main" id="{13D671B5-C8CD-4B2B-A307-19C9C81B7B46}"/>
              </a:ext>
            </a:extLst>
          </p:cNvPr>
          <p:cNvCxnSpPr>
            <a:cxnSpLocks noChangeShapeType="1"/>
            <a:stCxn id="14343" idx="3"/>
            <a:endCxn id="14344" idx="7"/>
          </p:cNvCxnSpPr>
          <p:nvPr/>
        </p:nvCxnSpPr>
        <p:spPr bwMode="auto">
          <a:xfrm flipH="1">
            <a:off x="7005638" y="2997201"/>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0" name="AutoShape 14">
            <a:extLst>
              <a:ext uri="{FF2B5EF4-FFF2-40B4-BE49-F238E27FC236}">
                <a16:creationId xmlns:a16="http://schemas.microsoft.com/office/drawing/2014/main" id="{EAF187F3-2DB2-4CE3-BB82-04665804C125}"/>
              </a:ext>
            </a:extLst>
          </p:cNvPr>
          <p:cNvCxnSpPr>
            <a:cxnSpLocks noChangeShapeType="1"/>
            <a:stCxn id="14343" idx="5"/>
            <a:endCxn id="14345" idx="1"/>
          </p:cNvCxnSpPr>
          <p:nvPr/>
        </p:nvCxnSpPr>
        <p:spPr bwMode="auto">
          <a:xfrm>
            <a:off x="8072439" y="2997201"/>
            <a:ext cx="592137"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1" name="AutoShape 15">
            <a:extLst>
              <a:ext uri="{FF2B5EF4-FFF2-40B4-BE49-F238E27FC236}">
                <a16:creationId xmlns:a16="http://schemas.microsoft.com/office/drawing/2014/main" id="{983419E3-CAD1-4D22-9C8B-680ECDFF24F0}"/>
              </a:ext>
            </a:extLst>
          </p:cNvPr>
          <p:cNvCxnSpPr>
            <a:cxnSpLocks noChangeShapeType="1"/>
            <a:stCxn id="14344" idx="3"/>
            <a:endCxn id="14347" idx="0"/>
          </p:cNvCxnSpPr>
          <p:nvPr/>
        </p:nvCxnSpPr>
        <p:spPr bwMode="auto">
          <a:xfrm flipH="1">
            <a:off x="6157914" y="3590925"/>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2" name="AutoShape 16">
            <a:extLst>
              <a:ext uri="{FF2B5EF4-FFF2-40B4-BE49-F238E27FC236}">
                <a16:creationId xmlns:a16="http://schemas.microsoft.com/office/drawing/2014/main" id="{E1DDA23B-615B-4D9B-A8CE-106950CA623F}"/>
              </a:ext>
            </a:extLst>
          </p:cNvPr>
          <p:cNvCxnSpPr>
            <a:cxnSpLocks noChangeShapeType="1"/>
            <a:stCxn id="14344" idx="5"/>
            <a:endCxn id="14348" idx="0"/>
          </p:cNvCxnSpPr>
          <p:nvPr/>
        </p:nvCxnSpPr>
        <p:spPr bwMode="auto">
          <a:xfrm>
            <a:off x="7005639" y="35909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3" name="AutoShape 17">
            <a:extLst>
              <a:ext uri="{FF2B5EF4-FFF2-40B4-BE49-F238E27FC236}">
                <a16:creationId xmlns:a16="http://schemas.microsoft.com/office/drawing/2014/main" id="{A29E3B1A-A373-411F-BE8B-1815AD76E370}"/>
              </a:ext>
            </a:extLst>
          </p:cNvPr>
          <p:cNvCxnSpPr>
            <a:cxnSpLocks noChangeShapeType="1"/>
            <a:stCxn id="14345" idx="3"/>
            <a:endCxn id="14346" idx="0"/>
          </p:cNvCxnSpPr>
          <p:nvPr/>
        </p:nvCxnSpPr>
        <p:spPr bwMode="auto">
          <a:xfrm flipH="1">
            <a:off x="8215314" y="35909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4" name="Text Box 18">
            <a:extLst>
              <a:ext uri="{FF2B5EF4-FFF2-40B4-BE49-F238E27FC236}">
                <a16:creationId xmlns:a16="http://schemas.microsoft.com/office/drawing/2014/main" id="{E32D813B-BC15-43BD-9F7D-9C32A19F3BF0}"/>
              </a:ext>
            </a:extLst>
          </p:cNvPr>
          <p:cNvSpPr txBox="1">
            <a:spLocks noChangeArrowheads="1"/>
          </p:cNvSpPr>
          <p:nvPr/>
        </p:nvSpPr>
        <p:spPr bwMode="auto">
          <a:xfrm>
            <a:off x="6686551" y="2895601"/>
            <a:ext cx="3095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4355" name="Text Box 19">
            <a:extLst>
              <a:ext uri="{FF2B5EF4-FFF2-40B4-BE49-F238E27FC236}">
                <a16:creationId xmlns:a16="http://schemas.microsoft.com/office/drawing/2014/main" id="{BDD70FBA-9610-4AA6-9021-159856740ED2}"/>
              </a:ext>
            </a:extLst>
          </p:cNvPr>
          <p:cNvSpPr txBox="1">
            <a:spLocks noChangeArrowheads="1"/>
          </p:cNvSpPr>
          <p:nvPr/>
        </p:nvSpPr>
        <p:spPr bwMode="auto">
          <a:xfrm>
            <a:off x="4595813" y="4949825"/>
            <a:ext cx="3014264"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height of node = </a:t>
            </a:r>
            <a:r>
              <a:rPr lang="en-US" altLang="en-US" sz="2000">
                <a:solidFill>
                  <a:srgbClr val="FF0000"/>
                </a:solidFill>
                <a:latin typeface="Arial" panose="020B0604020202020204" pitchFamily="34" charset="0"/>
              </a:rPr>
              <a:t>h</a:t>
            </a:r>
          </a:p>
          <a:p>
            <a:pPr>
              <a:buClrTx/>
              <a:buFontTx/>
              <a:buNone/>
            </a:pPr>
            <a:r>
              <a:rPr lang="en-US" altLang="en-US" sz="2000">
                <a:latin typeface="Arial" panose="020B0604020202020204" pitchFamily="34" charset="0"/>
              </a:rPr>
              <a:t>balance factor = </a:t>
            </a:r>
            <a:r>
              <a:rPr lang="en-US" altLang="en-US" sz="2000">
                <a:solidFill>
                  <a:srgbClr val="FF0000"/>
                </a:solidFill>
                <a:latin typeface="Arial" panose="020B0604020202020204" pitchFamily="34" charset="0"/>
              </a:rPr>
              <a:t>h</a:t>
            </a:r>
            <a:r>
              <a:rPr lang="en-US" altLang="en-US" sz="2000" baseline="-25000">
                <a:solidFill>
                  <a:srgbClr val="FF0000"/>
                </a:solidFill>
                <a:latin typeface="Arial" panose="020B0604020202020204" pitchFamily="34" charset="0"/>
              </a:rPr>
              <a:t>left</a:t>
            </a:r>
            <a:r>
              <a:rPr lang="en-US" altLang="en-US" sz="2000">
                <a:solidFill>
                  <a:srgbClr val="FF0000"/>
                </a:solidFill>
                <a:latin typeface="Arial" panose="020B0604020202020204" pitchFamily="34" charset="0"/>
              </a:rPr>
              <a:t>-h</a:t>
            </a:r>
            <a:r>
              <a:rPr lang="en-US" altLang="en-US" sz="2000" baseline="-25000">
                <a:solidFill>
                  <a:srgbClr val="FF0000"/>
                </a:solidFill>
                <a:latin typeface="Arial" panose="020B0604020202020204" pitchFamily="34" charset="0"/>
              </a:rPr>
              <a:t>right</a:t>
            </a:r>
          </a:p>
          <a:p>
            <a:pPr>
              <a:buClrTx/>
              <a:buFontTx/>
              <a:buNone/>
            </a:pPr>
            <a:r>
              <a:rPr lang="en-US" altLang="en-US" sz="2000">
                <a:latin typeface="Arial" panose="020B0604020202020204" pitchFamily="34" charset="0"/>
              </a:rPr>
              <a:t>empty height = -1</a:t>
            </a:r>
          </a:p>
        </p:txBody>
      </p:sp>
      <p:sp>
        <p:nvSpPr>
          <p:cNvPr id="14356" name="Text Box 20">
            <a:extLst>
              <a:ext uri="{FF2B5EF4-FFF2-40B4-BE49-F238E27FC236}">
                <a16:creationId xmlns:a16="http://schemas.microsoft.com/office/drawing/2014/main" id="{EE9E29AF-93F9-44FA-B2BD-5AA2EE09AC03}"/>
              </a:ext>
            </a:extLst>
          </p:cNvPr>
          <p:cNvSpPr txBox="1">
            <a:spLocks noChangeArrowheads="1"/>
          </p:cNvSpPr>
          <p:nvPr/>
        </p:nvSpPr>
        <p:spPr bwMode="auto">
          <a:xfrm>
            <a:off x="4725988" y="2895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57" name="Text Box 21">
            <a:extLst>
              <a:ext uri="{FF2B5EF4-FFF2-40B4-BE49-F238E27FC236}">
                <a16:creationId xmlns:a16="http://schemas.microsoft.com/office/drawing/2014/main" id="{4EE3B209-F29D-4E0E-A0AB-D5F0A4F54A70}"/>
              </a:ext>
            </a:extLst>
          </p:cNvPr>
          <p:cNvSpPr txBox="1">
            <a:spLocks noChangeArrowheads="1"/>
          </p:cNvSpPr>
          <p:nvPr/>
        </p:nvSpPr>
        <p:spPr bwMode="auto">
          <a:xfrm>
            <a:off x="2052638" y="35814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58" name="Text Box 22">
            <a:extLst>
              <a:ext uri="{FF2B5EF4-FFF2-40B4-BE49-F238E27FC236}">
                <a16:creationId xmlns:a16="http://schemas.microsoft.com/office/drawing/2014/main" id="{2D6EC6B9-FE7B-496D-AAD5-C1AB720D0F2A}"/>
              </a:ext>
            </a:extLst>
          </p:cNvPr>
          <p:cNvSpPr txBox="1">
            <a:spLocks noChangeArrowheads="1"/>
          </p:cNvSpPr>
          <p:nvPr/>
        </p:nvSpPr>
        <p:spPr bwMode="auto">
          <a:xfrm>
            <a:off x="3043238" y="2286001"/>
            <a:ext cx="1254167"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BF=2-1=1</a:t>
            </a:r>
          </a:p>
        </p:txBody>
      </p:sp>
      <p:sp>
        <p:nvSpPr>
          <p:cNvPr id="14359" name="Text Box 23">
            <a:extLst>
              <a:ext uri="{FF2B5EF4-FFF2-40B4-BE49-F238E27FC236}">
                <a16:creationId xmlns:a16="http://schemas.microsoft.com/office/drawing/2014/main" id="{77F68AA9-1CF0-4588-9C37-BFBCEAA15A86}"/>
              </a:ext>
            </a:extLst>
          </p:cNvPr>
          <p:cNvSpPr txBox="1">
            <a:spLocks noChangeArrowheads="1"/>
          </p:cNvSpPr>
          <p:nvPr/>
        </p:nvSpPr>
        <p:spPr bwMode="auto">
          <a:xfrm>
            <a:off x="3354388" y="35814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4360" name="Oval 24">
            <a:extLst>
              <a:ext uri="{FF2B5EF4-FFF2-40B4-BE49-F238E27FC236}">
                <a16:creationId xmlns:a16="http://schemas.microsoft.com/office/drawing/2014/main" id="{5A359583-201F-46A9-8018-1218538D2818}"/>
              </a:ext>
            </a:extLst>
          </p:cNvPr>
          <p:cNvSpPr>
            <a:spLocks noChangeArrowheads="1"/>
          </p:cNvSpPr>
          <p:nvPr/>
        </p:nvSpPr>
        <p:spPr bwMode="auto">
          <a:xfrm>
            <a:off x="3733800" y="2590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4361" name="Oval 25">
            <a:extLst>
              <a:ext uri="{FF2B5EF4-FFF2-40B4-BE49-F238E27FC236}">
                <a16:creationId xmlns:a16="http://schemas.microsoft.com/office/drawing/2014/main" id="{0D2C59E9-3E78-4BFB-BE46-9D37DBCFFC00}"/>
              </a:ext>
            </a:extLst>
          </p:cNvPr>
          <p:cNvSpPr>
            <a:spLocks noChangeArrowheads="1"/>
          </p:cNvSpPr>
          <p:nvPr/>
        </p:nvSpPr>
        <p:spPr bwMode="auto">
          <a:xfrm>
            <a:off x="2667000" y="31845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4362" name="Oval 26">
            <a:extLst>
              <a:ext uri="{FF2B5EF4-FFF2-40B4-BE49-F238E27FC236}">
                <a16:creationId xmlns:a16="http://schemas.microsoft.com/office/drawing/2014/main" id="{97466D1A-B78F-4102-A6EE-E6ABBBC3DD6D}"/>
              </a:ext>
            </a:extLst>
          </p:cNvPr>
          <p:cNvSpPr>
            <a:spLocks noChangeArrowheads="1"/>
          </p:cNvSpPr>
          <p:nvPr/>
        </p:nvSpPr>
        <p:spPr bwMode="auto">
          <a:xfrm>
            <a:off x="4648200" y="31845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4363" name="Oval 27">
            <a:extLst>
              <a:ext uri="{FF2B5EF4-FFF2-40B4-BE49-F238E27FC236}">
                <a16:creationId xmlns:a16="http://schemas.microsoft.com/office/drawing/2014/main" id="{476CC008-D5EE-4D13-924E-46FC839A7DDE}"/>
              </a:ext>
            </a:extLst>
          </p:cNvPr>
          <p:cNvSpPr>
            <a:spLocks noChangeArrowheads="1"/>
          </p:cNvSpPr>
          <p:nvPr/>
        </p:nvSpPr>
        <p:spPr bwMode="auto">
          <a:xfrm>
            <a:off x="1981200" y="3886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4364" name="Oval 28">
            <a:extLst>
              <a:ext uri="{FF2B5EF4-FFF2-40B4-BE49-F238E27FC236}">
                <a16:creationId xmlns:a16="http://schemas.microsoft.com/office/drawing/2014/main" id="{CB9CE887-20F4-43D1-939C-F7DF064829CF}"/>
              </a:ext>
            </a:extLst>
          </p:cNvPr>
          <p:cNvSpPr>
            <a:spLocks noChangeArrowheads="1"/>
          </p:cNvSpPr>
          <p:nvPr/>
        </p:nvSpPr>
        <p:spPr bwMode="auto">
          <a:xfrm>
            <a:off x="3276600" y="3886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4365" name="AutoShape 29">
            <a:extLst>
              <a:ext uri="{FF2B5EF4-FFF2-40B4-BE49-F238E27FC236}">
                <a16:creationId xmlns:a16="http://schemas.microsoft.com/office/drawing/2014/main" id="{17D0D4B7-43F0-414E-825B-DD47B74B6759}"/>
              </a:ext>
            </a:extLst>
          </p:cNvPr>
          <p:cNvCxnSpPr>
            <a:cxnSpLocks noChangeShapeType="1"/>
            <a:stCxn id="14360" idx="3"/>
            <a:endCxn id="14361" idx="7"/>
          </p:cNvCxnSpPr>
          <p:nvPr/>
        </p:nvCxnSpPr>
        <p:spPr bwMode="auto">
          <a:xfrm flipH="1">
            <a:off x="3057525" y="2981326"/>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6" name="AutoShape 30">
            <a:extLst>
              <a:ext uri="{FF2B5EF4-FFF2-40B4-BE49-F238E27FC236}">
                <a16:creationId xmlns:a16="http://schemas.microsoft.com/office/drawing/2014/main" id="{4C9C1B1A-A62F-4CCE-B788-AA0CB444062B}"/>
              </a:ext>
            </a:extLst>
          </p:cNvPr>
          <p:cNvCxnSpPr>
            <a:cxnSpLocks noChangeShapeType="1"/>
            <a:stCxn id="14360" idx="5"/>
            <a:endCxn id="14362" idx="1"/>
          </p:cNvCxnSpPr>
          <p:nvPr/>
        </p:nvCxnSpPr>
        <p:spPr bwMode="auto">
          <a:xfrm>
            <a:off x="4124325" y="2981326"/>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7" name="AutoShape 31">
            <a:extLst>
              <a:ext uri="{FF2B5EF4-FFF2-40B4-BE49-F238E27FC236}">
                <a16:creationId xmlns:a16="http://schemas.microsoft.com/office/drawing/2014/main" id="{AE313ECA-1177-47C4-AE50-E7C1402A080D}"/>
              </a:ext>
            </a:extLst>
          </p:cNvPr>
          <p:cNvCxnSpPr>
            <a:cxnSpLocks noChangeShapeType="1"/>
            <a:stCxn id="14361" idx="3"/>
            <a:endCxn id="14363" idx="0"/>
          </p:cNvCxnSpPr>
          <p:nvPr/>
        </p:nvCxnSpPr>
        <p:spPr bwMode="auto">
          <a:xfrm flipH="1">
            <a:off x="2209801" y="3575050"/>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8" name="AutoShape 32">
            <a:extLst>
              <a:ext uri="{FF2B5EF4-FFF2-40B4-BE49-F238E27FC236}">
                <a16:creationId xmlns:a16="http://schemas.microsoft.com/office/drawing/2014/main" id="{26CAFDA0-A634-4F18-BC70-AFC982009710}"/>
              </a:ext>
            </a:extLst>
          </p:cNvPr>
          <p:cNvCxnSpPr>
            <a:cxnSpLocks noChangeShapeType="1"/>
            <a:stCxn id="14361" idx="5"/>
            <a:endCxn id="14364" idx="0"/>
          </p:cNvCxnSpPr>
          <p:nvPr/>
        </p:nvCxnSpPr>
        <p:spPr bwMode="auto">
          <a:xfrm>
            <a:off x="3057526" y="357505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9" name="Text Box 33">
            <a:extLst>
              <a:ext uri="{FF2B5EF4-FFF2-40B4-BE49-F238E27FC236}">
                <a16:creationId xmlns:a16="http://schemas.microsoft.com/office/drawing/2014/main" id="{0538D1F8-C6FE-4C57-906B-81769D8C19E0}"/>
              </a:ext>
            </a:extLst>
          </p:cNvPr>
          <p:cNvSpPr txBox="1">
            <a:spLocks noChangeArrowheads="1"/>
          </p:cNvSpPr>
          <p:nvPr/>
        </p:nvSpPr>
        <p:spPr bwMode="auto">
          <a:xfrm>
            <a:off x="2738438" y="287972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4370" name="Text Box 34">
            <a:extLst>
              <a:ext uri="{FF2B5EF4-FFF2-40B4-BE49-F238E27FC236}">
                <a16:creationId xmlns:a16="http://schemas.microsoft.com/office/drawing/2014/main" id="{0FEE2E8A-5ADF-468F-BE9F-B7E6EA15B3CE}"/>
              </a:ext>
            </a:extLst>
          </p:cNvPr>
          <p:cNvSpPr txBox="1">
            <a:spLocks noChangeArrowheads="1"/>
          </p:cNvSpPr>
          <p:nvPr/>
        </p:nvSpPr>
        <p:spPr bwMode="auto">
          <a:xfrm>
            <a:off x="3200400" y="1981201"/>
            <a:ext cx="1676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Tree A (AVL)</a:t>
            </a:r>
          </a:p>
        </p:txBody>
      </p:sp>
      <p:sp>
        <p:nvSpPr>
          <p:cNvPr id="14371" name="Text Box 35">
            <a:extLst>
              <a:ext uri="{FF2B5EF4-FFF2-40B4-BE49-F238E27FC236}">
                <a16:creationId xmlns:a16="http://schemas.microsoft.com/office/drawing/2014/main" id="{4824F45F-7A85-499D-A40F-8C190F4DF27F}"/>
              </a:ext>
            </a:extLst>
          </p:cNvPr>
          <p:cNvSpPr txBox="1">
            <a:spLocks noChangeArrowheads="1"/>
          </p:cNvSpPr>
          <p:nvPr/>
        </p:nvSpPr>
        <p:spPr bwMode="auto">
          <a:xfrm>
            <a:off x="7391400" y="1981201"/>
            <a:ext cx="1676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Tree B (AVL)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3">
            <a:extLst>
              <a:ext uri="{FF2B5EF4-FFF2-40B4-BE49-F238E27FC236}">
                <a16:creationId xmlns:a16="http://schemas.microsoft.com/office/drawing/2014/main" id="{FA3B35AD-CBFE-4B29-96CB-3EAAB5731BA6}"/>
              </a:ext>
            </a:extLst>
          </p:cNvPr>
          <p:cNvSpPr>
            <a:spLocks noGrp="1"/>
          </p:cNvSpPr>
          <p:nvPr>
            <p:ph type="dt" idx="10"/>
          </p:nvPr>
        </p:nvSpPr>
        <p:spPr/>
        <p:txBody>
          <a:bodyPr/>
          <a:lstStyle/>
          <a:p>
            <a:r>
              <a:rPr lang="en-US" altLang="en-US"/>
              <a:t>12/26/03</a:t>
            </a:r>
          </a:p>
        </p:txBody>
      </p:sp>
      <p:sp>
        <p:nvSpPr>
          <p:cNvPr id="47" name="Footer Placeholder 4">
            <a:extLst>
              <a:ext uri="{FF2B5EF4-FFF2-40B4-BE49-F238E27FC236}">
                <a16:creationId xmlns:a16="http://schemas.microsoft.com/office/drawing/2014/main" id="{9685A916-2C30-4700-A599-C21C440F5868}"/>
              </a:ext>
            </a:extLst>
          </p:cNvPr>
          <p:cNvSpPr>
            <a:spLocks noGrp="1"/>
          </p:cNvSpPr>
          <p:nvPr>
            <p:ph type="ftr" idx="11"/>
          </p:nvPr>
        </p:nvSpPr>
        <p:spPr/>
        <p:txBody>
          <a:bodyPr/>
          <a:lstStyle/>
          <a:p>
            <a:r>
              <a:rPr lang="en-US" altLang="en-US"/>
              <a:t>AVL Trees - Lecture 8</a:t>
            </a:r>
          </a:p>
        </p:txBody>
      </p:sp>
      <p:sp>
        <p:nvSpPr>
          <p:cNvPr id="48" name="Slide Number Placeholder 5">
            <a:extLst>
              <a:ext uri="{FF2B5EF4-FFF2-40B4-BE49-F238E27FC236}">
                <a16:creationId xmlns:a16="http://schemas.microsoft.com/office/drawing/2014/main" id="{006925C7-F131-4EA7-8A1D-BDBD1AE66FB4}"/>
              </a:ext>
            </a:extLst>
          </p:cNvPr>
          <p:cNvSpPr>
            <a:spLocks noGrp="1"/>
          </p:cNvSpPr>
          <p:nvPr>
            <p:ph type="sldNum" idx="12"/>
          </p:nvPr>
        </p:nvSpPr>
        <p:spPr/>
        <p:txBody>
          <a:bodyPr/>
          <a:lstStyle/>
          <a:p>
            <a:fld id="{D5A70156-1F77-4FFE-9C8E-2F2D55B13018}" type="slidenum">
              <a:rPr lang="en-US" altLang="en-US"/>
              <a:pPr/>
              <a:t>31</a:t>
            </a:fld>
            <a:endParaRPr lang="en-US" altLang="en-US"/>
          </a:p>
        </p:txBody>
      </p:sp>
      <p:sp>
        <p:nvSpPr>
          <p:cNvPr id="15361" name="Rectangle 1">
            <a:extLst>
              <a:ext uri="{FF2B5EF4-FFF2-40B4-BE49-F238E27FC236}">
                <a16:creationId xmlns:a16="http://schemas.microsoft.com/office/drawing/2014/main" id="{C0CF06D6-5863-4BC2-A988-F90B8C64A881}"/>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Node Heights after Insert 7</a:t>
            </a:r>
          </a:p>
        </p:txBody>
      </p:sp>
      <p:sp>
        <p:nvSpPr>
          <p:cNvPr id="15362" name="Text Box 2">
            <a:extLst>
              <a:ext uri="{FF2B5EF4-FFF2-40B4-BE49-F238E27FC236}">
                <a16:creationId xmlns:a16="http://schemas.microsoft.com/office/drawing/2014/main" id="{79D66CEA-8C19-4A7D-A047-E896A8A1C375}"/>
              </a:ext>
            </a:extLst>
          </p:cNvPr>
          <p:cNvSpPr txBox="1">
            <a:spLocks noChangeArrowheads="1"/>
          </p:cNvSpPr>
          <p:nvPr/>
        </p:nvSpPr>
        <p:spPr bwMode="auto">
          <a:xfrm>
            <a:off x="8672513" y="2895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2</a:t>
            </a:r>
          </a:p>
        </p:txBody>
      </p:sp>
      <p:sp>
        <p:nvSpPr>
          <p:cNvPr id="15363" name="Text Box 3">
            <a:extLst>
              <a:ext uri="{FF2B5EF4-FFF2-40B4-BE49-F238E27FC236}">
                <a16:creationId xmlns:a16="http://schemas.microsoft.com/office/drawing/2014/main" id="{4D2B29AA-0CC2-4332-9910-19FE36BF89F0}"/>
              </a:ext>
            </a:extLst>
          </p:cNvPr>
          <p:cNvSpPr txBox="1">
            <a:spLocks noChangeArrowheads="1"/>
          </p:cNvSpPr>
          <p:nvPr/>
        </p:nvSpPr>
        <p:spPr bwMode="auto">
          <a:xfrm>
            <a:off x="8062913" y="35972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15364" name="Text Box 4">
            <a:extLst>
              <a:ext uri="{FF2B5EF4-FFF2-40B4-BE49-F238E27FC236}">
                <a16:creationId xmlns:a16="http://schemas.microsoft.com/office/drawing/2014/main" id="{9E03FCFE-CFB4-47C8-A806-6D2A004022E3}"/>
              </a:ext>
            </a:extLst>
          </p:cNvPr>
          <p:cNvSpPr txBox="1">
            <a:spLocks noChangeArrowheads="1"/>
          </p:cNvSpPr>
          <p:nvPr/>
        </p:nvSpPr>
        <p:spPr bwMode="auto">
          <a:xfrm>
            <a:off x="5999163" y="35972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5365" name="Text Box 5">
            <a:extLst>
              <a:ext uri="{FF2B5EF4-FFF2-40B4-BE49-F238E27FC236}">
                <a16:creationId xmlns:a16="http://schemas.microsoft.com/office/drawing/2014/main" id="{78832B92-C7B1-444A-B91C-FC5F7339896A}"/>
              </a:ext>
            </a:extLst>
          </p:cNvPr>
          <p:cNvSpPr txBox="1">
            <a:spLocks noChangeArrowheads="1"/>
          </p:cNvSpPr>
          <p:nvPr/>
        </p:nvSpPr>
        <p:spPr bwMode="auto">
          <a:xfrm>
            <a:off x="7780338" y="2301876"/>
            <a:ext cx="880667"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2-3=-1</a:t>
            </a:r>
          </a:p>
        </p:txBody>
      </p:sp>
      <p:sp>
        <p:nvSpPr>
          <p:cNvPr id="15366" name="Text Box 6">
            <a:extLst>
              <a:ext uri="{FF2B5EF4-FFF2-40B4-BE49-F238E27FC236}">
                <a16:creationId xmlns:a16="http://schemas.microsoft.com/office/drawing/2014/main" id="{8453F74E-D716-49B8-ADE4-85F375AA0F76}"/>
              </a:ext>
            </a:extLst>
          </p:cNvPr>
          <p:cNvSpPr txBox="1">
            <a:spLocks noChangeArrowheads="1"/>
          </p:cNvSpPr>
          <p:nvPr/>
        </p:nvSpPr>
        <p:spPr bwMode="auto">
          <a:xfrm>
            <a:off x="7300913" y="35972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5367" name="Oval 7">
            <a:extLst>
              <a:ext uri="{FF2B5EF4-FFF2-40B4-BE49-F238E27FC236}">
                <a16:creationId xmlns:a16="http://schemas.microsoft.com/office/drawing/2014/main" id="{E696EAB5-3225-479A-A84F-54DF2FB1240F}"/>
              </a:ext>
            </a:extLst>
          </p:cNvPr>
          <p:cNvSpPr>
            <a:spLocks noChangeArrowheads="1"/>
          </p:cNvSpPr>
          <p:nvPr/>
        </p:nvSpPr>
        <p:spPr bwMode="auto">
          <a:xfrm>
            <a:off x="7680325" y="2606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5368" name="Oval 8">
            <a:extLst>
              <a:ext uri="{FF2B5EF4-FFF2-40B4-BE49-F238E27FC236}">
                <a16:creationId xmlns:a16="http://schemas.microsoft.com/office/drawing/2014/main" id="{14C90DD5-B4E8-4C18-B333-752E5F03C35C}"/>
              </a:ext>
            </a:extLst>
          </p:cNvPr>
          <p:cNvSpPr>
            <a:spLocks noChangeArrowheads="1"/>
          </p:cNvSpPr>
          <p:nvPr/>
        </p:nvSpPr>
        <p:spPr bwMode="auto">
          <a:xfrm>
            <a:off x="6613525" y="3200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5369" name="Oval 9">
            <a:extLst>
              <a:ext uri="{FF2B5EF4-FFF2-40B4-BE49-F238E27FC236}">
                <a16:creationId xmlns:a16="http://schemas.microsoft.com/office/drawing/2014/main" id="{3DDC38BC-A0C3-48AE-B829-7CA1F9AAC57A}"/>
              </a:ext>
            </a:extLst>
          </p:cNvPr>
          <p:cNvSpPr>
            <a:spLocks noChangeArrowheads="1"/>
          </p:cNvSpPr>
          <p:nvPr/>
        </p:nvSpPr>
        <p:spPr bwMode="auto">
          <a:xfrm>
            <a:off x="8594725" y="3200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5370" name="Oval 10">
            <a:extLst>
              <a:ext uri="{FF2B5EF4-FFF2-40B4-BE49-F238E27FC236}">
                <a16:creationId xmlns:a16="http://schemas.microsoft.com/office/drawing/2014/main" id="{476E44FF-CB1C-4CC1-A419-B7C807283E19}"/>
              </a:ext>
            </a:extLst>
          </p:cNvPr>
          <p:cNvSpPr>
            <a:spLocks noChangeArrowheads="1"/>
          </p:cNvSpPr>
          <p:nvPr/>
        </p:nvSpPr>
        <p:spPr bwMode="auto">
          <a:xfrm>
            <a:off x="7985125"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5371" name="Oval 11">
            <a:extLst>
              <a:ext uri="{FF2B5EF4-FFF2-40B4-BE49-F238E27FC236}">
                <a16:creationId xmlns:a16="http://schemas.microsoft.com/office/drawing/2014/main" id="{5030FB78-3D57-4510-8D09-D43D1A7E072E}"/>
              </a:ext>
            </a:extLst>
          </p:cNvPr>
          <p:cNvSpPr>
            <a:spLocks noChangeArrowheads="1"/>
          </p:cNvSpPr>
          <p:nvPr/>
        </p:nvSpPr>
        <p:spPr bwMode="auto">
          <a:xfrm>
            <a:off x="5927725"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5372" name="Oval 12">
            <a:extLst>
              <a:ext uri="{FF2B5EF4-FFF2-40B4-BE49-F238E27FC236}">
                <a16:creationId xmlns:a16="http://schemas.microsoft.com/office/drawing/2014/main" id="{AFE7ADAB-CAA6-4BD8-8F9B-D178B4222AB5}"/>
              </a:ext>
            </a:extLst>
          </p:cNvPr>
          <p:cNvSpPr>
            <a:spLocks noChangeArrowheads="1"/>
          </p:cNvSpPr>
          <p:nvPr/>
        </p:nvSpPr>
        <p:spPr bwMode="auto">
          <a:xfrm>
            <a:off x="7223125" y="39020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5373" name="AutoShape 13">
            <a:extLst>
              <a:ext uri="{FF2B5EF4-FFF2-40B4-BE49-F238E27FC236}">
                <a16:creationId xmlns:a16="http://schemas.microsoft.com/office/drawing/2014/main" id="{BB99A8E7-DBAC-4B3D-BBDA-C360CB99245A}"/>
              </a:ext>
            </a:extLst>
          </p:cNvPr>
          <p:cNvCxnSpPr>
            <a:cxnSpLocks noChangeShapeType="1"/>
            <a:stCxn id="15367" idx="3"/>
            <a:endCxn id="15368" idx="7"/>
          </p:cNvCxnSpPr>
          <p:nvPr/>
        </p:nvCxnSpPr>
        <p:spPr bwMode="auto">
          <a:xfrm flipH="1">
            <a:off x="7004050" y="2997201"/>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4" name="AutoShape 14">
            <a:extLst>
              <a:ext uri="{FF2B5EF4-FFF2-40B4-BE49-F238E27FC236}">
                <a16:creationId xmlns:a16="http://schemas.microsoft.com/office/drawing/2014/main" id="{4003E785-5ABF-44E6-8546-0494AD73E55D}"/>
              </a:ext>
            </a:extLst>
          </p:cNvPr>
          <p:cNvCxnSpPr>
            <a:cxnSpLocks noChangeShapeType="1"/>
            <a:stCxn id="15367" idx="5"/>
            <a:endCxn id="15369" idx="1"/>
          </p:cNvCxnSpPr>
          <p:nvPr/>
        </p:nvCxnSpPr>
        <p:spPr bwMode="auto">
          <a:xfrm>
            <a:off x="8070850" y="2997201"/>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5" name="AutoShape 15">
            <a:extLst>
              <a:ext uri="{FF2B5EF4-FFF2-40B4-BE49-F238E27FC236}">
                <a16:creationId xmlns:a16="http://schemas.microsoft.com/office/drawing/2014/main" id="{8C8DB85D-49C6-4F70-867A-C49F3BE28D0B}"/>
              </a:ext>
            </a:extLst>
          </p:cNvPr>
          <p:cNvCxnSpPr>
            <a:cxnSpLocks noChangeShapeType="1"/>
            <a:stCxn id="15368" idx="3"/>
            <a:endCxn id="15371" idx="0"/>
          </p:cNvCxnSpPr>
          <p:nvPr/>
        </p:nvCxnSpPr>
        <p:spPr bwMode="auto">
          <a:xfrm flipH="1">
            <a:off x="6156326" y="3590925"/>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6" name="AutoShape 16">
            <a:extLst>
              <a:ext uri="{FF2B5EF4-FFF2-40B4-BE49-F238E27FC236}">
                <a16:creationId xmlns:a16="http://schemas.microsoft.com/office/drawing/2014/main" id="{2F6928C0-E31A-4A7B-8E09-341AD028FFFE}"/>
              </a:ext>
            </a:extLst>
          </p:cNvPr>
          <p:cNvCxnSpPr>
            <a:cxnSpLocks noChangeShapeType="1"/>
            <a:stCxn id="15368" idx="5"/>
            <a:endCxn id="15372" idx="0"/>
          </p:cNvCxnSpPr>
          <p:nvPr/>
        </p:nvCxnSpPr>
        <p:spPr bwMode="auto">
          <a:xfrm>
            <a:off x="7004051" y="35909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7" name="AutoShape 17">
            <a:extLst>
              <a:ext uri="{FF2B5EF4-FFF2-40B4-BE49-F238E27FC236}">
                <a16:creationId xmlns:a16="http://schemas.microsoft.com/office/drawing/2014/main" id="{B7386248-93C3-4E1E-9828-C776C68463AE}"/>
              </a:ext>
            </a:extLst>
          </p:cNvPr>
          <p:cNvCxnSpPr>
            <a:cxnSpLocks noChangeShapeType="1"/>
            <a:stCxn id="15369" idx="3"/>
            <a:endCxn id="15370" idx="0"/>
          </p:cNvCxnSpPr>
          <p:nvPr/>
        </p:nvCxnSpPr>
        <p:spPr bwMode="auto">
          <a:xfrm flipH="1">
            <a:off x="8213726" y="35909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78" name="Text Box 18">
            <a:extLst>
              <a:ext uri="{FF2B5EF4-FFF2-40B4-BE49-F238E27FC236}">
                <a16:creationId xmlns:a16="http://schemas.microsoft.com/office/drawing/2014/main" id="{20D63052-822C-4D0E-8BE2-DAE55E33F50F}"/>
              </a:ext>
            </a:extLst>
          </p:cNvPr>
          <p:cNvSpPr txBox="1">
            <a:spLocks noChangeArrowheads="1"/>
          </p:cNvSpPr>
          <p:nvPr/>
        </p:nvSpPr>
        <p:spPr bwMode="auto">
          <a:xfrm>
            <a:off x="6684963" y="2895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5379" name="Text Box 19">
            <a:extLst>
              <a:ext uri="{FF2B5EF4-FFF2-40B4-BE49-F238E27FC236}">
                <a16:creationId xmlns:a16="http://schemas.microsoft.com/office/drawing/2014/main" id="{302ED6E9-BCA5-4180-9FE3-5F18EB840215}"/>
              </a:ext>
            </a:extLst>
          </p:cNvPr>
          <p:cNvSpPr txBox="1">
            <a:spLocks noChangeArrowheads="1"/>
          </p:cNvSpPr>
          <p:nvPr/>
        </p:nvSpPr>
        <p:spPr bwMode="auto">
          <a:xfrm>
            <a:off x="4595813" y="4949825"/>
            <a:ext cx="3014264"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height of node = </a:t>
            </a:r>
            <a:r>
              <a:rPr lang="en-US" altLang="en-US" sz="2000">
                <a:solidFill>
                  <a:srgbClr val="FF0000"/>
                </a:solidFill>
                <a:latin typeface="Arial" panose="020B0604020202020204" pitchFamily="34" charset="0"/>
              </a:rPr>
              <a:t>h</a:t>
            </a:r>
          </a:p>
          <a:p>
            <a:pPr>
              <a:buClrTx/>
              <a:buFontTx/>
              <a:buNone/>
            </a:pPr>
            <a:r>
              <a:rPr lang="en-US" altLang="en-US" sz="2000">
                <a:latin typeface="Arial" panose="020B0604020202020204" pitchFamily="34" charset="0"/>
              </a:rPr>
              <a:t>balance factor = </a:t>
            </a:r>
            <a:r>
              <a:rPr lang="en-US" altLang="en-US" sz="2000">
                <a:solidFill>
                  <a:srgbClr val="FF0000"/>
                </a:solidFill>
                <a:latin typeface="Arial" panose="020B0604020202020204" pitchFamily="34" charset="0"/>
              </a:rPr>
              <a:t>h</a:t>
            </a:r>
            <a:r>
              <a:rPr lang="en-US" altLang="en-US" sz="2000" baseline="-25000">
                <a:solidFill>
                  <a:srgbClr val="FF0000"/>
                </a:solidFill>
                <a:latin typeface="Arial" panose="020B0604020202020204" pitchFamily="34" charset="0"/>
              </a:rPr>
              <a:t>left</a:t>
            </a:r>
            <a:r>
              <a:rPr lang="en-US" altLang="en-US" sz="2000">
                <a:solidFill>
                  <a:srgbClr val="FF0000"/>
                </a:solidFill>
                <a:latin typeface="Arial" panose="020B0604020202020204" pitchFamily="34" charset="0"/>
              </a:rPr>
              <a:t>-h</a:t>
            </a:r>
            <a:r>
              <a:rPr lang="en-US" altLang="en-US" sz="2000" baseline="-25000">
                <a:solidFill>
                  <a:srgbClr val="FF0000"/>
                </a:solidFill>
                <a:latin typeface="Arial" panose="020B0604020202020204" pitchFamily="34" charset="0"/>
              </a:rPr>
              <a:t>right</a:t>
            </a:r>
          </a:p>
          <a:p>
            <a:pPr>
              <a:buClrTx/>
              <a:buFontTx/>
              <a:buNone/>
            </a:pPr>
            <a:r>
              <a:rPr lang="en-US" altLang="en-US" sz="2000">
                <a:latin typeface="Arial" panose="020B0604020202020204" pitchFamily="34" charset="0"/>
              </a:rPr>
              <a:t>empty height = -1</a:t>
            </a:r>
          </a:p>
        </p:txBody>
      </p:sp>
      <p:sp>
        <p:nvSpPr>
          <p:cNvPr id="15380" name="Text Box 20">
            <a:extLst>
              <a:ext uri="{FF2B5EF4-FFF2-40B4-BE49-F238E27FC236}">
                <a16:creationId xmlns:a16="http://schemas.microsoft.com/office/drawing/2014/main" id="{19C4B118-197D-464F-85BB-FB60A78D8E75}"/>
              </a:ext>
            </a:extLst>
          </p:cNvPr>
          <p:cNvSpPr txBox="1">
            <a:spLocks noChangeArrowheads="1"/>
          </p:cNvSpPr>
          <p:nvPr/>
        </p:nvSpPr>
        <p:spPr bwMode="auto">
          <a:xfrm>
            <a:off x="4725988" y="287972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15381" name="Text Box 21">
            <a:extLst>
              <a:ext uri="{FF2B5EF4-FFF2-40B4-BE49-F238E27FC236}">
                <a16:creationId xmlns:a16="http://schemas.microsoft.com/office/drawing/2014/main" id="{3503A3E8-F8D6-42D9-AB24-68A47EB3814D}"/>
              </a:ext>
            </a:extLst>
          </p:cNvPr>
          <p:cNvSpPr txBox="1">
            <a:spLocks noChangeArrowheads="1"/>
          </p:cNvSpPr>
          <p:nvPr/>
        </p:nvSpPr>
        <p:spPr bwMode="auto">
          <a:xfrm>
            <a:off x="2052638" y="35814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5382" name="Text Box 22">
            <a:extLst>
              <a:ext uri="{FF2B5EF4-FFF2-40B4-BE49-F238E27FC236}">
                <a16:creationId xmlns:a16="http://schemas.microsoft.com/office/drawing/2014/main" id="{00C96F64-584C-48B1-A3D1-650E2CAF7F12}"/>
              </a:ext>
            </a:extLst>
          </p:cNvPr>
          <p:cNvSpPr txBox="1">
            <a:spLocks noChangeArrowheads="1"/>
          </p:cNvSpPr>
          <p:nvPr/>
        </p:nvSpPr>
        <p:spPr bwMode="auto">
          <a:xfrm>
            <a:off x="3805238" y="227012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5383" name="Text Box 23">
            <a:extLst>
              <a:ext uri="{FF2B5EF4-FFF2-40B4-BE49-F238E27FC236}">
                <a16:creationId xmlns:a16="http://schemas.microsoft.com/office/drawing/2014/main" id="{37F42716-D732-4A58-A210-F77F2F596AA4}"/>
              </a:ext>
            </a:extLst>
          </p:cNvPr>
          <p:cNvSpPr txBox="1">
            <a:spLocks noChangeArrowheads="1"/>
          </p:cNvSpPr>
          <p:nvPr/>
        </p:nvSpPr>
        <p:spPr bwMode="auto">
          <a:xfrm>
            <a:off x="3354388" y="35814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5384" name="Oval 24">
            <a:extLst>
              <a:ext uri="{FF2B5EF4-FFF2-40B4-BE49-F238E27FC236}">
                <a16:creationId xmlns:a16="http://schemas.microsoft.com/office/drawing/2014/main" id="{66E38C6D-1012-4F82-8E1F-F802763C38FC}"/>
              </a:ext>
            </a:extLst>
          </p:cNvPr>
          <p:cNvSpPr>
            <a:spLocks noChangeArrowheads="1"/>
          </p:cNvSpPr>
          <p:nvPr/>
        </p:nvSpPr>
        <p:spPr bwMode="auto">
          <a:xfrm>
            <a:off x="3733800" y="2590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5385" name="Oval 25">
            <a:extLst>
              <a:ext uri="{FF2B5EF4-FFF2-40B4-BE49-F238E27FC236}">
                <a16:creationId xmlns:a16="http://schemas.microsoft.com/office/drawing/2014/main" id="{0E0322FA-DDD0-45A3-B99C-BE2CF8A333EF}"/>
              </a:ext>
            </a:extLst>
          </p:cNvPr>
          <p:cNvSpPr>
            <a:spLocks noChangeArrowheads="1"/>
          </p:cNvSpPr>
          <p:nvPr/>
        </p:nvSpPr>
        <p:spPr bwMode="auto">
          <a:xfrm>
            <a:off x="2667000" y="31845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5386" name="Oval 26">
            <a:extLst>
              <a:ext uri="{FF2B5EF4-FFF2-40B4-BE49-F238E27FC236}">
                <a16:creationId xmlns:a16="http://schemas.microsoft.com/office/drawing/2014/main" id="{D0E6D633-BF9C-4ACB-AE6C-759199BD90AB}"/>
              </a:ext>
            </a:extLst>
          </p:cNvPr>
          <p:cNvSpPr>
            <a:spLocks noChangeArrowheads="1"/>
          </p:cNvSpPr>
          <p:nvPr/>
        </p:nvSpPr>
        <p:spPr bwMode="auto">
          <a:xfrm>
            <a:off x="4648200" y="318452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5387" name="Oval 27">
            <a:extLst>
              <a:ext uri="{FF2B5EF4-FFF2-40B4-BE49-F238E27FC236}">
                <a16:creationId xmlns:a16="http://schemas.microsoft.com/office/drawing/2014/main" id="{61100298-4CE1-4F83-895A-D78EE05DFBD2}"/>
              </a:ext>
            </a:extLst>
          </p:cNvPr>
          <p:cNvSpPr>
            <a:spLocks noChangeArrowheads="1"/>
          </p:cNvSpPr>
          <p:nvPr/>
        </p:nvSpPr>
        <p:spPr bwMode="auto">
          <a:xfrm>
            <a:off x="1981200" y="3886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5388" name="Oval 28">
            <a:extLst>
              <a:ext uri="{FF2B5EF4-FFF2-40B4-BE49-F238E27FC236}">
                <a16:creationId xmlns:a16="http://schemas.microsoft.com/office/drawing/2014/main" id="{FDD5A0A5-F22C-4650-890B-BFE789682A08}"/>
              </a:ext>
            </a:extLst>
          </p:cNvPr>
          <p:cNvSpPr>
            <a:spLocks noChangeArrowheads="1"/>
          </p:cNvSpPr>
          <p:nvPr/>
        </p:nvSpPr>
        <p:spPr bwMode="auto">
          <a:xfrm>
            <a:off x="3276600" y="38862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5389" name="AutoShape 29">
            <a:extLst>
              <a:ext uri="{FF2B5EF4-FFF2-40B4-BE49-F238E27FC236}">
                <a16:creationId xmlns:a16="http://schemas.microsoft.com/office/drawing/2014/main" id="{54C96EDA-2508-47CD-B79B-27E6637BECAE}"/>
              </a:ext>
            </a:extLst>
          </p:cNvPr>
          <p:cNvCxnSpPr>
            <a:cxnSpLocks noChangeShapeType="1"/>
            <a:stCxn id="15384" idx="3"/>
            <a:endCxn id="15385" idx="7"/>
          </p:cNvCxnSpPr>
          <p:nvPr/>
        </p:nvCxnSpPr>
        <p:spPr bwMode="auto">
          <a:xfrm flipH="1">
            <a:off x="3057525" y="2981326"/>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90" name="AutoShape 30">
            <a:extLst>
              <a:ext uri="{FF2B5EF4-FFF2-40B4-BE49-F238E27FC236}">
                <a16:creationId xmlns:a16="http://schemas.microsoft.com/office/drawing/2014/main" id="{4468769E-081C-4832-A21F-C253385A9950}"/>
              </a:ext>
            </a:extLst>
          </p:cNvPr>
          <p:cNvCxnSpPr>
            <a:cxnSpLocks noChangeShapeType="1"/>
            <a:stCxn id="15384" idx="5"/>
            <a:endCxn id="15386" idx="1"/>
          </p:cNvCxnSpPr>
          <p:nvPr/>
        </p:nvCxnSpPr>
        <p:spPr bwMode="auto">
          <a:xfrm>
            <a:off x="4124325" y="2981326"/>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91" name="AutoShape 31">
            <a:extLst>
              <a:ext uri="{FF2B5EF4-FFF2-40B4-BE49-F238E27FC236}">
                <a16:creationId xmlns:a16="http://schemas.microsoft.com/office/drawing/2014/main" id="{92A4D47F-0784-491E-9344-A92BF6033E86}"/>
              </a:ext>
            </a:extLst>
          </p:cNvPr>
          <p:cNvCxnSpPr>
            <a:cxnSpLocks noChangeShapeType="1"/>
            <a:stCxn id="15385" idx="3"/>
            <a:endCxn id="15387" idx="0"/>
          </p:cNvCxnSpPr>
          <p:nvPr/>
        </p:nvCxnSpPr>
        <p:spPr bwMode="auto">
          <a:xfrm flipH="1">
            <a:off x="2209801" y="3575050"/>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92" name="AutoShape 32">
            <a:extLst>
              <a:ext uri="{FF2B5EF4-FFF2-40B4-BE49-F238E27FC236}">
                <a16:creationId xmlns:a16="http://schemas.microsoft.com/office/drawing/2014/main" id="{810ECF05-A798-4778-9D06-9671684F7D5F}"/>
              </a:ext>
            </a:extLst>
          </p:cNvPr>
          <p:cNvCxnSpPr>
            <a:cxnSpLocks noChangeShapeType="1"/>
            <a:stCxn id="15385" idx="5"/>
            <a:endCxn id="15388" idx="0"/>
          </p:cNvCxnSpPr>
          <p:nvPr/>
        </p:nvCxnSpPr>
        <p:spPr bwMode="auto">
          <a:xfrm>
            <a:off x="3057526" y="357505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93" name="Text Box 33">
            <a:extLst>
              <a:ext uri="{FF2B5EF4-FFF2-40B4-BE49-F238E27FC236}">
                <a16:creationId xmlns:a16="http://schemas.microsoft.com/office/drawing/2014/main" id="{9405428B-C682-4D58-BBCD-E43EF2470E99}"/>
              </a:ext>
            </a:extLst>
          </p:cNvPr>
          <p:cNvSpPr txBox="1">
            <a:spLocks noChangeArrowheads="1"/>
          </p:cNvSpPr>
          <p:nvPr/>
        </p:nvSpPr>
        <p:spPr bwMode="auto">
          <a:xfrm>
            <a:off x="2738438" y="287972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5394" name="Text Box 34">
            <a:extLst>
              <a:ext uri="{FF2B5EF4-FFF2-40B4-BE49-F238E27FC236}">
                <a16:creationId xmlns:a16="http://schemas.microsoft.com/office/drawing/2014/main" id="{EA0B8AC6-1BD7-46F8-A729-3FE17E7676A5}"/>
              </a:ext>
            </a:extLst>
          </p:cNvPr>
          <p:cNvSpPr txBox="1">
            <a:spLocks noChangeArrowheads="1"/>
          </p:cNvSpPr>
          <p:nvPr/>
        </p:nvSpPr>
        <p:spPr bwMode="auto">
          <a:xfrm>
            <a:off x="4125913" y="3571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5395" name="Oval 35">
            <a:extLst>
              <a:ext uri="{FF2B5EF4-FFF2-40B4-BE49-F238E27FC236}">
                <a16:creationId xmlns:a16="http://schemas.microsoft.com/office/drawing/2014/main" id="{24EA5093-468F-469E-ADFF-D2252A68A913}"/>
              </a:ext>
            </a:extLst>
          </p:cNvPr>
          <p:cNvSpPr>
            <a:spLocks noChangeArrowheads="1"/>
          </p:cNvSpPr>
          <p:nvPr/>
        </p:nvSpPr>
        <p:spPr bwMode="auto">
          <a:xfrm>
            <a:off x="4048125" y="387667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cxnSp>
        <p:nvCxnSpPr>
          <p:cNvPr id="15396" name="AutoShape 36">
            <a:extLst>
              <a:ext uri="{FF2B5EF4-FFF2-40B4-BE49-F238E27FC236}">
                <a16:creationId xmlns:a16="http://schemas.microsoft.com/office/drawing/2014/main" id="{224B57E4-159A-42E4-B9B0-2D1E9A86C536}"/>
              </a:ext>
            </a:extLst>
          </p:cNvPr>
          <p:cNvCxnSpPr>
            <a:cxnSpLocks noChangeShapeType="1"/>
            <a:stCxn id="15386" idx="3"/>
            <a:endCxn id="15395" idx="0"/>
          </p:cNvCxnSpPr>
          <p:nvPr/>
        </p:nvCxnSpPr>
        <p:spPr bwMode="auto">
          <a:xfrm flipH="1">
            <a:off x="4276725" y="3575051"/>
            <a:ext cx="438150" cy="3016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97" name="Text Box 37">
            <a:extLst>
              <a:ext uri="{FF2B5EF4-FFF2-40B4-BE49-F238E27FC236}">
                <a16:creationId xmlns:a16="http://schemas.microsoft.com/office/drawing/2014/main" id="{33194404-71A8-4337-938C-86DF446D6D5F}"/>
              </a:ext>
            </a:extLst>
          </p:cNvPr>
          <p:cNvSpPr txBox="1">
            <a:spLocks noChangeArrowheads="1"/>
          </p:cNvSpPr>
          <p:nvPr/>
        </p:nvSpPr>
        <p:spPr bwMode="auto">
          <a:xfrm>
            <a:off x="7605713" y="4419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5398" name="Oval 38">
            <a:extLst>
              <a:ext uri="{FF2B5EF4-FFF2-40B4-BE49-F238E27FC236}">
                <a16:creationId xmlns:a16="http://schemas.microsoft.com/office/drawing/2014/main" id="{2D233C50-4229-40A0-8FAE-175D16435A4A}"/>
              </a:ext>
            </a:extLst>
          </p:cNvPr>
          <p:cNvSpPr>
            <a:spLocks noChangeArrowheads="1"/>
          </p:cNvSpPr>
          <p:nvPr/>
        </p:nvSpPr>
        <p:spPr bwMode="auto">
          <a:xfrm>
            <a:off x="7527925" y="4724400"/>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cxnSp>
        <p:nvCxnSpPr>
          <p:cNvPr id="15399" name="AutoShape 39">
            <a:extLst>
              <a:ext uri="{FF2B5EF4-FFF2-40B4-BE49-F238E27FC236}">
                <a16:creationId xmlns:a16="http://schemas.microsoft.com/office/drawing/2014/main" id="{5DD6DA51-AE1F-43E1-8A0B-F101F0CCFCF8}"/>
              </a:ext>
            </a:extLst>
          </p:cNvPr>
          <p:cNvCxnSpPr>
            <a:cxnSpLocks noChangeShapeType="1"/>
            <a:stCxn id="15370" idx="3"/>
            <a:endCxn id="15398" idx="0"/>
          </p:cNvCxnSpPr>
          <p:nvPr/>
        </p:nvCxnSpPr>
        <p:spPr bwMode="auto">
          <a:xfrm flipH="1">
            <a:off x="7756526" y="4292600"/>
            <a:ext cx="295275" cy="4318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400" name="AutoShape 40">
            <a:extLst>
              <a:ext uri="{FF2B5EF4-FFF2-40B4-BE49-F238E27FC236}">
                <a16:creationId xmlns:a16="http://schemas.microsoft.com/office/drawing/2014/main" id="{AD9DDF6A-26B9-4B48-900F-CB0FB30D572B}"/>
              </a:ext>
            </a:extLst>
          </p:cNvPr>
          <p:cNvSpPr>
            <a:spLocks noChangeArrowheads="1"/>
          </p:cNvSpPr>
          <p:nvPr/>
        </p:nvSpPr>
        <p:spPr bwMode="auto">
          <a:xfrm>
            <a:off x="8769449" y="2211598"/>
            <a:ext cx="1393628" cy="586957"/>
          </a:xfrm>
          <a:prstGeom prst="wedgeRectCallout">
            <a:avLst>
              <a:gd name="adj1" fmla="val -38245"/>
              <a:gd name="adj2" fmla="val 128745"/>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1600" dirty="0"/>
              <a:t>balance factor </a:t>
            </a:r>
          </a:p>
          <a:p>
            <a:pPr algn="ctr">
              <a:buClrTx/>
              <a:buFontTx/>
              <a:buNone/>
            </a:pPr>
            <a:r>
              <a:rPr lang="en-US" altLang="en-US" sz="1600" dirty="0"/>
              <a:t>2-0 = 2</a:t>
            </a:r>
          </a:p>
        </p:txBody>
      </p:sp>
      <p:sp>
        <p:nvSpPr>
          <p:cNvPr id="15403" name="Text Box 43">
            <a:extLst>
              <a:ext uri="{FF2B5EF4-FFF2-40B4-BE49-F238E27FC236}">
                <a16:creationId xmlns:a16="http://schemas.microsoft.com/office/drawing/2014/main" id="{6AB35D01-2B74-47A3-8425-1870E38F7813}"/>
              </a:ext>
            </a:extLst>
          </p:cNvPr>
          <p:cNvSpPr txBox="1">
            <a:spLocks noChangeArrowheads="1"/>
          </p:cNvSpPr>
          <p:nvPr/>
        </p:nvSpPr>
        <p:spPr bwMode="auto">
          <a:xfrm>
            <a:off x="3429000" y="1905001"/>
            <a:ext cx="1676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Tree A (AVL)</a:t>
            </a:r>
          </a:p>
        </p:txBody>
      </p:sp>
      <p:sp>
        <p:nvSpPr>
          <p:cNvPr id="15404" name="Text Box 44">
            <a:extLst>
              <a:ext uri="{FF2B5EF4-FFF2-40B4-BE49-F238E27FC236}">
                <a16:creationId xmlns:a16="http://schemas.microsoft.com/office/drawing/2014/main" id="{EB64388F-0569-4E34-BA96-FA18EC511124}"/>
              </a:ext>
            </a:extLst>
          </p:cNvPr>
          <p:cNvSpPr txBox="1">
            <a:spLocks noChangeArrowheads="1"/>
          </p:cNvSpPr>
          <p:nvPr/>
        </p:nvSpPr>
        <p:spPr bwMode="auto">
          <a:xfrm>
            <a:off x="6400800" y="1905001"/>
            <a:ext cx="2286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Tree B (not AVL)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F6B771-90D6-4A44-9A4B-2A750636C253}"/>
              </a:ext>
            </a:extLst>
          </p:cNvPr>
          <p:cNvSpPr>
            <a:spLocks noGrp="1"/>
          </p:cNvSpPr>
          <p:nvPr>
            <p:ph type="dt" idx="10"/>
          </p:nvPr>
        </p:nvSpPr>
        <p:spPr/>
        <p:txBody>
          <a:bodyPr/>
          <a:lstStyle/>
          <a:p>
            <a:r>
              <a:rPr lang="en-US" altLang="en-US"/>
              <a:t>12/26/03</a:t>
            </a:r>
          </a:p>
        </p:txBody>
      </p:sp>
      <p:sp>
        <p:nvSpPr>
          <p:cNvPr id="5" name="Footer Placeholder 4">
            <a:extLst>
              <a:ext uri="{FF2B5EF4-FFF2-40B4-BE49-F238E27FC236}">
                <a16:creationId xmlns:a16="http://schemas.microsoft.com/office/drawing/2014/main" id="{900E85DD-3B13-4BCA-B195-5D85021D6DE4}"/>
              </a:ext>
            </a:extLst>
          </p:cNvPr>
          <p:cNvSpPr>
            <a:spLocks noGrp="1"/>
          </p:cNvSpPr>
          <p:nvPr>
            <p:ph type="ftr" idx="11"/>
          </p:nvPr>
        </p:nvSpPr>
        <p:spPr/>
        <p:txBody>
          <a:bodyPr/>
          <a:lstStyle/>
          <a:p>
            <a:r>
              <a:rPr lang="en-US" altLang="en-US"/>
              <a:t>AVL Trees - Lecture 8</a:t>
            </a:r>
          </a:p>
        </p:txBody>
      </p:sp>
      <p:sp>
        <p:nvSpPr>
          <p:cNvPr id="6" name="Slide Number Placeholder 5">
            <a:extLst>
              <a:ext uri="{FF2B5EF4-FFF2-40B4-BE49-F238E27FC236}">
                <a16:creationId xmlns:a16="http://schemas.microsoft.com/office/drawing/2014/main" id="{834033CA-AAC9-4122-A0DD-2AB531A13879}"/>
              </a:ext>
            </a:extLst>
          </p:cNvPr>
          <p:cNvSpPr>
            <a:spLocks noGrp="1"/>
          </p:cNvSpPr>
          <p:nvPr>
            <p:ph type="sldNum" idx="12"/>
          </p:nvPr>
        </p:nvSpPr>
        <p:spPr/>
        <p:txBody>
          <a:bodyPr/>
          <a:lstStyle/>
          <a:p>
            <a:fld id="{59835286-77DC-4F73-A2D7-0F72D467B56E}" type="slidenum">
              <a:rPr lang="en-US" altLang="en-US"/>
              <a:pPr/>
              <a:t>32</a:t>
            </a:fld>
            <a:endParaRPr lang="en-US" altLang="en-US"/>
          </a:p>
        </p:txBody>
      </p:sp>
      <p:sp>
        <p:nvSpPr>
          <p:cNvPr id="16385" name="Rectangle 1">
            <a:extLst>
              <a:ext uri="{FF2B5EF4-FFF2-40B4-BE49-F238E27FC236}">
                <a16:creationId xmlns:a16="http://schemas.microsoft.com/office/drawing/2014/main" id="{1D16E7EA-AA6F-4826-BB6F-9D1345B62244}"/>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Insert and Rotation in AVL Trees</a:t>
            </a:r>
          </a:p>
        </p:txBody>
      </p:sp>
      <p:sp>
        <p:nvSpPr>
          <p:cNvPr id="16386" name="Rectangle 2">
            <a:extLst>
              <a:ext uri="{FF2B5EF4-FFF2-40B4-BE49-F238E27FC236}">
                <a16:creationId xmlns:a16="http://schemas.microsoft.com/office/drawing/2014/main" id="{62B5386B-4F14-42B5-857B-456E07698EB4}"/>
              </a:ext>
            </a:extLst>
          </p:cNvPr>
          <p:cNvSpPr>
            <a:spLocks noGrp="1" noChangeArrowheads="1"/>
          </p:cNvSpPr>
          <p:nvPr>
            <p:ph type="body" idx="1"/>
          </p:nvPr>
        </p:nvSpPr>
        <p:spPr>
          <a:xfrm>
            <a:off x="1981200" y="1981200"/>
            <a:ext cx="8229600" cy="4114800"/>
          </a:xfrm>
          <a:ln/>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Insert operation may cause balance factor to become 2 or –2 for some node </a:t>
            </a:r>
          </a:p>
          <a:p>
            <a:pPr marL="741363" lvl="1" indent="-284163">
              <a:buClr>
                <a:srgbClr val="FF0000"/>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0000"/>
                </a:solidFill>
              </a:rPr>
              <a:t>only nodes on the path from insertion point to root node have possibly changed in height</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So after the Insert, </a:t>
            </a:r>
            <a:r>
              <a:rPr lang="en-US" altLang="en-US">
                <a:solidFill>
                  <a:srgbClr val="3333CC"/>
                </a:solidFill>
              </a:rPr>
              <a:t>go back up</a:t>
            </a:r>
            <a:r>
              <a:rPr lang="en-US" altLang="en-US"/>
              <a:t> to the root node by node, updating heights</a:t>
            </a:r>
          </a:p>
          <a:p>
            <a:pPr marL="741363" lvl="1" indent="-284163">
              <a:buClr>
                <a:srgbClr val="3333CC"/>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3333CC"/>
                </a:solidFill>
              </a:rPr>
              <a:t>If a new balance factor (the difference h</a:t>
            </a:r>
            <a:r>
              <a:rPr lang="en-US" altLang="en-US" baseline="-25000">
                <a:solidFill>
                  <a:srgbClr val="3333CC"/>
                </a:solidFill>
              </a:rPr>
              <a:t>left</a:t>
            </a:r>
            <a:r>
              <a:rPr lang="en-US" altLang="en-US">
                <a:solidFill>
                  <a:srgbClr val="3333CC"/>
                </a:solidFill>
              </a:rPr>
              <a:t>-h</a:t>
            </a:r>
            <a:r>
              <a:rPr lang="en-US" altLang="en-US" baseline="-25000">
                <a:solidFill>
                  <a:srgbClr val="3333CC"/>
                </a:solidFill>
              </a:rPr>
              <a:t>right</a:t>
            </a:r>
            <a:r>
              <a:rPr lang="en-US" altLang="en-US">
                <a:solidFill>
                  <a:srgbClr val="3333CC"/>
                </a:solidFill>
              </a:rPr>
              <a:t>) is 2 or –2, adjust tree by </a:t>
            </a:r>
            <a:r>
              <a:rPr lang="en-US" altLang="en-US" i="1">
                <a:solidFill>
                  <a:srgbClr val="FF0000"/>
                </a:solidFill>
              </a:rPr>
              <a:t>rotation</a:t>
            </a:r>
            <a:r>
              <a:rPr lang="en-US" altLang="en-US">
                <a:solidFill>
                  <a:srgbClr val="FF0000"/>
                </a:solidFill>
              </a:rPr>
              <a:t> </a:t>
            </a:r>
            <a:r>
              <a:rPr lang="en-US" altLang="en-US">
                <a:solidFill>
                  <a:srgbClr val="3333CC"/>
                </a:solidFill>
              </a:rPr>
              <a:t>around the node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a:extLst>
              <a:ext uri="{FF2B5EF4-FFF2-40B4-BE49-F238E27FC236}">
                <a16:creationId xmlns:a16="http://schemas.microsoft.com/office/drawing/2014/main" id="{CEC1BCA7-B7AA-4CCE-B781-29BB76D1ACE3}"/>
              </a:ext>
            </a:extLst>
          </p:cNvPr>
          <p:cNvSpPr>
            <a:spLocks noGrp="1"/>
          </p:cNvSpPr>
          <p:nvPr>
            <p:ph type="dt" idx="10"/>
          </p:nvPr>
        </p:nvSpPr>
        <p:spPr/>
        <p:txBody>
          <a:bodyPr/>
          <a:lstStyle/>
          <a:p>
            <a:r>
              <a:rPr lang="en-US" altLang="en-US"/>
              <a:t>12/26/03</a:t>
            </a:r>
          </a:p>
        </p:txBody>
      </p:sp>
      <p:sp>
        <p:nvSpPr>
          <p:cNvPr id="46" name="Footer Placeholder 4">
            <a:extLst>
              <a:ext uri="{FF2B5EF4-FFF2-40B4-BE49-F238E27FC236}">
                <a16:creationId xmlns:a16="http://schemas.microsoft.com/office/drawing/2014/main" id="{C5769E54-4AD6-47AC-9BB2-87905B4F9CD8}"/>
              </a:ext>
            </a:extLst>
          </p:cNvPr>
          <p:cNvSpPr>
            <a:spLocks noGrp="1"/>
          </p:cNvSpPr>
          <p:nvPr>
            <p:ph type="ftr" idx="11"/>
          </p:nvPr>
        </p:nvSpPr>
        <p:spPr/>
        <p:txBody>
          <a:bodyPr/>
          <a:lstStyle/>
          <a:p>
            <a:r>
              <a:rPr lang="en-US" altLang="en-US"/>
              <a:t>AVL Trees - Lecture 8</a:t>
            </a:r>
          </a:p>
        </p:txBody>
      </p:sp>
      <p:sp>
        <p:nvSpPr>
          <p:cNvPr id="47" name="Slide Number Placeholder 5">
            <a:extLst>
              <a:ext uri="{FF2B5EF4-FFF2-40B4-BE49-F238E27FC236}">
                <a16:creationId xmlns:a16="http://schemas.microsoft.com/office/drawing/2014/main" id="{EBFDCED8-F2D5-463E-9C4A-5BEF2EB7FABC}"/>
              </a:ext>
            </a:extLst>
          </p:cNvPr>
          <p:cNvSpPr>
            <a:spLocks noGrp="1"/>
          </p:cNvSpPr>
          <p:nvPr>
            <p:ph type="sldNum" idx="12"/>
          </p:nvPr>
        </p:nvSpPr>
        <p:spPr/>
        <p:txBody>
          <a:bodyPr/>
          <a:lstStyle/>
          <a:p>
            <a:fld id="{442BDDC2-399A-4EB8-A5AF-82401CA5671D}" type="slidenum">
              <a:rPr lang="en-US" altLang="en-US"/>
              <a:pPr/>
              <a:t>33</a:t>
            </a:fld>
            <a:endParaRPr lang="en-US" altLang="en-US"/>
          </a:p>
        </p:txBody>
      </p:sp>
      <p:sp>
        <p:nvSpPr>
          <p:cNvPr id="17409" name="Rectangle 1">
            <a:extLst>
              <a:ext uri="{FF2B5EF4-FFF2-40B4-BE49-F238E27FC236}">
                <a16:creationId xmlns:a16="http://schemas.microsoft.com/office/drawing/2014/main" id="{A12060ED-904D-401C-B989-34019B901125}"/>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Single Rotation in an AVL Tree</a:t>
            </a:r>
          </a:p>
        </p:txBody>
      </p:sp>
      <p:sp>
        <p:nvSpPr>
          <p:cNvPr id="17410" name="Text Box 2">
            <a:extLst>
              <a:ext uri="{FF2B5EF4-FFF2-40B4-BE49-F238E27FC236}">
                <a16:creationId xmlns:a16="http://schemas.microsoft.com/office/drawing/2014/main" id="{025E6351-CE21-4D76-BD39-0A6D6760AFB0}"/>
              </a:ext>
            </a:extLst>
          </p:cNvPr>
          <p:cNvSpPr txBox="1">
            <a:spLocks noChangeArrowheads="1"/>
          </p:cNvSpPr>
          <p:nvPr/>
        </p:nvSpPr>
        <p:spPr bwMode="auto">
          <a:xfrm>
            <a:off x="510698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2</a:t>
            </a:r>
          </a:p>
        </p:txBody>
      </p:sp>
      <p:sp>
        <p:nvSpPr>
          <p:cNvPr id="17411" name="Text Box 3">
            <a:extLst>
              <a:ext uri="{FF2B5EF4-FFF2-40B4-BE49-F238E27FC236}">
                <a16:creationId xmlns:a16="http://schemas.microsoft.com/office/drawing/2014/main" id="{472CDC47-D590-4B24-B61A-B08E60C59365}"/>
              </a:ext>
            </a:extLst>
          </p:cNvPr>
          <p:cNvSpPr txBox="1">
            <a:spLocks noChangeArrowheads="1"/>
          </p:cNvSpPr>
          <p:nvPr/>
        </p:nvSpPr>
        <p:spPr bwMode="auto">
          <a:xfrm>
            <a:off x="4497388" y="3444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17412" name="Text Box 4">
            <a:extLst>
              <a:ext uri="{FF2B5EF4-FFF2-40B4-BE49-F238E27FC236}">
                <a16:creationId xmlns:a16="http://schemas.microsoft.com/office/drawing/2014/main" id="{5B9F4DFC-9332-4139-9E73-8B185FB8C2B6}"/>
              </a:ext>
            </a:extLst>
          </p:cNvPr>
          <p:cNvSpPr txBox="1">
            <a:spLocks noChangeArrowheads="1"/>
          </p:cNvSpPr>
          <p:nvPr/>
        </p:nvSpPr>
        <p:spPr bwMode="auto">
          <a:xfrm>
            <a:off x="2433638" y="3444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7413" name="Text Box 5">
            <a:extLst>
              <a:ext uri="{FF2B5EF4-FFF2-40B4-BE49-F238E27FC236}">
                <a16:creationId xmlns:a16="http://schemas.microsoft.com/office/drawing/2014/main" id="{BEDF8D9D-53BB-420B-AB7F-8FCA0612AAED}"/>
              </a:ext>
            </a:extLst>
          </p:cNvPr>
          <p:cNvSpPr txBox="1">
            <a:spLocks noChangeArrowheads="1"/>
          </p:cNvSpPr>
          <p:nvPr/>
        </p:nvSpPr>
        <p:spPr bwMode="auto">
          <a:xfrm>
            <a:off x="4186238" y="2133601"/>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17414" name="Text Box 6">
            <a:extLst>
              <a:ext uri="{FF2B5EF4-FFF2-40B4-BE49-F238E27FC236}">
                <a16:creationId xmlns:a16="http://schemas.microsoft.com/office/drawing/2014/main" id="{08DF5B41-2907-44F6-BD4C-5DA471AE1BD1}"/>
              </a:ext>
            </a:extLst>
          </p:cNvPr>
          <p:cNvSpPr txBox="1">
            <a:spLocks noChangeArrowheads="1"/>
          </p:cNvSpPr>
          <p:nvPr/>
        </p:nvSpPr>
        <p:spPr bwMode="auto">
          <a:xfrm>
            <a:off x="3735388" y="3444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7415" name="Oval 7">
            <a:extLst>
              <a:ext uri="{FF2B5EF4-FFF2-40B4-BE49-F238E27FC236}">
                <a16:creationId xmlns:a16="http://schemas.microsoft.com/office/drawing/2014/main" id="{F70ED6CA-EFD4-452A-A81B-9A5F524E7809}"/>
              </a:ext>
            </a:extLst>
          </p:cNvPr>
          <p:cNvSpPr>
            <a:spLocks noChangeArrowheads="1"/>
          </p:cNvSpPr>
          <p:nvPr/>
        </p:nvSpPr>
        <p:spPr bwMode="auto">
          <a:xfrm>
            <a:off x="4114800" y="24542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7416" name="Oval 8">
            <a:extLst>
              <a:ext uri="{FF2B5EF4-FFF2-40B4-BE49-F238E27FC236}">
                <a16:creationId xmlns:a16="http://schemas.microsoft.com/office/drawing/2014/main" id="{5BA36B67-A8F4-4D4E-9297-8475B45F82AD}"/>
              </a:ext>
            </a:extLst>
          </p:cNvPr>
          <p:cNvSpPr>
            <a:spLocks noChangeArrowheads="1"/>
          </p:cNvSpPr>
          <p:nvPr/>
        </p:nvSpPr>
        <p:spPr bwMode="auto">
          <a:xfrm>
            <a:off x="30480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7417" name="Oval 9">
            <a:extLst>
              <a:ext uri="{FF2B5EF4-FFF2-40B4-BE49-F238E27FC236}">
                <a16:creationId xmlns:a16="http://schemas.microsoft.com/office/drawing/2014/main" id="{21EE54F1-8F32-4558-A3D3-26AA4F33FBBA}"/>
              </a:ext>
            </a:extLst>
          </p:cNvPr>
          <p:cNvSpPr>
            <a:spLocks noChangeArrowheads="1"/>
          </p:cNvSpPr>
          <p:nvPr/>
        </p:nvSpPr>
        <p:spPr bwMode="auto">
          <a:xfrm>
            <a:off x="50292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7418" name="Oval 10">
            <a:extLst>
              <a:ext uri="{FF2B5EF4-FFF2-40B4-BE49-F238E27FC236}">
                <a16:creationId xmlns:a16="http://schemas.microsoft.com/office/drawing/2014/main" id="{FECC4856-3706-460B-A23A-C240570E804C}"/>
              </a:ext>
            </a:extLst>
          </p:cNvPr>
          <p:cNvSpPr>
            <a:spLocks noChangeArrowheads="1"/>
          </p:cNvSpPr>
          <p:nvPr/>
        </p:nvSpPr>
        <p:spPr bwMode="auto">
          <a:xfrm>
            <a:off x="44196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7419" name="Oval 11">
            <a:extLst>
              <a:ext uri="{FF2B5EF4-FFF2-40B4-BE49-F238E27FC236}">
                <a16:creationId xmlns:a16="http://schemas.microsoft.com/office/drawing/2014/main" id="{37F37333-3C42-4DFC-8876-B9C3542A27A7}"/>
              </a:ext>
            </a:extLst>
          </p:cNvPr>
          <p:cNvSpPr>
            <a:spLocks noChangeArrowheads="1"/>
          </p:cNvSpPr>
          <p:nvPr/>
        </p:nvSpPr>
        <p:spPr bwMode="auto">
          <a:xfrm>
            <a:off x="23622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7420" name="Oval 12">
            <a:extLst>
              <a:ext uri="{FF2B5EF4-FFF2-40B4-BE49-F238E27FC236}">
                <a16:creationId xmlns:a16="http://schemas.microsoft.com/office/drawing/2014/main" id="{74FE4E52-7F06-4DC3-AB6B-5CC6CEFBAE9C}"/>
              </a:ext>
            </a:extLst>
          </p:cNvPr>
          <p:cNvSpPr>
            <a:spLocks noChangeArrowheads="1"/>
          </p:cNvSpPr>
          <p:nvPr/>
        </p:nvSpPr>
        <p:spPr bwMode="auto">
          <a:xfrm>
            <a:off x="36576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7421" name="AutoShape 13">
            <a:extLst>
              <a:ext uri="{FF2B5EF4-FFF2-40B4-BE49-F238E27FC236}">
                <a16:creationId xmlns:a16="http://schemas.microsoft.com/office/drawing/2014/main" id="{7C294475-9A7D-43C1-85A8-88E17505489E}"/>
              </a:ext>
            </a:extLst>
          </p:cNvPr>
          <p:cNvCxnSpPr>
            <a:cxnSpLocks noChangeShapeType="1"/>
            <a:stCxn id="17415" idx="3"/>
            <a:endCxn id="17416" idx="7"/>
          </p:cNvCxnSpPr>
          <p:nvPr/>
        </p:nvCxnSpPr>
        <p:spPr bwMode="auto">
          <a:xfrm flipH="1">
            <a:off x="3438525" y="2844801"/>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2" name="AutoShape 14">
            <a:extLst>
              <a:ext uri="{FF2B5EF4-FFF2-40B4-BE49-F238E27FC236}">
                <a16:creationId xmlns:a16="http://schemas.microsoft.com/office/drawing/2014/main" id="{5DB62FA1-426E-4EAF-9073-6525D57860D3}"/>
              </a:ext>
            </a:extLst>
          </p:cNvPr>
          <p:cNvCxnSpPr>
            <a:cxnSpLocks noChangeShapeType="1"/>
            <a:stCxn id="17415" idx="5"/>
            <a:endCxn id="17417" idx="1"/>
          </p:cNvCxnSpPr>
          <p:nvPr/>
        </p:nvCxnSpPr>
        <p:spPr bwMode="auto">
          <a:xfrm>
            <a:off x="4505325" y="2844801"/>
            <a:ext cx="592138"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3" name="AutoShape 15">
            <a:extLst>
              <a:ext uri="{FF2B5EF4-FFF2-40B4-BE49-F238E27FC236}">
                <a16:creationId xmlns:a16="http://schemas.microsoft.com/office/drawing/2014/main" id="{2D2F8A86-89C0-4DCD-9B9F-81263C124475}"/>
              </a:ext>
            </a:extLst>
          </p:cNvPr>
          <p:cNvCxnSpPr>
            <a:cxnSpLocks noChangeShapeType="1"/>
            <a:stCxn id="17416" idx="3"/>
            <a:endCxn id="17419" idx="0"/>
          </p:cNvCxnSpPr>
          <p:nvPr/>
        </p:nvCxnSpPr>
        <p:spPr bwMode="auto">
          <a:xfrm flipH="1">
            <a:off x="2590801" y="3438525"/>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4" name="AutoShape 16">
            <a:extLst>
              <a:ext uri="{FF2B5EF4-FFF2-40B4-BE49-F238E27FC236}">
                <a16:creationId xmlns:a16="http://schemas.microsoft.com/office/drawing/2014/main" id="{8FC50813-D7A2-47DB-9804-D4C0E9A95193}"/>
              </a:ext>
            </a:extLst>
          </p:cNvPr>
          <p:cNvCxnSpPr>
            <a:cxnSpLocks noChangeShapeType="1"/>
            <a:stCxn id="17416" idx="5"/>
            <a:endCxn id="17420" idx="0"/>
          </p:cNvCxnSpPr>
          <p:nvPr/>
        </p:nvCxnSpPr>
        <p:spPr bwMode="auto">
          <a:xfrm>
            <a:off x="3438526" y="3438525"/>
            <a:ext cx="449263"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5" name="AutoShape 17">
            <a:extLst>
              <a:ext uri="{FF2B5EF4-FFF2-40B4-BE49-F238E27FC236}">
                <a16:creationId xmlns:a16="http://schemas.microsoft.com/office/drawing/2014/main" id="{98725F46-22FC-41F6-B1FE-973B6FD684AC}"/>
              </a:ext>
            </a:extLst>
          </p:cNvPr>
          <p:cNvCxnSpPr>
            <a:cxnSpLocks noChangeShapeType="1"/>
            <a:stCxn id="17417" idx="3"/>
            <a:endCxn id="17418" idx="0"/>
          </p:cNvCxnSpPr>
          <p:nvPr/>
        </p:nvCxnSpPr>
        <p:spPr bwMode="auto">
          <a:xfrm flipH="1">
            <a:off x="4648201" y="34385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26" name="Text Box 18">
            <a:extLst>
              <a:ext uri="{FF2B5EF4-FFF2-40B4-BE49-F238E27FC236}">
                <a16:creationId xmlns:a16="http://schemas.microsoft.com/office/drawing/2014/main" id="{190A9890-8592-45B0-B99A-C75B2B5FF200}"/>
              </a:ext>
            </a:extLst>
          </p:cNvPr>
          <p:cNvSpPr txBox="1">
            <a:spLocks noChangeArrowheads="1"/>
          </p:cNvSpPr>
          <p:nvPr/>
        </p:nvSpPr>
        <p:spPr bwMode="auto">
          <a:xfrm>
            <a:off x="311943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7427" name="Text Box 19">
            <a:extLst>
              <a:ext uri="{FF2B5EF4-FFF2-40B4-BE49-F238E27FC236}">
                <a16:creationId xmlns:a16="http://schemas.microsoft.com/office/drawing/2014/main" id="{72B121D7-541F-4C64-9960-B9636CC331B4}"/>
              </a:ext>
            </a:extLst>
          </p:cNvPr>
          <p:cNvSpPr txBox="1">
            <a:spLocks noChangeArrowheads="1"/>
          </p:cNvSpPr>
          <p:nvPr/>
        </p:nvSpPr>
        <p:spPr bwMode="auto">
          <a:xfrm>
            <a:off x="4040188" y="4267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7428" name="Oval 20">
            <a:extLst>
              <a:ext uri="{FF2B5EF4-FFF2-40B4-BE49-F238E27FC236}">
                <a16:creationId xmlns:a16="http://schemas.microsoft.com/office/drawing/2014/main" id="{3B965263-A2CC-4488-9711-2F8D75F660F5}"/>
              </a:ext>
            </a:extLst>
          </p:cNvPr>
          <p:cNvSpPr>
            <a:spLocks noChangeArrowheads="1"/>
          </p:cNvSpPr>
          <p:nvPr/>
        </p:nvSpPr>
        <p:spPr bwMode="auto">
          <a:xfrm>
            <a:off x="3962400" y="4572000"/>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cxnSp>
        <p:nvCxnSpPr>
          <p:cNvPr id="17429" name="AutoShape 21">
            <a:extLst>
              <a:ext uri="{FF2B5EF4-FFF2-40B4-BE49-F238E27FC236}">
                <a16:creationId xmlns:a16="http://schemas.microsoft.com/office/drawing/2014/main" id="{4BE8FBBF-DE97-452B-AE3C-D37BA61AF7EE}"/>
              </a:ext>
            </a:extLst>
          </p:cNvPr>
          <p:cNvCxnSpPr>
            <a:cxnSpLocks noChangeShapeType="1"/>
            <a:stCxn id="17418" idx="3"/>
            <a:endCxn id="17428" idx="0"/>
          </p:cNvCxnSpPr>
          <p:nvPr/>
        </p:nvCxnSpPr>
        <p:spPr bwMode="auto">
          <a:xfrm flipH="1">
            <a:off x="4191001" y="4140200"/>
            <a:ext cx="295275" cy="4318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30" name="Text Box 22">
            <a:extLst>
              <a:ext uri="{FF2B5EF4-FFF2-40B4-BE49-F238E27FC236}">
                <a16:creationId xmlns:a16="http://schemas.microsoft.com/office/drawing/2014/main" id="{F74542BF-E238-4FB6-B1EF-ECCA0F30D6DE}"/>
              </a:ext>
            </a:extLst>
          </p:cNvPr>
          <p:cNvSpPr txBox="1">
            <a:spLocks noChangeArrowheads="1"/>
          </p:cNvSpPr>
          <p:nvPr/>
        </p:nvSpPr>
        <p:spPr bwMode="auto">
          <a:xfrm>
            <a:off x="9583738" y="33528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7431" name="Text Box 23">
            <a:extLst>
              <a:ext uri="{FF2B5EF4-FFF2-40B4-BE49-F238E27FC236}">
                <a16:creationId xmlns:a16="http://schemas.microsoft.com/office/drawing/2014/main" id="{47DD7E4A-8AB9-4688-B806-78C3868C9849}"/>
              </a:ext>
            </a:extLst>
          </p:cNvPr>
          <p:cNvSpPr txBox="1">
            <a:spLocks noChangeArrowheads="1"/>
          </p:cNvSpPr>
          <p:nvPr/>
        </p:nvSpPr>
        <p:spPr bwMode="auto">
          <a:xfrm>
            <a:off x="906938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17432" name="Text Box 24">
            <a:extLst>
              <a:ext uri="{FF2B5EF4-FFF2-40B4-BE49-F238E27FC236}">
                <a16:creationId xmlns:a16="http://schemas.microsoft.com/office/drawing/2014/main" id="{67E51689-6372-41C4-8A7C-2E9E0C6F4E34}"/>
              </a:ext>
            </a:extLst>
          </p:cNvPr>
          <p:cNvSpPr txBox="1">
            <a:spLocks noChangeArrowheads="1"/>
          </p:cNvSpPr>
          <p:nvPr/>
        </p:nvSpPr>
        <p:spPr bwMode="auto">
          <a:xfrm>
            <a:off x="6548438" y="3444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7433" name="Text Box 25">
            <a:extLst>
              <a:ext uri="{FF2B5EF4-FFF2-40B4-BE49-F238E27FC236}">
                <a16:creationId xmlns:a16="http://schemas.microsoft.com/office/drawing/2014/main" id="{B89DB3C7-BA93-485B-B7F5-39AE9B243241}"/>
              </a:ext>
            </a:extLst>
          </p:cNvPr>
          <p:cNvSpPr txBox="1">
            <a:spLocks noChangeArrowheads="1"/>
          </p:cNvSpPr>
          <p:nvPr/>
        </p:nvSpPr>
        <p:spPr bwMode="auto">
          <a:xfrm>
            <a:off x="8301038" y="2133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2</a:t>
            </a:r>
          </a:p>
        </p:txBody>
      </p:sp>
      <p:sp>
        <p:nvSpPr>
          <p:cNvPr id="17434" name="Text Box 26">
            <a:extLst>
              <a:ext uri="{FF2B5EF4-FFF2-40B4-BE49-F238E27FC236}">
                <a16:creationId xmlns:a16="http://schemas.microsoft.com/office/drawing/2014/main" id="{F8193428-5CA9-44D5-84ED-C084EE6EFB91}"/>
              </a:ext>
            </a:extLst>
          </p:cNvPr>
          <p:cNvSpPr txBox="1">
            <a:spLocks noChangeArrowheads="1"/>
          </p:cNvSpPr>
          <p:nvPr/>
        </p:nvSpPr>
        <p:spPr bwMode="auto">
          <a:xfrm>
            <a:off x="7850188" y="34448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17435" name="Oval 27">
            <a:extLst>
              <a:ext uri="{FF2B5EF4-FFF2-40B4-BE49-F238E27FC236}">
                <a16:creationId xmlns:a16="http://schemas.microsoft.com/office/drawing/2014/main" id="{A77FCAB0-E71A-46D9-AC38-BE29409A04B5}"/>
              </a:ext>
            </a:extLst>
          </p:cNvPr>
          <p:cNvSpPr>
            <a:spLocks noChangeArrowheads="1"/>
          </p:cNvSpPr>
          <p:nvPr/>
        </p:nvSpPr>
        <p:spPr bwMode="auto">
          <a:xfrm>
            <a:off x="8229600" y="24542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6</a:t>
            </a:r>
          </a:p>
        </p:txBody>
      </p:sp>
      <p:sp>
        <p:nvSpPr>
          <p:cNvPr id="17436" name="Oval 28">
            <a:extLst>
              <a:ext uri="{FF2B5EF4-FFF2-40B4-BE49-F238E27FC236}">
                <a16:creationId xmlns:a16="http://schemas.microsoft.com/office/drawing/2014/main" id="{E8436770-CBEB-4230-B9D5-3DBB20584DF3}"/>
              </a:ext>
            </a:extLst>
          </p:cNvPr>
          <p:cNvSpPr>
            <a:spLocks noChangeArrowheads="1"/>
          </p:cNvSpPr>
          <p:nvPr/>
        </p:nvSpPr>
        <p:spPr bwMode="auto">
          <a:xfrm>
            <a:off x="71628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a:t>
            </a:r>
          </a:p>
        </p:txBody>
      </p:sp>
      <p:sp>
        <p:nvSpPr>
          <p:cNvPr id="17437" name="Oval 29">
            <a:extLst>
              <a:ext uri="{FF2B5EF4-FFF2-40B4-BE49-F238E27FC236}">
                <a16:creationId xmlns:a16="http://schemas.microsoft.com/office/drawing/2014/main" id="{5612BEF4-A215-4ED5-9BE2-68CAFF53F29C}"/>
              </a:ext>
            </a:extLst>
          </p:cNvPr>
          <p:cNvSpPr>
            <a:spLocks noChangeArrowheads="1"/>
          </p:cNvSpPr>
          <p:nvPr/>
        </p:nvSpPr>
        <p:spPr bwMode="auto">
          <a:xfrm>
            <a:off x="9505950" y="3733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9</a:t>
            </a:r>
          </a:p>
        </p:txBody>
      </p:sp>
      <p:sp>
        <p:nvSpPr>
          <p:cNvPr id="17438" name="Oval 30">
            <a:extLst>
              <a:ext uri="{FF2B5EF4-FFF2-40B4-BE49-F238E27FC236}">
                <a16:creationId xmlns:a16="http://schemas.microsoft.com/office/drawing/2014/main" id="{9269247F-1540-457B-B0B5-CD52D73AB54C}"/>
              </a:ext>
            </a:extLst>
          </p:cNvPr>
          <p:cNvSpPr>
            <a:spLocks noChangeArrowheads="1"/>
          </p:cNvSpPr>
          <p:nvPr/>
        </p:nvSpPr>
        <p:spPr bwMode="auto">
          <a:xfrm>
            <a:off x="89916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8</a:t>
            </a:r>
          </a:p>
        </p:txBody>
      </p:sp>
      <p:sp>
        <p:nvSpPr>
          <p:cNvPr id="17439" name="Oval 31">
            <a:extLst>
              <a:ext uri="{FF2B5EF4-FFF2-40B4-BE49-F238E27FC236}">
                <a16:creationId xmlns:a16="http://schemas.microsoft.com/office/drawing/2014/main" id="{FE30585F-83F4-40A6-92EB-5FE31E8E2378}"/>
              </a:ext>
            </a:extLst>
          </p:cNvPr>
          <p:cNvSpPr>
            <a:spLocks noChangeArrowheads="1"/>
          </p:cNvSpPr>
          <p:nvPr/>
        </p:nvSpPr>
        <p:spPr bwMode="auto">
          <a:xfrm>
            <a:off x="64770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a:t>
            </a:r>
          </a:p>
        </p:txBody>
      </p:sp>
      <p:sp>
        <p:nvSpPr>
          <p:cNvPr id="17440" name="Oval 32">
            <a:extLst>
              <a:ext uri="{FF2B5EF4-FFF2-40B4-BE49-F238E27FC236}">
                <a16:creationId xmlns:a16="http://schemas.microsoft.com/office/drawing/2014/main" id="{4229CC09-8D74-44C2-8CF5-1AE360D5D2B9}"/>
              </a:ext>
            </a:extLst>
          </p:cNvPr>
          <p:cNvSpPr>
            <a:spLocks noChangeArrowheads="1"/>
          </p:cNvSpPr>
          <p:nvPr/>
        </p:nvSpPr>
        <p:spPr bwMode="auto">
          <a:xfrm>
            <a:off x="77724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cxnSp>
        <p:nvCxnSpPr>
          <p:cNvPr id="17441" name="AutoShape 33">
            <a:extLst>
              <a:ext uri="{FF2B5EF4-FFF2-40B4-BE49-F238E27FC236}">
                <a16:creationId xmlns:a16="http://schemas.microsoft.com/office/drawing/2014/main" id="{9F15F679-AAA1-4B92-BB13-FF4A6286BF01}"/>
              </a:ext>
            </a:extLst>
          </p:cNvPr>
          <p:cNvCxnSpPr>
            <a:cxnSpLocks noChangeShapeType="1"/>
            <a:stCxn id="17435" idx="3"/>
            <a:endCxn id="17436" idx="7"/>
          </p:cNvCxnSpPr>
          <p:nvPr/>
        </p:nvCxnSpPr>
        <p:spPr bwMode="auto">
          <a:xfrm flipH="1">
            <a:off x="7553325" y="2844801"/>
            <a:ext cx="742950" cy="2714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42" name="AutoShape 34">
            <a:extLst>
              <a:ext uri="{FF2B5EF4-FFF2-40B4-BE49-F238E27FC236}">
                <a16:creationId xmlns:a16="http://schemas.microsoft.com/office/drawing/2014/main" id="{E692A7A5-CB10-427F-8632-FED6130B2174}"/>
              </a:ext>
            </a:extLst>
          </p:cNvPr>
          <p:cNvCxnSpPr>
            <a:cxnSpLocks noChangeShapeType="1"/>
            <a:stCxn id="17435" idx="5"/>
            <a:endCxn id="17438" idx="0"/>
          </p:cNvCxnSpPr>
          <p:nvPr/>
        </p:nvCxnSpPr>
        <p:spPr bwMode="auto">
          <a:xfrm>
            <a:off x="8620126" y="2844800"/>
            <a:ext cx="600075" cy="20478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43" name="AutoShape 35">
            <a:extLst>
              <a:ext uri="{FF2B5EF4-FFF2-40B4-BE49-F238E27FC236}">
                <a16:creationId xmlns:a16="http://schemas.microsoft.com/office/drawing/2014/main" id="{B121B206-A719-4AFB-B849-6E40500212AC}"/>
              </a:ext>
            </a:extLst>
          </p:cNvPr>
          <p:cNvCxnSpPr>
            <a:cxnSpLocks noChangeShapeType="1"/>
            <a:stCxn id="17436" idx="3"/>
            <a:endCxn id="17439" idx="0"/>
          </p:cNvCxnSpPr>
          <p:nvPr/>
        </p:nvCxnSpPr>
        <p:spPr bwMode="auto">
          <a:xfrm flipH="1">
            <a:off x="6705601" y="3438525"/>
            <a:ext cx="5238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44" name="AutoShape 36">
            <a:extLst>
              <a:ext uri="{FF2B5EF4-FFF2-40B4-BE49-F238E27FC236}">
                <a16:creationId xmlns:a16="http://schemas.microsoft.com/office/drawing/2014/main" id="{B3317F4A-95FC-420A-9CBF-B579D6576C64}"/>
              </a:ext>
            </a:extLst>
          </p:cNvPr>
          <p:cNvCxnSpPr>
            <a:cxnSpLocks noChangeShapeType="1"/>
            <a:stCxn id="17436" idx="5"/>
            <a:endCxn id="17440" idx="0"/>
          </p:cNvCxnSpPr>
          <p:nvPr/>
        </p:nvCxnSpPr>
        <p:spPr bwMode="auto">
          <a:xfrm>
            <a:off x="7553326" y="3438525"/>
            <a:ext cx="449263"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45" name="AutoShape 37">
            <a:extLst>
              <a:ext uri="{FF2B5EF4-FFF2-40B4-BE49-F238E27FC236}">
                <a16:creationId xmlns:a16="http://schemas.microsoft.com/office/drawing/2014/main" id="{0AD4C7C8-FAC2-44E8-872C-E72DC9F4A74A}"/>
              </a:ext>
            </a:extLst>
          </p:cNvPr>
          <p:cNvCxnSpPr>
            <a:cxnSpLocks noChangeShapeType="1"/>
            <a:stCxn id="17437" idx="0"/>
            <a:endCxn id="17438" idx="5"/>
          </p:cNvCxnSpPr>
          <p:nvPr/>
        </p:nvCxnSpPr>
        <p:spPr bwMode="auto">
          <a:xfrm flipH="1" flipV="1">
            <a:off x="9382126" y="3438526"/>
            <a:ext cx="352425" cy="2952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46" name="Text Box 38">
            <a:extLst>
              <a:ext uri="{FF2B5EF4-FFF2-40B4-BE49-F238E27FC236}">
                <a16:creationId xmlns:a16="http://schemas.microsoft.com/office/drawing/2014/main" id="{214ABB13-0D9B-45C6-9E29-0A9A8B907212}"/>
              </a:ext>
            </a:extLst>
          </p:cNvPr>
          <p:cNvSpPr txBox="1">
            <a:spLocks noChangeArrowheads="1"/>
          </p:cNvSpPr>
          <p:nvPr/>
        </p:nvSpPr>
        <p:spPr bwMode="auto">
          <a:xfrm>
            <a:off x="723423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1</a:t>
            </a:r>
          </a:p>
        </p:txBody>
      </p:sp>
      <p:sp>
        <p:nvSpPr>
          <p:cNvPr id="17447" name="Text Box 39">
            <a:extLst>
              <a:ext uri="{FF2B5EF4-FFF2-40B4-BE49-F238E27FC236}">
                <a16:creationId xmlns:a16="http://schemas.microsoft.com/office/drawing/2014/main" id="{435AA643-0DE7-4907-850E-E4A6BD4B1BE5}"/>
              </a:ext>
            </a:extLst>
          </p:cNvPr>
          <p:cNvSpPr txBox="1">
            <a:spLocks noChangeArrowheads="1"/>
          </p:cNvSpPr>
          <p:nvPr/>
        </p:nvSpPr>
        <p:spPr bwMode="auto">
          <a:xfrm>
            <a:off x="8612188" y="34290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7448" name="Oval 40">
            <a:extLst>
              <a:ext uri="{FF2B5EF4-FFF2-40B4-BE49-F238E27FC236}">
                <a16:creationId xmlns:a16="http://schemas.microsoft.com/office/drawing/2014/main" id="{7DD85FB1-7BB9-4DCF-A236-E36EAC41776B}"/>
              </a:ext>
            </a:extLst>
          </p:cNvPr>
          <p:cNvSpPr>
            <a:spLocks noChangeArrowheads="1"/>
          </p:cNvSpPr>
          <p:nvPr/>
        </p:nvSpPr>
        <p:spPr bwMode="auto">
          <a:xfrm>
            <a:off x="8534400" y="3733800"/>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7</a:t>
            </a:r>
          </a:p>
        </p:txBody>
      </p:sp>
      <p:cxnSp>
        <p:nvCxnSpPr>
          <p:cNvPr id="17449" name="AutoShape 41">
            <a:extLst>
              <a:ext uri="{FF2B5EF4-FFF2-40B4-BE49-F238E27FC236}">
                <a16:creationId xmlns:a16="http://schemas.microsoft.com/office/drawing/2014/main" id="{7A3C8F38-E563-4965-B15C-8C01B0471784}"/>
              </a:ext>
            </a:extLst>
          </p:cNvPr>
          <p:cNvCxnSpPr>
            <a:cxnSpLocks noChangeShapeType="1"/>
            <a:stCxn id="17438" idx="3"/>
            <a:endCxn id="17448" idx="0"/>
          </p:cNvCxnSpPr>
          <p:nvPr/>
        </p:nvCxnSpPr>
        <p:spPr bwMode="auto">
          <a:xfrm flipH="1">
            <a:off x="8763001" y="3438526"/>
            <a:ext cx="295275" cy="2952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50" name="Oval 42">
            <a:extLst>
              <a:ext uri="{FF2B5EF4-FFF2-40B4-BE49-F238E27FC236}">
                <a16:creationId xmlns:a16="http://schemas.microsoft.com/office/drawing/2014/main" id="{A5F507B1-10F6-4E22-9432-478B2F0307D0}"/>
              </a:ext>
            </a:extLst>
          </p:cNvPr>
          <p:cNvSpPr>
            <a:spLocks noChangeArrowheads="1"/>
          </p:cNvSpPr>
          <p:nvPr/>
        </p:nvSpPr>
        <p:spPr bwMode="auto">
          <a:xfrm rot="18900000">
            <a:off x="3884613" y="3124200"/>
            <a:ext cx="2057400" cy="914400"/>
          </a:xfrm>
          <a:prstGeom prst="ellipse">
            <a:avLst/>
          </a:prstGeom>
          <a:noFill/>
          <a:ln w="381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51" name="Oval 43">
            <a:extLst>
              <a:ext uri="{FF2B5EF4-FFF2-40B4-BE49-F238E27FC236}">
                <a16:creationId xmlns:a16="http://schemas.microsoft.com/office/drawing/2014/main" id="{786C85C9-40D1-4058-A286-3339CA7C0AEE}"/>
              </a:ext>
            </a:extLst>
          </p:cNvPr>
          <p:cNvSpPr>
            <a:spLocks noChangeArrowheads="1"/>
          </p:cNvSpPr>
          <p:nvPr/>
        </p:nvSpPr>
        <p:spPr bwMode="auto">
          <a:xfrm rot="2700000">
            <a:off x="8497888" y="3122613"/>
            <a:ext cx="2057400" cy="914400"/>
          </a:xfrm>
          <a:prstGeom prst="ellipse">
            <a:avLst/>
          </a:prstGeom>
          <a:noFill/>
          <a:ln w="381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1">
            <a:extLst>
              <a:ext uri="{FF2B5EF4-FFF2-40B4-BE49-F238E27FC236}">
                <a16:creationId xmlns:a16="http://schemas.microsoft.com/office/drawing/2014/main" id="{8E9E31C7-7285-446E-96E0-336DDB97D01A}"/>
              </a:ext>
            </a:extLst>
          </p:cNvPr>
          <p:cNvSpPr>
            <a:spLocks noGrp="1"/>
          </p:cNvSpPr>
          <p:nvPr>
            <p:ph type="dt" idx="10"/>
          </p:nvPr>
        </p:nvSpPr>
        <p:spPr/>
        <p:txBody>
          <a:bodyPr/>
          <a:lstStyle/>
          <a:p>
            <a:r>
              <a:rPr lang="en-US" altLang="en-US"/>
              <a:t>12/26/03</a:t>
            </a:r>
          </a:p>
        </p:txBody>
      </p:sp>
      <p:sp>
        <p:nvSpPr>
          <p:cNvPr id="24" name="Footer Placeholder 2">
            <a:extLst>
              <a:ext uri="{FF2B5EF4-FFF2-40B4-BE49-F238E27FC236}">
                <a16:creationId xmlns:a16="http://schemas.microsoft.com/office/drawing/2014/main" id="{1720A3EA-0365-4B9B-856B-71AA144D862D}"/>
              </a:ext>
            </a:extLst>
          </p:cNvPr>
          <p:cNvSpPr>
            <a:spLocks noGrp="1"/>
          </p:cNvSpPr>
          <p:nvPr>
            <p:ph type="ftr" idx="11"/>
          </p:nvPr>
        </p:nvSpPr>
        <p:spPr/>
        <p:txBody>
          <a:bodyPr/>
          <a:lstStyle/>
          <a:p>
            <a:r>
              <a:rPr lang="en-US" altLang="en-US"/>
              <a:t>AVL Trees - Lecture 8</a:t>
            </a:r>
          </a:p>
        </p:txBody>
      </p:sp>
      <p:sp>
        <p:nvSpPr>
          <p:cNvPr id="25" name="Slide Number Placeholder 3">
            <a:extLst>
              <a:ext uri="{FF2B5EF4-FFF2-40B4-BE49-F238E27FC236}">
                <a16:creationId xmlns:a16="http://schemas.microsoft.com/office/drawing/2014/main" id="{20AA65BB-AB6E-4385-AA01-11D67B9454E6}"/>
              </a:ext>
            </a:extLst>
          </p:cNvPr>
          <p:cNvSpPr>
            <a:spLocks noGrp="1"/>
          </p:cNvSpPr>
          <p:nvPr>
            <p:ph type="sldNum" idx="12"/>
          </p:nvPr>
        </p:nvSpPr>
        <p:spPr/>
        <p:txBody>
          <a:bodyPr/>
          <a:lstStyle/>
          <a:p>
            <a:fld id="{1483DEA0-1951-4153-8818-BD483F878674}" type="slidenum">
              <a:rPr lang="en-US" altLang="en-US"/>
              <a:pPr/>
              <a:t>34</a:t>
            </a:fld>
            <a:endParaRPr lang="en-US" altLang="en-US"/>
          </a:p>
        </p:txBody>
      </p:sp>
      <p:sp>
        <p:nvSpPr>
          <p:cNvPr id="19457" name="Oval 1">
            <a:extLst>
              <a:ext uri="{FF2B5EF4-FFF2-40B4-BE49-F238E27FC236}">
                <a16:creationId xmlns:a16="http://schemas.microsoft.com/office/drawing/2014/main" id="{F65BA249-CD8F-45FB-841F-DE1690CEFDDA}"/>
              </a:ext>
            </a:extLst>
          </p:cNvPr>
          <p:cNvSpPr>
            <a:spLocks noChangeArrowheads="1"/>
          </p:cNvSpPr>
          <p:nvPr/>
        </p:nvSpPr>
        <p:spPr bwMode="auto">
          <a:xfrm>
            <a:off x="5430838" y="1692275"/>
            <a:ext cx="838200" cy="83820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458" name="Text Box 2">
            <a:extLst>
              <a:ext uri="{FF2B5EF4-FFF2-40B4-BE49-F238E27FC236}">
                <a16:creationId xmlns:a16="http://schemas.microsoft.com/office/drawing/2014/main" id="{42835A7E-9DE5-43B7-A0C9-05ECDC71DA24}"/>
              </a:ext>
            </a:extLst>
          </p:cNvPr>
          <p:cNvSpPr txBox="1">
            <a:spLocks noChangeArrowheads="1"/>
          </p:cNvSpPr>
          <p:nvPr/>
        </p:nvSpPr>
        <p:spPr bwMode="auto">
          <a:xfrm>
            <a:off x="5659439" y="1539876"/>
            <a:ext cx="5111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19459" name="Oval 3">
            <a:extLst>
              <a:ext uri="{FF2B5EF4-FFF2-40B4-BE49-F238E27FC236}">
                <a16:creationId xmlns:a16="http://schemas.microsoft.com/office/drawing/2014/main" id="{11129391-A46F-4C76-BEE3-5BD4BF843FC6}"/>
              </a:ext>
            </a:extLst>
          </p:cNvPr>
          <p:cNvSpPr>
            <a:spLocks noChangeArrowheads="1"/>
          </p:cNvSpPr>
          <p:nvPr/>
        </p:nvSpPr>
        <p:spPr bwMode="auto">
          <a:xfrm>
            <a:off x="3754438" y="3063875"/>
            <a:ext cx="838200" cy="83820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460" name="Text Box 4">
            <a:extLst>
              <a:ext uri="{FF2B5EF4-FFF2-40B4-BE49-F238E27FC236}">
                <a16:creationId xmlns:a16="http://schemas.microsoft.com/office/drawing/2014/main" id="{51A455EF-A65E-44CF-BDC3-0A0582C8F290}"/>
              </a:ext>
            </a:extLst>
          </p:cNvPr>
          <p:cNvSpPr txBox="1">
            <a:spLocks noChangeArrowheads="1"/>
          </p:cNvSpPr>
          <p:nvPr/>
        </p:nvSpPr>
        <p:spPr bwMode="auto">
          <a:xfrm>
            <a:off x="3983039" y="2987676"/>
            <a:ext cx="5111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cxnSp>
        <p:nvCxnSpPr>
          <p:cNvPr id="19461" name="AutoShape 5">
            <a:extLst>
              <a:ext uri="{FF2B5EF4-FFF2-40B4-BE49-F238E27FC236}">
                <a16:creationId xmlns:a16="http://schemas.microsoft.com/office/drawing/2014/main" id="{90587797-25B1-4B52-92FD-27265F30944F}"/>
              </a:ext>
            </a:extLst>
          </p:cNvPr>
          <p:cNvCxnSpPr>
            <a:cxnSpLocks noChangeShapeType="1"/>
            <a:stCxn id="19457" idx="3"/>
            <a:endCxn id="19459" idx="7"/>
          </p:cNvCxnSpPr>
          <p:nvPr/>
        </p:nvCxnSpPr>
        <p:spPr bwMode="auto">
          <a:xfrm flipH="1">
            <a:off x="4470401" y="2408238"/>
            <a:ext cx="1082675" cy="77946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62" name="AutoShape 6">
            <a:extLst>
              <a:ext uri="{FF2B5EF4-FFF2-40B4-BE49-F238E27FC236}">
                <a16:creationId xmlns:a16="http://schemas.microsoft.com/office/drawing/2014/main" id="{865C5F24-0A7D-4742-AA06-655D07321120}"/>
              </a:ext>
            </a:extLst>
          </p:cNvPr>
          <p:cNvSpPr>
            <a:spLocks noChangeArrowheads="1"/>
          </p:cNvSpPr>
          <p:nvPr/>
        </p:nvSpPr>
        <p:spPr bwMode="auto">
          <a:xfrm>
            <a:off x="2078038" y="4435475"/>
            <a:ext cx="1600200" cy="12954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19463" name="AutoShape 7">
            <a:extLst>
              <a:ext uri="{FF2B5EF4-FFF2-40B4-BE49-F238E27FC236}">
                <a16:creationId xmlns:a16="http://schemas.microsoft.com/office/drawing/2014/main" id="{E42E14B1-B795-4EE5-BAF3-EB788FCA9186}"/>
              </a:ext>
            </a:extLst>
          </p:cNvPr>
          <p:cNvCxnSpPr>
            <a:cxnSpLocks noChangeShapeType="1"/>
            <a:stCxn id="19459" idx="3"/>
            <a:endCxn id="19462" idx="0"/>
          </p:cNvCxnSpPr>
          <p:nvPr/>
        </p:nvCxnSpPr>
        <p:spPr bwMode="auto">
          <a:xfrm flipH="1">
            <a:off x="2878139" y="3779839"/>
            <a:ext cx="998537" cy="6572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64" name="Text Box 8">
            <a:extLst>
              <a:ext uri="{FF2B5EF4-FFF2-40B4-BE49-F238E27FC236}">
                <a16:creationId xmlns:a16="http://schemas.microsoft.com/office/drawing/2014/main" id="{13EE13CC-ACB4-44A2-B61F-5D4A9CFB581F}"/>
              </a:ext>
            </a:extLst>
          </p:cNvPr>
          <p:cNvSpPr txBox="1">
            <a:spLocks noChangeArrowheads="1"/>
          </p:cNvSpPr>
          <p:nvPr/>
        </p:nvSpPr>
        <p:spPr bwMode="auto">
          <a:xfrm>
            <a:off x="2611439" y="4892676"/>
            <a:ext cx="5111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19465" name="AutoShape 9">
            <a:extLst>
              <a:ext uri="{FF2B5EF4-FFF2-40B4-BE49-F238E27FC236}">
                <a16:creationId xmlns:a16="http://schemas.microsoft.com/office/drawing/2014/main" id="{F55F19F4-68A8-47C7-A927-F9A565FFE949}"/>
              </a:ext>
            </a:extLst>
          </p:cNvPr>
          <p:cNvSpPr>
            <a:spLocks noChangeArrowheads="1"/>
          </p:cNvSpPr>
          <p:nvPr/>
        </p:nvSpPr>
        <p:spPr bwMode="auto">
          <a:xfrm>
            <a:off x="4745038" y="4511675"/>
            <a:ext cx="1524000" cy="12192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466" name="Text Box 10">
            <a:extLst>
              <a:ext uri="{FF2B5EF4-FFF2-40B4-BE49-F238E27FC236}">
                <a16:creationId xmlns:a16="http://schemas.microsoft.com/office/drawing/2014/main" id="{F5CCD88D-BC7A-44F8-8C77-9AA65024E101}"/>
              </a:ext>
            </a:extLst>
          </p:cNvPr>
          <p:cNvSpPr txBox="1">
            <a:spLocks noChangeArrowheads="1"/>
          </p:cNvSpPr>
          <p:nvPr/>
        </p:nvSpPr>
        <p:spPr bwMode="auto">
          <a:xfrm>
            <a:off x="5202239" y="4892676"/>
            <a:ext cx="5111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Y</a:t>
            </a:r>
          </a:p>
        </p:txBody>
      </p:sp>
      <p:sp>
        <p:nvSpPr>
          <p:cNvPr id="19467" name="AutoShape 11">
            <a:extLst>
              <a:ext uri="{FF2B5EF4-FFF2-40B4-BE49-F238E27FC236}">
                <a16:creationId xmlns:a16="http://schemas.microsoft.com/office/drawing/2014/main" id="{63746280-E3B1-4FC2-8B4D-33F12875FBE3}"/>
              </a:ext>
            </a:extLst>
          </p:cNvPr>
          <p:cNvSpPr>
            <a:spLocks noChangeArrowheads="1"/>
          </p:cNvSpPr>
          <p:nvPr/>
        </p:nvSpPr>
        <p:spPr bwMode="auto">
          <a:xfrm>
            <a:off x="6726238" y="3521075"/>
            <a:ext cx="1600200" cy="12954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468" name="Text Box 12">
            <a:extLst>
              <a:ext uri="{FF2B5EF4-FFF2-40B4-BE49-F238E27FC236}">
                <a16:creationId xmlns:a16="http://schemas.microsoft.com/office/drawing/2014/main" id="{3A59142E-2E75-43E1-86E0-F534FD38C9EC}"/>
              </a:ext>
            </a:extLst>
          </p:cNvPr>
          <p:cNvSpPr txBox="1">
            <a:spLocks noChangeArrowheads="1"/>
          </p:cNvSpPr>
          <p:nvPr/>
        </p:nvSpPr>
        <p:spPr bwMode="auto">
          <a:xfrm>
            <a:off x="7259639" y="3825876"/>
            <a:ext cx="5111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19469" name="AutoShape 13">
            <a:extLst>
              <a:ext uri="{FF2B5EF4-FFF2-40B4-BE49-F238E27FC236}">
                <a16:creationId xmlns:a16="http://schemas.microsoft.com/office/drawing/2014/main" id="{2892F30E-A218-484D-8D0C-56A1DD7FEAB3}"/>
              </a:ext>
            </a:extLst>
          </p:cNvPr>
          <p:cNvCxnSpPr>
            <a:cxnSpLocks noChangeShapeType="1"/>
            <a:stCxn id="19459" idx="5"/>
            <a:endCxn id="19465" idx="0"/>
          </p:cNvCxnSpPr>
          <p:nvPr/>
        </p:nvCxnSpPr>
        <p:spPr bwMode="auto">
          <a:xfrm>
            <a:off x="4470401" y="3779839"/>
            <a:ext cx="1038225" cy="7318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70" name="AutoShape 14">
            <a:extLst>
              <a:ext uri="{FF2B5EF4-FFF2-40B4-BE49-F238E27FC236}">
                <a16:creationId xmlns:a16="http://schemas.microsoft.com/office/drawing/2014/main" id="{882EF9DB-0000-407A-B223-BCB5F1DE70AE}"/>
              </a:ext>
            </a:extLst>
          </p:cNvPr>
          <p:cNvCxnSpPr>
            <a:cxnSpLocks noChangeShapeType="1"/>
            <a:stCxn id="19457" idx="5"/>
            <a:endCxn id="19467" idx="0"/>
          </p:cNvCxnSpPr>
          <p:nvPr/>
        </p:nvCxnSpPr>
        <p:spPr bwMode="auto">
          <a:xfrm>
            <a:off x="6146801" y="2408239"/>
            <a:ext cx="1381125" cy="11144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71" name="Line 15">
            <a:extLst>
              <a:ext uri="{FF2B5EF4-FFF2-40B4-BE49-F238E27FC236}">
                <a16:creationId xmlns:a16="http://schemas.microsoft.com/office/drawing/2014/main" id="{2F395B50-769E-47F0-8E6F-27932EE86DE8}"/>
              </a:ext>
            </a:extLst>
          </p:cNvPr>
          <p:cNvSpPr>
            <a:spLocks noChangeShapeType="1"/>
          </p:cNvSpPr>
          <p:nvPr/>
        </p:nvSpPr>
        <p:spPr bwMode="auto">
          <a:xfrm>
            <a:off x="8707438" y="4816475"/>
            <a:ext cx="1600200"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472" name="Line 16">
            <a:extLst>
              <a:ext uri="{FF2B5EF4-FFF2-40B4-BE49-F238E27FC236}">
                <a16:creationId xmlns:a16="http://schemas.microsoft.com/office/drawing/2014/main" id="{8D37CEEE-37D6-492F-9AB9-D8F038E0BD36}"/>
              </a:ext>
            </a:extLst>
          </p:cNvPr>
          <p:cNvSpPr>
            <a:spLocks noChangeShapeType="1"/>
          </p:cNvSpPr>
          <p:nvPr/>
        </p:nvSpPr>
        <p:spPr bwMode="auto">
          <a:xfrm>
            <a:off x="8707438" y="5730875"/>
            <a:ext cx="1600200"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473" name="Text Box 17">
            <a:extLst>
              <a:ext uri="{FF2B5EF4-FFF2-40B4-BE49-F238E27FC236}">
                <a16:creationId xmlns:a16="http://schemas.microsoft.com/office/drawing/2014/main" id="{3F8B6947-7AA5-4916-8F2E-407224657FC6}"/>
              </a:ext>
            </a:extLst>
          </p:cNvPr>
          <p:cNvSpPr txBox="1">
            <a:spLocks noChangeArrowheads="1"/>
          </p:cNvSpPr>
          <p:nvPr/>
        </p:nvSpPr>
        <p:spPr bwMode="auto">
          <a:xfrm>
            <a:off x="2170114" y="1754188"/>
            <a:ext cx="2392299"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Consider a valid</a:t>
            </a:r>
          </a:p>
          <a:p>
            <a:pPr>
              <a:buClrTx/>
              <a:buFontTx/>
              <a:buNone/>
            </a:pPr>
            <a:r>
              <a:rPr lang="en-US" altLang="en-US">
                <a:latin typeface="Arial" panose="020B0604020202020204" pitchFamily="34" charset="0"/>
              </a:rPr>
              <a:t>AVL subtree</a:t>
            </a:r>
          </a:p>
        </p:txBody>
      </p:sp>
      <p:sp>
        <p:nvSpPr>
          <p:cNvPr id="19474" name="Rectangle 18">
            <a:extLst>
              <a:ext uri="{FF2B5EF4-FFF2-40B4-BE49-F238E27FC236}">
                <a16:creationId xmlns:a16="http://schemas.microsoft.com/office/drawing/2014/main" id="{FE8DCD4A-E823-40D3-AC63-C13640C69CC4}"/>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dirty="0">
                <a:solidFill>
                  <a:srgbClr val="FF0000"/>
                </a:solidFill>
                <a:latin typeface="Arial" panose="020B0604020202020204" pitchFamily="34" charset="0"/>
              </a:rPr>
              <a:t>AVL Insertion:</a:t>
            </a:r>
            <a:endParaRPr lang="en-US" altLang="en-US" sz="4400" dirty="0">
              <a:solidFill>
                <a:srgbClr val="3333CC"/>
              </a:solidFill>
              <a:latin typeface="Arial" panose="020B0604020202020204" pitchFamily="34" charset="0"/>
            </a:endParaRPr>
          </a:p>
        </p:txBody>
      </p:sp>
      <p:sp>
        <p:nvSpPr>
          <p:cNvPr id="19475" name="Text Box 19">
            <a:extLst>
              <a:ext uri="{FF2B5EF4-FFF2-40B4-BE49-F238E27FC236}">
                <a16:creationId xmlns:a16="http://schemas.microsoft.com/office/drawing/2014/main" id="{169E7B1C-8437-4DA0-BF55-9B9F834B7256}"/>
              </a:ext>
            </a:extLst>
          </p:cNvPr>
          <p:cNvSpPr txBox="1">
            <a:spLocks noChangeArrowheads="1"/>
          </p:cNvSpPr>
          <p:nvPr/>
        </p:nvSpPr>
        <p:spPr bwMode="auto">
          <a:xfrm>
            <a:off x="6707188" y="3200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19476" name="Text Box 20">
            <a:extLst>
              <a:ext uri="{FF2B5EF4-FFF2-40B4-BE49-F238E27FC236}">
                <a16:creationId xmlns:a16="http://schemas.microsoft.com/office/drawing/2014/main" id="{88F76720-4624-4414-BCCA-57770157D509}"/>
              </a:ext>
            </a:extLst>
          </p:cNvPr>
          <p:cNvSpPr txBox="1">
            <a:spLocks noChangeArrowheads="1"/>
          </p:cNvSpPr>
          <p:nvPr/>
        </p:nvSpPr>
        <p:spPr bwMode="auto">
          <a:xfrm>
            <a:off x="3278188" y="41910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19477" name="Text Box 21">
            <a:extLst>
              <a:ext uri="{FF2B5EF4-FFF2-40B4-BE49-F238E27FC236}">
                <a16:creationId xmlns:a16="http://schemas.microsoft.com/office/drawing/2014/main" id="{3193C604-1C53-4275-85CC-752C41E702A3}"/>
              </a:ext>
            </a:extLst>
          </p:cNvPr>
          <p:cNvSpPr txBox="1">
            <a:spLocks noChangeArrowheads="1"/>
          </p:cNvSpPr>
          <p:nvPr/>
        </p:nvSpPr>
        <p:spPr bwMode="auto">
          <a:xfrm>
            <a:off x="5716588" y="40386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1">
            <a:extLst>
              <a:ext uri="{FF2B5EF4-FFF2-40B4-BE49-F238E27FC236}">
                <a16:creationId xmlns:a16="http://schemas.microsoft.com/office/drawing/2014/main" id="{5E4373C4-3ABB-4F43-AB89-DE550E05FB8F}"/>
              </a:ext>
            </a:extLst>
          </p:cNvPr>
          <p:cNvSpPr>
            <a:spLocks noGrp="1"/>
          </p:cNvSpPr>
          <p:nvPr>
            <p:ph type="dt" idx="10"/>
          </p:nvPr>
        </p:nvSpPr>
        <p:spPr/>
        <p:txBody>
          <a:bodyPr/>
          <a:lstStyle/>
          <a:p>
            <a:r>
              <a:rPr lang="en-US" altLang="en-US"/>
              <a:t>12/26/03</a:t>
            </a:r>
          </a:p>
        </p:txBody>
      </p:sp>
      <p:sp>
        <p:nvSpPr>
          <p:cNvPr id="25" name="Footer Placeholder 2">
            <a:extLst>
              <a:ext uri="{FF2B5EF4-FFF2-40B4-BE49-F238E27FC236}">
                <a16:creationId xmlns:a16="http://schemas.microsoft.com/office/drawing/2014/main" id="{3D956C17-42A6-47CE-BB3F-CA780F878C16}"/>
              </a:ext>
            </a:extLst>
          </p:cNvPr>
          <p:cNvSpPr>
            <a:spLocks noGrp="1"/>
          </p:cNvSpPr>
          <p:nvPr>
            <p:ph type="ftr" idx="11"/>
          </p:nvPr>
        </p:nvSpPr>
        <p:spPr/>
        <p:txBody>
          <a:bodyPr/>
          <a:lstStyle/>
          <a:p>
            <a:r>
              <a:rPr lang="en-US" altLang="en-US"/>
              <a:t>AVL Trees - Lecture 8</a:t>
            </a:r>
          </a:p>
        </p:txBody>
      </p:sp>
      <p:sp>
        <p:nvSpPr>
          <p:cNvPr id="26" name="Slide Number Placeholder 3">
            <a:extLst>
              <a:ext uri="{FF2B5EF4-FFF2-40B4-BE49-F238E27FC236}">
                <a16:creationId xmlns:a16="http://schemas.microsoft.com/office/drawing/2014/main" id="{B60A5426-F684-48EE-912F-B894C80778D3}"/>
              </a:ext>
            </a:extLst>
          </p:cNvPr>
          <p:cNvSpPr>
            <a:spLocks noGrp="1"/>
          </p:cNvSpPr>
          <p:nvPr>
            <p:ph type="sldNum" idx="12"/>
          </p:nvPr>
        </p:nvSpPr>
        <p:spPr/>
        <p:txBody>
          <a:bodyPr/>
          <a:lstStyle/>
          <a:p>
            <a:fld id="{4AF1356F-9CFF-418B-89DF-ACE45646D3E2}" type="slidenum">
              <a:rPr lang="en-US" altLang="en-US"/>
              <a:pPr/>
              <a:t>35</a:t>
            </a:fld>
            <a:endParaRPr lang="en-US" altLang="en-US"/>
          </a:p>
        </p:txBody>
      </p:sp>
      <p:sp>
        <p:nvSpPr>
          <p:cNvPr id="20481" name="Oval 1">
            <a:extLst>
              <a:ext uri="{FF2B5EF4-FFF2-40B4-BE49-F238E27FC236}">
                <a16:creationId xmlns:a16="http://schemas.microsoft.com/office/drawing/2014/main" id="{9C9AEA98-19AD-4FF4-B3AD-DB372E54A7C8}"/>
              </a:ext>
            </a:extLst>
          </p:cNvPr>
          <p:cNvSpPr>
            <a:spLocks noChangeArrowheads="1"/>
          </p:cNvSpPr>
          <p:nvPr/>
        </p:nvSpPr>
        <p:spPr bwMode="auto">
          <a:xfrm>
            <a:off x="5502275" y="1719263"/>
            <a:ext cx="788988"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82" name="Text Box 2">
            <a:extLst>
              <a:ext uri="{FF2B5EF4-FFF2-40B4-BE49-F238E27FC236}">
                <a16:creationId xmlns:a16="http://schemas.microsoft.com/office/drawing/2014/main" id="{2480F2FC-F086-4812-A24E-85B86965B327}"/>
              </a:ext>
            </a:extLst>
          </p:cNvPr>
          <p:cNvSpPr txBox="1">
            <a:spLocks noChangeArrowheads="1"/>
          </p:cNvSpPr>
          <p:nvPr/>
        </p:nvSpPr>
        <p:spPr bwMode="auto">
          <a:xfrm>
            <a:off x="5773738" y="1504951"/>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20483" name="Oval 3">
            <a:extLst>
              <a:ext uri="{FF2B5EF4-FFF2-40B4-BE49-F238E27FC236}">
                <a16:creationId xmlns:a16="http://schemas.microsoft.com/office/drawing/2014/main" id="{5F4B8197-3011-4931-909F-4AE100124CE8}"/>
              </a:ext>
            </a:extLst>
          </p:cNvPr>
          <p:cNvSpPr>
            <a:spLocks noChangeArrowheads="1"/>
          </p:cNvSpPr>
          <p:nvPr/>
        </p:nvSpPr>
        <p:spPr bwMode="auto">
          <a:xfrm>
            <a:off x="3922714" y="2933700"/>
            <a:ext cx="790575"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84" name="Text Box 4">
            <a:extLst>
              <a:ext uri="{FF2B5EF4-FFF2-40B4-BE49-F238E27FC236}">
                <a16:creationId xmlns:a16="http://schemas.microsoft.com/office/drawing/2014/main" id="{D22D47F7-F48A-43D0-A08E-C1985E480F60}"/>
              </a:ext>
            </a:extLst>
          </p:cNvPr>
          <p:cNvSpPr txBox="1">
            <a:spLocks noChangeArrowheads="1"/>
          </p:cNvSpPr>
          <p:nvPr/>
        </p:nvSpPr>
        <p:spPr bwMode="auto">
          <a:xfrm>
            <a:off x="4049713" y="2833689"/>
            <a:ext cx="4810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cxnSp>
        <p:nvCxnSpPr>
          <p:cNvPr id="20485" name="AutoShape 5">
            <a:extLst>
              <a:ext uri="{FF2B5EF4-FFF2-40B4-BE49-F238E27FC236}">
                <a16:creationId xmlns:a16="http://schemas.microsoft.com/office/drawing/2014/main" id="{B92DD0E4-0C02-4A69-8A1A-E2F762199356}"/>
              </a:ext>
            </a:extLst>
          </p:cNvPr>
          <p:cNvCxnSpPr>
            <a:cxnSpLocks noChangeShapeType="1"/>
            <a:stCxn id="20481" idx="3"/>
            <a:endCxn id="20483" idx="7"/>
          </p:cNvCxnSpPr>
          <p:nvPr/>
        </p:nvCxnSpPr>
        <p:spPr bwMode="auto">
          <a:xfrm flipH="1">
            <a:off x="4597401" y="2352676"/>
            <a:ext cx="1019175" cy="688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486" name="AutoShape 6">
            <a:extLst>
              <a:ext uri="{FF2B5EF4-FFF2-40B4-BE49-F238E27FC236}">
                <a16:creationId xmlns:a16="http://schemas.microsoft.com/office/drawing/2014/main" id="{AF6B75F7-E8FF-4627-B96C-A47970802A64}"/>
              </a:ext>
            </a:extLst>
          </p:cNvPr>
          <p:cNvSpPr>
            <a:spLocks noChangeArrowheads="1"/>
          </p:cNvSpPr>
          <p:nvPr/>
        </p:nvSpPr>
        <p:spPr bwMode="auto">
          <a:xfrm>
            <a:off x="2344739" y="4148139"/>
            <a:ext cx="1506537" cy="1957387"/>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20487" name="AutoShape 7">
            <a:extLst>
              <a:ext uri="{FF2B5EF4-FFF2-40B4-BE49-F238E27FC236}">
                <a16:creationId xmlns:a16="http://schemas.microsoft.com/office/drawing/2014/main" id="{C85A9440-36BF-4834-9816-4532B43B92BA}"/>
              </a:ext>
            </a:extLst>
          </p:cNvPr>
          <p:cNvCxnSpPr>
            <a:cxnSpLocks noChangeShapeType="1"/>
            <a:stCxn id="20483" idx="3"/>
            <a:endCxn id="20486" idx="0"/>
          </p:cNvCxnSpPr>
          <p:nvPr/>
        </p:nvCxnSpPr>
        <p:spPr bwMode="auto">
          <a:xfrm flipH="1">
            <a:off x="3098800" y="3568701"/>
            <a:ext cx="939800" cy="5810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488" name="Text Box 8">
            <a:extLst>
              <a:ext uri="{FF2B5EF4-FFF2-40B4-BE49-F238E27FC236}">
                <a16:creationId xmlns:a16="http://schemas.microsoft.com/office/drawing/2014/main" id="{6E2F32AE-B166-4900-B413-7577F4A771F5}"/>
              </a:ext>
            </a:extLst>
          </p:cNvPr>
          <p:cNvSpPr txBox="1">
            <a:spLocks noChangeArrowheads="1"/>
          </p:cNvSpPr>
          <p:nvPr/>
        </p:nvSpPr>
        <p:spPr bwMode="auto">
          <a:xfrm>
            <a:off x="2846388" y="516096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0489" name="AutoShape 9">
            <a:extLst>
              <a:ext uri="{FF2B5EF4-FFF2-40B4-BE49-F238E27FC236}">
                <a16:creationId xmlns:a16="http://schemas.microsoft.com/office/drawing/2014/main" id="{E5B25FC2-A4E5-4AA2-B7B1-11480A27C712}"/>
              </a:ext>
            </a:extLst>
          </p:cNvPr>
          <p:cNvSpPr>
            <a:spLocks noChangeArrowheads="1"/>
          </p:cNvSpPr>
          <p:nvPr/>
        </p:nvSpPr>
        <p:spPr bwMode="auto">
          <a:xfrm>
            <a:off x="4856163" y="4216400"/>
            <a:ext cx="1435100" cy="10795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90" name="Text Box 10">
            <a:extLst>
              <a:ext uri="{FF2B5EF4-FFF2-40B4-BE49-F238E27FC236}">
                <a16:creationId xmlns:a16="http://schemas.microsoft.com/office/drawing/2014/main" id="{40B3694F-8AE6-428B-BB2A-B996F54A54A5}"/>
              </a:ext>
            </a:extLst>
          </p:cNvPr>
          <p:cNvSpPr txBox="1">
            <a:spLocks noChangeArrowheads="1"/>
          </p:cNvSpPr>
          <p:nvPr/>
        </p:nvSpPr>
        <p:spPr bwMode="auto">
          <a:xfrm>
            <a:off x="5264150" y="4473576"/>
            <a:ext cx="4841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Y</a:t>
            </a:r>
          </a:p>
        </p:txBody>
      </p:sp>
      <p:sp>
        <p:nvSpPr>
          <p:cNvPr id="20491" name="AutoShape 11">
            <a:extLst>
              <a:ext uri="{FF2B5EF4-FFF2-40B4-BE49-F238E27FC236}">
                <a16:creationId xmlns:a16="http://schemas.microsoft.com/office/drawing/2014/main" id="{9183B80D-14C1-4EBD-8BC8-32FAA9EB4F91}"/>
              </a:ext>
            </a:extLst>
          </p:cNvPr>
          <p:cNvSpPr>
            <a:spLocks noChangeArrowheads="1"/>
          </p:cNvSpPr>
          <p:nvPr/>
        </p:nvSpPr>
        <p:spPr bwMode="auto">
          <a:xfrm>
            <a:off x="6721476" y="3338513"/>
            <a:ext cx="1508125" cy="1147762"/>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92" name="Text Box 12">
            <a:extLst>
              <a:ext uri="{FF2B5EF4-FFF2-40B4-BE49-F238E27FC236}">
                <a16:creationId xmlns:a16="http://schemas.microsoft.com/office/drawing/2014/main" id="{52A0AA52-48A8-4E45-AA99-AD44E87FAC0B}"/>
              </a:ext>
            </a:extLst>
          </p:cNvPr>
          <p:cNvSpPr txBox="1">
            <a:spLocks noChangeArrowheads="1"/>
          </p:cNvSpPr>
          <p:nvPr/>
        </p:nvSpPr>
        <p:spPr bwMode="auto">
          <a:xfrm>
            <a:off x="7180263" y="355441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20493" name="AutoShape 13">
            <a:extLst>
              <a:ext uri="{FF2B5EF4-FFF2-40B4-BE49-F238E27FC236}">
                <a16:creationId xmlns:a16="http://schemas.microsoft.com/office/drawing/2014/main" id="{934EF4A8-51DB-4589-9094-7119D3F4FF49}"/>
              </a:ext>
            </a:extLst>
          </p:cNvPr>
          <p:cNvCxnSpPr>
            <a:cxnSpLocks noChangeShapeType="1"/>
            <a:stCxn id="20483" idx="5"/>
            <a:endCxn id="20489" idx="0"/>
          </p:cNvCxnSpPr>
          <p:nvPr/>
        </p:nvCxnSpPr>
        <p:spPr bwMode="auto">
          <a:xfrm>
            <a:off x="4597401" y="3568700"/>
            <a:ext cx="976313" cy="64928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4" name="AutoShape 14">
            <a:extLst>
              <a:ext uri="{FF2B5EF4-FFF2-40B4-BE49-F238E27FC236}">
                <a16:creationId xmlns:a16="http://schemas.microsoft.com/office/drawing/2014/main" id="{0B828DC6-7292-4748-9B17-FFC235D83C75}"/>
              </a:ext>
            </a:extLst>
          </p:cNvPr>
          <p:cNvCxnSpPr>
            <a:cxnSpLocks noChangeShapeType="1"/>
            <a:stCxn id="20481" idx="5"/>
            <a:endCxn id="20491" idx="0"/>
          </p:cNvCxnSpPr>
          <p:nvPr/>
        </p:nvCxnSpPr>
        <p:spPr bwMode="auto">
          <a:xfrm>
            <a:off x="6175376" y="2352675"/>
            <a:ext cx="1300163" cy="98583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495" name="Line 15">
            <a:extLst>
              <a:ext uri="{FF2B5EF4-FFF2-40B4-BE49-F238E27FC236}">
                <a16:creationId xmlns:a16="http://schemas.microsoft.com/office/drawing/2014/main" id="{3DD08785-C538-4845-A469-C433DB5B1755}"/>
              </a:ext>
            </a:extLst>
          </p:cNvPr>
          <p:cNvSpPr>
            <a:spLocks noChangeShapeType="1"/>
          </p:cNvSpPr>
          <p:nvPr/>
        </p:nvSpPr>
        <p:spPr bwMode="auto">
          <a:xfrm>
            <a:off x="8588375" y="4486275"/>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496" name="Line 16">
            <a:extLst>
              <a:ext uri="{FF2B5EF4-FFF2-40B4-BE49-F238E27FC236}">
                <a16:creationId xmlns:a16="http://schemas.microsoft.com/office/drawing/2014/main" id="{952C19C9-7E2A-4403-9431-A6A177DA252A}"/>
              </a:ext>
            </a:extLst>
          </p:cNvPr>
          <p:cNvSpPr>
            <a:spLocks noChangeShapeType="1"/>
          </p:cNvSpPr>
          <p:nvPr/>
        </p:nvSpPr>
        <p:spPr bwMode="auto">
          <a:xfrm>
            <a:off x="8588375" y="5295900"/>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497" name="Line 17">
            <a:extLst>
              <a:ext uri="{FF2B5EF4-FFF2-40B4-BE49-F238E27FC236}">
                <a16:creationId xmlns:a16="http://schemas.microsoft.com/office/drawing/2014/main" id="{B343FC4E-9ADC-40B8-BAFB-3AB3971F3258}"/>
              </a:ext>
            </a:extLst>
          </p:cNvPr>
          <p:cNvSpPr>
            <a:spLocks noChangeShapeType="1"/>
          </p:cNvSpPr>
          <p:nvPr/>
        </p:nvSpPr>
        <p:spPr bwMode="auto">
          <a:xfrm>
            <a:off x="8588375" y="6037264"/>
            <a:ext cx="15065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498" name="Text Box 18">
            <a:extLst>
              <a:ext uri="{FF2B5EF4-FFF2-40B4-BE49-F238E27FC236}">
                <a16:creationId xmlns:a16="http://schemas.microsoft.com/office/drawing/2014/main" id="{47CF1A86-92E1-4A74-83EB-3BB292DF0757}"/>
              </a:ext>
            </a:extLst>
          </p:cNvPr>
          <p:cNvSpPr txBox="1">
            <a:spLocks noChangeArrowheads="1"/>
          </p:cNvSpPr>
          <p:nvPr/>
        </p:nvSpPr>
        <p:spPr bwMode="auto">
          <a:xfrm>
            <a:off x="7621588" y="1878013"/>
            <a:ext cx="2578248"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Inserting into X</a:t>
            </a:r>
          </a:p>
          <a:p>
            <a:pPr>
              <a:buClrTx/>
              <a:buFontTx/>
              <a:buNone/>
            </a:pPr>
            <a:r>
              <a:rPr lang="en-US" altLang="en-US">
                <a:latin typeface="Arial" panose="020B0604020202020204" pitchFamily="34" charset="0"/>
              </a:rPr>
              <a:t>destroys the AVL </a:t>
            </a:r>
          </a:p>
          <a:p>
            <a:pPr>
              <a:buClrTx/>
              <a:buFontTx/>
              <a:buNone/>
            </a:pPr>
            <a:r>
              <a:rPr lang="en-US" altLang="en-US">
                <a:latin typeface="Arial" panose="020B0604020202020204" pitchFamily="34" charset="0"/>
              </a:rPr>
              <a:t>property at node j</a:t>
            </a:r>
          </a:p>
        </p:txBody>
      </p:sp>
      <p:sp>
        <p:nvSpPr>
          <p:cNvPr id="20499" name="Rectangle 19">
            <a:extLst>
              <a:ext uri="{FF2B5EF4-FFF2-40B4-BE49-F238E27FC236}">
                <a16:creationId xmlns:a16="http://schemas.microsoft.com/office/drawing/2014/main" id="{4DFC9318-091C-4AB5-A5A6-A4ACF02EB989}"/>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AVL Insertion: Outside Case</a:t>
            </a:r>
            <a:r>
              <a:rPr lang="en-US" altLang="en-US" sz="4400">
                <a:solidFill>
                  <a:srgbClr val="3333CC"/>
                </a:solidFill>
                <a:latin typeface="Arial" panose="020B0604020202020204" pitchFamily="34" charset="0"/>
              </a:rPr>
              <a:t> </a:t>
            </a:r>
          </a:p>
        </p:txBody>
      </p:sp>
      <p:sp>
        <p:nvSpPr>
          <p:cNvPr id="20500" name="Text Box 20">
            <a:extLst>
              <a:ext uri="{FF2B5EF4-FFF2-40B4-BE49-F238E27FC236}">
                <a16:creationId xmlns:a16="http://schemas.microsoft.com/office/drawing/2014/main" id="{EAE5F9E5-ACE2-4F7A-9802-A137A07723B9}"/>
              </a:ext>
            </a:extLst>
          </p:cNvPr>
          <p:cNvSpPr txBox="1">
            <a:spLocks noChangeArrowheads="1"/>
          </p:cNvSpPr>
          <p:nvPr/>
        </p:nvSpPr>
        <p:spPr bwMode="auto">
          <a:xfrm>
            <a:off x="6707188" y="3200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0501" name="Text Box 21">
            <a:extLst>
              <a:ext uri="{FF2B5EF4-FFF2-40B4-BE49-F238E27FC236}">
                <a16:creationId xmlns:a16="http://schemas.microsoft.com/office/drawing/2014/main" id="{ACF28238-6D42-4D37-AE89-BCCC66320046}"/>
              </a:ext>
            </a:extLst>
          </p:cNvPr>
          <p:cNvSpPr txBox="1">
            <a:spLocks noChangeArrowheads="1"/>
          </p:cNvSpPr>
          <p:nvPr/>
        </p:nvSpPr>
        <p:spPr bwMode="auto">
          <a:xfrm>
            <a:off x="3352801" y="4038601"/>
            <a:ext cx="6127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h+1</a:t>
            </a:r>
          </a:p>
        </p:txBody>
      </p:sp>
      <p:sp>
        <p:nvSpPr>
          <p:cNvPr id="20502" name="Text Box 22">
            <a:extLst>
              <a:ext uri="{FF2B5EF4-FFF2-40B4-BE49-F238E27FC236}">
                <a16:creationId xmlns:a16="http://schemas.microsoft.com/office/drawing/2014/main" id="{3B4C8578-2A06-4117-939F-DD53CA147355}"/>
              </a:ext>
            </a:extLst>
          </p:cNvPr>
          <p:cNvSpPr txBox="1">
            <a:spLocks noChangeArrowheads="1"/>
          </p:cNvSpPr>
          <p:nvPr/>
        </p:nvSpPr>
        <p:spPr bwMode="auto">
          <a:xfrm>
            <a:off x="5716588" y="40386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1">
            <a:extLst>
              <a:ext uri="{FF2B5EF4-FFF2-40B4-BE49-F238E27FC236}">
                <a16:creationId xmlns:a16="http://schemas.microsoft.com/office/drawing/2014/main" id="{ADC2F519-4935-4956-9FCC-AC151FFD94CA}"/>
              </a:ext>
            </a:extLst>
          </p:cNvPr>
          <p:cNvSpPr>
            <a:spLocks noGrp="1"/>
          </p:cNvSpPr>
          <p:nvPr>
            <p:ph type="dt" idx="10"/>
          </p:nvPr>
        </p:nvSpPr>
        <p:spPr/>
        <p:txBody>
          <a:bodyPr/>
          <a:lstStyle/>
          <a:p>
            <a:r>
              <a:rPr lang="en-US" altLang="en-US"/>
              <a:t>12/26/03</a:t>
            </a:r>
          </a:p>
        </p:txBody>
      </p:sp>
      <p:sp>
        <p:nvSpPr>
          <p:cNvPr id="27" name="Footer Placeholder 2">
            <a:extLst>
              <a:ext uri="{FF2B5EF4-FFF2-40B4-BE49-F238E27FC236}">
                <a16:creationId xmlns:a16="http://schemas.microsoft.com/office/drawing/2014/main" id="{2912ED0C-3C75-4AF9-8A35-70B50BBAD328}"/>
              </a:ext>
            </a:extLst>
          </p:cNvPr>
          <p:cNvSpPr>
            <a:spLocks noGrp="1"/>
          </p:cNvSpPr>
          <p:nvPr>
            <p:ph type="ftr" idx="11"/>
          </p:nvPr>
        </p:nvSpPr>
        <p:spPr/>
        <p:txBody>
          <a:bodyPr/>
          <a:lstStyle/>
          <a:p>
            <a:r>
              <a:rPr lang="en-US" altLang="en-US"/>
              <a:t>AVL Trees - Lecture 8</a:t>
            </a:r>
          </a:p>
        </p:txBody>
      </p:sp>
      <p:sp>
        <p:nvSpPr>
          <p:cNvPr id="28" name="Slide Number Placeholder 3">
            <a:extLst>
              <a:ext uri="{FF2B5EF4-FFF2-40B4-BE49-F238E27FC236}">
                <a16:creationId xmlns:a16="http://schemas.microsoft.com/office/drawing/2014/main" id="{78C63529-DF2B-4DB8-9B94-0C46F96F402A}"/>
              </a:ext>
            </a:extLst>
          </p:cNvPr>
          <p:cNvSpPr>
            <a:spLocks noGrp="1"/>
          </p:cNvSpPr>
          <p:nvPr>
            <p:ph type="sldNum" idx="12"/>
          </p:nvPr>
        </p:nvSpPr>
        <p:spPr/>
        <p:txBody>
          <a:bodyPr/>
          <a:lstStyle/>
          <a:p>
            <a:fld id="{950C2682-4FB9-4F91-9A77-93A5A436797D}" type="slidenum">
              <a:rPr lang="en-US" altLang="en-US"/>
              <a:pPr/>
              <a:t>36</a:t>
            </a:fld>
            <a:endParaRPr lang="en-US" altLang="en-US"/>
          </a:p>
        </p:txBody>
      </p:sp>
      <p:sp>
        <p:nvSpPr>
          <p:cNvPr id="21505" name="Oval 1">
            <a:extLst>
              <a:ext uri="{FF2B5EF4-FFF2-40B4-BE49-F238E27FC236}">
                <a16:creationId xmlns:a16="http://schemas.microsoft.com/office/drawing/2014/main" id="{232225FF-A26B-4715-80FE-73D7D5F9F878}"/>
              </a:ext>
            </a:extLst>
          </p:cNvPr>
          <p:cNvSpPr>
            <a:spLocks noChangeArrowheads="1"/>
          </p:cNvSpPr>
          <p:nvPr/>
        </p:nvSpPr>
        <p:spPr bwMode="auto">
          <a:xfrm>
            <a:off x="5502275" y="1719263"/>
            <a:ext cx="788988"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6" name="Text Box 2">
            <a:extLst>
              <a:ext uri="{FF2B5EF4-FFF2-40B4-BE49-F238E27FC236}">
                <a16:creationId xmlns:a16="http://schemas.microsoft.com/office/drawing/2014/main" id="{97ACFAD8-01EC-4545-A5AF-8004258412BD}"/>
              </a:ext>
            </a:extLst>
          </p:cNvPr>
          <p:cNvSpPr txBox="1">
            <a:spLocks noChangeArrowheads="1"/>
          </p:cNvSpPr>
          <p:nvPr/>
        </p:nvSpPr>
        <p:spPr bwMode="auto">
          <a:xfrm>
            <a:off x="5773738" y="1504951"/>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21507" name="Oval 3">
            <a:extLst>
              <a:ext uri="{FF2B5EF4-FFF2-40B4-BE49-F238E27FC236}">
                <a16:creationId xmlns:a16="http://schemas.microsoft.com/office/drawing/2014/main" id="{1BAAAEFB-5CE6-42A5-8090-D1D2EC0BE60A}"/>
              </a:ext>
            </a:extLst>
          </p:cNvPr>
          <p:cNvSpPr>
            <a:spLocks noChangeArrowheads="1"/>
          </p:cNvSpPr>
          <p:nvPr/>
        </p:nvSpPr>
        <p:spPr bwMode="auto">
          <a:xfrm>
            <a:off x="3922714" y="2933700"/>
            <a:ext cx="790575"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8" name="Text Box 4">
            <a:extLst>
              <a:ext uri="{FF2B5EF4-FFF2-40B4-BE49-F238E27FC236}">
                <a16:creationId xmlns:a16="http://schemas.microsoft.com/office/drawing/2014/main" id="{B02F3756-4A35-4405-B51A-BF376BB307A5}"/>
              </a:ext>
            </a:extLst>
          </p:cNvPr>
          <p:cNvSpPr txBox="1">
            <a:spLocks noChangeArrowheads="1"/>
          </p:cNvSpPr>
          <p:nvPr/>
        </p:nvSpPr>
        <p:spPr bwMode="auto">
          <a:xfrm>
            <a:off x="4049713" y="2833689"/>
            <a:ext cx="4810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cxnSp>
        <p:nvCxnSpPr>
          <p:cNvPr id="21509" name="AutoShape 5">
            <a:extLst>
              <a:ext uri="{FF2B5EF4-FFF2-40B4-BE49-F238E27FC236}">
                <a16:creationId xmlns:a16="http://schemas.microsoft.com/office/drawing/2014/main" id="{FA76A930-4437-4D3B-B957-27FBD0DBFED1}"/>
              </a:ext>
            </a:extLst>
          </p:cNvPr>
          <p:cNvCxnSpPr>
            <a:cxnSpLocks noChangeShapeType="1"/>
            <a:stCxn id="21505" idx="3"/>
            <a:endCxn id="21507" idx="7"/>
          </p:cNvCxnSpPr>
          <p:nvPr/>
        </p:nvCxnSpPr>
        <p:spPr bwMode="auto">
          <a:xfrm flipH="1">
            <a:off x="4597401" y="2352676"/>
            <a:ext cx="1019175" cy="688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0" name="AutoShape 6">
            <a:extLst>
              <a:ext uri="{FF2B5EF4-FFF2-40B4-BE49-F238E27FC236}">
                <a16:creationId xmlns:a16="http://schemas.microsoft.com/office/drawing/2014/main" id="{9A92805F-C16C-4999-88CD-AEFD3D8B596B}"/>
              </a:ext>
            </a:extLst>
          </p:cNvPr>
          <p:cNvSpPr>
            <a:spLocks noChangeArrowheads="1"/>
          </p:cNvSpPr>
          <p:nvPr/>
        </p:nvSpPr>
        <p:spPr bwMode="auto">
          <a:xfrm>
            <a:off x="2344739" y="4148139"/>
            <a:ext cx="1506537" cy="1957387"/>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21511" name="AutoShape 7">
            <a:extLst>
              <a:ext uri="{FF2B5EF4-FFF2-40B4-BE49-F238E27FC236}">
                <a16:creationId xmlns:a16="http://schemas.microsoft.com/office/drawing/2014/main" id="{C821C79C-BF8F-4A4C-9D10-E516BC121F2C}"/>
              </a:ext>
            </a:extLst>
          </p:cNvPr>
          <p:cNvCxnSpPr>
            <a:cxnSpLocks noChangeShapeType="1"/>
            <a:stCxn id="21507" idx="3"/>
            <a:endCxn id="21510" idx="0"/>
          </p:cNvCxnSpPr>
          <p:nvPr/>
        </p:nvCxnSpPr>
        <p:spPr bwMode="auto">
          <a:xfrm flipH="1">
            <a:off x="3098800" y="3568701"/>
            <a:ext cx="939800" cy="5810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2" name="Text Box 8">
            <a:extLst>
              <a:ext uri="{FF2B5EF4-FFF2-40B4-BE49-F238E27FC236}">
                <a16:creationId xmlns:a16="http://schemas.microsoft.com/office/drawing/2014/main" id="{BC06F386-C21B-40E8-9B06-3B846468DA22}"/>
              </a:ext>
            </a:extLst>
          </p:cNvPr>
          <p:cNvSpPr txBox="1">
            <a:spLocks noChangeArrowheads="1"/>
          </p:cNvSpPr>
          <p:nvPr/>
        </p:nvSpPr>
        <p:spPr bwMode="auto">
          <a:xfrm>
            <a:off x="2846388" y="516096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1513" name="AutoShape 9">
            <a:extLst>
              <a:ext uri="{FF2B5EF4-FFF2-40B4-BE49-F238E27FC236}">
                <a16:creationId xmlns:a16="http://schemas.microsoft.com/office/drawing/2014/main" id="{A4A8CD54-D845-4B50-991A-D92B7A3E3C13}"/>
              </a:ext>
            </a:extLst>
          </p:cNvPr>
          <p:cNvSpPr>
            <a:spLocks noChangeArrowheads="1"/>
          </p:cNvSpPr>
          <p:nvPr/>
        </p:nvSpPr>
        <p:spPr bwMode="auto">
          <a:xfrm>
            <a:off x="4856163" y="4216400"/>
            <a:ext cx="1435100" cy="10795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14" name="Text Box 10">
            <a:extLst>
              <a:ext uri="{FF2B5EF4-FFF2-40B4-BE49-F238E27FC236}">
                <a16:creationId xmlns:a16="http://schemas.microsoft.com/office/drawing/2014/main" id="{2A8BE83A-514D-4329-83EE-2F2D5B745293}"/>
              </a:ext>
            </a:extLst>
          </p:cNvPr>
          <p:cNvSpPr txBox="1">
            <a:spLocks noChangeArrowheads="1"/>
          </p:cNvSpPr>
          <p:nvPr/>
        </p:nvSpPr>
        <p:spPr bwMode="auto">
          <a:xfrm>
            <a:off x="5264150" y="4473576"/>
            <a:ext cx="4841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Y</a:t>
            </a:r>
          </a:p>
        </p:txBody>
      </p:sp>
      <p:sp>
        <p:nvSpPr>
          <p:cNvPr id="21515" name="AutoShape 11">
            <a:extLst>
              <a:ext uri="{FF2B5EF4-FFF2-40B4-BE49-F238E27FC236}">
                <a16:creationId xmlns:a16="http://schemas.microsoft.com/office/drawing/2014/main" id="{4F123B6F-97A6-4EC4-BC6B-3523335F5238}"/>
              </a:ext>
            </a:extLst>
          </p:cNvPr>
          <p:cNvSpPr>
            <a:spLocks noChangeArrowheads="1"/>
          </p:cNvSpPr>
          <p:nvPr/>
        </p:nvSpPr>
        <p:spPr bwMode="auto">
          <a:xfrm>
            <a:off x="6721476" y="3338513"/>
            <a:ext cx="1508125" cy="1147762"/>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16" name="Text Box 12">
            <a:extLst>
              <a:ext uri="{FF2B5EF4-FFF2-40B4-BE49-F238E27FC236}">
                <a16:creationId xmlns:a16="http://schemas.microsoft.com/office/drawing/2014/main" id="{52C2D465-69BA-485E-9A73-D70D3ADA9741}"/>
              </a:ext>
            </a:extLst>
          </p:cNvPr>
          <p:cNvSpPr txBox="1">
            <a:spLocks noChangeArrowheads="1"/>
          </p:cNvSpPr>
          <p:nvPr/>
        </p:nvSpPr>
        <p:spPr bwMode="auto">
          <a:xfrm>
            <a:off x="7180263" y="355441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21517" name="AutoShape 13">
            <a:extLst>
              <a:ext uri="{FF2B5EF4-FFF2-40B4-BE49-F238E27FC236}">
                <a16:creationId xmlns:a16="http://schemas.microsoft.com/office/drawing/2014/main" id="{B189318D-6C63-4458-AAD1-63DDF012853E}"/>
              </a:ext>
            </a:extLst>
          </p:cNvPr>
          <p:cNvCxnSpPr>
            <a:cxnSpLocks noChangeShapeType="1"/>
            <a:stCxn id="21507" idx="5"/>
            <a:endCxn id="21513" idx="0"/>
          </p:cNvCxnSpPr>
          <p:nvPr/>
        </p:nvCxnSpPr>
        <p:spPr bwMode="auto">
          <a:xfrm>
            <a:off x="4597401" y="3568700"/>
            <a:ext cx="976313" cy="64928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8" name="AutoShape 14">
            <a:extLst>
              <a:ext uri="{FF2B5EF4-FFF2-40B4-BE49-F238E27FC236}">
                <a16:creationId xmlns:a16="http://schemas.microsoft.com/office/drawing/2014/main" id="{68092C4D-72AE-44E7-9ED4-59A8AA71FA86}"/>
              </a:ext>
            </a:extLst>
          </p:cNvPr>
          <p:cNvCxnSpPr>
            <a:cxnSpLocks noChangeShapeType="1"/>
            <a:stCxn id="21505" idx="5"/>
            <a:endCxn id="21515" idx="0"/>
          </p:cNvCxnSpPr>
          <p:nvPr/>
        </p:nvCxnSpPr>
        <p:spPr bwMode="auto">
          <a:xfrm>
            <a:off x="6175376" y="2352675"/>
            <a:ext cx="1300163" cy="98583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9" name="Line 15">
            <a:extLst>
              <a:ext uri="{FF2B5EF4-FFF2-40B4-BE49-F238E27FC236}">
                <a16:creationId xmlns:a16="http://schemas.microsoft.com/office/drawing/2014/main" id="{C0B9EE96-1351-4324-82FE-05A6D1AEF2C7}"/>
              </a:ext>
            </a:extLst>
          </p:cNvPr>
          <p:cNvSpPr>
            <a:spLocks noChangeShapeType="1"/>
          </p:cNvSpPr>
          <p:nvPr/>
        </p:nvSpPr>
        <p:spPr bwMode="auto">
          <a:xfrm>
            <a:off x="8588375" y="4486275"/>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520" name="Line 16">
            <a:extLst>
              <a:ext uri="{FF2B5EF4-FFF2-40B4-BE49-F238E27FC236}">
                <a16:creationId xmlns:a16="http://schemas.microsoft.com/office/drawing/2014/main" id="{6E89EF3E-24B1-4171-BACB-5510401B77BC}"/>
              </a:ext>
            </a:extLst>
          </p:cNvPr>
          <p:cNvSpPr>
            <a:spLocks noChangeShapeType="1"/>
          </p:cNvSpPr>
          <p:nvPr/>
        </p:nvSpPr>
        <p:spPr bwMode="auto">
          <a:xfrm>
            <a:off x="8588375" y="5295900"/>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521" name="Line 17">
            <a:extLst>
              <a:ext uri="{FF2B5EF4-FFF2-40B4-BE49-F238E27FC236}">
                <a16:creationId xmlns:a16="http://schemas.microsoft.com/office/drawing/2014/main" id="{C1FD6661-6A25-497E-A267-ED7D3E20D4E2}"/>
              </a:ext>
            </a:extLst>
          </p:cNvPr>
          <p:cNvSpPr>
            <a:spLocks noChangeShapeType="1"/>
          </p:cNvSpPr>
          <p:nvPr/>
        </p:nvSpPr>
        <p:spPr bwMode="auto">
          <a:xfrm>
            <a:off x="8588375" y="6037264"/>
            <a:ext cx="15065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522" name="Text Box 18">
            <a:extLst>
              <a:ext uri="{FF2B5EF4-FFF2-40B4-BE49-F238E27FC236}">
                <a16:creationId xmlns:a16="http://schemas.microsoft.com/office/drawing/2014/main" id="{29F8DEFA-7E03-4B46-8DFE-C73CDA2A0BB3}"/>
              </a:ext>
            </a:extLst>
          </p:cNvPr>
          <p:cNvSpPr txBox="1">
            <a:spLocks noChangeArrowheads="1"/>
          </p:cNvSpPr>
          <p:nvPr/>
        </p:nvSpPr>
        <p:spPr bwMode="auto">
          <a:xfrm>
            <a:off x="6821489" y="1887539"/>
            <a:ext cx="28082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Do a </a:t>
            </a:r>
            <a:r>
              <a:rPr lang="en-US" altLang="en-US">
                <a:solidFill>
                  <a:srgbClr val="3333CC"/>
                </a:solidFill>
                <a:latin typeface="Arial" panose="020B0604020202020204" pitchFamily="34" charset="0"/>
              </a:rPr>
              <a:t>“right rotation”</a:t>
            </a:r>
          </a:p>
        </p:txBody>
      </p:sp>
      <p:sp>
        <p:nvSpPr>
          <p:cNvPr id="21523" name="Rectangle 19">
            <a:extLst>
              <a:ext uri="{FF2B5EF4-FFF2-40B4-BE49-F238E27FC236}">
                <a16:creationId xmlns:a16="http://schemas.microsoft.com/office/drawing/2014/main" id="{E2E1A946-7549-489D-B4FB-F55B6F27DBB0}"/>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AVL Insertion: Outside Case</a:t>
            </a:r>
            <a:r>
              <a:rPr lang="en-US" altLang="en-US" sz="4400">
                <a:solidFill>
                  <a:srgbClr val="3333CC"/>
                </a:solidFill>
                <a:latin typeface="Arial" panose="020B0604020202020204" pitchFamily="34" charset="0"/>
              </a:rPr>
              <a:t> </a:t>
            </a:r>
          </a:p>
        </p:txBody>
      </p:sp>
      <p:sp>
        <p:nvSpPr>
          <p:cNvPr id="21524" name="Freeform 20">
            <a:extLst>
              <a:ext uri="{FF2B5EF4-FFF2-40B4-BE49-F238E27FC236}">
                <a16:creationId xmlns:a16="http://schemas.microsoft.com/office/drawing/2014/main" id="{4128B807-0C2F-441E-817B-0352B53C105E}"/>
              </a:ext>
            </a:extLst>
          </p:cNvPr>
          <p:cNvSpPr>
            <a:spLocks/>
          </p:cNvSpPr>
          <p:nvPr/>
        </p:nvSpPr>
        <p:spPr bwMode="auto">
          <a:xfrm>
            <a:off x="4114800" y="1828801"/>
            <a:ext cx="1200150" cy="1014413"/>
          </a:xfrm>
          <a:custGeom>
            <a:avLst/>
            <a:gdLst>
              <a:gd name="T0" fmla="*/ 0 w 639"/>
              <a:gd name="T1" fmla="*/ 579 h 579"/>
              <a:gd name="T2" fmla="*/ 169 w 639"/>
              <a:gd name="T3" fmla="*/ 88 h 579"/>
              <a:gd name="T4" fmla="*/ 639 w 639"/>
              <a:gd name="T5" fmla="*/ 52 h 579"/>
            </a:gdLst>
            <a:ahLst/>
            <a:cxnLst>
              <a:cxn ang="0">
                <a:pos x="T0" y="T1"/>
              </a:cxn>
              <a:cxn ang="0">
                <a:pos x="T2" y="T3"/>
              </a:cxn>
              <a:cxn ang="0">
                <a:pos x="T4" y="T5"/>
              </a:cxn>
            </a:cxnLst>
            <a:rect l="0" t="0" r="r" b="b"/>
            <a:pathLst>
              <a:path w="639" h="579">
                <a:moveTo>
                  <a:pt x="0" y="579"/>
                </a:moveTo>
                <a:cubicBezTo>
                  <a:pt x="31" y="377"/>
                  <a:pt x="63" y="176"/>
                  <a:pt x="169" y="88"/>
                </a:cubicBezTo>
                <a:cubicBezTo>
                  <a:pt x="275" y="0"/>
                  <a:pt x="457" y="26"/>
                  <a:pt x="639" y="52"/>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25" name="Oval 21">
            <a:extLst>
              <a:ext uri="{FF2B5EF4-FFF2-40B4-BE49-F238E27FC236}">
                <a16:creationId xmlns:a16="http://schemas.microsoft.com/office/drawing/2014/main" id="{3DAC5440-7E51-45A7-B868-36E2197FAD7B}"/>
              </a:ext>
            </a:extLst>
          </p:cNvPr>
          <p:cNvSpPr>
            <a:spLocks noChangeArrowheads="1"/>
          </p:cNvSpPr>
          <p:nvPr/>
        </p:nvSpPr>
        <p:spPr bwMode="auto">
          <a:xfrm rot="19500000">
            <a:off x="3352800" y="1981200"/>
            <a:ext cx="3429000" cy="1487488"/>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26" name="Text Box 22">
            <a:extLst>
              <a:ext uri="{FF2B5EF4-FFF2-40B4-BE49-F238E27FC236}">
                <a16:creationId xmlns:a16="http://schemas.microsoft.com/office/drawing/2014/main" id="{3D57229F-12C0-40ED-A0DE-D3E8792CA559}"/>
              </a:ext>
            </a:extLst>
          </p:cNvPr>
          <p:cNvSpPr txBox="1">
            <a:spLocks noChangeArrowheads="1"/>
          </p:cNvSpPr>
          <p:nvPr/>
        </p:nvSpPr>
        <p:spPr bwMode="auto">
          <a:xfrm>
            <a:off x="6707188" y="3200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1527" name="Text Box 23">
            <a:extLst>
              <a:ext uri="{FF2B5EF4-FFF2-40B4-BE49-F238E27FC236}">
                <a16:creationId xmlns:a16="http://schemas.microsoft.com/office/drawing/2014/main" id="{2C6C2CFC-B92C-4207-ACEC-DE69ACF66506}"/>
              </a:ext>
            </a:extLst>
          </p:cNvPr>
          <p:cNvSpPr txBox="1">
            <a:spLocks noChangeArrowheads="1"/>
          </p:cNvSpPr>
          <p:nvPr/>
        </p:nvSpPr>
        <p:spPr bwMode="auto">
          <a:xfrm>
            <a:off x="3352801" y="4038601"/>
            <a:ext cx="6127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h+1</a:t>
            </a:r>
          </a:p>
        </p:txBody>
      </p:sp>
      <p:sp>
        <p:nvSpPr>
          <p:cNvPr id="21528" name="Text Box 24">
            <a:extLst>
              <a:ext uri="{FF2B5EF4-FFF2-40B4-BE49-F238E27FC236}">
                <a16:creationId xmlns:a16="http://schemas.microsoft.com/office/drawing/2014/main" id="{9F7880A5-F8DC-42EA-8A29-CDC1235FC115}"/>
              </a:ext>
            </a:extLst>
          </p:cNvPr>
          <p:cNvSpPr txBox="1">
            <a:spLocks noChangeArrowheads="1"/>
          </p:cNvSpPr>
          <p:nvPr/>
        </p:nvSpPr>
        <p:spPr bwMode="auto">
          <a:xfrm>
            <a:off x="5716588" y="40386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a:extLst>
              <a:ext uri="{FF2B5EF4-FFF2-40B4-BE49-F238E27FC236}">
                <a16:creationId xmlns:a16="http://schemas.microsoft.com/office/drawing/2014/main" id="{EE31E24A-4455-46D9-A277-9437BB05B74C}"/>
              </a:ext>
            </a:extLst>
          </p:cNvPr>
          <p:cNvSpPr>
            <a:spLocks noGrp="1"/>
          </p:cNvSpPr>
          <p:nvPr>
            <p:ph type="dt" idx="10"/>
          </p:nvPr>
        </p:nvSpPr>
        <p:spPr/>
        <p:txBody>
          <a:bodyPr/>
          <a:lstStyle/>
          <a:p>
            <a:r>
              <a:rPr lang="en-US" altLang="en-US"/>
              <a:t>12/26/03</a:t>
            </a:r>
          </a:p>
        </p:txBody>
      </p:sp>
      <p:sp>
        <p:nvSpPr>
          <p:cNvPr id="30" name="Footer Placeholder 2">
            <a:extLst>
              <a:ext uri="{FF2B5EF4-FFF2-40B4-BE49-F238E27FC236}">
                <a16:creationId xmlns:a16="http://schemas.microsoft.com/office/drawing/2014/main" id="{91E57FBE-64F3-4424-BA9B-D577F558FD08}"/>
              </a:ext>
            </a:extLst>
          </p:cNvPr>
          <p:cNvSpPr>
            <a:spLocks noGrp="1"/>
          </p:cNvSpPr>
          <p:nvPr>
            <p:ph type="ftr" idx="11"/>
          </p:nvPr>
        </p:nvSpPr>
        <p:spPr/>
        <p:txBody>
          <a:bodyPr/>
          <a:lstStyle/>
          <a:p>
            <a:r>
              <a:rPr lang="en-US" altLang="en-US"/>
              <a:t>AVL Trees - Lecture 8</a:t>
            </a:r>
          </a:p>
        </p:txBody>
      </p:sp>
      <p:sp>
        <p:nvSpPr>
          <p:cNvPr id="31" name="Slide Number Placeholder 3">
            <a:extLst>
              <a:ext uri="{FF2B5EF4-FFF2-40B4-BE49-F238E27FC236}">
                <a16:creationId xmlns:a16="http://schemas.microsoft.com/office/drawing/2014/main" id="{41BACEAF-39EA-4491-8637-2276A18F5E20}"/>
              </a:ext>
            </a:extLst>
          </p:cNvPr>
          <p:cNvSpPr>
            <a:spLocks noGrp="1"/>
          </p:cNvSpPr>
          <p:nvPr>
            <p:ph type="sldNum" idx="12"/>
          </p:nvPr>
        </p:nvSpPr>
        <p:spPr/>
        <p:txBody>
          <a:bodyPr/>
          <a:lstStyle/>
          <a:p>
            <a:fld id="{0B63CD3B-F8E9-4A18-AD56-901768DE6E8A}" type="slidenum">
              <a:rPr lang="en-US" altLang="en-US"/>
              <a:pPr/>
              <a:t>37</a:t>
            </a:fld>
            <a:endParaRPr lang="en-US" altLang="en-US"/>
          </a:p>
        </p:txBody>
      </p:sp>
      <p:sp>
        <p:nvSpPr>
          <p:cNvPr id="22529" name="Oval 1">
            <a:extLst>
              <a:ext uri="{FF2B5EF4-FFF2-40B4-BE49-F238E27FC236}">
                <a16:creationId xmlns:a16="http://schemas.microsoft.com/office/drawing/2014/main" id="{E9B52629-522A-4760-BBBA-AD31F38A9312}"/>
              </a:ext>
            </a:extLst>
          </p:cNvPr>
          <p:cNvSpPr>
            <a:spLocks noChangeArrowheads="1"/>
          </p:cNvSpPr>
          <p:nvPr/>
        </p:nvSpPr>
        <p:spPr bwMode="auto">
          <a:xfrm>
            <a:off x="5502275" y="1719263"/>
            <a:ext cx="788988"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0" name="Text Box 2">
            <a:extLst>
              <a:ext uri="{FF2B5EF4-FFF2-40B4-BE49-F238E27FC236}">
                <a16:creationId xmlns:a16="http://schemas.microsoft.com/office/drawing/2014/main" id="{F2A56A83-DFFE-4A1C-A857-48F8AA266FFE}"/>
              </a:ext>
            </a:extLst>
          </p:cNvPr>
          <p:cNvSpPr txBox="1">
            <a:spLocks noChangeArrowheads="1"/>
          </p:cNvSpPr>
          <p:nvPr/>
        </p:nvSpPr>
        <p:spPr bwMode="auto">
          <a:xfrm>
            <a:off x="5773738" y="1504951"/>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22531" name="Oval 3">
            <a:extLst>
              <a:ext uri="{FF2B5EF4-FFF2-40B4-BE49-F238E27FC236}">
                <a16:creationId xmlns:a16="http://schemas.microsoft.com/office/drawing/2014/main" id="{59812E47-DC31-4765-BA4A-26C8B8E0C29C}"/>
              </a:ext>
            </a:extLst>
          </p:cNvPr>
          <p:cNvSpPr>
            <a:spLocks noChangeArrowheads="1"/>
          </p:cNvSpPr>
          <p:nvPr/>
        </p:nvSpPr>
        <p:spPr bwMode="auto">
          <a:xfrm>
            <a:off x="3922714" y="2933700"/>
            <a:ext cx="790575"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2" name="Text Box 4">
            <a:extLst>
              <a:ext uri="{FF2B5EF4-FFF2-40B4-BE49-F238E27FC236}">
                <a16:creationId xmlns:a16="http://schemas.microsoft.com/office/drawing/2014/main" id="{D7407F72-C248-4629-9928-AB797696C23F}"/>
              </a:ext>
            </a:extLst>
          </p:cNvPr>
          <p:cNvSpPr txBox="1">
            <a:spLocks noChangeArrowheads="1"/>
          </p:cNvSpPr>
          <p:nvPr/>
        </p:nvSpPr>
        <p:spPr bwMode="auto">
          <a:xfrm>
            <a:off x="4049713" y="2833689"/>
            <a:ext cx="4810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sp>
        <p:nvSpPr>
          <p:cNvPr id="22533" name="AutoShape 5">
            <a:extLst>
              <a:ext uri="{FF2B5EF4-FFF2-40B4-BE49-F238E27FC236}">
                <a16:creationId xmlns:a16="http://schemas.microsoft.com/office/drawing/2014/main" id="{77D48544-B1A4-4CF8-BE47-575E267BA133}"/>
              </a:ext>
            </a:extLst>
          </p:cNvPr>
          <p:cNvSpPr>
            <a:spLocks noChangeArrowheads="1"/>
          </p:cNvSpPr>
          <p:nvPr/>
        </p:nvSpPr>
        <p:spPr bwMode="auto">
          <a:xfrm>
            <a:off x="2344739" y="4148139"/>
            <a:ext cx="1506537" cy="1957387"/>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22534" name="AutoShape 6">
            <a:extLst>
              <a:ext uri="{FF2B5EF4-FFF2-40B4-BE49-F238E27FC236}">
                <a16:creationId xmlns:a16="http://schemas.microsoft.com/office/drawing/2014/main" id="{5AD6C1A1-94AE-4CFB-8167-AA4440F73119}"/>
              </a:ext>
            </a:extLst>
          </p:cNvPr>
          <p:cNvCxnSpPr>
            <a:cxnSpLocks noChangeShapeType="1"/>
            <a:stCxn id="22531" idx="3"/>
            <a:endCxn id="22533" idx="0"/>
          </p:cNvCxnSpPr>
          <p:nvPr/>
        </p:nvCxnSpPr>
        <p:spPr bwMode="auto">
          <a:xfrm flipH="1">
            <a:off x="3098800" y="3568701"/>
            <a:ext cx="939800" cy="5810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35" name="Text Box 7">
            <a:extLst>
              <a:ext uri="{FF2B5EF4-FFF2-40B4-BE49-F238E27FC236}">
                <a16:creationId xmlns:a16="http://schemas.microsoft.com/office/drawing/2014/main" id="{C83C7A1F-B309-4C7D-97F7-07CA1846EB54}"/>
              </a:ext>
            </a:extLst>
          </p:cNvPr>
          <p:cNvSpPr txBox="1">
            <a:spLocks noChangeArrowheads="1"/>
          </p:cNvSpPr>
          <p:nvPr/>
        </p:nvSpPr>
        <p:spPr bwMode="auto">
          <a:xfrm>
            <a:off x="2846388" y="516096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2536" name="AutoShape 8">
            <a:extLst>
              <a:ext uri="{FF2B5EF4-FFF2-40B4-BE49-F238E27FC236}">
                <a16:creationId xmlns:a16="http://schemas.microsoft.com/office/drawing/2014/main" id="{ED071388-12D5-40C3-978C-28954D77619A}"/>
              </a:ext>
            </a:extLst>
          </p:cNvPr>
          <p:cNvSpPr>
            <a:spLocks noChangeArrowheads="1"/>
          </p:cNvSpPr>
          <p:nvPr/>
        </p:nvSpPr>
        <p:spPr bwMode="auto">
          <a:xfrm>
            <a:off x="4856163" y="4216400"/>
            <a:ext cx="1435100" cy="10795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7" name="Text Box 9">
            <a:extLst>
              <a:ext uri="{FF2B5EF4-FFF2-40B4-BE49-F238E27FC236}">
                <a16:creationId xmlns:a16="http://schemas.microsoft.com/office/drawing/2014/main" id="{2042CFEF-518D-41C3-9143-B8CA24623EB5}"/>
              </a:ext>
            </a:extLst>
          </p:cNvPr>
          <p:cNvSpPr txBox="1">
            <a:spLocks noChangeArrowheads="1"/>
          </p:cNvSpPr>
          <p:nvPr/>
        </p:nvSpPr>
        <p:spPr bwMode="auto">
          <a:xfrm>
            <a:off x="5264150" y="4473576"/>
            <a:ext cx="4841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Y</a:t>
            </a:r>
          </a:p>
        </p:txBody>
      </p:sp>
      <p:sp>
        <p:nvSpPr>
          <p:cNvPr id="22538" name="AutoShape 10">
            <a:extLst>
              <a:ext uri="{FF2B5EF4-FFF2-40B4-BE49-F238E27FC236}">
                <a16:creationId xmlns:a16="http://schemas.microsoft.com/office/drawing/2014/main" id="{8BE4FE3B-3A28-4851-8838-1A94BDFDEAFF}"/>
              </a:ext>
            </a:extLst>
          </p:cNvPr>
          <p:cNvSpPr>
            <a:spLocks noChangeArrowheads="1"/>
          </p:cNvSpPr>
          <p:nvPr/>
        </p:nvSpPr>
        <p:spPr bwMode="auto">
          <a:xfrm>
            <a:off x="6721476" y="3338513"/>
            <a:ext cx="1508125" cy="1147762"/>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9" name="Text Box 11">
            <a:extLst>
              <a:ext uri="{FF2B5EF4-FFF2-40B4-BE49-F238E27FC236}">
                <a16:creationId xmlns:a16="http://schemas.microsoft.com/office/drawing/2014/main" id="{20FBF8D5-A229-40D2-AC72-54A6A9928A1D}"/>
              </a:ext>
            </a:extLst>
          </p:cNvPr>
          <p:cNvSpPr txBox="1">
            <a:spLocks noChangeArrowheads="1"/>
          </p:cNvSpPr>
          <p:nvPr/>
        </p:nvSpPr>
        <p:spPr bwMode="auto">
          <a:xfrm>
            <a:off x="7180263" y="3554414"/>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22540" name="AutoShape 12">
            <a:extLst>
              <a:ext uri="{FF2B5EF4-FFF2-40B4-BE49-F238E27FC236}">
                <a16:creationId xmlns:a16="http://schemas.microsoft.com/office/drawing/2014/main" id="{6C7576BD-F4FA-4535-99B5-F02C6170FB94}"/>
              </a:ext>
            </a:extLst>
          </p:cNvPr>
          <p:cNvCxnSpPr>
            <a:cxnSpLocks noChangeShapeType="1"/>
            <a:stCxn id="22529" idx="5"/>
            <a:endCxn id="22538" idx="0"/>
          </p:cNvCxnSpPr>
          <p:nvPr/>
        </p:nvCxnSpPr>
        <p:spPr bwMode="auto">
          <a:xfrm>
            <a:off x="6175376" y="2352675"/>
            <a:ext cx="1300163" cy="98583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41" name="Line 13">
            <a:extLst>
              <a:ext uri="{FF2B5EF4-FFF2-40B4-BE49-F238E27FC236}">
                <a16:creationId xmlns:a16="http://schemas.microsoft.com/office/drawing/2014/main" id="{F94AE6F3-548D-4758-B8F5-5658C38F3139}"/>
              </a:ext>
            </a:extLst>
          </p:cNvPr>
          <p:cNvSpPr>
            <a:spLocks noChangeShapeType="1"/>
          </p:cNvSpPr>
          <p:nvPr/>
        </p:nvSpPr>
        <p:spPr bwMode="auto">
          <a:xfrm>
            <a:off x="8588375" y="4486275"/>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42" name="Line 14">
            <a:extLst>
              <a:ext uri="{FF2B5EF4-FFF2-40B4-BE49-F238E27FC236}">
                <a16:creationId xmlns:a16="http://schemas.microsoft.com/office/drawing/2014/main" id="{40C6F4AC-76FE-48DE-BB86-055CF5602D63}"/>
              </a:ext>
            </a:extLst>
          </p:cNvPr>
          <p:cNvSpPr>
            <a:spLocks noChangeShapeType="1"/>
          </p:cNvSpPr>
          <p:nvPr/>
        </p:nvSpPr>
        <p:spPr bwMode="auto">
          <a:xfrm>
            <a:off x="8588375" y="5295900"/>
            <a:ext cx="1506538" cy="1588"/>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43" name="Line 15">
            <a:extLst>
              <a:ext uri="{FF2B5EF4-FFF2-40B4-BE49-F238E27FC236}">
                <a16:creationId xmlns:a16="http://schemas.microsoft.com/office/drawing/2014/main" id="{86B5CB30-2903-4E74-9AF3-1185626B09FD}"/>
              </a:ext>
            </a:extLst>
          </p:cNvPr>
          <p:cNvSpPr>
            <a:spLocks noChangeShapeType="1"/>
          </p:cNvSpPr>
          <p:nvPr/>
        </p:nvSpPr>
        <p:spPr bwMode="auto">
          <a:xfrm>
            <a:off x="8588375" y="6037264"/>
            <a:ext cx="15065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44" name="Text Box 16">
            <a:extLst>
              <a:ext uri="{FF2B5EF4-FFF2-40B4-BE49-F238E27FC236}">
                <a16:creationId xmlns:a16="http://schemas.microsoft.com/office/drawing/2014/main" id="{47FA1915-6355-4964-8062-C4123E75B644}"/>
              </a:ext>
            </a:extLst>
          </p:cNvPr>
          <p:cNvSpPr txBox="1">
            <a:spLocks noChangeArrowheads="1"/>
          </p:cNvSpPr>
          <p:nvPr/>
        </p:nvSpPr>
        <p:spPr bwMode="auto">
          <a:xfrm>
            <a:off x="6821489" y="1887539"/>
            <a:ext cx="28082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Do a “</a:t>
            </a:r>
            <a:r>
              <a:rPr lang="en-US" altLang="en-US">
                <a:solidFill>
                  <a:srgbClr val="FF0000"/>
                </a:solidFill>
                <a:latin typeface="Arial" panose="020B0604020202020204" pitchFamily="34" charset="0"/>
              </a:rPr>
              <a:t>right rotation</a:t>
            </a:r>
            <a:r>
              <a:rPr lang="en-US" altLang="en-US">
                <a:latin typeface="Arial" panose="020B0604020202020204" pitchFamily="34" charset="0"/>
              </a:rPr>
              <a:t>”</a:t>
            </a:r>
          </a:p>
        </p:txBody>
      </p:sp>
      <p:sp>
        <p:nvSpPr>
          <p:cNvPr id="22545" name="Rectangle 17">
            <a:extLst>
              <a:ext uri="{FF2B5EF4-FFF2-40B4-BE49-F238E27FC236}">
                <a16:creationId xmlns:a16="http://schemas.microsoft.com/office/drawing/2014/main" id="{BAE8408B-8BAC-4666-B620-153780A587FA}"/>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Single right rotation</a:t>
            </a:r>
          </a:p>
        </p:txBody>
      </p:sp>
      <p:cxnSp>
        <p:nvCxnSpPr>
          <p:cNvPr id="22546" name="AutoShape 18">
            <a:extLst>
              <a:ext uri="{FF2B5EF4-FFF2-40B4-BE49-F238E27FC236}">
                <a16:creationId xmlns:a16="http://schemas.microsoft.com/office/drawing/2014/main" id="{5A84E16B-0AB9-49BA-8C76-11FF3A843A56}"/>
              </a:ext>
            </a:extLst>
          </p:cNvPr>
          <p:cNvCxnSpPr>
            <a:cxnSpLocks noChangeShapeType="1"/>
            <a:stCxn id="22529" idx="3"/>
          </p:cNvCxnSpPr>
          <p:nvPr/>
        </p:nvCxnSpPr>
        <p:spPr bwMode="auto">
          <a:xfrm flipH="1">
            <a:off x="5572125" y="2352676"/>
            <a:ext cx="46038" cy="1922463"/>
          </a:xfrm>
          <a:prstGeom prst="straightConnector1">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7" name="AutoShape 19">
            <a:extLst>
              <a:ext uri="{FF2B5EF4-FFF2-40B4-BE49-F238E27FC236}">
                <a16:creationId xmlns:a16="http://schemas.microsoft.com/office/drawing/2014/main" id="{DC1C2664-A427-4998-B22B-F108B0742271}"/>
              </a:ext>
            </a:extLst>
          </p:cNvPr>
          <p:cNvCxnSpPr>
            <a:cxnSpLocks noChangeShapeType="1"/>
            <a:stCxn id="22531" idx="7"/>
            <a:endCxn id="22529" idx="3"/>
          </p:cNvCxnSpPr>
          <p:nvPr/>
        </p:nvCxnSpPr>
        <p:spPr bwMode="auto">
          <a:xfrm flipV="1">
            <a:off x="4597401" y="2352676"/>
            <a:ext cx="1020763" cy="688975"/>
          </a:xfrm>
          <a:prstGeom prst="straightConnector1">
            <a:avLst/>
          </a:prstGeom>
          <a:noFill/>
          <a:ln w="2556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48" name="Line 20">
            <a:extLst>
              <a:ext uri="{FF2B5EF4-FFF2-40B4-BE49-F238E27FC236}">
                <a16:creationId xmlns:a16="http://schemas.microsoft.com/office/drawing/2014/main" id="{C486C09B-1ACC-4FC0-91D2-B7ED93E6B45B}"/>
              </a:ext>
            </a:extLst>
          </p:cNvPr>
          <p:cNvSpPr>
            <a:spLocks noChangeShapeType="1"/>
          </p:cNvSpPr>
          <p:nvPr/>
        </p:nvSpPr>
        <p:spPr bwMode="auto">
          <a:xfrm>
            <a:off x="4953000" y="2590800"/>
            <a:ext cx="381000" cy="228600"/>
          </a:xfrm>
          <a:prstGeom prst="line">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49" name="Line 21">
            <a:extLst>
              <a:ext uri="{FF2B5EF4-FFF2-40B4-BE49-F238E27FC236}">
                <a16:creationId xmlns:a16="http://schemas.microsoft.com/office/drawing/2014/main" id="{C1AEEEB7-068A-4F13-BD60-196D753BCBC3}"/>
              </a:ext>
            </a:extLst>
          </p:cNvPr>
          <p:cNvSpPr>
            <a:spLocks noChangeShapeType="1"/>
          </p:cNvSpPr>
          <p:nvPr/>
        </p:nvSpPr>
        <p:spPr bwMode="auto">
          <a:xfrm flipH="1">
            <a:off x="4951414" y="2514600"/>
            <a:ext cx="307975" cy="381000"/>
          </a:xfrm>
          <a:prstGeom prst="line">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22550" name="AutoShape 22">
            <a:extLst>
              <a:ext uri="{FF2B5EF4-FFF2-40B4-BE49-F238E27FC236}">
                <a16:creationId xmlns:a16="http://schemas.microsoft.com/office/drawing/2014/main" id="{EFA8FB00-8EB5-4162-88E8-4C04198BF39F}"/>
              </a:ext>
            </a:extLst>
          </p:cNvPr>
          <p:cNvCxnSpPr>
            <a:cxnSpLocks noChangeShapeType="1"/>
            <a:stCxn id="22531" idx="5"/>
            <a:endCxn id="22536" idx="0"/>
          </p:cNvCxnSpPr>
          <p:nvPr/>
        </p:nvCxnSpPr>
        <p:spPr bwMode="auto">
          <a:xfrm>
            <a:off x="4597401" y="3568700"/>
            <a:ext cx="976313" cy="649288"/>
          </a:xfrm>
          <a:prstGeom prst="straightConnector1">
            <a:avLst/>
          </a:prstGeom>
          <a:noFill/>
          <a:ln w="2556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51" name="Line 23">
            <a:extLst>
              <a:ext uri="{FF2B5EF4-FFF2-40B4-BE49-F238E27FC236}">
                <a16:creationId xmlns:a16="http://schemas.microsoft.com/office/drawing/2014/main" id="{B2833FEB-7379-4DA9-B28F-E946048E792D}"/>
              </a:ext>
            </a:extLst>
          </p:cNvPr>
          <p:cNvSpPr>
            <a:spLocks noChangeShapeType="1"/>
          </p:cNvSpPr>
          <p:nvPr/>
        </p:nvSpPr>
        <p:spPr bwMode="auto">
          <a:xfrm>
            <a:off x="4876800" y="3810000"/>
            <a:ext cx="381000" cy="228600"/>
          </a:xfrm>
          <a:prstGeom prst="line">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52" name="Line 24">
            <a:extLst>
              <a:ext uri="{FF2B5EF4-FFF2-40B4-BE49-F238E27FC236}">
                <a16:creationId xmlns:a16="http://schemas.microsoft.com/office/drawing/2014/main" id="{0DBE5447-BC97-4C1F-9EF0-8F44954C8A37}"/>
              </a:ext>
            </a:extLst>
          </p:cNvPr>
          <p:cNvSpPr>
            <a:spLocks noChangeShapeType="1"/>
          </p:cNvSpPr>
          <p:nvPr/>
        </p:nvSpPr>
        <p:spPr bwMode="auto">
          <a:xfrm flipH="1">
            <a:off x="4875214" y="3733800"/>
            <a:ext cx="307975" cy="381000"/>
          </a:xfrm>
          <a:prstGeom prst="line">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553" name="Text Box 25">
            <a:extLst>
              <a:ext uri="{FF2B5EF4-FFF2-40B4-BE49-F238E27FC236}">
                <a16:creationId xmlns:a16="http://schemas.microsoft.com/office/drawing/2014/main" id="{5EE5E553-58B4-4E45-9744-A8FD40F3AD45}"/>
              </a:ext>
            </a:extLst>
          </p:cNvPr>
          <p:cNvSpPr txBox="1">
            <a:spLocks noChangeArrowheads="1"/>
          </p:cNvSpPr>
          <p:nvPr/>
        </p:nvSpPr>
        <p:spPr bwMode="auto">
          <a:xfrm>
            <a:off x="6707188" y="3200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2554" name="Text Box 26">
            <a:extLst>
              <a:ext uri="{FF2B5EF4-FFF2-40B4-BE49-F238E27FC236}">
                <a16:creationId xmlns:a16="http://schemas.microsoft.com/office/drawing/2014/main" id="{6AC1506C-1F15-4CB2-9191-D74DE0CE65AF}"/>
              </a:ext>
            </a:extLst>
          </p:cNvPr>
          <p:cNvSpPr txBox="1">
            <a:spLocks noChangeArrowheads="1"/>
          </p:cNvSpPr>
          <p:nvPr/>
        </p:nvSpPr>
        <p:spPr bwMode="auto">
          <a:xfrm>
            <a:off x="3352801" y="4038601"/>
            <a:ext cx="6127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h+1</a:t>
            </a:r>
          </a:p>
        </p:txBody>
      </p:sp>
      <p:sp>
        <p:nvSpPr>
          <p:cNvPr id="22555" name="Text Box 27">
            <a:extLst>
              <a:ext uri="{FF2B5EF4-FFF2-40B4-BE49-F238E27FC236}">
                <a16:creationId xmlns:a16="http://schemas.microsoft.com/office/drawing/2014/main" id="{A5FE9A5A-7A33-486C-9662-E1C90A02FE39}"/>
              </a:ext>
            </a:extLst>
          </p:cNvPr>
          <p:cNvSpPr txBox="1">
            <a:spLocks noChangeArrowheads="1"/>
          </p:cNvSpPr>
          <p:nvPr/>
        </p:nvSpPr>
        <p:spPr bwMode="auto">
          <a:xfrm>
            <a:off x="5716588" y="40386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1">
            <a:extLst>
              <a:ext uri="{FF2B5EF4-FFF2-40B4-BE49-F238E27FC236}">
                <a16:creationId xmlns:a16="http://schemas.microsoft.com/office/drawing/2014/main" id="{38372626-E1F2-4849-9E02-4D442B74ECAC}"/>
              </a:ext>
            </a:extLst>
          </p:cNvPr>
          <p:cNvSpPr>
            <a:spLocks noGrp="1"/>
          </p:cNvSpPr>
          <p:nvPr>
            <p:ph type="dt" idx="10"/>
          </p:nvPr>
        </p:nvSpPr>
        <p:spPr/>
        <p:txBody>
          <a:bodyPr/>
          <a:lstStyle/>
          <a:p>
            <a:r>
              <a:rPr lang="en-US" altLang="en-US"/>
              <a:t>12/26/03</a:t>
            </a:r>
          </a:p>
        </p:txBody>
      </p:sp>
      <p:sp>
        <p:nvSpPr>
          <p:cNvPr id="25" name="Footer Placeholder 2">
            <a:extLst>
              <a:ext uri="{FF2B5EF4-FFF2-40B4-BE49-F238E27FC236}">
                <a16:creationId xmlns:a16="http://schemas.microsoft.com/office/drawing/2014/main" id="{A8CE89D5-8EBF-49E9-90DB-8342499A4505}"/>
              </a:ext>
            </a:extLst>
          </p:cNvPr>
          <p:cNvSpPr>
            <a:spLocks noGrp="1"/>
          </p:cNvSpPr>
          <p:nvPr>
            <p:ph type="ftr" idx="11"/>
          </p:nvPr>
        </p:nvSpPr>
        <p:spPr/>
        <p:txBody>
          <a:bodyPr/>
          <a:lstStyle/>
          <a:p>
            <a:r>
              <a:rPr lang="en-US" altLang="en-US"/>
              <a:t>AVL Trees - Lecture 8</a:t>
            </a:r>
          </a:p>
        </p:txBody>
      </p:sp>
      <p:sp>
        <p:nvSpPr>
          <p:cNvPr id="26" name="Slide Number Placeholder 3">
            <a:extLst>
              <a:ext uri="{FF2B5EF4-FFF2-40B4-BE49-F238E27FC236}">
                <a16:creationId xmlns:a16="http://schemas.microsoft.com/office/drawing/2014/main" id="{007A3698-5E4E-4B10-AEBE-0CE3834EB4A4}"/>
              </a:ext>
            </a:extLst>
          </p:cNvPr>
          <p:cNvSpPr>
            <a:spLocks noGrp="1"/>
          </p:cNvSpPr>
          <p:nvPr>
            <p:ph type="sldNum" idx="12"/>
          </p:nvPr>
        </p:nvSpPr>
        <p:spPr/>
        <p:txBody>
          <a:bodyPr/>
          <a:lstStyle/>
          <a:p>
            <a:fld id="{B804A1FD-A01B-40D4-9363-C34DF9F21318}" type="slidenum">
              <a:rPr lang="en-US" altLang="en-US"/>
              <a:pPr/>
              <a:t>38</a:t>
            </a:fld>
            <a:endParaRPr lang="en-US" altLang="en-US"/>
          </a:p>
        </p:txBody>
      </p:sp>
      <p:sp>
        <p:nvSpPr>
          <p:cNvPr id="23553" name="Oval 1">
            <a:extLst>
              <a:ext uri="{FF2B5EF4-FFF2-40B4-BE49-F238E27FC236}">
                <a16:creationId xmlns:a16="http://schemas.microsoft.com/office/drawing/2014/main" id="{D429BCD4-BFAB-4A96-8C8A-C2C602ADF739}"/>
              </a:ext>
            </a:extLst>
          </p:cNvPr>
          <p:cNvSpPr>
            <a:spLocks noChangeArrowheads="1"/>
          </p:cNvSpPr>
          <p:nvPr/>
        </p:nvSpPr>
        <p:spPr bwMode="auto">
          <a:xfrm>
            <a:off x="6096000" y="2895600"/>
            <a:ext cx="788988"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j</a:t>
            </a:r>
          </a:p>
        </p:txBody>
      </p:sp>
      <p:sp>
        <p:nvSpPr>
          <p:cNvPr id="23554" name="Oval 2">
            <a:extLst>
              <a:ext uri="{FF2B5EF4-FFF2-40B4-BE49-F238E27FC236}">
                <a16:creationId xmlns:a16="http://schemas.microsoft.com/office/drawing/2014/main" id="{48DF9DDF-E849-46A3-B140-C5536020CBE0}"/>
              </a:ext>
            </a:extLst>
          </p:cNvPr>
          <p:cNvSpPr>
            <a:spLocks noChangeArrowheads="1"/>
          </p:cNvSpPr>
          <p:nvPr/>
        </p:nvSpPr>
        <p:spPr bwMode="auto">
          <a:xfrm>
            <a:off x="4279901" y="1874838"/>
            <a:ext cx="790575" cy="742950"/>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5" name="Text Box 3">
            <a:extLst>
              <a:ext uri="{FF2B5EF4-FFF2-40B4-BE49-F238E27FC236}">
                <a16:creationId xmlns:a16="http://schemas.microsoft.com/office/drawing/2014/main" id="{49BC845E-8422-4D2F-9302-56D808D55958}"/>
              </a:ext>
            </a:extLst>
          </p:cNvPr>
          <p:cNvSpPr txBox="1">
            <a:spLocks noChangeArrowheads="1"/>
          </p:cNvSpPr>
          <p:nvPr/>
        </p:nvSpPr>
        <p:spPr bwMode="auto">
          <a:xfrm>
            <a:off x="4406901" y="1774826"/>
            <a:ext cx="481013"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sp>
        <p:nvSpPr>
          <p:cNvPr id="23556" name="AutoShape 4">
            <a:extLst>
              <a:ext uri="{FF2B5EF4-FFF2-40B4-BE49-F238E27FC236}">
                <a16:creationId xmlns:a16="http://schemas.microsoft.com/office/drawing/2014/main" id="{8D2585D1-585E-4C9D-B1C4-A5578052E70F}"/>
              </a:ext>
            </a:extLst>
          </p:cNvPr>
          <p:cNvSpPr>
            <a:spLocks noChangeArrowheads="1"/>
          </p:cNvSpPr>
          <p:nvPr/>
        </p:nvSpPr>
        <p:spPr bwMode="auto">
          <a:xfrm>
            <a:off x="2100264" y="3490914"/>
            <a:ext cx="1506537" cy="1957387"/>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7" name="Text Box 5">
            <a:extLst>
              <a:ext uri="{FF2B5EF4-FFF2-40B4-BE49-F238E27FC236}">
                <a16:creationId xmlns:a16="http://schemas.microsoft.com/office/drawing/2014/main" id="{C6492E44-E94B-4C44-97D8-8D65638CFDC6}"/>
              </a:ext>
            </a:extLst>
          </p:cNvPr>
          <p:cNvSpPr txBox="1">
            <a:spLocks noChangeArrowheads="1"/>
          </p:cNvSpPr>
          <p:nvPr/>
        </p:nvSpPr>
        <p:spPr bwMode="auto">
          <a:xfrm>
            <a:off x="2601913" y="4503739"/>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3558" name="AutoShape 6">
            <a:extLst>
              <a:ext uri="{FF2B5EF4-FFF2-40B4-BE49-F238E27FC236}">
                <a16:creationId xmlns:a16="http://schemas.microsoft.com/office/drawing/2014/main" id="{09726179-AE4E-48F1-B110-42288C444CB3}"/>
              </a:ext>
            </a:extLst>
          </p:cNvPr>
          <p:cNvSpPr>
            <a:spLocks noChangeArrowheads="1"/>
          </p:cNvSpPr>
          <p:nvPr/>
        </p:nvSpPr>
        <p:spPr bwMode="auto">
          <a:xfrm>
            <a:off x="4845050" y="4362450"/>
            <a:ext cx="1435100" cy="10795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9" name="Text Box 7">
            <a:extLst>
              <a:ext uri="{FF2B5EF4-FFF2-40B4-BE49-F238E27FC236}">
                <a16:creationId xmlns:a16="http://schemas.microsoft.com/office/drawing/2014/main" id="{0B1B113A-8100-4D9C-AF9F-45A85EDD07C3}"/>
              </a:ext>
            </a:extLst>
          </p:cNvPr>
          <p:cNvSpPr txBox="1">
            <a:spLocks noChangeArrowheads="1"/>
          </p:cNvSpPr>
          <p:nvPr/>
        </p:nvSpPr>
        <p:spPr bwMode="auto">
          <a:xfrm>
            <a:off x="5253039" y="4619626"/>
            <a:ext cx="4841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Y</a:t>
            </a:r>
          </a:p>
        </p:txBody>
      </p:sp>
      <p:sp>
        <p:nvSpPr>
          <p:cNvPr id="23560" name="AutoShape 8">
            <a:extLst>
              <a:ext uri="{FF2B5EF4-FFF2-40B4-BE49-F238E27FC236}">
                <a16:creationId xmlns:a16="http://schemas.microsoft.com/office/drawing/2014/main" id="{1A4A79D9-65E9-4079-8F47-8EA623772CBD}"/>
              </a:ext>
            </a:extLst>
          </p:cNvPr>
          <p:cNvSpPr>
            <a:spLocks noChangeArrowheads="1"/>
          </p:cNvSpPr>
          <p:nvPr/>
        </p:nvSpPr>
        <p:spPr bwMode="auto">
          <a:xfrm>
            <a:off x="6732589" y="4287838"/>
            <a:ext cx="1508125" cy="1147762"/>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61" name="Text Box 9">
            <a:extLst>
              <a:ext uri="{FF2B5EF4-FFF2-40B4-BE49-F238E27FC236}">
                <a16:creationId xmlns:a16="http://schemas.microsoft.com/office/drawing/2014/main" id="{F576642C-4DAE-4530-A90D-85D75680CB45}"/>
              </a:ext>
            </a:extLst>
          </p:cNvPr>
          <p:cNvSpPr txBox="1">
            <a:spLocks noChangeArrowheads="1"/>
          </p:cNvSpPr>
          <p:nvPr/>
        </p:nvSpPr>
        <p:spPr bwMode="auto">
          <a:xfrm>
            <a:off x="7191375" y="4503739"/>
            <a:ext cx="48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sp>
        <p:nvSpPr>
          <p:cNvPr id="23562" name="Line 10">
            <a:extLst>
              <a:ext uri="{FF2B5EF4-FFF2-40B4-BE49-F238E27FC236}">
                <a16:creationId xmlns:a16="http://schemas.microsoft.com/office/drawing/2014/main" id="{9C393A18-3AA3-4BEB-96BC-57F948238CC2}"/>
              </a:ext>
            </a:extLst>
          </p:cNvPr>
          <p:cNvSpPr>
            <a:spLocks noChangeShapeType="1"/>
          </p:cNvSpPr>
          <p:nvPr/>
        </p:nvSpPr>
        <p:spPr bwMode="auto">
          <a:xfrm>
            <a:off x="8588375" y="4360864"/>
            <a:ext cx="15065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63" name="Line 11">
            <a:extLst>
              <a:ext uri="{FF2B5EF4-FFF2-40B4-BE49-F238E27FC236}">
                <a16:creationId xmlns:a16="http://schemas.microsoft.com/office/drawing/2014/main" id="{AEFCBC60-3B83-49CC-9EBF-CC15C88CF9EE}"/>
              </a:ext>
            </a:extLst>
          </p:cNvPr>
          <p:cNvSpPr>
            <a:spLocks noChangeShapeType="1"/>
          </p:cNvSpPr>
          <p:nvPr/>
        </p:nvSpPr>
        <p:spPr bwMode="auto">
          <a:xfrm>
            <a:off x="8610600" y="5437189"/>
            <a:ext cx="15065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64" name="Text Box 12">
            <a:extLst>
              <a:ext uri="{FF2B5EF4-FFF2-40B4-BE49-F238E27FC236}">
                <a16:creationId xmlns:a16="http://schemas.microsoft.com/office/drawing/2014/main" id="{FA30DEF4-78AC-4D90-9F17-286E108C234F}"/>
              </a:ext>
            </a:extLst>
          </p:cNvPr>
          <p:cNvSpPr txBox="1">
            <a:spLocks noChangeArrowheads="1"/>
          </p:cNvSpPr>
          <p:nvPr/>
        </p:nvSpPr>
        <p:spPr bwMode="auto">
          <a:xfrm>
            <a:off x="6819901" y="1743075"/>
            <a:ext cx="3312423"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“Right rotation” done!</a:t>
            </a:r>
          </a:p>
          <a:p>
            <a:pPr>
              <a:buClrTx/>
              <a:buFontTx/>
              <a:buNone/>
            </a:pPr>
            <a:r>
              <a:rPr lang="en-US" altLang="en-US">
                <a:latin typeface="Arial" panose="020B0604020202020204" pitchFamily="34" charset="0"/>
              </a:rPr>
              <a:t>(“Left rotation” is mirror</a:t>
            </a:r>
          </a:p>
          <a:p>
            <a:pPr>
              <a:buClrTx/>
              <a:buFontTx/>
              <a:buNone/>
            </a:pPr>
            <a:r>
              <a:rPr lang="en-US" altLang="en-US">
                <a:latin typeface="Arial" panose="020B0604020202020204" pitchFamily="34" charset="0"/>
              </a:rPr>
              <a:t>   symmetric)</a:t>
            </a:r>
          </a:p>
        </p:txBody>
      </p:sp>
      <p:sp>
        <p:nvSpPr>
          <p:cNvPr id="23565" name="Rectangle 13">
            <a:extLst>
              <a:ext uri="{FF2B5EF4-FFF2-40B4-BE49-F238E27FC236}">
                <a16:creationId xmlns:a16="http://schemas.microsoft.com/office/drawing/2014/main" id="{3E0AFDCA-A848-480E-A6A3-79809671368E}"/>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Outside Case Completed</a:t>
            </a:r>
          </a:p>
        </p:txBody>
      </p:sp>
      <p:sp>
        <p:nvSpPr>
          <p:cNvPr id="23566" name="Line 14">
            <a:extLst>
              <a:ext uri="{FF2B5EF4-FFF2-40B4-BE49-F238E27FC236}">
                <a16:creationId xmlns:a16="http://schemas.microsoft.com/office/drawing/2014/main" id="{A19382B7-618D-4073-84E2-7098B611B698}"/>
              </a:ext>
            </a:extLst>
          </p:cNvPr>
          <p:cNvSpPr>
            <a:spLocks noChangeShapeType="1"/>
          </p:cNvSpPr>
          <p:nvPr/>
        </p:nvSpPr>
        <p:spPr bwMode="auto">
          <a:xfrm flipV="1">
            <a:off x="2851151" y="2486025"/>
            <a:ext cx="1527175" cy="1017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67" name="Line 15">
            <a:extLst>
              <a:ext uri="{FF2B5EF4-FFF2-40B4-BE49-F238E27FC236}">
                <a16:creationId xmlns:a16="http://schemas.microsoft.com/office/drawing/2014/main" id="{B439A41D-CAD5-4422-8C68-EDC44E689D04}"/>
              </a:ext>
            </a:extLst>
          </p:cNvPr>
          <p:cNvSpPr>
            <a:spLocks noChangeShapeType="1"/>
          </p:cNvSpPr>
          <p:nvPr/>
        </p:nvSpPr>
        <p:spPr bwMode="auto">
          <a:xfrm flipH="1">
            <a:off x="5559425" y="3546475"/>
            <a:ext cx="660400" cy="825500"/>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68" name="Line 16">
            <a:extLst>
              <a:ext uri="{FF2B5EF4-FFF2-40B4-BE49-F238E27FC236}">
                <a16:creationId xmlns:a16="http://schemas.microsoft.com/office/drawing/2014/main" id="{4F57910A-FF6E-4FF3-A306-20B7866F1D69}"/>
              </a:ext>
            </a:extLst>
          </p:cNvPr>
          <p:cNvSpPr>
            <a:spLocks noChangeShapeType="1"/>
          </p:cNvSpPr>
          <p:nvPr/>
        </p:nvSpPr>
        <p:spPr bwMode="auto">
          <a:xfrm>
            <a:off x="6788151" y="3524250"/>
            <a:ext cx="701675" cy="76993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69" name="Text Box 17">
            <a:extLst>
              <a:ext uri="{FF2B5EF4-FFF2-40B4-BE49-F238E27FC236}">
                <a16:creationId xmlns:a16="http://schemas.microsoft.com/office/drawing/2014/main" id="{8F542440-CE6B-44F9-8C24-67D7C6223A27}"/>
              </a:ext>
            </a:extLst>
          </p:cNvPr>
          <p:cNvSpPr txBox="1">
            <a:spLocks noChangeArrowheads="1"/>
          </p:cNvSpPr>
          <p:nvPr/>
        </p:nvSpPr>
        <p:spPr bwMode="auto">
          <a:xfrm>
            <a:off x="4532314" y="5684838"/>
            <a:ext cx="53292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800">
                <a:latin typeface="Arial" panose="020B0604020202020204" pitchFamily="34" charset="0"/>
              </a:rPr>
              <a:t>AVL property has been restored!</a:t>
            </a:r>
          </a:p>
        </p:txBody>
      </p:sp>
      <p:cxnSp>
        <p:nvCxnSpPr>
          <p:cNvPr id="23570" name="AutoShape 18">
            <a:extLst>
              <a:ext uri="{FF2B5EF4-FFF2-40B4-BE49-F238E27FC236}">
                <a16:creationId xmlns:a16="http://schemas.microsoft.com/office/drawing/2014/main" id="{8AF01503-2F4C-4A94-B0F5-67758BF5F660}"/>
              </a:ext>
            </a:extLst>
          </p:cNvPr>
          <p:cNvCxnSpPr>
            <a:cxnSpLocks noChangeShapeType="1"/>
            <a:stCxn id="23554" idx="5"/>
            <a:endCxn id="23553" idx="0"/>
          </p:cNvCxnSpPr>
          <p:nvPr/>
        </p:nvCxnSpPr>
        <p:spPr bwMode="auto">
          <a:xfrm>
            <a:off x="4954588" y="2509838"/>
            <a:ext cx="1536700" cy="387350"/>
          </a:xfrm>
          <a:prstGeom prst="straightConnector1">
            <a:avLst/>
          </a:prstGeom>
          <a:noFill/>
          <a:ln w="255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71" name="Oval 19">
            <a:extLst>
              <a:ext uri="{FF2B5EF4-FFF2-40B4-BE49-F238E27FC236}">
                <a16:creationId xmlns:a16="http://schemas.microsoft.com/office/drawing/2014/main" id="{92DBA40E-DA41-428D-9BE4-8184E956289E}"/>
              </a:ext>
            </a:extLst>
          </p:cNvPr>
          <p:cNvSpPr>
            <a:spLocks noChangeArrowheads="1"/>
          </p:cNvSpPr>
          <p:nvPr/>
        </p:nvSpPr>
        <p:spPr bwMode="auto">
          <a:xfrm rot="1680000">
            <a:off x="3886200" y="1981200"/>
            <a:ext cx="3429000" cy="1487488"/>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72" name="Text Box 20">
            <a:extLst>
              <a:ext uri="{FF2B5EF4-FFF2-40B4-BE49-F238E27FC236}">
                <a16:creationId xmlns:a16="http://schemas.microsoft.com/office/drawing/2014/main" id="{B12B3451-864D-4607-BBE4-16E900398EC2}"/>
              </a:ext>
            </a:extLst>
          </p:cNvPr>
          <p:cNvSpPr txBox="1">
            <a:spLocks noChangeArrowheads="1"/>
          </p:cNvSpPr>
          <p:nvPr/>
        </p:nvSpPr>
        <p:spPr bwMode="auto">
          <a:xfrm>
            <a:off x="7697788" y="3962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3573" name="Text Box 21">
            <a:extLst>
              <a:ext uri="{FF2B5EF4-FFF2-40B4-BE49-F238E27FC236}">
                <a16:creationId xmlns:a16="http://schemas.microsoft.com/office/drawing/2014/main" id="{2DAEC3DB-C974-4A72-9991-7A512BB00671}"/>
              </a:ext>
            </a:extLst>
          </p:cNvPr>
          <p:cNvSpPr txBox="1">
            <a:spLocks noChangeArrowheads="1"/>
          </p:cNvSpPr>
          <p:nvPr/>
        </p:nvSpPr>
        <p:spPr bwMode="auto">
          <a:xfrm>
            <a:off x="3124201" y="3429001"/>
            <a:ext cx="6127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h+1</a:t>
            </a:r>
          </a:p>
        </p:txBody>
      </p:sp>
      <p:sp>
        <p:nvSpPr>
          <p:cNvPr id="23574" name="Text Box 22">
            <a:extLst>
              <a:ext uri="{FF2B5EF4-FFF2-40B4-BE49-F238E27FC236}">
                <a16:creationId xmlns:a16="http://schemas.microsoft.com/office/drawing/2014/main" id="{D1266139-EF17-4D62-BDB4-D8BD9B28A1CB}"/>
              </a:ext>
            </a:extLst>
          </p:cNvPr>
          <p:cNvSpPr txBox="1">
            <a:spLocks noChangeArrowheads="1"/>
          </p:cNvSpPr>
          <p:nvPr/>
        </p:nvSpPr>
        <p:spPr bwMode="auto">
          <a:xfrm>
            <a:off x="5716588" y="40386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a:extLst>
              <a:ext uri="{FF2B5EF4-FFF2-40B4-BE49-F238E27FC236}">
                <a16:creationId xmlns:a16="http://schemas.microsoft.com/office/drawing/2014/main" id="{11A29ECF-8D76-445E-9990-03B4330E5705}"/>
              </a:ext>
            </a:extLst>
          </p:cNvPr>
          <p:cNvSpPr>
            <a:spLocks noGrp="1"/>
          </p:cNvSpPr>
          <p:nvPr>
            <p:ph type="dt" idx="10"/>
          </p:nvPr>
        </p:nvSpPr>
        <p:spPr/>
        <p:txBody>
          <a:bodyPr/>
          <a:lstStyle/>
          <a:p>
            <a:r>
              <a:rPr lang="en-US" altLang="en-US"/>
              <a:t>12/26/03</a:t>
            </a:r>
          </a:p>
        </p:txBody>
      </p:sp>
      <p:sp>
        <p:nvSpPr>
          <p:cNvPr id="32" name="Footer Placeholder 2">
            <a:extLst>
              <a:ext uri="{FF2B5EF4-FFF2-40B4-BE49-F238E27FC236}">
                <a16:creationId xmlns:a16="http://schemas.microsoft.com/office/drawing/2014/main" id="{3E6F5D4D-00F0-4293-A8D1-62E4258F6DC8}"/>
              </a:ext>
            </a:extLst>
          </p:cNvPr>
          <p:cNvSpPr>
            <a:spLocks noGrp="1"/>
          </p:cNvSpPr>
          <p:nvPr>
            <p:ph type="ftr" idx="11"/>
          </p:nvPr>
        </p:nvSpPr>
        <p:spPr/>
        <p:txBody>
          <a:bodyPr/>
          <a:lstStyle/>
          <a:p>
            <a:r>
              <a:rPr lang="en-US" altLang="en-US"/>
              <a:t>AVL Trees - Lecture 8</a:t>
            </a:r>
          </a:p>
        </p:txBody>
      </p:sp>
      <p:sp>
        <p:nvSpPr>
          <p:cNvPr id="33" name="Slide Number Placeholder 3">
            <a:extLst>
              <a:ext uri="{FF2B5EF4-FFF2-40B4-BE49-F238E27FC236}">
                <a16:creationId xmlns:a16="http://schemas.microsoft.com/office/drawing/2014/main" id="{F3E1A4AC-C227-4681-ADC7-10DE20904B38}"/>
              </a:ext>
            </a:extLst>
          </p:cNvPr>
          <p:cNvSpPr>
            <a:spLocks noGrp="1"/>
          </p:cNvSpPr>
          <p:nvPr>
            <p:ph type="sldNum" idx="12"/>
          </p:nvPr>
        </p:nvSpPr>
        <p:spPr/>
        <p:txBody>
          <a:bodyPr/>
          <a:lstStyle/>
          <a:p>
            <a:fld id="{678B0091-1DD7-4296-B1A7-EFECC09E3A41}" type="slidenum">
              <a:rPr lang="en-US" altLang="en-US"/>
              <a:pPr/>
              <a:t>39</a:t>
            </a:fld>
            <a:endParaRPr lang="en-US" altLang="en-US"/>
          </a:p>
        </p:txBody>
      </p:sp>
      <p:sp>
        <p:nvSpPr>
          <p:cNvPr id="28673" name="Oval 1">
            <a:extLst>
              <a:ext uri="{FF2B5EF4-FFF2-40B4-BE49-F238E27FC236}">
                <a16:creationId xmlns:a16="http://schemas.microsoft.com/office/drawing/2014/main" id="{C8FF071A-BAEF-4395-8B01-277D5BCCA19B}"/>
              </a:ext>
            </a:extLst>
          </p:cNvPr>
          <p:cNvSpPr>
            <a:spLocks noChangeArrowheads="1"/>
          </p:cNvSpPr>
          <p:nvPr/>
        </p:nvSpPr>
        <p:spPr bwMode="auto">
          <a:xfrm>
            <a:off x="5575300" y="1695451"/>
            <a:ext cx="762000" cy="722313"/>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4" name="Text Box 2">
            <a:extLst>
              <a:ext uri="{FF2B5EF4-FFF2-40B4-BE49-F238E27FC236}">
                <a16:creationId xmlns:a16="http://schemas.microsoft.com/office/drawing/2014/main" id="{58A4E645-42C4-4A6C-8C2A-DDF696E99DA7}"/>
              </a:ext>
            </a:extLst>
          </p:cNvPr>
          <p:cNvSpPr txBox="1">
            <a:spLocks noChangeArrowheads="1"/>
          </p:cNvSpPr>
          <p:nvPr/>
        </p:nvSpPr>
        <p:spPr bwMode="auto">
          <a:xfrm>
            <a:off x="5783264" y="1497014"/>
            <a:ext cx="4667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28675" name="Oval 3">
            <a:extLst>
              <a:ext uri="{FF2B5EF4-FFF2-40B4-BE49-F238E27FC236}">
                <a16:creationId xmlns:a16="http://schemas.microsoft.com/office/drawing/2014/main" id="{52CBA58D-BCE0-4313-9D52-0F7FFF509D90}"/>
              </a:ext>
            </a:extLst>
          </p:cNvPr>
          <p:cNvSpPr>
            <a:spLocks noChangeArrowheads="1"/>
          </p:cNvSpPr>
          <p:nvPr/>
        </p:nvSpPr>
        <p:spPr bwMode="auto">
          <a:xfrm>
            <a:off x="4049713" y="287813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6" name="Text Box 4">
            <a:extLst>
              <a:ext uri="{FF2B5EF4-FFF2-40B4-BE49-F238E27FC236}">
                <a16:creationId xmlns:a16="http://schemas.microsoft.com/office/drawing/2014/main" id="{7DA2BA4A-5E5A-4DF9-B841-1869D4BEED30}"/>
              </a:ext>
            </a:extLst>
          </p:cNvPr>
          <p:cNvSpPr txBox="1">
            <a:spLocks noChangeArrowheads="1"/>
          </p:cNvSpPr>
          <p:nvPr/>
        </p:nvSpPr>
        <p:spPr bwMode="auto">
          <a:xfrm>
            <a:off x="4202114" y="27559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cxnSp>
        <p:nvCxnSpPr>
          <p:cNvPr id="28677" name="AutoShape 5">
            <a:extLst>
              <a:ext uri="{FF2B5EF4-FFF2-40B4-BE49-F238E27FC236}">
                <a16:creationId xmlns:a16="http://schemas.microsoft.com/office/drawing/2014/main" id="{9AA880BB-86E2-4013-B36F-21A0A5799F9D}"/>
              </a:ext>
            </a:extLst>
          </p:cNvPr>
          <p:cNvCxnSpPr>
            <a:cxnSpLocks noChangeShapeType="1"/>
            <a:stCxn id="28673" idx="3"/>
            <a:endCxn id="28675" idx="7"/>
          </p:cNvCxnSpPr>
          <p:nvPr/>
        </p:nvCxnSpPr>
        <p:spPr bwMode="auto">
          <a:xfrm flipH="1">
            <a:off x="4700589" y="2312988"/>
            <a:ext cx="985837" cy="67151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8" name="AutoShape 6">
            <a:extLst>
              <a:ext uri="{FF2B5EF4-FFF2-40B4-BE49-F238E27FC236}">
                <a16:creationId xmlns:a16="http://schemas.microsoft.com/office/drawing/2014/main" id="{AF41250E-F169-4643-B7B6-B747CD0C5E74}"/>
              </a:ext>
            </a:extLst>
          </p:cNvPr>
          <p:cNvSpPr>
            <a:spLocks noChangeArrowheads="1"/>
          </p:cNvSpPr>
          <p:nvPr/>
        </p:nvSpPr>
        <p:spPr bwMode="auto">
          <a:xfrm>
            <a:off x="2524125" y="4060826"/>
            <a:ext cx="1455738" cy="1116013"/>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28679" name="AutoShape 7">
            <a:extLst>
              <a:ext uri="{FF2B5EF4-FFF2-40B4-BE49-F238E27FC236}">
                <a16:creationId xmlns:a16="http://schemas.microsoft.com/office/drawing/2014/main" id="{DC85455A-BB1F-4B9D-B825-953D73560A65}"/>
              </a:ext>
            </a:extLst>
          </p:cNvPr>
          <p:cNvCxnSpPr>
            <a:cxnSpLocks noChangeShapeType="1"/>
            <a:stCxn id="28675" idx="3"/>
            <a:endCxn id="28678" idx="0"/>
          </p:cNvCxnSpPr>
          <p:nvPr/>
        </p:nvCxnSpPr>
        <p:spPr bwMode="auto">
          <a:xfrm flipH="1">
            <a:off x="3252789" y="3494089"/>
            <a:ext cx="909637" cy="5667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0" name="Text Box 8">
            <a:extLst>
              <a:ext uri="{FF2B5EF4-FFF2-40B4-BE49-F238E27FC236}">
                <a16:creationId xmlns:a16="http://schemas.microsoft.com/office/drawing/2014/main" id="{2BB5BBC6-24BF-4131-8209-24B66057C4C7}"/>
              </a:ext>
            </a:extLst>
          </p:cNvPr>
          <p:cNvSpPr txBox="1">
            <a:spLocks noChangeArrowheads="1"/>
          </p:cNvSpPr>
          <p:nvPr/>
        </p:nvSpPr>
        <p:spPr bwMode="auto">
          <a:xfrm>
            <a:off x="2986089" y="429895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8681" name="AutoShape 9">
            <a:extLst>
              <a:ext uri="{FF2B5EF4-FFF2-40B4-BE49-F238E27FC236}">
                <a16:creationId xmlns:a16="http://schemas.microsoft.com/office/drawing/2014/main" id="{34C047B7-D564-4F2A-BCFD-1C13E6B5AFA6}"/>
              </a:ext>
            </a:extLst>
          </p:cNvPr>
          <p:cNvSpPr>
            <a:spLocks noChangeArrowheads="1"/>
          </p:cNvSpPr>
          <p:nvPr/>
        </p:nvSpPr>
        <p:spPr bwMode="auto">
          <a:xfrm>
            <a:off x="4119564" y="4914900"/>
            <a:ext cx="1317625"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2" name="Text Box 10">
            <a:extLst>
              <a:ext uri="{FF2B5EF4-FFF2-40B4-BE49-F238E27FC236}">
                <a16:creationId xmlns:a16="http://schemas.microsoft.com/office/drawing/2014/main" id="{4F155B54-B7C7-4585-9688-AB70BD20F812}"/>
              </a:ext>
            </a:extLst>
          </p:cNvPr>
          <p:cNvSpPr txBox="1">
            <a:spLocks noChangeArrowheads="1"/>
          </p:cNvSpPr>
          <p:nvPr/>
        </p:nvSpPr>
        <p:spPr bwMode="auto">
          <a:xfrm>
            <a:off x="4502150" y="5275264"/>
            <a:ext cx="46513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V</a:t>
            </a:r>
          </a:p>
        </p:txBody>
      </p:sp>
      <p:sp>
        <p:nvSpPr>
          <p:cNvPr id="28683" name="AutoShape 11">
            <a:extLst>
              <a:ext uri="{FF2B5EF4-FFF2-40B4-BE49-F238E27FC236}">
                <a16:creationId xmlns:a16="http://schemas.microsoft.com/office/drawing/2014/main" id="{61ACB5AF-C651-4919-8CD9-FF7A2EF05226}"/>
              </a:ext>
            </a:extLst>
          </p:cNvPr>
          <p:cNvSpPr>
            <a:spLocks noChangeArrowheads="1"/>
          </p:cNvSpPr>
          <p:nvPr/>
        </p:nvSpPr>
        <p:spPr bwMode="auto">
          <a:xfrm>
            <a:off x="6753226" y="3271838"/>
            <a:ext cx="1457325" cy="11176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4" name="Text Box 12">
            <a:extLst>
              <a:ext uri="{FF2B5EF4-FFF2-40B4-BE49-F238E27FC236}">
                <a16:creationId xmlns:a16="http://schemas.microsoft.com/office/drawing/2014/main" id="{CBFD84C1-3426-423B-BF94-387D17C82B90}"/>
              </a:ext>
            </a:extLst>
          </p:cNvPr>
          <p:cNvSpPr txBox="1">
            <a:spLocks noChangeArrowheads="1"/>
          </p:cNvSpPr>
          <p:nvPr/>
        </p:nvSpPr>
        <p:spPr bwMode="auto">
          <a:xfrm>
            <a:off x="7170739" y="3546476"/>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28685" name="AutoShape 13">
            <a:extLst>
              <a:ext uri="{FF2B5EF4-FFF2-40B4-BE49-F238E27FC236}">
                <a16:creationId xmlns:a16="http://schemas.microsoft.com/office/drawing/2014/main" id="{CE4F12CD-5F74-4B15-82F1-7C5528B1D61B}"/>
              </a:ext>
            </a:extLst>
          </p:cNvPr>
          <p:cNvCxnSpPr>
            <a:cxnSpLocks noChangeShapeType="1"/>
            <a:stCxn id="28675" idx="5"/>
            <a:endCxn id="28692" idx="1"/>
          </p:cNvCxnSpPr>
          <p:nvPr/>
        </p:nvCxnSpPr>
        <p:spPr bwMode="auto">
          <a:xfrm>
            <a:off x="4700588" y="3494088"/>
            <a:ext cx="639762" cy="47466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6" name="AutoShape 14">
            <a:extLst>
              <a:ext uri="{FF2B5EF4-FFF2-40B4-BE49-F238E27FC236}">
                <a16:creationId xmlns:a16="http://schemas.microsoft.com/office/drawing/2014/main" id="{E3671ED9-B692-40FC-9957-2CA5D66BBDE1}"/>
              </a:ext>
            </a:extLst>
          </p:cNvPr>
          <p:cNvCxnSpPr>
            <a:cxnSpLocks noChangeShapeType="1"/>
            <a:stCxn id="28673" idx="5"/>
            <a:endCxn id="28683" idx="0"/>
          </p:cNvCxnSpPr>
          <p:nvPr/>
        </p:nvCxnSpPr>
        <p:spPr bwMode="auto">
          <a:xfrm>
            <a:off x="6226175" y="2312989"/>
            <a:ext cx="1257300" cy="9604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7" name="Line 15">
            <a:extLst>
              <a:ext uri="{FF2B5EF4-FFF2-40B4-BE49-F238E27FC236}">
                <a16:creationId xmlns:a16="http://schemas.microsoft.com/office/drawing/2014/main" id="{EA6C51A0-1BBC-4A83-BC43-4ACF15A55D32}"/>
              </a:ext>
            </a:extLst>
          </p:cNvPr>
          <p:cNvSpPr>
            <a:spLocks noChangeShapeType="1"/>
          </p:cNvSpPr>
          <p:nvPr/>
        </p:nvSpPr>
        <p:spPr bwMode="auto">
          <a:xfrm>
            <a:off x="8556625" y="43894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688" name="Line 16">
            <a:extLst>
              <a:ext uri="{FF2B5EF4-FFF2-40B4-BE49-F238E27FC236}">
                <a16:creationId xmlns:a16="http://schemas.microsoft.com/office/drawing/2014/main" id="{CD05AE44-5277-4127-95D0-3AC1262A26C0}"/>
              </a:ext>
            </a:extLst>
          </p:cNvPr>
          <p:cNvSpPr>
            <a:spLocks noChangeShapeType="1"/>
          </p:cNvSpPr>
          <p:nvPr/>
        </p:nvSpPr>
        <p:spPr bwMode="auto">
          <a:xfrm>
            <a:off x="8556625" y="51768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689" name="Line 17">
            <a:extLst>
              <a:ext uri="{FF2B5EF4-FFF2-40B4-BE49-F238E27FC236}">
                <a16:creationId xmlns:a16="http://schemas.microsoft.com/office/drawing/2014/main" id="{AF463B99-448A-4DC9-8F85-4BB25BFD7D54}"/>
              </a:ext>
            </a:extLst>
          </p:cNvPr>
          <p:cNvSpPr>
            <a:spLocks noChangeShapeType="1"/>
          </p:cNvSpPr>
          <p:nvPr/>
        </p:nvSpPr>
        <p:spPr bwMode="auto">
          <a:xfrm>
            <a:off x="8626475" y="6030914"/>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690" name="AutoShape 18">
            <a:extLst>
              <a:ext uri="{FF2B5EF4-FFF2-40B4-BE49-F238E27FC236}">
                <a16:creationId xmlns:a16="http://schemas.microsoft.com/office/drawing/2014/main" id="{C4E6B9FB-1808-46A7-9382-4ACE3F02CC4F}"/>
              </a:ext>
            </a:extLst>
          </p:cNvPr>
          <p:cNvSpPr>
            <a:spLocks noChangeArrowheads="1"/>
          </p:cNvSpPr>
          <p:nvPr/>
        </p:nvSpPr>
        <p:spPr bwMode="auto">
          <a:xfrm>
            <a:off x="5853114" y="4914900"/>
            <a:ext cx="1316037"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91" name="Text Box 19">
            <a:extLst>
              <a:ext uri="{FF2B5EF4-FFF2-40B4-BE49-F238E27FC236}">
                <a16:creationId xmlns:a16="http://schemas.microsoft.com/office/drawing/2014/main" id="{341A9BA3-132D-44EE-BDB3-FCA6F59677F1}"/>
              </a:ext>
            </a:extLst>
          </p:cNvPr>
          <p:cNvSpPr txBox="1">
            <a:spLocks noChangeArrowheads="1"/>
          </p:cNvSpPr>
          <p:nvPr/>
        </p:nvSpPr>
        <p:spPr bwMode="auto">
          <a:xfrm>
            <a:off x="6096000" y="5262564"/>
            <a:ext cx="4635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W</a:t>
            </a:r>
          </a:p>
        </p:txBody>
      </p:sp>
      <p:sp>
        <p:nvSpPr>
          <p:cNvPr id="28692" name="Oval 20">
            <a:extLst>
              <a:ext uri="{FF2B5EF4-FFF2-40B4-BE49-F238E27FC236}">
                <a16:creationId xmlns:a16="http://schemas.microsoft.com/office/drawing/2014/main" id="{9E49EB0C-E59F-426C-AED6-DA8CA249DCAD}"/>
              </a:ext>
            </a:extLst>
          </p:cNvPr>
          <p:cNvSpPr>
            <a:spLocks noChangeArrowheads="1"/>
          </p:cNvSpPr>
          <p:nvPr/>
        </p:nvSpPr>
        <p:spPr bwMode="auto">
          <a:xfrm>
            <a:off x="5227639" y="3863976"/>
            <a:ext cx="763587" cy="722313"/>
          </a:xfrm>
          <a:prstGeom prst="ellipse">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93" name="Text Box 21">
            <a:extLst>
              <a:ext uri="{FF2B5EF4-FFF2-40B4-BE49-F238E27FC236}">
                <a16:creationId xmlns:a16="http://schemas.microsoft.com/office/drawing/2014/main" id="{D9AB5E70-9068-4FF8-A6BA-28D5575111AD}"/>
              </a:ext>
            </a:extLst>
          </p:cNvPr>
          <p:cNvSpPr txBox="1">
            <a:spLocks noChangeArrowheads="1"/>
          </p:cNvSpPr>
          <p:nvPr/>
        </p:nvSpPr>
        <p:spPr bwMode="auto">
          <a:xfrm>
            <a:off x="5414964" y="3763964"/>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i</a:t>
            </a:r>
          </a:p>
        </p:txBody>
      </p:sp>
      <p:cxnSp>
        <p:nvCxnSpPr>
          <p:cNvPr id="28694" name="AutoShape 22">
            <a:extLst>
              <a:ext uri="{FF2B5EF4-FFF2-40B4-BE49-F238E27FC236}">
                <a16:creationId xmlns:a16="http://schemas.microsoft.com/office/drawing/2014/main" id="{337D9A7E-073F-40A8-AE5C-D56664E580C1}"/>
              </a:ext>
            </a:extLst>
          </p:cNvPr>
          <p:cNvCxnSpPr>
            <a:cxnSpLocks noChangeShapeType="1"/>
            <a:stCxn id="28692" idx="3"/>
            <a:endCxn id="28681" idx="0"/>
          </p:cNvCxnSpPr>
          <p:nvPr/>
        </p:nvCxnSpPr>
        <p:spPr bwMode="auto">
          <a:xfrm flipH="1">
            <a:off x="4778375" y="4479926"/>
            <a:ext cx="560388" cy="434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5" name="AutoShape 23">
            <a:extLst>
              <a:ext uri="{FF2B5EF4-FFF2-40B4-BE49-F238E27FC236}">
                <a16:creationId xmlns:a16="http://schemas.microsoft.com/office/drawing/2014/main" id="{76832B99-E025-46F2-8D2C-D3DDE2111EF7}"/>
              </a:ext>
            </a:extLst>
          </p:cNvPr>
          <p:cNvCxnSpPr>
            <a:cxnSpLocks noChangeShapeType="1"/>
            <a:stCxn id="28692" idx="5"/>
            <a:endCxn id="28690" idx="0"/>
          </p:cNvCxnSpPr>
          <p:nvPr/>
        </p:nvCxnSpPr>
        <p:spPr bwMode="auto">
          <a:xfrm>
            <a:off x="5880101" y="4479926"/>
            <a:ext cx="631825" cy="434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6" name="Text Box 24">
            <a:extLst>
              <a:ext uri="{FF2B5EF4-FFF2-40B4-BE49-F238E27FC236}">
                <a16:creationId xmlns:a16="http://schemas.microsoft.com/office/drawing/2014/main" id="{3E1877BB-6CA8-4E12-B257-E7868DF62D8C}"/>
              </a:ext>
            </a:extLst>
          </p:cNvPr>
          <p:cNvSpPr txBox="1">
            <a:spLocks noChangeArrowheads="1"/>
          </p:cNvSpPr>
          <p:nvPr/>
        </p:nvSpPr>
        <p:spPr bwMode="auto">
          <a:xfrm>
            <a:off x="2173288" y="1744663"/>
            <a:ext cx="2603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Y = node i and</a:t>
            </a:r>
          </a:p>
          <a:p>
            <a:pPr>
              <a:buClrTx/>
              <a:buFontTx/>
              <a:buNone/>
            </a:pPr>
            <a:r>
              <a:rPr lang="en-US" altLang="en-US">
                <a:latin typeface="Arial" panose="020B0604020202020204" pitchFamily="34" charset="0"/>
              </a:rPr>
              <a:t>subtrees V and W</a:t>
            </a:r>
          </a:p>
        </p:txBody>
      </p:sp>
      <p:sp>
        <p:nvSpPr>
          <p:cNvPr id="28697" name="Rectangle 25">
            <a:extLst>
              <a:ext uri="{FF2B5EF4-FFF2-40B4-BE49-F238E27FC236}">
                <a16:creationId xmlns:a16="http://schemas.microsoft.com/office/drawing/2014/main" id="{3CD7E569-FE44-49F2-9858-4A88A85EB441}"/>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AVL Insertion: Inside Case</a:t>
            </a:r>
          </a:p>
        </p:txBody>
      </p:sp>
      <p:sp>
        <p:nvSpPr>
          <p:cNvPr id="28698" name="Text Box 26">
            <a:extLst>
              <a:ext uri="{FF2B5EF4-FFF2-40B4-BE49-F238E27FC236}">
                <a16:creationId xmlns:a16="http://schemas.microsoft.com/office/drawing/2014/main" id="{49C9E597-9688-4426-B2A0-C37C12E6ABF4}"/>
              </a:ext>
            </a:extLst>
          </p:cNvPr>
          <p:cNvSpPr txBox="1">
            <a:spLocks noChangeArrowheads="1"/>
          </p:cNvSpPr>
          <p:nvPr/>
        </p:nvSpPr>
        <p:spPr bwMode="auto">
          <a:xfrm>
            <a:off x="7543800" y="3048001"/>
            <a:ext cx="32543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8699" name="Text Box 27">
            <a:extLst>
              <a:ext uri="{FF2B5EF4-FFF2-40B4-BE49-F238E27FC236}">
                <a16:creationId xmlns:a16="http://schemas.microsoft.com/office/drawing/2014/main" id="{6502C59D-507B-4670-A035-0DA2541DF9A6}"/>
              </a:ext>
            </a:extLst>
          </p:cNvPr>
          <p:cNvSpPr txBox="1">
            <a:spLocks noChangeArrowheads="1"/>
          </p:cNvSpPr>
          <p:nvPr/>
        </p:nvSpPr>
        <p:spPr bwMode="auto">
          <a:xfrm>
            <a:off x="6019801" y="3962401"/>
            <a:ext cx="6127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h+1</a:t>
            </a:r>
          </a:p>
        </p:txBody>
      </p:sp>
      <p:sp>
        <p:nvSpPr>
          <p:cNvPr id="28700" name="Text Box 28">
            <a:extLst>
              <a:ext uri="{FF2B5EF4-FFF2-40B4-BE49-F238E27FC236}">
                <a16:creationId xmlns:a16="http://schemas.microsoft.com/office/drawing/2014/main" id="{0403DB2F-4940-4F3F-B6BB-364598B11884}"/>
              </a:ext>
            </a:extLst>
          </p:cNvPr>
          <p:cNvSpPr txBox="1">
            <a:spLocks noChangeArrowheads="1"/>
          </p:cNvSpPr>
          <p:nvPr/>
        </p:nvSpPr>
        <p:spPr bwMode="auto">
          <a:xfrm>
            <a:off x="3506788" y="39624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28701" name="Text Box 29">
            <a:extLst>
              <a:ext uri="{FF2B5EF4-FFF2-40B4-BE49-F238E27FC236}">
                <a16:creationId xmlns:a16="http://schemas.microsoft.com/office/drawing/2014/main" id="{B9AC013C-7172-4BD4-B513-5DC130E0DC75}"/>
              </a:ext>
            </a:extLst>
          </p:cNvPr>
          <p:cNvSpPr txBox="1">
            <a:spLocks noChangeArrowheads="1"/>
          </p:cNvSpPr>
          <p:nvPr/>
        </p:nvSpPr>
        <p:spPr bwMode="auto">
          <a:xfrm>
            <a:off x="5181601" y="4800601"/>
            <a:ext cx="10588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 or h-1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29D-9371-4CAB-B13F-6B8E13B8D633}"/>
              </a:ext>
            </a:extLst>
          </p:cNvPr>
          <p:cNvSpPr>
            <a:spLocks noGrp="1"/>
          </p:cNvSpPr>
          <p:nvPr>
            <p:ph type="title"/>
          </p:nvPr>
        </p:nvSpPr>
        <p:spPr>
          <a:xfrm>
            <a:off x="838200" y="140388"/>
            <a:ext cx="10515600" cy="540649"/>
          </a:xfrm>
        </p:spPr>
        <p:txBody>
          <a:bodyPr>
            <a:normAutofit fontScale="90000"/>
          </a:bodyPr>
          <a:lstStyle/>
          <a:p>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dirty="0"/>
              <a:t>:</a:t>
            </a:r>
            <a:endParaRPr lang="en-IN" dirty="0"/>
          </a:p>
        </p:txBody>
      </p:sp>
      <p:sp>
        <p:nvSpPr>
          <p:cNvPr id="4" name="Footer Placeholder 3">
            <a:extLst>
              <a:ext uri="{FF2B5EF4-FFF2-40B4-BE49-F238E27FC236}">
                <a16:creationId xmlns:a16="http://schemas.microsoft.com/office/drawing/2014/main" id="{A7830404-DF55-4AC2-9491-501CE098DF22}"/>
              </a:ext>
            </a:extLst>
          </p:cNvPr>
          <p:cNvSpPr>
            <a:spLocks noGrp="1"/>
          </p:cNvSpPr>
          <p:nvPr>
            <p:ph type="ftr" sz="quarter" idx="11"/>
          </p:nvPr>
        </p:nvSpPr>
        <p:spPr/>
        <p:txBody>
          <a:bodyPr/>
          <a:lstStyle/>
          <a:p>
            <a:r>
              <a:rPr lang="en-IN"/>
              <a:t>Lecture 8: Data Structure &amp; Algorithms</a:t>
            </a:r>
            <a:endParaRPr lang="en-IN" dirty="0"/>
          </a:p>
        </p:txBody>
      </p:sp>
      <p:sp>
        <p:nvSpPr>
          <p:cNvPr id="5" name="Slide Number Placeholder 4">
            <a:extLst>
              <a:ext uri="{FF2B5EF4-FFF2-40B4-BE49-F238E27FC236}">
                <a16:creationId xmlns:a16="http://schemas.microsoft.com/office/drawing/2014/main" id="{5D91A329-3A80-4091-8BE6-F10E028BC397}"/>
              </a:ext>
            </a:extLst>
          </p:cNvPr>
          <p:cNvSpPr>
            <a:spLocks noGrp="1"/>
          </p:cNvSpPr>
          <p:nvPr>
            <p:ph type="sldNum" sz="quarter" idx="12"/>
          </p:nvPr>
        </p:nvSpPr>
        <p:spPr/>
        <p:txBody>
          <a:bodyPr/>
          <a:lstStyle/>
          <a:p>
            <a:fld id="{601E844E-216E-47E9-9739-0B169D701703}" type="slidenum">
              <a:rPr lang="en-IN" smtClean="0"/>
              <a:t>4</a:t>
            </a:fld>
            <a:endParaRPr lang="en-IN"/>
          </a:p>
        </p:txBody>
      </p:sp>
      <p:pic>
        <p:nvPicPr>
          <p:cNvPr id="7" name="Picture 6">
            <a:extLst>
              <a:ext uri="{FF2B5EF4-FFF2-40B4-BE49-F238E27FC236}">
                <a16:creationId xmlns:a16="http://schemas.microsoft.com/office/drawing/2014/main" id="{68969D18-BBA2-42F5-9C54-AA78E33FA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78" y="802255"/>
            <a:ext cx="4299748" cy="4140682"/>
          </a:xfrm>
          <a:prstGeom prst="rect">
            <a:avLst/>
          </a:prstGeom>
        </p:spPr>
      </p:pic>
      <p:pic>
        <p:nvPicPr>
          <p:cNvPr id="9" name="Picture 8">
            <a:extLst>
              <a:ext uri="{FF2B5EF4-FFF2-40B4-BE49-F238E27FC236}">
                <a16:creationId xmlns:a16="http://schemas.microsoft.com/office/drawing/2014/main" id="{206162A4-0465-469E-9ACA-37123975E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348820" y="896817"/>
            <a:ext cx="4261780" cy="4261780"/>
          </a:xfrm>
          <a:prstGeom prst="rect">
            <a:avLst/>
          </a:prstGeom>
        </p:spPr>
      </p:pic>
      <p:pic>
        <p:nvPicPr>
          <p:cNvPr id="11" name="Picture 10">
            <a:extLst>
              <a:ext uri="{FF2B5EF4-FFF2-40B4-BE49-F238E27FC236}">
                <a16:creationId xmlns:a16="http://schemas.microsoft.com/office/drawing/2014/main" id="{90C807A7-7C60-4B70-B6BF-2813B5259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1118150"/>
            <a:ext cx="3927790" cy="2310850"/>
          </a:xfrm>
          <a:prstGeom prst="rect">
            <a:avLst/>
          </a:prstGeom>
        </p:spPr>
      </p:pic>
      <p:cxnSp>
        <p:nvCxnSpPr>
          <p:cNvPr id="13" name="Straight Arrow Connector 12">
            <a:extLst>
              <a:ext uri="{FF2B5EF4-FFF2-40B4-BE49-F238E27FC236}">
                <a16:creationId xmlns:a16="http://schemas.microsoft.com/office/drawing/2014/main" id="{10B9149E-C061-43A7-B911-6CB9E7250DAB}"/>
              </a:ext>
            </a:extLst>
          </p:cNvPr>
          <p:cNvCxnSpPr/>
          <p:nvPr/>
        </p:nvCxnSpPr>
        <p:spPr>
          <a:xfrm flipH="1" flipV="1">
            <a:off x="8376249" y="2872596"/>
            <a:ext cx="1302589"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3CD982-B5BF-423B-ABED-CD5AC3B8E897}"/>
              </a:ext>
            </a:extLst>
          </p:cNvPr>
          <p:cNvCxnSpPr/>
          <p:nvPr/>
        </p:nvCxnSpPr>
        <p:spPr>
          <a:xfrm flipH="1" flipV="1">
            <a:off x="8928340" y="2872596"/>
            <a:ext cx="750498"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E45168-4DAF-49B7-B86A-966CD77B8E9D}"/>
              </a:ext>
            </a:extLst>
          </p:cNvPr>
          <p:cNvCxnSpPr/>
          <p:nvPr/>
        </p:nvCxnSpPr>
        <p:spPr>
          <a:xfrm flipH="1" flipV="1">
            <a:off x="9436527" y="3429000"/>
            <a:ext cx="242311" cy="181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A213DE-A363-41C4-8306-DFAF8221732C}"/>
              </a:ext>
            </a:extLst>
          </p:cNvPr>
          <p:cNvCxnSpPr/>
          <p:nvPr/>
        </p:nvCxnSpPr>
        <p:spPr>
          <a:xfrm flipV="1">
            <a:off x="9678838" y="3385869"/>
            <a:ext cx="146649" cy="185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1FEF35-2E83-4C1D-A45C-0032286CCF43}"/>
              </a:ext>
            </a:extLst>
          </p:cNvPr>
          <p:cNvCxnSpPr/>
          <p:nvPr/>
        </p:nvCxnSpPr>
        <p:spPr>
          <a:xfrm flipV="1">
            <a:off x="9678838" y="2872596"/>
            <a:ext cx="655607"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D068A0-11D4-4362-8815-FCC7DD4C6F05}"/>
              </a:ext>
            </a:extLst>
          </p:cNvPr>
          <p:cNvCxnSpPr/>
          <p:nvPr/>
        </p:nvCxnSpPr>
        <p:spPr>
          <a:xfrm flipV="1">
            <a:off x="9678838" y="3385869"/>
            <a:ext cx="638354" cy="185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B2B56B-2809-4A96-A678-85BE8BE25836}"/>
              </a:ext>
            </a:extLst>
          </p:cNvPr>
          <p:cNvCxnSpPr/>
          <p:nvPr/>
        </p:nvCxnSpPr>
        <p:spPr>
          <a:xfrm flipH="1" flipV="1">
            <a:off x="9618453" y="2273575"/>
            <a:ext cx="60385" cy="297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8FD239-4667-469D-B512-70B499B1A3C1}"/>
              </a:ext>
            </a:extLst>
          </p:cNvPr>
          <p:cNvCxnSpPr/>
          <p:nvPr/>
        </p:nvCxnSpPr>
        <p:spPr>
          <a:xfrm flipV="1">
            <a:off x="9678838" y="2872596"/>
            <a:ext cx="1121434"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D190046-FA8A-4800-A218-0BEB2951AF6A}"/>
              </a:ext>
            </a:extLst>
          </p:cNvPr>
          <p:cNvCxnSpPr/>
          <p:nvPr/>
        </p:nvCxnSpPr>
        <p:spPr>
          <a:xfrm flipV="1">
            <a:off x="9678838" y="2872596"/>
            <a:ext cx="1466490"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C16DB5-255F-412F-964B-5AB7CFABDC06}"/>
              </a:ext>
            </a:extLst>
          </p:cNvPr>
          <p:cNvCxnSpPr/>
          <p:nvPr/>
        </p:nvCxnSpPr>
        <p:spPr>
          <a:xfrm flipV="1">
            <a:off x="9678838" y="2872596"/>
            <a:ext cx="1820173"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92AC95-8E37-43F0-9B70-5E20FF26A752}"/>
              </a:ext>
            </a:extLst>
          </p:cNvPr>
          <p:cNvCxnSpPr/>
          <p:nvPr/>
        </p:nvCxnSpPr>
        <p:spPr>
          <a:xfrm flipV="1">
            <a:off x="9678838" y="2872596"/>
            <a:ext cx="2225511" cy="2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734C0C4-BB71-42A5-9442-8E942AB3C4F9}"/>
              </a:ext>
            </a:extLst>
          </p:cNvPr>
          <p:cNvSpPr txBox="1"/>
          <p:nvPr/>
        </p:nvSpPr>
        <p:spPr>
          <a:xfrm>
            <a:off x="9027543" y="5200697"/>
            <a:ext cx="1401793" cy="369332"/>
          </a:xfrm>
          <a:prstGeom prst="rect">
            <a:avLst/>
          </a:prstGeom>
          <a:noFill/>
        </p:spPr>
        <p:txBody>
          <a:bodyPr wrap="square" rtlCol="0">
            <a:spAutoFit/>
          </a:bodyPr>
          <a:lstStyle/>
          <a:p>
            <a:pPr algn="ctr"/>
            <a:r>
              <a:rPr lang="en-US" dirty="0">
                <a:solidFill>
                  <a:schemeClr val="accent5">
                    <a:lumMod val="50000"/>
                  </a:schemeClr>
                </a:solidFill>
              </a:rPr>
              <a:t>Leaf Nodes</a:t>
            </a:r>
            <a:endParaRPr lang="en-IN" dirty="0">
              <a:solidFill>
                <a:schemeClr val="accent5">
                  <a:lumMod val="50000"/>
                </a:schemeClr>
              </a:solidFill>
            </a:endParaRPr>
          </a:p>
        </p:txBody>
      </p:sp>
      <p:sp>
        <p:nvSpPr>
          <p:cNvPr id="35" name="TextBox 34">
            <a:extLst>
              <a:ext uri="{FF2B5EF4-FFF2-40B4-BE49-F238E27FC236}">
                <a16:creationId xmlns:a16="http://schemas.microsoft.com/office/drawing/2014/main" id="{6F1CF9FF-E612-405A-8930-24640B6A42AB}"/>
              </a:ext>
            </a:extLst>
          </p:cNvPr>
          <p:cNvSpPr txBox="1"/>
          <p:nvPr/>
        </p:nvSpPr>
        <p:spPr>
          <a:xfrm>
            <a:off x="9331623" y="419595"/>
            <a:ext cx="1401793" cy="369332"/>
          </a:xfrm>
          <a:prstGeom prst="rect">
            <a:avLst/>
          </a:prstGeom>
          <a:noFill/>
        </p:spPr>
        <p:txBody>
          <a:bodyPr wrap="square" rtlCol="0">
            <a:spAutoFit/>
          </a:bodyPr>
          <a:lstStyle/>
          <a:p>
            <a:pPr algn="ctr"/>
            <a:r>
              <a:rPr lang="en-US" dirty="0">
                <a:solidFill>
                  <a:schemeClr val="accent5">
                    <a:lumMod val="50000"/>
                  </a:schemeClr>
                </a:solidFill>
              </a:rPr>
              <a:t>Root Node</a:t>
            </a:r>
            <a:endParaRPr lang="en-IN" dirty="0">
              <a:solidFill>
                <a:schemeClr val="accent5">
                  <a:lumMod val="50000"/>
                </a:schemeClr>
              </a:solidFill>
            </a:endParaRPr>
          </a:p>
        </p:txBody>
      </p:sp>
      <p:cxnSp>
        <p:nvCxnSpPr>
          <p:cNvPr id="37" name="Straight Arrow Connector 36">
            <a:extLst>
              <a:ext uri="{FF2B5EF4-FFF2-40B4-BE49-F238E27FC236}">
                <a16:creationId xmlns:a16="http://schemas.microsoft.com/office/drawing/2014/main" id="{B7CB3AC8-3681-4DCC-B289-17E123CE6ACF}"/>
              </a:ext>
            </a:extLst>
          </p:cNvPr>
          <p:cNvCxnSpPr>
            <a:stCxn id="35" idx="2"/>
          </p:cNvCxnSpPr>
          <p:nvPr/>
        </p:nvCxnSpPr>
        <p:spPr>
          <a:xfrm>
            <a:off x="10032520" y="788927"/>
            <a:ext cx="0" cy="40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3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par>
                                <p:cTn id="43" presetID="2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par>
                                <p:cTn id="46" presetID="22" presetClass="entr" presetSubtype="4"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par>
                                <p:cTn id="49" presetID="2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par>
                                <p:cTn id="52" presetID="22" presetClass="entr" presetSubtype="4"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a:extLst>
              <a:ext uri="{FF2B5EF4-FFF2-40B4-BE49-F238E27FC236}">
                <a16:creationId xmlns:a16="http://schemas.microsoft.com/office/drawing/2014/main" id="{84A24772-BA9C-4948-8A78-189D42C0A156}"/>
              </a:ext>
            </a:extLst>
          </p:cNvPr>
          <p:cNvSpPr>
            <a:spLocks noGrp="1"/>
          </p:cNvSpPr>
          <p:nvPr>
            <p:ph type="dt" idx="10"/>
          </p:nvPr>
        </p:nvSpPr>
        <p:spPr/>
        <p:txBody>
          <a:bodyPr/>
          <a:lstStyle/>
          <a:p>
            <a:r>
              <a:rPr lang="en-US" altLang="en-US"/>
              <a:t>12/26/03</a:t>
            </a:r>
          </a:p>
        </p:txBody>
      </p:sp>
      <p:sp>
        <p:nvSpPr>
          <p:cNvPr id="32" name="Footer Placeholder 2">
            <a:extLst>
              <a:ext uri="{FF2B5EF4-FFF2-40B4-BE49-F238E27FC236}">
                <a16:creationId xmlns:a16="http://schemas.microsoft.com/office/drawing/2014/main" id="{000CC104-6846-4D86-BBC5-3E85A4172C88}"/>
              </a:ext>
            </a:extLst>
          </p:cNvPr>
          <p:cNvSpPr>
            <a:spLocks noGrp="1"/>
          </p:cNvSpPr>
          <p:nvPr>
            <p:ph type="ftr" idx="11"/>
          </p:nvPr>
        </p:nvSpPr>
        <p:spPr/>
        <p:txBody>
          <a:bodyPr/>
          <a:lstStyle/>
          <a:p>
            <a:r>
              <a:rPr lang="en-US" altLang="en-US"/>
              <a:t>AVL Trees - Lecture 8</a:t>
            </a:r>
          </a:p>
        </p:txBody>
      </p:sp>
      <p:sp>
        <p:nvSpPr>
          <p:cNvPr id="33" name="Slide Number Placeholder 3">
            <a:extLst>
              <a:ext uri="{FF2B5EF4-FFF2-40B4-BE49-F238E27FC236}">
                <a16:creationId xmlns:a16="http://schemas.microsoft.com/office/drawing/2014/main" id="{5C947DCA-1D3E-4062-A357-8D60D75354E5}"/>
              </a:ext>
            </a:extLst>
          </p:cNvPr>
          <p:cNvSpPr>
            <a:spLocks noGrp="1"/>
          </p:cNvSpPr>
          <p:nvPr>
            <p:ph type="sldNum" idx="12"/>
          </p:nvPr>
        </p:nvSpPr>
        <p:spPr/>
        <p:txBody>
          <a:bodyPr/>
          <a:lstStyle/>
          <a:p>
            <a:fld id="{5BACF497-FC0D-44BA-BCFD-0859D3A7DED5}" type="slidenum">
              <a:rPr lang="en-US" altLang="en-US"/>
              <a:pPr/>
              <a:t>40</a:t>
            </a:fld>
            <a:endParaRPr lang="en-US" altLang="en-US"/>
          </a:p>
        </p:txBody>
      </p:sp>
      <p:sp>
        <p:nvSpPr>
          <p:cNvPr id="29697" name="Oval 1">
            <a:extLst>
              <a:ext uri="{FF2B5EF4-FFF2-40B4-BE49-F238E27FC236}">
                <a16:creationId xmlns:a16="http://schemas.microsoft.com/office/drawing/2014/main" id="{D064DEF9-4C75-4356-8ED5-7DAEB4D187CE}"/>
              </a:ext>
            </a:extLst>
          </p:cNvPr>
          <p:cNvSpPr>
            <a:spLocks noChangeArrowheads="1"/>
          </p:cNvSpPr>
          <p:nvPr/>
        </p:nvSpPr>
        <p:spPr bwMode="auto">
          <a:xfrm>
            <a:off x="5575300" y="1695451"/>
            <a:ext cx="762000" cy="722313"/>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698" name="Text Box 2">
            <a:extLst>
              <a:ext uri="{FF2B5EF4-FFF2-40B4-BE49-F238E27FC236}">
                <a16:creationId xmlns:a16="http://schemas.microsoft.com/office/drawing/2014/main" id="{AD8B6CBC-4CEF-453C-BEB4-F0DB6B69D6E7}"/>
              </a:ext>
            </a:extLst>
          </p:cNvPr>
          <p:cNvSpPr txBox="1">
            <a:spLocks noChangeArrowheads="1"/>
          </p:cNvSpPr>
          <p:nvPr/>
        </p:nvSpPr>
        <p:spPr bwMode="auto">
          <a:xfrm>
            <a:off x="5783264" y="1497014"/>
            <a:ext cx="4667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29699" name="Oval 3">
            <a:extLst>
              <a:ext uri="{FF2B5EF4-FFF2-40B4-BE49-F238E27FC236}">
                <a16:creationId xmlns:a16="http://schemas.microsoft.com/office/drawing/2014/main" id="{2C038606-B811-44A0-B368-1863B89D0D4C}"/>
              </a:ext>
            </a:extLst>
          </p:cNvPr>
          <p:cNvSpPr>
            <a:spLocks noChangeArrowheads="1"/>
          </p:cNvSpPr>
          <p:nvPr/>
        </p:nvSpPr>
        <p:spPr bwMode="auto">
          <a:xfrm>
            <a:off x="4049713" y="287813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0" name="Text Box 4">
            <a:extLst>
              <a:ext uri="{FF2B5EF4-FFF2-40B4-BE49-F238E27FC236}">
                <a16:creationId xmlns:a16="http://schemas.microsoft.com/office/drawing/2014/main" id="{86F3B319-D37D-4D6D-B059-0CC384646A17}"/>
              </a:ext>
            </a:extLst>
          </p:cNvPr>
          <p:cNvSpPr txBox="1">
            <a:spLocks noChangeArrowheads="1"/>
          </p:cNvSpPr>
          <p:nvPr/>
        </p:nvSpPr>
        <p:spPr bwMode="auto">
          <a:xfrm>
            <a:off x="4202114" y="27559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k</a:t>
            </a:r>
          </a:p>
        </p:txBody>
      </p:sp>
      <p:cxnSp>
        <p:nvCxnSpPr>
          <p:cNvPr id="29701" name="AutoShape 5">
            <a:extLst>
              <a:ext uri="{FF2B5EF4-FFF2-40B4-BE49-F238E27FC236}">
                <a16:creationId xmlns:a16="http://schemas.microsoft.com/office/drawing/2014/main" id="{448E75A6-3F5F-4B07-B97B-2CE7D875213E}"/>
              </a:ext>
            </a:extLst>
          </p:cNvPr>
          <p:cNvCxnSpPr>
            <a:cxnSpLocks noChangeShapeType="1"/>
            <a:stCxn id="29697" idx="3"/>
            <a:endCxn id="29699" idx="7"/>
          </p:cNvCxnSpPr>
          <p:nvPr/>
        </p:nvCxnSpPr>
        <p:spPr bwMode="auto">
          <a:xfrm flipH="1">
            <a:off x="4700589" y="2312988"/>
            <a:ext cx="985837" cy="67151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02" name="AutoShape 6">
            <a:extLst>
              <a:ext uri="{FF2B5EF4-FFF2-40B4-BE49-F238E27FC236}">
                <a16:creationId xmlns:a16="http://schemas.microsoft.com/office/drawing/2014/main" id="{37DB289C-FDD4-4D50-8810-497727B9FCF5}"/>
              </a:ext>
            </a:extLst>
          </p:cNvPr>
          <p:cNvSpPr>
            <a:spLocks noChangeArrowheads="1"/>
          </p:cNvSpPr>
          <p:nvPr/>
        </p:nvSpPr>
        <p:spPr bwMode="auto">
          <a:xfrm>
            <a:off x="2524125" y="4060826"/>
            <a:ext cx="1455738" cy="1116013"/>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29703" name="AutoShape 7">
            <a:extLst>
              <a:ext uri="{FF2B5EF4-FFF2-40B4-BE49-F238E27FC236}">
                <a16:creationId xmlns:a16="http://schemas.microsoft.com/office/drawing/2014/main" id="{AA6CFBBC-DFC2-4437-967D-CC735858FE1C}"/>
              </a:ext>
            </a:extLst>
          </p:cNvPr>
          <p:cNvCxnSpPr>
            <a:cxnSpLocks noChangeShapeType="1"/>
            <a:stCxn id="29699" idx="3"/>
            <a:endCxn id="29702" idx="0"/>
          </p:cNvCxnSpPr>
          <p:nvPr/>
        </p:nvCxnSpPr>
        <p:spPr bwMode="auto">
          <a:xfrm flipH="1">
            <a:off x="3252789" y="3494089"/>
            <a:ext cx="909637" cy="5667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04" name="Text Box 8">
            <a:extLst>
              <a:ext uri="{FF2B5EF4-FFF2-40B4-BE49-F238E27FC236}">
                <a16:creationId xmlns:a16="http://schemas.microsoft.com/office/drawing/2014/main" id="{18C0D066-84F0-4517-88AD-6DD88C634FEF}"/>
              </a:ext>
            </a:extLst>
          </p:cNvPr>
          <p:cNvSpPr txBox="1">
            <a:spLocks noChangeArrowheads="1"/>
          </p:cNvSpPr>
          <p:nvPr/>
        </p:nvSpPr>
        <p:spPr bwMode="auto">
          <a:xfrm>
            <a:off x="2986089" y="429895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29705" name="AutoShape 9">
            <a:extLst>
              <a:ext uri="{FF2B5EF4-FFF2-40B4-BE49-F238E27FC236}">
                <a16:creationId xmlns:a16="http://schemas.microsoft.com/office/drawing/2014/main" id="{C1045144-650C-4024-8D73-1E392C609403}"/>
              </a:ext>
            </a:extLst>
          </p:cNvPr>
          <p:cNvSpPr>
            <a:spLocks noChangeArrowheads="1"/>
          </p:cNvSpPr>
          <p:nvPr/>
        </p:nvSpPr>
        <p:spPr bwMode="auto">
          <a:xfrm>
            <a:off x="4119564" y="4914900"/>
            <a:ext cx="1317625"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6" name="Text Box 10">
            <a:extLst>
              <a:ext uri="{FF2B5EF4-FFF2-40B4-BE49-F238E27FC236}">
                <a16:creationId xmlns:a16="http://schemas.microsoft.com/office/drawing/2014/main" id="{B825786E-29A6-4DF4-98EA-1FC4C7B6ECB9}"/>
              </a:ext>
            </a:extLst>
          </p:cNvPr>
          <p:cNvSpPr txBox="1">
            <a:spLocks noChangeArrowheads="1"/>
          </p:cNvSpPr>
          <p:nvPr/>
        </p:nvSpPr>
        <p:spPr bwMode="auto">
          <a:xfrm>
            <a:off x="4502150" y="5275264"/>
            <a:ext cx="46513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V</a:t>
            </a:r>
          </a:p>
        </p:txBody>
      </p:sp>
      <p:sp>
        <p:nvSpPr>
          <p:cNvPr id="29707" name="AutoShape 11">
            <a:extLst>
              <a:ext uri="{FF2B5EF4-FFF2-40B4-BE49-F238E27FC236}">
                <a16:creationId xmlns:a16="http://schemas.microsoft.com/office/drawing/2014/main" id="{989597CA-A4C1-4563-A332-4BE32742681C}"/>
              </a:ext>
            </a:extLst>
          </p:cNvPr>
          <p:cNvSpPr>
            <a:spLocks noChangeArrowheads="1"/>
          </p:cNvSpPr>
          <p:nvPr/>
        </p:nvSpPr>
        <p:spPr bwMode="auto">
          <a:xfrm>
            <a:off x="6753226" y="3271838"/>
            <a:ext cx="1457325" cy="11176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8" name="Text Box 12">
            <a:extLst>
              <a:ext uri="{FF2B5EF4-FFF2-40B4-BE49-F238E27FC236}">
                <a16:creationId xmlns:a16="http://schemas.microsoft.com/office/drawing/2014/main" id="{CC5CAC33-D369-4EF0-A971-01E46BFBE236}"/>
              </a:ext>
            </a:extLst>
          </p:cNvPr>
          <p:cNvSpPr txBox="1">
            <a:spLocks noChangeArrowheads="1"/>
          </p:cNvSpPr>
          <p:nvPr/>
        </p:nvSpPr>
        <p:spPr bwMode="auto">
          <a:xfrm>
            <a:off x="7170739" y="3546476"/>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29709" name="AutoShape 13">
            <a:extLst>
              <a:ext uri="{FF2B5EF4-FFF2-40B4-BE49-F238E27FC236}">
                <a16:creationId xmlns:a16="http://schemas.microsoft.com/office/drawing/2014/main" id="{6E5502CB-AC72-4B28-A134-67771B4D4D82}"/>
              </a:ext>
            </a:extLst>
          </p:cNvPr>
          <p:cNvCxnSpPr>
            <a:cxnSpLocks noChangeShapeType="1"/>
            <a:stCxn id="29699" idx="5"/>
            <a:endCxn id="29716" idx="1"/>
          </p:cNvCxnSpPr>
          <p:nvPr/>
        </p:nvCxnSpPr>
        <p:spPr bwMode="auto">
          <a:xfrm>
            <a:off x="4700588" y="3494088"/>
            <a:ext cx="639762" cy="47466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10" name="AutoShape 14">
            <a:extLst>
              <a:ext uri="{FF2B5EF4-FFF2-40B4-BE49-F238E27FC236}">
                <a16:creationId xmlns:a16="http://schemas.microsoft.com/office/drawing/2014/main" id="{40F94C48-5DCB-4BE0-8A43-98754A361B8F}"/>
              </a:ext>
            </a:extLst>
          </p:cNvPr>
          <p:cNvCxnSpPr>
            <a:cxnSpLocks noChangeShapeType="1"/>
            <a:stCxn id="29697" idx="5"/>
            <a:endCxn id="29707" idx="0"/>
          </p:cNvCxnSpPr>
          <p:nvPr/>
        </p:nvCxnSpPr>
        <p:spPr bwMode="auto">
          <a:xfrm>
            <a:off x="6226175" y="2312989"/>
            <a:ext cx="1257300" cy="9604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1" name="Line 15">
            <a:extLst>
              <a:ext uri="{FF2B5EF4-FFF2-40B4-BE49-F238E27FC236}">
                <a16:creationId xmlns:a16="http://schemas.microsoft.com/office/drawing/2014/main" id="{A1E5D865-3542-4FB4-A3A7-335D2E34C9B0}"/>
              </a:ext>
            </a:extLst>
          </p:cNvPr>
          <p:cNvSpPr>
            <a:spLocks noChangeShapeType="1"/>
          </p:cNvSpPr>
          <p:nvPr/>
        </p:nvSpPr>
        <p:spPr bwMode="auto">
          <a:xfrm>
            <a:off x="8556625" y="43894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9712" name="Line 16">
            <a:extLst>
              <a:ext uri="{FF2B5EF4-FFF2-40B4-BE49-F238E27FC236}">
                <a16:creationId xmlns:a16="http://schemas.microsoft.com/office/drawing/2014/main" id="{5BD7BBD2-F50C-4530-B199-A63DECF3A09F}"/>
              </a:ext>
            </a:extLst>
          </p:cNvPr>
          <p:cNvSpPr>
            <a:spLocks noChangeShapeType="1"/>
          </p:cNvSpPr>
          <p:nvPr/>
        </p:nvSpPr>
        <p:spPr bwMode="auto">
          <a:xfrm>
            <a:off x="8556625" y="51768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9713" name="Line 17">
            <a:extLst>
              <a:ext uri="{FF2B5EF4-FFF2-40B4-BE49-F238E27FC236}">
                <a16:creationId xmlns:a16="http://schemas.microsoft.com/office/drawing/2014/main" id="{F382B566-0489-435B-85F1-DA59061180F6}"/>
              </a:ext>
            </a:extLst>
          </p:cNvPr>
          <p:cNvSpPr>
            <a:spLocks noChangeShapeType="1"/>
          </p:cNvSpPr>
          <p:nvPr/>
        </p:nvSpPr>
        <p:spPr bwMode="auto">
          <a:xfrm>
            <a:off x="8626475" y="6030914"/>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9714" name="AutoShape 18">
            <a:extLst>
              <a:ext uri="{FF2B5EF4-FFF2-40B4-BE49-F238E27FC236}">
                <a16:creationId xmlns:a16="http://schemas.microsoft.com/office/drawing/2014/main" id="{555447EE-A85B-4411-A716-A46F92EE27D9}"/>
              </a:ext>
            </a:extLst>
          </p:cNvPr>
          <p:cNvSpPr>
            <a:spLocks noChangeArrowheads="1"/>
          </p:cNvSpPr>
          <p:nvPr/>
        </p:nvSpPr>
        <p:spPr bwMode="auto">
          <a:xfrm>
            <a:off x="5853114" y="4914900"/>
            <a:ext cx="1316037"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15" name="Text Box 19">
            <a:extLst>
              <a:ext uri="{FF2B5EF4-FFF2-40B4-BE49-F238E27FC236}">
                <a16:creationId xmlns:a16="http://schemas.microsoft.com/office/drawing/2014/main" id="{B9D29657-E04C-47A8-87E9-7E3CCEDA8CE0}"/>
              </a:ext>
            </a:extLst>
          </p:cNvPr>
          <p:cNvSpPr txBox="1">
            <a:spLocks noChangeArrowheads="1"/>
          </p:cNvSpPr>
          <p:nvPr/>
        </p:nvSpPr>
        <p:spPr bwMode="auto">
          <a:xfrm>
            <a:off x="6096000" y="5262564"/>
            <a:ext cx="4635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W</a:t>
            </a:r>
          </a:p>
        </p:txBody>
      </p:sp>
      <p:sp>
        <p:nvSpPr>
          <p:cNvPr id="29716" name="Oval 20">
            <a:extLst>
              <a:ext uri="{FF2B5EF4-FFF2-40B4-BE49-F238E27FC236}">
                <a16:creationId xmlns:a16="http://schemas.microsoft.com/office/drawing/2014/main" id="{D36E7226-1A47-4CE3-B3DD-F72B440A3995}"/>
              </a:ext>
            </a:extLst>
          </p:cNvPr>
          <p:cNvSpPr>
            <a:spLocks noChangeArrowheads="1"/>
          </p:cNvSpPr>
          <p:nvPr/>
        </p:nvSpPr>
        <p:spPr bwMode="auto">
          <a:xfrm>
            <a:off x="5227639" y="3863976"/>
            <a:ext cx="763587" cy="722313"/>
          </a:xfrm>
          <a:prstGeom prst="ellipse">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17" name="Text Box 21">
            <a:extLst>
              <a:ext uri="{FF2B5EF4-FFF2-40B4-BE49-F238E27FC236}">
                <a16:creationId xmlns:a16="http://schemas.microsoft.com/office/drawing/2014/main" id="{1B0FEC82-2C0C-43D4-A781-F3F6086CEA89}"/>
              </a:ext>
            </a:extLst>
          </p:cNvPr>
          <p:cNvSpPr txBox="1">
            <a:spLocks noChangeArrowheads="1"/>
          </p:cNvSpPr>
          <p:nvPr/>
        </p:nvSpPr>
        <p:spPr bwMode="auto">
          <a:xfrm>
            <a:off x="5414964" y="3763964"/>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i</a:t>
            </a:r>
          </a:p>
        </p:txBody>
      </p:sp>
      <p:cxnSp>
        <p:nvCxnSpPr>
          <p:cNvPr id="29718" name="AutoShape 22">
            <a:extLst>
              <a:ext uri="{FF2B5EF4-FFF2-40B4-BE49-F238E27FC236}">
                <a16:creationId xmlns:a16="http://schemas.microsoft.com/office/drawing/2014/main" id="{E6E9192F-73CE-4BE2-815C-C70AE918A94C}"/>
              </a:ext>
            </a:extLst>
          </p:cNvPr>
          <p:cNvCxnSpPr>
            <a:cxnSpLocks noChangeShapeType="1"/>
            <a:stCxn id="29716" idx="3"/>
            <a:endCxn id="29705" idx="0"/>
          </p:cNvCxnSpPr>
          <p:nvPr/>
        </p:nvCxnSpPr>
        <p:spPr bwMode="auto">
          <a:xfrm flipH="1">
            <a:off x="4778375" y="4479926"/>
            <a:ext cx="560388" cy="434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19" name="AutoShape 23">
            <a:extLst>
              <a:ext uri="{FF2B5EF4-FFF2-40B4-BE49-F238E27FC236}">
                <a16:creationId xmlns:a16="http://schemas.microsoft.com/office/drawing/2014/main" id="{61524B0E-864F-440D-87CB-8A75A5E797DA}"/>
              </a:ext>
            </a:extLst>
          </p:cNvPr>
          <p:cNvCxnSpPr>
            <a:cxnSpLocks noChangeShapeType="1"/>
            <a:stCxn id="29716" idx="5"/>
            <a:endCxn id="29714" idx="0"/>
          </p:cNvCxnSpPr>
          <p:nvPr/>
        </p:nvCxnSpPr>
        <p:spPr bwMode="auto">
          <a:xfrm>
            <a:off x="5880101" y="4479926"/>
            <a:ext cx="631825" cy="43497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0" name="Rectangle 24">
            <a:extLst>
              <a:ext uri="{FF2B5EF4-FFF2-40B4-BE49-F238E27FC236}">
                <a16:creationId xmlns:a16="http://schemas.microsoft.com/office/drawing/2014/main" id="{482F8849-B43C-43B0-B590-7FC30503A26F}"/>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AVL Insertion: Inside Case</a:t>
            </a:r>
          </a:p>
        </p:txBody>
      </p:sp>
      <p:sp>
        <p:nvSpPr>
          <p:cNvPr id="29721" name="Text Box 25">
            <a:extLst>
              <a:ext uri="{FF2B5EF4-FFF2-40B4-BE49-F238E27FC236}">
                <a16:creationId xmlns:a16="http://schemas.microsoft.com/office/drawing/2014/main" id="{6B954B0E-2A06-4C90-8F30-7B5D1AD1891A}"/>
              </a:ext>
            </a:extLst>
          </p:cNvPr>
          <p:cNvSpPr txBox="1">
            <a:spLocks noChangeArrowheads="1"/>
          </p:cNvSpPr>
          <p:nvPr/>
        </p:nvSpPr>
        <p:spPr bwMode="auto">
          <a:xfrm>
            <a:off x="6883400" y="1768475"/>
            <a:ext cx="30940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We will do a </a:t>
            </a:r>
            <a:r>
              <a:rPr lang="en-US" altLang="en-US">
                <a:solidFill>
                  <a:srgbClr val="3333CC"/>
                </a:solidFill>
                <a:latin typeface="Arial" panose="020B0604020202020204" pitchFamily="34" charset="0"/>
              </a:rPr>
              <a:t>left-right </a:t>
            </a:r>
          </a:p>
          <a:p>
            <a:pPr>
              <a:buClrTx/>
              <a:buFontTx/>
              <a:buNone/>
            </a:pPr>
            <a:r>
              <a:rPr lang="en-US" altLang="en-US">
                <a:solidFill>
                  <a:srgbClr val="3333CC"/>
                </a:solidFill>
                <a:latin typeface="Arial" panose="020B0604020202020204" pitchFamily="34" charset="0"/>
              </a:rPr>
              <a:t>“double rotation” .</a:t>
            </a:r>
            <a:r>
              <a:rPr lang="en-US" altLang="en-US">
                <a:latin typeface="Arial" panose="020B0604020202020204" pitchFamily="34" charset="0"/>
              </a:rPr>
              <a:t> . .</a:t>
            </a:r>
          </a:p>
        </p:txBody>
      </p:sp>
      <p:sp>
        <p:nvSpPr>
          <p:cNvPr id="29722" name="Freeform 26">
            <a:extLst>
              <a:ext uri="{FF2B5EF4-FFF2-40B4-BE49-F238E27FC236}">
                <a16:creationId xmlns:a16="http://schemas.microsoft.com/office/drawing/2014/main" id="{E739D018-D1F1-4AC6-8692-D9EA1BD100F8}"/>
              </a:ext>
            </a:extLst>
          </p:cNvPr>
          <p:cNvSpPr>
            <a:spLocks/>
          </p:cNvSpPr>
          <p:nvPr/>
        </p:nvSpPr>
        <p:spPr bwMode="auto">
          <a:xfrm>
            <a:off x="5014913" y="2984500"/>
            <a:ext cx="735012" cy="839788"/>
          </a:xfrm>
          <a:custGeom>
            <a:avLst/>
            <a:gdLst>
              <a:gd name="T0" fmla="*/ 463 w 463"/>
              <a:gd name="T1" fmla="*/ 529 h 529"/>
              <a:gd name="T2" fmla="*/ 365 w 463"/>
              <a:gd name="T3" fmla="*/ 87 h 529"/>
              <a:gd name="T4" fmla="*/ 0 w 463"/>
              <a:gd name="T5" fmla="*/ 10 h 529"/>
            </a:gdLst>
            <a:ahLst/>
            <a:cxnLst>
              <a:cxn ang="0">
                <a:pos x="T0" y="T1"/>
              </a:cxn>
              <a:cxn ang="0">
                <a:pos x="T2" y="T3"/>
              </a:cxn>
              <a:cxn ang="0">
                <a:pos x="T4" y="T5"/>
              </a:cxn>
            </a:cxnLst>
            <a:rect l="0" t="0" r="r" b="b"/>
            <a:pathLst>
              <a:path w="463" h="529">
                <a:moveTo>
                  <a:pt x="463" y="529"/>
                </a:moveTo>
                <a:cubicBezTo>
                  <a:pt x="452" y="351"/>
                  <a:pt x="442" y="174"/>
                  <a:pt x="365" y="87"/>
                </a:cubicBezTo>
                <a:cubicBezTo>
                  <a:pt x="288" y="0"/>
                  <a:pt x="144" y="5"/>
                  <a:pt x="0" y="10"/>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23" name="Freeform 27">
            <a:extLst>
              <a:ext uri="{FF2B5EF4-FFF2-40B4-BE49-F238E27FC236}">
                <a16:creationId xmlns:a16="http://schemas.microsoft.com/office/drawing/2014/main" id="{A8F49F0B-C25C-4512-B494-0BF2C649D9A5}"/>
              </a:ext>
            </a:extLst>
          </p:cNvPr>
          <p:cNvSpPr>
            <a:spLocks/>
          </p:cNvSpPr>
          <p:nvPr/>
        </p:nvSpPr>
        <p:spPr bwMode="auto">
          <a:xfrm>
            <a:off x="4586288" y="2152650"/>
            <a:ext cx="817562" cy="825500"/>
          </a:xfrm>
          <a:custGeom>
            <a:avLst/>
            <a:gdLst>
              <a:gd name="T0" fmla="*/ 206 w 515"/>
              <a:gd name="T1" fmla="*/ 520 h 520"/>
              <a:gd name="T2" fmla="*/ 52 w 515"/>
              <a:gd name="T3" fmla="*/ 91 h 520"/>
              <a:gd name="T4" fmla="*/ 515 w 515"/>
              <a:gd name="T5" fmla="*/ 0 h 520"/>
            </a:gdLst>
            <a:ahLst/>
            <a:cxnLst>
              <a:cxn ang="0">
                <a:pos x="T0" y="T1"/>
              </a:cxn>
              <a:cxn ang="0">
                <a:pos x="T2" y="T3"/>
              </a:cxn>
              <a:cxn ang="0">
                <a:pos x="T4" y="T5"/>
              </a:cxn>
            </a:cxnLst>
            <a:rect l="0" t="0" r="r" b="b"/>
            <a:pathLst>
              <a:path w="515" h="520">
                <a:moveTo>
                  <a:pt x="206" y="520"/>
                </a:moveTo>
                <a:cubicBezTo>
                  <a:pt x="103" y="349"/>
                  <a:pt x="0" y="178"/>
                  <a:pt x="52" y="91"/>
                </a:cubicBezTo>
                <a:cubicBezTo>
                  <a:pt x="104" y="4"/>
                  <a:pt x="309" y="2"/>
                  <a:pt x="515" y="0"/>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24" name="Oval 28">
            <a:extLst>
              <a:ext uri="{FF2B5EF4-FFF2-40B4-BE49-F238E27FC236}">
                <a16:creationId xmlns:a16="http://schemas.microsoft.com/office/drawing/2014/main" id="{4AEC070C-4202-48D1-AF34-1334C4EED849}"/>
              </a:ext>
            </a:extLst>
          </p:cNvPr>
          <p:cNvSpPr>
            <a:spLocks noChangeArrowheads="1"/>
          </p:cNvSpPr>
          <p:nvPr/>
        </p:nvSpPr>
        <p:spPr bwMode="auto">
          <a:xfrm rot="1680000">
            <a:off x="3276600" y="3008314"/>
            <a:ext cx="3429000" cy="1487487"/>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25" name="Oval 29">
            <a:extLst>
              <a:ext uri="{FF2B5EF4-FFF2-40B4-BE49-F238E27FC236}">
                <a16:creationId xmlns:a16="http://schemas.microsoft.com/office/drawing/2014/main" id="{B6A62067-9DBB-47BC-B117-36AE94F091EA}"/>
              </a:ext>
            </a:extLst>
          </p:cNvPr>
          <p:cNvSpPr>
            <a:spLocks noChangeArrowheads="1"/>
          </p:cNvSpPr>
          <p:nvPr/>
        </p:nvSpPr>
        <p:spPr bwMode="auto">
          <a:xfrm rot="19500000">
            <a:off x="3503613" y="1828800"/>
            <a:ext cx="3429000" cy="1487488"/>
          </a:xfrm>
          <a:prstGeom prst="ellipse">
            <a:avLst/>
          </a:prstGeom>
          <a:noFill/>
          <a:ln w="25560">
            <a:solidFill>
              <a:srgbClr val="FF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1">
            <a:extLst>
              <a:ext uri="{FF2B5EF4-FFF2-40B4-BE49-F238E27FC236}">
                <a16:creationId xmlns:a16="http://schemas.microsoft.com/office/drawing/2014/main" id="{54A59F9E-E193-494E-951E-264011143C39}"/>
              </a:ext>
            </a:extLst>
          </p:cNvPr>
          <p:cNvSpPr>
            <a:spLocks noGrp="1"/>
          </p:cNvSpPr>
          <p:nvPr>
            <p:ph type="dt" idx="10"/>
          </p:nvPr>
        </p:nvSpPr>
        <p:spPr/>
        <p:txBody>
          <a:bodyPr/>
          <a:lstStyle/>
          <a:p>
            <a:r>
              <a:rPr lang="en-US" altLang="en-US"/>
              <a:t>12/26/03</a:t>
            </a:r>
          </a:p>
        </p:txBody>
      </p:sp>
      <p:sp>
        <p:nvSpPr>
          <p:cNvPr id="26" name="Footer Placeholder 2">
            <a:extLst>
              <a:ext uri="{FF2B5EF4-FFF2-40B4-BE49-F238E27FC236}">
                <a16:creationId xmlns:a16="http://schemas.microsoft.com/office/drawing/2014/main" id="{160DABF7-1D6D-4A74-B4DB-B5241BFA4E4E}"/>
              </a:ext>
            </a:extLst>
          </p:cNvPr>
          <p:cNvSpPr>
            <a:spLocks noGrp="1"/>
          </p:cNvSpPr>
          <p:nvPr>
            <p:ph type="ftr" idx="11"/>
          </p:nvPr>
        </p:nvSpPr>
        <p:spPr/>
        <p:txBody>
          <a:bodyPr/>
          <a:lstStyle/>
          <a:p>
            <a:r>
              <a:rPr lang="en-US" altLang="en-US"/>
              <a:t>AVL Trees - Lecture 8</a:t>
            </a:r>
          </a:p>
        </p:txBody>
      </p:sp>
      <p:sp>
        <p:nvSpPr>
          <p:cNvPr id="27" name="Slide Number Placeholder 3">
            <a:extLst>
              <a:ext uri="{FF2B5EF4-FFF2-40B4-BE49-F238E27FC236}">
                <a16:creationId xmlns:a16="http://schemas.microsoft.com/office/drawing/2014/main" id="{6112F69B-C1AA-4216-ABF8-DF016FA6FC89}"/>
              </a:ext>
            </a:extLst>
          </p:cNvPr>
          <p:cNvSpPr>
            <a:spLocks noGrp="1"/>
          </p:cNvSpPr>
          <p:nvPr>
            <p:ph type="sldNum" idx="12"/>
          </p:nvPr>
        </p:nvSpPr>
        <p:spPr/>
        <p:txBody>
          <a:bodyPr/>
          <a:lstStyle/>
          <a:p>
            <a:fld id="{32DE8311-CB0D-4AC2-89BB-ACDAE5738C46}" type="slidenum">
              <a:rPr lang="en-US" altLang="en-US"/>
              <a:pPr/>
              <a:t>41</a:t>
            </a:fld>
            <a:endParaRPr lang="en-US" altLang="en-US"/>
          </a:p>
        </p:txBody>
      </p:sp>
      <p:sp>
        <p:nvSpPr>
          <p:cNvPr id="30721" name="Oval 1">
            <a:extLst>
              <a:ext uri="{FF2B5EF4-FFF2-40B4-BE49-F238E27FC236}">
                <a16:creationId xmlns:a16="http://schemas.microsoft.com/office/drawing/2014/main" id="{17E9E65A-EA29-4AB6-8983-15E655E871CF}"/>
              </a:ext>
            </a:extLst>
          </p:cNvPr>
          <p:cNvSpPr>
            <a:spLocks noChangeArrowheads="1"/>
          </p:cNvSpPr>
          <p:nvPr/>
        </p:nvSpPr>
        <p:spPr bwMode="auto">
          <a:xfrm>
            <a:off x="5575300" y="1695451"/>
            <a:ext cx="762000" cy="722313"/>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22" name="Text Box 2">
            <a:extLst>
              <a:ext uri="{FF2B5EF4-FFF2-40B4-BE49-F238E27FC236}">
                <a16:creationId xmlns:a16="http://schemas.microsoft.com/office/drawing/2014/main" id="{A994B17C-88C7-4977-993D-8C9233EF5926}"/>
              </a:ext>
            </a:extLst>
          </p:cNvPr>
          <p:cNvSpPr txBox="1">
            <a:spLocks noChangeArrowheads="1"/>
          </p:cNvSpPr>
          <p:nvPr/>
        </p:nvSpPr>
        <p:spPr bwMode="auto">
          <a:xfrm>
            <a:off x="5783264" y="1497014"/>
            <a:ext cx="4667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30723" name="Oval 3">
            <a:extLst>
              <a:ext uri="{FF2B5EF4-FFF2-40B4-BE49-F238E27FC236}">
                <a16:creationId xmlns:a16="http://schemas.microsoft.com/office/drawing/2014/main" id="{51406384-BBC3-40B4-9BE7-0D431F0777DF}"/>
              </a:ext>
            </a:extLst>
          </p:cNvPr>
          <p:cNvSpPr>
            <a:spLocks noChangeArrowheads="1"/>
          </p:cNvSpPr>
          <p:nvPr/>
        </p:nvSpPr>
        <p:spPr bwMode="auto">
          <a:xfrm>
            <a:off x="3352800" y="377983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k</a:t>
            </a:r>
          </a:p>
        </p:txBody>
      </p:sp>
      <p:cxnSp>
        <p:nvCxnSpPr>
          <p:cNvPr id="30724" name="AutoShape 4">
            <a:extLst>
              <a:ext uri="{FF2B5EF4-FFF2-40B4-BE49-F238E27FC236}">
                <a16:creationId xmlns:a16="http://schemas.microsoft.com/office/drawing/2014/main" id="{0D17A82D-1632-420F-8CCA-3667B9B061EC}"/>
              </a:ext>
            </a:extLst>
          </p:cNvPr>
          <p:cNvCxnSpPr>
            <a:cxnSpLocks noChangeShapeType="1"/>
            <a:stCxn id="30721" idx="3"/>
            <a:endCxn id="30738" idx="0"/>
          </p:cNvCxnSpPr>
          <p:nvPr/>
        </p:nvCxnSpPr>
        <p:spPr bwMode="auto">
          <a:xfrm flipH="1">
            <a:off x="4421189" y="2312988"/>
            <a:ext cx="1266825" cy="584200"/>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5" name="AutoShape 5">
            <a:extLst>
              <a:ext uri="{FF2B5EF4-FFF2-40B4-BE49-F238E27FC236}">
                <a16:creationId xmlns:a16="http://schemas.microsoft.com/office/drawing/2014/main" id="{38C1094E-DA46-4C09-90B9-F9AEC4A83797}"/>
              </a:ext>
            </a:extLst>
          </p:cNvPr>
          <p:cNvSpPr>
            <a:spLocks noChangeArrowheads="1"/>
          </p:cNvSpPr>
          <p:nvPr/>
        </p:nvSpPr>
        <p:spPr bwMode="auto">
          <a:xfrm>
            <a:off x="2133600" y="4953001"/>
            <a:ext cx="1455738" cy="1116013"/>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30726" name="AutoShape 6">
            <a:extLst>
              <a:ext uri="{FF2B5EF4-FFF2-40B4-BE49-F238E27FC236}">
                <a16:creationId xmlns:a16="http://schemas.microsoft.com/office/drawing/2014/main" id="{C0714E3E-C39C-4485-84D4-E6348E4061EC}"/>
              </a:ext>
            </a:extLst>
          </p:cNvPr>
          <p:cNvCxnSpPr>
            <a:cxnSpLocks noChangeShapeType="1"/>
            <a:stCxn id="30723" idx="3"/>
            <a:endCxn id="30725" idx="0"/>
          </p:cNvCxnSpPr>
          <p:nvPr/>
        </p:nvCxnSpPr>
        <p:spPr bwMode="auto">
          <a:xfrm flipH="1">
            <a:off x="2860675" y="4397376"/>
            <a:ext cx="603250" cy="5572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7" name="Text Box 7">
            <a:extLst>
              <a:ext uri="{FF2B5EF4-FFF2-40B4-BE49-F238E27FC236}">
                <a16:creationId xmlns:a16="http://schemas.microsoft.com/office/drawing/2014/main" id="{125FE261-7D4D-4229-B354-C2B908246903}"/>
              </a:ext>
            </a:extLst>
          </p:cNvPr>
          <p:cNvSpPr txBox="1">
            <a:spLocks noChangeArrowheads="1"/>
          </p:cNvSpPr>
          <p:nvPr/>
        </p:nvSpPr>
        <p:spPr bwMode="auto">
          <a:xfrm>
            <a:off x="2595564" y="52578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30728" name="AutoShape 8">
            <a:extLst>
              <a:ext uri="{FF2B5EF4-FFF2-40B4-BE49-F238E27FC236}">
                <a16:creationId xmlns:a16="http://schemas.microsoft.com/office/drawing/2014/main" id="{D75457C6-6D94-4756-BD3D-4749B39A62DD}"/>
              </a:ext>
            </a:extLst>
          </p:cNvPr>
          <p:cNvSpPr>
            <a:spLocks noChangeArrowheads="1"/>
          </p:cNvSpPr>
          <p:nvPr/>
        </p:nvSpPr>
        <p:spPr bwMode="auto">
          <a:xfrm>
            <a:off x="3881439" y="4876800"/>
            <a:ext cx="1317625"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V</a:t>
            </a:r>
          </a:p>
        </p:txBody>
      </p:sp>
      <p:sp>
        <p:nvSpPr>
          <p:cNvPr id="30729" name="AutoShape 9">
            <a:extLst>
              <a:ext uri="{FF2B5EF4-FFF2-40B4-BE49-F238E27FC236}">
                <a16:creationId xmlns:a16="http://schemas.microsoft.com/office/drawing/2014/main" id="{5C0E20B5-2BE1-4BFD-8688-3817E77FCEBB}"/>
              </a:ext>
            </a:extLst>
          </p:cNvPr>
          <p:cNvSpPr>
            <a:spLocks noChangeArrowheads="1"/>
          </p:cNvSpPr>
          <p:nvPr/>
        </p:nvSpPr>
        <p:spPr bwMode="auto">
          <a:xfrm>
            <a:off x="6753226" y="3271838"/>
            <a:ext cx="1457325" cy="11176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30" name="Text Box 10">
            <a:extLst>
              <a:ext uri="{FF2B5EF4-FFF2-40B4-BE49-F238E27FC236}">
                <a16:creationId xmlns:a16="http://schemas.microsoft.com/office/drawing/2014/main" id="{FE565081-6578-4626-9390-1B420E9BA7C2}"/>
              </a:ext>
            </a:extLst>
          </p:cNvPr>
          <p:cNvSpPr txBox="1">
            <a:spLocks noChangeArrowheads="1"/>
          </p:cNvSpPr>
          <p:nvPr/>
        </p:nvSpPr>
        <p:spPr bwMode="auto">
          <a:xfrm>
            <a:off x="7170739" y="3546476"/>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30731" name="AutoShape 11">
            <a:extLst>
              <a:ext uri="{FF2B5EF4-FFF2-40B4-BE49-F238E27FC236}">
                <a16:creationId xmlns:a16="http://schemas.microsoft.com/office/drawing/2014/main" id="{6F3E92C8-78CF-4A6D-ACA2-C0319A59A6AE}"/>
              </a:ext>
            </a:extLst>
          </p:cNvPr>
          <p:cNvCxnSpPr>
            <a:cxnSpLocks noChangeShapeType="1"/>
            <a:stCxn id="30723" idx="5"/>
            <a:endCxn id="30728" idx="0"/>
          </p:cNvCxnSpPr>
          <p:nvPr/>
        </p:nvCxnSpPr>
        <p:spPr bwMode="auto">
          <a:xfrm>
            <a:off x="4003676" y="4397376"/>
            <a:ext cx="538163" cy="4810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2">
            <a:extLst>
              <a:ext uri="{FF2B5EF4-FFF2-40B4-BE49-F238E27FC236}">
                <a16:creationId xmlns:a16="http://schemas.microsoft.com/office/drawing/2014/main" id="{FC5273A7-7576-4F25-A20C-0509670F0231}"/>
              </a:ext>
            </a:extLst>
          </p:cNvPr>
          <p:cNvCxnSpPr>
            <a:cxnSpLocks noChangeShapeType="1"/>
            <a:stCxn id="30721" idx="5"/>
            <a:endCxn id="30729" idx="0"/>
          </p:cNvCxnSpPr>
          <p:nvPr/>
        </p:nvCxnSpPr>
        <p:spPr bwMode="auto">
          <a:xfrm>
            <a:off x="6226175" y="2312989"/>
            <a:ext cx="1257300" cy="9604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Line 13">
            <a:extLst>
              <a:ext uri="{FF2B5EF4-FFF2-40B4-BE49-F238E27FC236}">
                <a16:creationId xmlns:a16="http://schemas.microsoft.com/office/drawing/2014/main" id="{3C1B7678-1474-4938-9AC8-64EB9E175BC0}"/>
              </a:ext>
            </a:extLst>
          </p:cNvPr>
          <p:cNvSpPr>
            <a:spLocks noChangeShapeType="1"/>
          </p:cNvSpPr>
          <p:nvPr/>
        </p:nvSpPr>
        <p:spPr bwMode="auto">
          <a:xfrm>
            <a:off x="8556625" y="43894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34" name="Line 14">
            <a:extLst>
              <a:ext uri="{FF2B5EF4-FFF2-40B4-BE49-F238E27FC236}">
                <a16:creationId xmlns:a16="http://schemas.microsoft.com/office/drawing/2014/main" id="{F6742FDA-1FE3-4746-B418-BB1B05CAD19E}"/>
              </a:ext>
            </a:extLst>
          </p:cNvPr>
          <p:cNvSpPr>
            <a:spLocks noChangeShapeType="1"/>
          </p:cNvSpPr>
          <p:nvPr/>
        </p:nvSpPr>
        <p:spPr bwMode="auto">
          <a:xfrm>
            <a:off x="8556625" y="51768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35" name="Line 15">
            <a:extLst>
              <a:ext uri="{FF2B5EF4-FFF2-40B4-BE49-F238E27FC236}">
                <a16:creationId xmlns:a16="http://schemas.microsoft.com/office/drawing/2014/main" id="{556C9296-2D5C-4B55-A520-A42D7A8582F5}"/>
              </a:ext>
            </a:extLst>
          </p:cNvPr>
          <p:cNvSpPr>
            <a:spLocks noChangeShapeType="1"/>
          </p:cNvSpPr>
          <p:nvPr/>
        </p:nvSpPr>
        <p:spPr bwMode="auto">
          <a:xfrm>
            <a:off x="8626475" y="6030914"/>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36" name="AutoShape 16">
            <a:extLst>
              <a:ext uri="{FF2B5EF4-FFF2-40B4-BE49-F238E27FC236}">
                <a16:creationId xmlns:a16="http://schemas.microsoft.com/office/drawing/2014/main" id="{E9A5A637-D951-4656-8B6B-E028C8C7C9DE}"/>
              </a:ext>
            </a:extLst>
          </p:cNvPr>
          <p:cNvSpPr>
            <a:spLocks noChangeArrowheads="1"/>
          </p:cNvSpPr>
          <p:nvPr/>
        </p:nvSpPr>
        <p:spPr bwMode="auto">
          <a:xfrm>
            <a:off x="5334000" y="4038600"/>
            <a:ext cx="1316038"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37" name="Text Box 17">
            <a:extLst>
              <a:ext uri="{FF2B5EF4-FFF2-40B4-BE49-F238E27FC236}">
                <a16:creationId xmlns:a16="http://schemas.microsoft.com/office/drawing/2014/main" id="{D5B4C115-9ED0-47F5-AF06-CC4AFAD79484}"/>
              </a:ext>
            </a:extLst>
          </p:cNvPr>
          <p:cNvSpPr txBox="1">
            <a:spLocks noChangeArrowheads="1"/>
          </p:cNvSpPr>
          <p:nvPr/>
        </p:nvSpPr>
        <p:spPr bwMode="auto">
          <a:xfrm>
            <a:off x="5576888" y="4386264"/>
            <a:ext cx="4635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W</a:t>
            </a:r>
          </a:p>
        </p:txBody>
      </p:sp>
      <p:sp>
        <p:nvSpPr>
          <p:cNvPr id="30738" name="Oval 18">
            <a:extLst>
              <a:ext uri="{FF2B5EF4-FFF2-40B4-BE49-F238E27FC236}">
                <a16:creationId xmlns:a16="http://schemas.microsoft.com/office/drawing/2014/main" id="{F40B3E04-1074-49B3-9E06-4EFF484E14FB}"/>
              </a:ext>
            </a:extLst>
          </p:cNvPr>
          <p:cNvSpPr>
            <a:spLocks noChangeArrowheads="1"/>
          </p:cNvSpPr>
          <p:nvPr/>
        </p:nvSpPr>
        <p:spPr bwMode="auto">
          <a:xfrm>
            <a:off x="4038600" y="2895601"/>
            <a:ext cx="763588" cy="722313"/>
          </a:xfrm>
          <a:prstGeom prst="ellipse">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i</a:t>
            </a:r>
          </a:p>
        </p:txBody>
      </p:sp>
      <p:cxnSp>
        <p:nvCxnSpPr>
          <p:cNvPr id="30739" name="AutoShape 19">
            <a:extLst>
              <a:ext uri="{FF2B5EF4-FFF2-40B4-BE49-F238E27FC236}">
                <a16:creationId xmlns:a16="http://schemas.microsoft.com/office/drawing/2014/main" id="{F2D8031F-AD9E-41D3-A080-9EBB13DE05D9}"/>
              </a:ext>
            </a:extLst>
          </p:cNvPr>
          <p:cNvCxnSpPr>
            <a:cxnSpLocks noChangeShapeType="1"/>
            <a:stCxn id="30738" idx="5"/>
            <a:endCxn id="30736" idx="0"/>
          </p:cNvCxnSpPr>
          <p:nvPr/>
        </p:nvCxnSpPr>
        <p:spPr bwMode="auto">
          <a:xfrm>
            <a:off x="4691063" y="3511550"/>
            <a:ext cx="1301750" cy="527050"/>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Rectangle 20">
            <a:extLst>
              <a:ext uri="{FF2B5EF4-FFF2-40B4-BE49-F238E27FC236}">
                <a16:creationId xmlns:a16="http://schemas.microsoft.com/office/drawing/2014/main" id="{602CDE71-8E62-413F-A368-C5C1A1C2C051}"/>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Double rotation : first rotation</a:t>
            </a:r>
          </a:p>
        </p:txBody>
      </p:sp>
      <p:sp>
        <p:nvSpPr>
          <p:cNvPr id="30741" name="Text Box 21">
            <a:extLst>
              <a:ext uri="{FF2B5EF4-FFF2-40B4-BE49-F238E27FC236}">
                <a16:creationId xmlns:a16="http://schemas.microsoft.com/office/drawing/2014/main" id="{D9A4AA46-0CE3-4AC2-93A2-37D651498E94}"/>
              </a:ext>
            </a:extLst>
          </p:cNvPr>
          <p:cNvSpPr txBox="1">
            <a:spLocks noChangeArrowheads="1"/>
          </p:cNvSpPr>
          <p:nvPr/>
        </p:nvSpPr>
        <p:spPr bwMode="auto">
          <a:xfrm>
            <a:off x="6883401" y="1768475"/>
            <a:ext cx="303991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solidFill>
                  <a:srgbClr val="3333CC"/>
                </a:solidFill>
                <a:latin typeface="Arial" panose="020B0604020202020204" pitchFamily="34" charset="0"/>
              </a:rPr>
              <a:t>left rotation complete</a:t>
            </a:r>
          </a:p>
        </p:txBody>
      </p:sp>
      <p:cxnSp>
        <p:nvCxnSpPr>
          <p:cNvPr id="30742" name="AutoShape 22">
            <a:extLst>
              <a:ext uri="{FF2B5EF4-FFF2-40B4-BE49-F238E27FC236}">
                <a16:creationId xmlns:a16="http://schemas.microsoft.com/office/drawing/2014/main" id="{01077E8D-179D-40B6-BEC3-ED620A4894D3}"/>
              </a:ext>
            </a:extLst>
          </p:cNvPr>
          <p:cNvCxnSpPr>
            <a:cxnSpLocks noChangeShapeType="1"/>
            <a:stCxn id="30738" idx="3"/>
            <a:endCxn id="30723" idx="0"/>
          </p:cNvCxnSpPr>
          <p:nvPr/>
        </p:nvCxnSpPr>
        <p:spPr bwMode="auto">
          <a:xfrm flipH="1">
            <a:off x="3733801" y="3511550"/>
            <a:ext cx="415925" cy="26828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Oval 23">
            <a:extLst>
              <a:ext uri="{FF2B5EF4-FFF2-40B4-BE49-F238E27FC236}">
                <a16:creationId xmlns:a16="http://schemas.microsoft.com/office/drawing/2014/main" id="{F5F71D85-162C-46D6-80ED-C2145AD73F48}"/>
              </a:ext>
            </a:extLst>
          </p:cNvPr>
          <p:cNvSpPr>
            <a:spLocks noChangeArrowheads="1"/>
          </p:cNvSpPr>
          <p:nvPr/>
        </p:nvSpPr>
        <p:spPr bwMode="auto">
          <a:xfrm rot="19500000">
            <a:off x="2209800" y="2971800"/>
            <a:ext cx="3429000" cy="1487488"/>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1">
            <a:extLst>
              <a:ext uri="{FF2B5EF4-FFF2-40B4-BE49-F238E27FC236}">
                <a16:creationId xmlns:a16="http://schemas.microsoft.com/office/drawing/2014/main" id="{6A2135BA-AC1B-4632-B744-E19A68DDFAB1}"/>
              </a:ext>
            </a:extLst>
          </p:cNvPr>
          <p:cNvSpPr>
            <a:spLocks noGrp="1"/>
          </p:cNvSpPr>
          <p:nvPr>
            <p:ph type="dt" idx="10"/>
          </p:nvPr>
        </p:nvSpPr>
        <p:spPr/>
        <p:txBody>
          <a:bodyPr/>
          <a:lstStyle/>
          <a:p>
            <a:r>
              <a:rPr lang="en-US" altLang="en-US"/>
              <a:t>12/26/03</a:t>
            </a:r>
          </a:p>
        </p:txBody>
      </p:sp>
      <p:sp>
        <p:nvSpPr>
          <p:cNvPr id="26" name="Footer Placeholder 2">
            <a:extLst>
              <a:ext uri="{FF2B5EF4-FFF2-40B4-BE49-F238E27FC236}">
                <a16:creationId xmlns:a16="http://schemas.microsoft.com/office/drawing/2014/main" id="{DFED23C6-AAEA-46A4-B787-C2F879F21E42}"/>
              </a:ext>
            </a:extLst>
          </p:cNvPr>
          <p:cNvSpPr>
            <a:spLocks noGrp="1"/>
          </p:cNvSpPr>
          <p:nvPr>
            <p:ph type="ftr" idx="11"/>
          </p:nvPr>
        </p:nvSpPr>
        <p:spPr/>
        <p:txBody>
          <a:bodyPr/>
          <a:lstStyle/>
          <a:p>
            <a:r>
              <a:rPr lang="en-US" altLang="en-US"/>
              <a:t>AVL Trees - Lecture 8</a:t>
            </a:r>
          </a:p>
        </p:txBody>
      </p:sp>
      <p:sp>
        <p:nvSpPr>
          <p:cNvPr id="27" name="Slide Number Placeholder 3">
            <a:extLst>
              <a:ext uri="{FF2B5EF4-FFF2-40B4-BE49-F238E27FC236}">
                <a16:creationId xmlns:a16="http://schemas.microsoft.com/office/drawing/2014/main" id="{A89B877A-8F52-45B6-B3DE-F9842666E33F}"/>
              </a:ext>
            </a:extLst>
          </p:cNvPr>
          <p:cNvSpPr>
            <a:spLocks noGrp="1"/>
          </p:cNvSpPr>
          <p:nvPr>
            <p:ph type="sldNum" idx="12"/>
          </p:nvPr>
        </p:nvSpPr>
        <p:spPr/>
        <p:txBody>
          <a:bodyPr/>
          <a:lstStyle/>
          <a:p>
            <a:fld id="{DDCC72DE-0105-41F8-A77D-454699688164}" type="slidenum">
              <a:rPr lang="en-US" altLang="en-US"/>
              <a:pPr/>
              <a:t>42</a:t>
            </a:fld>
            <a:endParaRPr lang="en-US" altLang="en-US"/>
          </a:p>
        </p:txBody>
      </p:sp>
      <p:sp>
        <p:nvSpPr>
          <p:cNvPr id="31745" name="Oval 1">
            <a:extLst>
              <a:ext uri="{FF2B5EF4-FFF2-40B4-BE49-F238E27FC236}">
                <a16:creationId xmlns:a16="http://schemas.microsoft.com/office/drawing/2014/main" id="{49B78182-3807-46F7-9310-2EAFC9C8D549}"/>
              </a:ext>
            </a:extLst>
          </p:cNvPr>
          <p:cNvSpPr>
            <a:spLocks noChangeArrowheads="1"/>
          </p:cNvSpPr>
          <p:nvPr/>
        </p:nvSpPr>
        <p:spPr bwMode="auto">
          <a:xfrm>
            <a:off x="5575300" y="1695451"/>
            <a:ext cx="762000" cy="722313"/>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46" name="Text Box 2">
            <a:extLst>
              <a:ext uri="{FF2B5EF4-FFF2-40B4-BE49-F238E27FC236}">
                <a16:creationId xmlns:a16="http://schemas.microsoft.com/office/drawing/2014/main" id="{40475B48-4021-4B75-B482-809448A80D66}"/>
              </a:ext>
            </a:extLst>
          </p:cNvPr>
          <p:cNvSpPr txBox="1">
            <a:spLocks noChangeArrowheads="1"/>
          </p:cNvSpPr>
          <p:nvPr/>
        </p:nvSpPr>
        <p:spPr bwMode="auto">
          <a:xfrm>
            <a:off x="5783264" y="1497014"/>
            <a:ext cx="4667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j</a:t>
            </a:r>
          </a:p>
        </p:txBody>
      </p:sp>
      <p:sp>
        <p:nvSpPr>
          <p:cNvPr id="31747" name="Oval 3">
            <a:extLst>
              <a:ext uri="{FF2B5EF4-FFF2-40B4-BE49-F238E27FC236}">
                <a16:creationId xmlns:a16="http://schemas.microsoft.com/office/drawing/2014/main" id="{00A1B091-9968-4234-A5F3-A1C6EB303DD6}"/>
              </a:ext>
            </a:extLst>
          </p:cNvPr>
          <p:cNvSpPr>
            <a:spLocks noChangeArrowheads="1"/>
          </p:cNvSpPr>
          <p:nvPr/>
        </p:nvSpPr>
        <p:spPr bwMode="auto">
          <a:xfrm>
            <a:off x="3352800" y="377983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k</a:t>
            </a:r>
          </a:p>
        </p:txBody>
      </p:sp>
      <p:cxnSp>
        <p:nvCxnSpPr>
          <p:cNvPr id="31748" name="AutoShape 4">
            <a:extLst>
              <a:ext uri="{FF2B5EF4-FFF2-40B4-BE49-F238E27FC236}">
                <a16:creationId xmlns:a16="http://schemas.microsoft.com/office/drawing/2014/main" id="{91D8BDD6-EC05-43CA-90CA-741A5734FA19}"/>
              </a:ext>
            </a:extLst>
          </p:cNvPr>
          <p:cNvCxnSpPr>
            <a:cxnSpLocks noChangeShapeType="1"/>
            <a:stCxn id="31745" idx="3"/>
            <a:endCxn id="31762" idx="0"/>
          </p:cNvCxnSpPr>
          <p:nvPr/>
        </p:nvCxnSpPr>
        <p:spPr bwMode="auto">
          <a:xfrm flipH="1">
            <a:off x="4421189" y="2312988"/>
            <a:ext cx="1266825" cy="584200"/>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49" name="AutoShape 5">
            <a:extLst>
              <a:ext uri="{FF2B5EF4-FFF2-40B4-BE49-F238E27FC236}">
                <a16:creationId xmlns:a16="http://schemas.microsoft.com/office/drawing/2014/main" id="{11F62FDA-B1BC-46F9-B5DC-2A6EE592FC73}"/>
              </a:ext>
            </a:extLst>
          </p:cNvPr>
          <p:cNvSpPr>
            <a:spLocks noChangeArrowheads="1"/>
          </p:cNvSpPr>
          <p:nvPr/>
        </p:nvSpPr>
        <p:spPr bwMode="auto">
          <a:xfrm>
            <a:off x="2133600" y="4953001"/>
            <a:ext cx="1455738" cy="1116013"/>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31750" name="AutoShape 6">
            <a:extLst>
              <a:ext uri="{FF2B5EF4-FFF2-40B4-BE49-F238E27FC236}">
                <a16:creationId xmlns:a16="http://schemas.microsoft.com/office/drawing/2014/main" id="{D4615A1A-654F-4260-87E5-389756766047}"/>
              </a:ext>
            </a:extLst>
          </p:cNvPr>
          <p:cNvCxnSpPr>
            <a:cxnSpLocks noChangeShapeType="1"/>
            <a:stCxn id="31747" idx="3"/>
            <a:endCxn id="31749" idx="0"/>
          </p:cNvCxnSpPr>
          <p:nvPr/>
        </p:nvCxnSpPr>
        <p:spPr bwMode="auto">
          <a:xfrm flipH="1">
            <a:off x="2860675" y="4397376"/>
            <a:ext cx="603250" cy="5572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51" name="Text Box 7">
            <a:extLst>
              <a:ext uri="{FF2B5EF4-FFF2-40B4-BE49-F238E27FC236}">
                <a16:creationId xmlns:a16="http://schemas.microsoft.com/office/drawing/2014/main" id="{A025151E-1C50-4598-8286-CC82A1BCFE10}"/>
              </a:ext>
            </a:extLst>
          </p:cNvPr>
          <p:cNvSpPr txBox="1">
            <a:spLocks noChangeArrowheads="1"/>
          </p:cNvSpPr>
          <p:nvPr/>
        </p:nvSpPr>
        <p:spPr bwMode="auto">
          <a:xfrm>
            <a:off x="2595564" y="52578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X</a:t>
            </a:r>
          </a:p>
        </p:txBody>
      </p:sp>
      <p:sp>
        <p:nvSpPr>
          <p:cNvPr id="31752" name="AutoShape 8">
            <a:extLst>
              <a:ext uri="{FF2B5EF4-FFF2-40B4-BE49-F238E27FC236}">
                <a16:creationId xmlns:a16="http://schemas.microsoft.com/office/drawing/2014/main" id="{5A744DE3-6307-474D-A797-CE9E19921B98}"/>
              </a:ext>
            </a:extLst>
          </p:cNvPr>
          <p:cNvSpPr>
            <a:spLocks noChangeArrowheads="1"/>
          </p:cNvSpPr>
          <p:nvPr/>
        </p:nvSpPr>
        <p:spPr bwMode="auto">
          <a:xfrm>
            <a:off x="3881439" y="4876800"/>
            <a:ext cx="1317625"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V</a:t>
            </a:r>
          </a:p>
        </p:txBody>
      </p:sp>
      <p:sp>
        <p:nvSpPr>
          <p:cNvPr id="31753" name="AutoShape 9">
            <a:extLst>
              <a:ext uri="{FF2B5EF4-FFF2-40B4-BE49-F238E27FC236}">
                <a16:creationId xmlns:a16="http://schemas.microsoft.com/office/drawing/2014/main" id="{5E1B1B43-BFEA-4062-A303-47B5B969FE2B}"/>
              </a:ext>
            </a:extLst>
          </p:cNvPr>
          <p:cNvSpPr>
            <a:spLocks noChangeArrowheads="1"/>
          </p:cNvSpPr>
          <p:nvPr/>
        </p:nvSpPr>
        <p:spPr bwMode="auto">
          <a:xfrm>
            <a:off x="6753226" y="3271838"/>
            <a:ext cx="1457325" cy="11176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54" name="Text Box 10">
            <a:extLst>
              <a:ext uri="{FF2B5EF4-FFF2-40B4-BE49-F238E27FC236}">
                <a16:creationId xmlns:a16="http://schemas.microsoft.com/office/drawing/2014/main" id="{0BA20447-7468-48B4-9C8B-3E8F2E04F483}"/>
              </a:ext>
            </a:extLst>
          </p:cNvPr>
          <p:cNvSpPr txBox="1">
            <a:spLocks noChangeArrowheads="1"/>
          </p:cNvSpPr>
          <p:nvPr/>
        </p:nvSpPr>
        <p:spPr bwMode="auto">
          <a:xfrm>
            <a:off x="7170739" y="3546476"/>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31755" name="AutoShape 11">
            <a:extLst>
              <a:ext uri="{FF2B5EF4-FFF2-40B4-BE49-F238E27FC236}">
                <a16:creationId xmlns:a16="http://schemas.microsoft.com/office/drawing/2014/main" id="{B1B474CE-45C1-40F3-A5DD-D6B015B8C4AB}"/>
              </a:ext>
            </a:extLst>
          </p:cNvPr>
          <p:cNvCxnSpPr>
            <a:cxnSpLocks noChangeShapeType="1"/>
            <a:stCxn id="31747" idx="5"/>
            <a:endCxn id="31752" idx="0"/>
          </p:cNvCxnSpPr>
          <p:nvPr/>
        </p:nvCxnSpPr>
        <p:spPr bwMode="auto">
          <a:xfrm>
            <a:off x="4003676" y="4397376"/>
            <a:ext cx="538163" cy="4810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56" name="AutoShape 12">
            <a:extLst>
              <a:ext uri="{FF2B5EF4-FFF2-40B4-BE49-F238E27FC236}">
                <a16:creationId xmlns:a16="http://schemas.microsoft.com/office/drawing/2014/main" id="{C3005CB1-BEBD-4619-8302-4FF0753EEC47}"/>
              </a:ext>
            </a:extLst>
          </p:cNvPr>
          <p:cNvCxnSpPr>
            <a:cxnSpLocks noChangeShapeType="1"/>
            <a:stCxn id="31745" idx="5"/>
            <a:endCxn id="31753" idx="0"/>
          </p:cNvCxnSpPr>
          <p:nvPr/>
        </p:nvCxnSpPr>
        <p:spPr bwMode="auto">
          <a:xfrm>
            <a:off x="6226175" y="2312989"/>
            <a:ext cx="1257300" cy="960437"/>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57" name="Line 13">
            <a:extLst>
              <a:ext uri="{FF2B5EF4-FFF2-40B4-BE49-F238E27FC236}">
                <a16:creationId xmlns:a16="http://schemas.microsoft.com/office/drawing/2014/main" id="{16277E08-4D15-4E3A-B76C-D5EDAC15923A}"/>
              </a:ext>
            </a:extLst>
          </p:cNvPr>
          <p:cNvSpPr>
            <a:spLocks noChangeShapeType="1"/>
          </p:cNvSpPr>
          <p:nvPr/>
        </p:nvSpPr>
        <p:spPr bwMode="auto">
          <a:xfrm>
            <a:off x="8556625" y="43894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1758" name="Line 14">
            <a:extLst>
              <a:ext uri="{FF2B5EF4-FFF2-40B4-BE49-F238E27FC236}">
                <a16:creationId xmlns:a16="http://schemas.microsoft.com/office/drawing/2014/main" id="{7205E202-A0D7-4221-9276-33A0CCC457C4}"/>
              </a:ext>
            </a:extLst>
          </p:cNvPr>
          <p:cNvSpPr>
            <a:spLocks noChangeShapeType="1"/>
          </p:cNvSpPr>
          <p:nvPr/>
        </p:nvSpPr>
        <p:spPr bwMode="auto">
          <a:xfrm>
            <a:off x="8556625" y="51768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1759" name="Line 15">
            <a:extLst>
              <a:ext uri="{FF2B5EF4-FFF2-40B4-BE49-F238E27FC236}">
                <a16:creationId xmlns:a16="http://schemas.microsoft.com/office/drawing/2014/main" id="{B6F517C6-0E30-4819-8191-3BD2B7B84192}"/>
              </a:ext>
            </a:extLst>
          </p:cNvPr>
          <p:cNvSpPr>
            <a:spLocks noChangeShapeType="1"/>
          </p:cNvSpPr>
          <p:nvPr/>
        </p:nvSpPr>
        <p:spPr bwMode="auto">
          <a:xfrm>
            <a:off x="8626475" y="6030914"/>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1760" name="AutoShape 16">
            <a:extLst>
              <a:ext uri="{FF2B5EF4-FFF2-40B4-BE49-F238E27FC236}">
                <a16:creationId xmlns:a16="http://schemas.microsoft.com/office/drawing/2014/main" id="{138CAFAA-99D6-41E6-8A09-8C028EA84607}"/>
              </a:ext>
            </a:extLst>
          </p:cNvPr>
          <p:cNvSpPr>
            <a:spLocks noChangeArrowheads="1"/>
          </p:cNvSpPr>
          <p:nvPr/>
        </p:nvSpPr>
        <p:spPr bwMode="auto">
          <a:xfrm>
            <a:off x="5334000" y="4038600"/>
            <a:ext cx="1316038"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61" name="Text Box 17">
            <a:extLst>
              <a:ext uri="{FF2B5EF4-FFF2-40B4-BE49-F238E27FC236}">
                <a16:creationId xmlns:a16="http://schemas.microsoft.com/office/drawing/2014/main" id="{61C3CAF9-766E-457D-B57D-5FF469B30416}"/>
              </a:ext>
            </a:extLst>
          </p:cNvPr>
          <p:cNvSpPr txBox="1">
            <a:spLocks noChangeArrowheads="1"/>
          </p:cNvSpPr>
          <p:nvPr/>
        </p:nvSpPr>
        <p:spPr bwMode="auto">
          <a:xfrm>
            <a:off x="5576888" y="4386264"/>
            <a:ext cx="4635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W</a:t>
            </a:r>
          </a:p>
        </p:txBody>
      </p:sp>
      <p:sp>
        <p:nvSpPr>
          <p:cNvPr id="31762" name="Oval 18">
            <a:extLst>
              <a:ext uri="{FF2B5EF4-FFF2-40B4-BE49-F238E27FC236}">
                <a16:creationId xmlns:a16="http://schemas.microsoft.com/office/drawing/2014/main" id="{7F96DA3B-0623-45FC-9796-98D5EED9671A}"/>
              </a:ext>
            </a:extLst>
          </p:cNvPr>
          <p:cNvSpPr>
            <a:spLocks noChangeArrowheads="1"/>
          </p:cNvSpPr>
          <p:nvPr/>
        </p:nvSpPr>
        <p:spPr bwMode="auto">
          <a:xfrm>
            <a:off x="4038600" y="2895601"/>
            <a:ext cx="763588" cy="722313"/>
          </a:xfrm>
          <a:prstGeom prst="ellipse">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i</a:t>
            </a:r>
          </a:p>
        </p:txBody>
      </p:sp>
      <p:cxnSp>
        <p:nvCxnSpPr>
          <p:cNvPr id="31763" name="AutoShape 19">
            <a:extLst>
              <a:ext uri="{FF2B5EF4-FFF2-40B4-BE49-F238E27FC236}">
                <a16:creationId xmlns:a16="http://schemas.microsoft.com/office/drawing/2014/main" id="{88CFD686-C2E4-4DEA-A1C3-8C45E3CA21AD}"/>
              </a:ext>
            </a:extLst>
          </p:cNvPr>
          <p:cNvCxnSpPr>
            <a:cxnSpLocks noChangeShapeType="1"/>
            <a:stCxn id="31762" idx="5"/>
            <a:endCxn id="31760" idx="0"/>
          </p:cNvCxnSpPr>
          <p:nvPr/>
        </p:nvCxnSpPr>
        <p:spPr bwMode="auto">
          <a:xfrm>
            <a:off x="4691063" y="3511550"/>
            <a:ext cx="1301750" cy="527050"/>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64" name="Rectangle 20">
            <a:extLst>
              <a:ext uri="{FF2B5EF4-FFF2-40B4-BE49-F238E27FC236}">
                <a16:creationId xmlns:a16="http://schemas.microsoft.com/office/drawing/2014/main" id="{BCBF72B7-A1B1-4942-A2AA-0F2FE3B7BE6F}"/>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Double rotation : second rotation</a:t>
            </a:r>
          </a:p>
        </p:txBody>
      </p:sp>
      <p:cxnSp>
        <p:nvCxnSpPr>
          <p:cNvPr id="31765" name="AutoShape 21">
            <a:extLst>
              <a:ext uri="{FF2B5EF4-FFF2-40B4-BE49-F238E27FC236}">
                <a16:creationId xmlns:a16="http://schemas.microsoft.com/office/drawing/2014/main" id="{521F3C0C-F3A5-409E-84EC-83C7C7699E97}"/>
              </a:ext>
            </a:extLst>
          </p:cNvPr>
          <p:cNvCxnSpPr>
            <a:cxnSpLocks noChangeShapeType="1"/>
            <a:stCxn id="31762" idx="3"/>
            <a:endCxn id="31747" idx="0"/>
          </p:cNvCxnSpPr>
          <p:nvPr/>
        </p:nvCxnSpPr>
        <p:spPr bwMode="auto">
          <a:xfrm flipH="1">
            <a:off x="3733801" y="3511550"/>
            <a:ext cx="415925" cy="26828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66" name="Oval 22">
            <a:extLst>
              <a:ext uri="{FF2B5EF4-FFF2-40B4-BE49-F238E27FC236}">
                <a16:creationId xmlns:a16="http://schemas.microsoft.com/office/drawing/2014/main" id="{1D92B253-9C45-4A54-8351-975591BE88FB}"/>
              </a:ext>
            </a:extLst>
          </p:cNvPr>
          <p:cNvSpPr>
            <a:spLocks noChangeArrowheads="1"/>
          </p:cNvSpPr>
          <p:nvPr/>
        </p:nvSpPr>
        <p:spPr bwMode="auto">
          <a:xfrm rot="19500000">
            <a:off x="3429000" y="1941514"/>
            <a:ext cx="3429000" cy="1487487"/>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67" name="Text Box 23">
            <a:extLst>
              <a:ext uri="{FF2B5EF4-FFF2-40B4-BE49-F238E27FC236}">
                <a16:creationId xmlns:a16="http://schemas.microsoft.com/office/drawing/2014/main" id="{C67C4634-20C3-4005-8985-AE330F0E4442}"/>
              </a:ext>
            </a:extLst>
          </p:cNvPr>
          <p:cNvSpPr txBox="1">
            <a:spLocks noChangeArrowheads="1"/>
          </p:cNvSpPr>
          <p:nvPr/>
        </p:nvSpPr>
        <p:spPr bwMode="auto">
          <a:xfrm>
            <a:off x="6845301" y="1954213"/>
            <a:ext cx="328036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solidFill>
                  <a:srgbClr val="3333CC"/>
                </a:solidFill>
                <a:latin typeface="Arial" panose="020B0604020202020204" pitchFamily="34" charset="0"/>
              </a:rPr>
              <a:t>Now do a right rotation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1">
            <a:extLst>
              <a:ext uri="{FF2B5EF4-FFF2-40B4-BE49-F238E27FC236}">
                <a16:creationId xmlns:a16="http://schemas.microsoft.com/office/drawing/2014/main" id="{ADBE3845-6DEF-477E-BAB4-09F97F0E54FF}"/>
              </a:ext>
            </a:extLst>
          </p:cNvPr>
          <p:cNvSpPr>
            <a:spLocks noGrp="1"/>
          </p:cNvSpPr>
          <p:nvPr>
            <p:ph type="dt" idx="10"/>
          </p:nvPr>
        </p:nvSpPr>
        <p:spPr/>
        <p:txBody>
          <a:bodyPr/>
          <a:lstStyle/>
          <a:p>
            <a:r>
              <a:rPr lang="en-US" altLang="en-US"/>
              <a:t>12/26/03</a:t>
            </a:r>
          </a:p>
        </p:txBody>
      </p:sp>
      <p:sp>
        <p:nvSpPr>
          <p:cNvPr id="29" name="Footer Placeholder 2">
            <a:extLst>
              <a:ext uri="{FF2B5EF4-FFF2-40B4-BE49-F238E27FC236}">
                <a16:creationId xmlns:a16="http://schemas.microsoft.com/office/drawing/2014/main" id="{889EB94A-1630-49E6-888D-4C58311183B6}"/>
              </a:ext>
            </a:extLst>
          </p:cNvPr>
          <p:cNvSpPr>
            <a:spLocks noGrp="1"/>
          </p:cNvSpPr>
          <p:nvPr>
            <p:ph type="ftr" idx="11"/>
          </p:nvPr>
        </p:nvSpPr>
        <p:spPr/>
        <p:txBody>
          <a:bodyPr/>
          <a:lstStyle/>
          <a:p>
            <a:r>
              <a:rPr lang="en-US" altLang="en-US"/>
              <a:t>AVL Trees - Lecture 8</a:t>
            </a:r>
          </a:p>
        </p:txBody>
      </p:sp>
      <p:sp>
        <p:nvSpPr>
          <p:cNvPr id="30" name="Slide Number Placeholder 3">
            <a:extLst>
              <a:ext uri="{FF2B5EF4-FFF2-40B4-BE49-F238E27FC236}">
                <a16:creationId xmlns:a16="http://schemas.microsoft.com/office/drawing/2014/main" id="{6641DF4F-65B2-4A3C-90AF-8A4622AF97C9}"/>
              </a:ext>
            </a:extLst>
          </p:cNvPr>
          <p:cNvSpPr>
            <a:spLocks noGrp="1"/>
          </p:cNvSpPr>
          <p:nvPr>
            <p:ph type="sldNum" idx="12"/>
          </p:nvPr>
        </p:nvSpPr>
        <p:spPr/>
        <p:txBody>
          <a:bodyPr/>
          <a:lstStyle/>
          <a:p>
            <a:fld id="{2197092C-CDB5-485C-8C81-0676C4F62821}" type="slidenum">
              <a:rPr lang="en-US" altLang="en-US"/>
              <a:pPr/>
              <a:t>43</a:t>
            </a:fld>
            <a:endParaRPr lang="en-US" altLang="en-US"/>
          </a:p>
        </p:txBody>
      </p:sp>
      <p:sp>
        <p:nvSpPr>
          <p:cNvPr id="32769" name="Oval 1">
            <a:extLst>
              <a:ext uri="{FF2B5EF4-FFF2-40B4-BE49-F238E27FC236}">
                <a16:creationId xmlns:a16="http://schemas.microsoft.com/office/drawing/2014/main" id="{D1CB7347-7780-4127-912E-AEA47B5712B9}"/>
              </a:ext>
            </a:extLst>
          </p:cNvPr>
          <p:cNvSpPr>
            <a:spLocks noChangeArrowheads="1"/>
          </p:cNvSpPr>
          <p:nvPr/>
        </p:nvSpPr>
        <p:spPr bwMode="auto">
          <a:xfrm>
            <a:off x="6334125" y="377348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j</a:t>
            </a:r>
          </a:p>
        </p:txBody>
      </p:sp>
      <p:sp>
        <p:nvSpPr>
          <p:cNvPr id="32770" name="Oval 2">
            <a:extLst>
              <a:ext uri="{FF2B5EF4-FFF2-40B4-BE49-F238E27FC236}">
                <a16:creationId xmlns:a16="http://schemas.microsoft.com/office/drawing/2014/main" id="{EB4768CC-A008-4AAE-B8B2-D3C0F170574D}"/>
              </a:ext>
            </a:extLst>
          </p:cNvPr>
          <p:cNvSpPr>
            <a:spLocks noChangeArrowheads="1"/>
          </p:cNvSpPr>
          <p:nvPr/>
        </p:nvSpPr>
        <p:spPr bwMode="auto">
          <a:xfrm>
            <a:off x="3352800" y="3779838"/>
            <a:ext cx="762000" cy="722312"/>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k</a:t>
            </a:r>
          </a:p>
        </p:txBody>
      </p:sp>
      <p:sp>
        <p:nvSpPr>
          <p:cNvPr id="32771" name="AutoShape 3">
            <a:extLst>
              <a:ext uri="{FF2B5EF4-FFF2-40B4-BE49-F238E27FC236}">
                <a16:creationId xmlns:a16="http://schemas.microsoft.com/office/drawing/2014/main" id="{5363802C-9001-47F6-8FD6-FC6FF5703AFD}"/>
              </a:ext>
            </a:extLst>
          </p:cNvPr>
          <p:cNvSpPr>
            <a:spLocks noChangeArrowheads="1"/>
          </p:cNvSpPr>
          <p:nvPr/>
        </p:nvSpPr>
        <p:spPr bwMode="auto">
          <a:xfrm>
            <a:off x="2133600" y="4953001"/>
            <a:ext cx="1455738" cy="1116013"/>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cxnSp>
        <p:nvCxnSpPr>
          <p:cNvPr id="32772" name="AutoShape 4">
            <a:extLst>
              <a:ext uri="{FF2B5EF4-FFF2-40B4-BE49-F238E27FC236}">
                <a16:creationId xmlns:a16="http://schemas.microsoft.com/office/drawing/2014/main" id="{3DEDD879-54A8-4101-A558-E5EFC9852A6D}"/>
              </a:ext>
            </a:extLst>
          </p:cNvPr>
          <p:cNvCxnSpPr>
            <a:cxnSpLocks noChangeShapeType="1"/>
            <a:stCxn id="32770" idx="3"/>
            <a:endCxn id="32771" idx="0"/>
          </p:cNvCxnSpPr>
          <p:nvPr/>
        </p:nvCxnSpPr>
        <p:spPr bwMode="auto">
          <a:xfrm flipH="1">
            <a:off x="2860675" y="4397376"/>
            <a:ext cx="603250" cy="5572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3" name="Text Box 5">
            <a:extLst>
              <a:ext uri="{FF2B5EF4-FFF2-40B4-BE49-F238E27FC236}">
                <a16:creationId xmlns:a16="http://schemas.microsoft.com/office/drawing/2014/main" id="{2CA3F093-801A-4084-8B45-79547642738D}"/>
              </a:ext>
            </a:extLst>
          </p:cNvPr>
          <p:cNvSpPr txBox="1">
            <a:spLocks noChangeArrowheads="1"/>
          </p:cNvSpPr>
          <p:nvPr/>
        </p:nvSpPr>
        <p:spPr bwMode="auto">
          <a:xfrm>
            <a:off x="2595564" y="52578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t>X</a:t>
            </a:r>
          </a:p>
        </p:txBody>
      </p:sp>
      <p:sp>
        <p:nvSpPr>
          <p:cNvPr id="32774" name="AutoShape 6">
            <a:extLst>
              <a:ext uri="{FF2B5EF4-FFF2-40B4-BE49-F238E27FC236}">
                <a16:creationId xmlns:a16="http://schemas.microsoft.com/office/drawing/2014/main" id="{6A91D2E6-679C-427F-935B-F54FC20469DD}"/>
              </a:ext>
            </a:extLst>
          </p:cNvPr>
          <p:cNvSpPr>
            <a:spLocks noChangeArrowheads="1"/>
          </p:cNvSpPr>
          <p:nvPr/>
        </p:nvSpPr>
        <p:spPr bwMode="auto">
          <a:xfrm>
            <a:off x="3881439" y="4876800"/>
            <a:ext cx="1317625"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V</a:t>
            </a:r>
          </a:p>
        </p:txBody>
      </p:sp>
      <p:sp>
        <p:nvSpPr>
          <p:cNvPr id="32775" name="AutoShape 7">
            <a:extLst>
              <a:ext uri="{FF2B5EF4-FFF2-40B4-BE49-F238E27FC236}">
                <a16:creationId xmlns:a16="http://schemas.microsoft.com/office/drawing/2014/main" id="{F678488A-4AD9-46AE-A60B-97FD9863D8EE}"/>
              </a:ext>
            </a:extLst>
          </p:cNvPr>
          <p:cNvSpPr>
            <a:spLocks noChangeArrowheads="1"/>
          </p:cNvSpPr>
          <p:nvPr/>
        </p:nvSpPr>
        <p:spPr bwMode="auto">
          <a:xfrm>
            <a:off x="6753226" y="4906963"/>
            <a:ext cx="1457325" cy="1117600"/>
          </a:xfrm>
          <a:prstGeom prst="triangle">
            <a:avLst>
              <a:gd name="adj" fmla="val 50000"/>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776" name="Text Box 8">
            <a:extLst>
              <a:ext uri="{FF2B5EF4-FFF2-40B4-BE49-F238E27FC236}">
                <a16:creationId xmlns:a16="http://schemas.microsoft.com/office/drawing/2014/main" id="{25E4809F-A574-4855-B3F7-78F64F0BB01F}"/>
              </a:ext>
            </a:extLst>
          </p:cNvPr>
          <p:cNvSpPr txBox="1">
            <a:spLocks noChangeArrowheads="1"/>
          </p:cNvSpPr>
          <p:nvPr/>
        </p:nvSpPr>
        <p:spPr bwMode="auto">
          <a:xfrm>
            <a:off x="7170739" y="5181601"/>
            <a:ext cx="4651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Z</a:t>
            </a:r>
          </a:p>
        </p:txBody>
      </p:sp>
      <p:cxnSp>
        <p:nvCxnSpPr>
          <p:cNvPr id="32777" name="AutoShape 9">
            <a:extLst>
              <a:ext uri="{FF2B5EF4-FFF2-40B4-BE49-F238E27FC236}">
                <a16:creationId xmlns:a16="http://schemas.microsoft.com/office/drawing/2014/main" id="{02B8CAE8-34BD-4CC0-A6DA-7D0432F02580}"/>
              </a:ext>
            </a:extLst>
          </p:cNvPr>
          <p:cNvCxnSpPr>
            <a:cxnSpLocks noChangeShapeType="1"/>
            <a:stCxn id="32770" idx="5"/>
            <a:endCxn id="32774" idx="0"/>
          </p:cNvCxnSpPr>
          <p:nvPr/>
        </p:nvCxnSpPr>
        <p:spPr bwMode="auto">
          <a:xfrm>
            <a:off x="4003676" y="4397376"/>
            <a:ext cx="538163" cy="481013"/>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78" name="AutoShape 10">
            <a:extLst>
              <a:ext uri="{FF2B5EF4-FFF2-40B4-BE49-F238E27FC236}">
                <a16:creationId xmlns:a16="http://schemas.microsoft.com/office/drawing/2014/main" id="{DA8464F7-F98B-4B73-9C1C-7795097685C0}"/>
              </a:ext>
            </a:extLst>
          </p:cNvPr>
          <p:cNvCxnSpPr>
            <a:cxnSpLocks noChangeShapeType="1"/>
            <a:stCxn id="32769" idx="5"/>
            <a:endCxn id="32775" idx="0"/>
          </p:cNvCxnSpPr>
          <p:nvPr/>
        </p:nvCxnSpPr>
        <p:spPr bwMode="auto">
          <a:xfrm>
            <a:off x="6985001" y="4389439"/>
            <a:ext cx="498475" cy="517525"/>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9" name="Line 11">
            <a:extLst>
              <a:ext uri="{FF2B5EF4-FFF2-40B4-BE49-F238E27FC236}">
                <a16:creationId xmlns:a16="http://schemas.microsoft.com/office/drawing/2014/main" id="{EEF33748-3F7D-41F6-BA81-E40E0F55BA3D}"/>
              </a:ext>
            </a:extLst>
          </p:cNvPr>
          <p:cNvSpPr>
            <a:spLocks noChangeShapeType="1"/>
          </p:cNvSpPr>
          <p:nvPr/>
        </p:nvSpPr>
        <p:spPr bwMode="auto">
          <a:xfrm>
            <a:off x="8556625" y="43894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2780" name="Line 12">
            <a:extLst>
              <a:ext uri="{FF2B5EF4-FFF2-40B4-BE49-F238E27FC236}">
                <a16:creationId xmlns:a16="http://schemas.microsoft.com/office/drawing/2014/main" id="{E9B963A3-7D82-48C2-90B3-9E88B5306E39}"/>
              </a:ext>
            </a:extLst>
          </p:cNvPr>
          <p:cNvSpPr>
            <a:spLocks noChangeShapeType="1"/>
          </p:cNvSpPr>
          <p:nvPr/>
        </p:nvSpPr>
        <p:spPr bwMode="auto">
          <a:xfrm>
            <a:off x="8556625" y="5176839"/>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2781" name="Line 13">
            <a:extLst>
              <a:ext uri="{FF2B5EF4-FFF2-40B4-BE49-F238E27FC236}">
                <a16:creationId xmlns:a16="http://schemas.microsoft.com/office/drawing/2014/main" id="{B526F75A-25C0-404B-A93D-4B550498B205}"/>
              </a:ext>
            </a:extLst>
          </p:cNvPr>
          <p:cNvSpPr>
            <a:spLocks noChangeShapeType="1"/>
          </p:cNvSpPr>
          <p:nvPr/>
        </p:nvSpPr>
        <p:spPr bwMode="auto">
          <a:xfrm>
            <a:off x="8626475" y="6030914"/>
            <a:ext cx="1455738" cy="1587"/>
          </a:xfrm>
          <a:prstGeom prst="line">
            <a:avLst/>
          </a:prstGeom>
          <a:noFill/>
          <a:ln w="1908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2782" name="AutoShape 14">
            <a:extLst>
              <a:ext uri="{FF2B5EF4-FFF2-40B4-BE49-F238E27FC236}">
                <a16:creationId xmlns:a16="http://schemas.microsoft.com/office/drawing/2014/main" id="{6C53F782-DC24-4EBE-B774-CCBDA268968A}"/>
              </a:ext>
            </a:extLst>
          </p:cNvPr>
          <p:cNvSpPr>
            <a:spLocks noChangeArrowheads="1"/>
          </p:cNvSpPr>
          <p:nvPr/>
        </p:nvSpPr>
        <p:spPr bwMode="auto">
          <a:xfrm>
            <a:off x="5334000" y="4876800"/>
            <a:ext cx="1316038" cy="1182688"/>
          </a:xfrm>
          <a:prstGeom prst="triangle">
            <a:avLst>
              <a:gd name="adj" fmla="val 50000"/>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783" name="Text Box 15">
            <a:extLst>
              <a:ext uri="{FF2B5EF4-FFF2-40B4-BE49-F238E27FC236}">
                <a16:creationId xmlns:a16="http://schemas.microsoft.com/office/drawing/2014/main" id="{EEB54B7E-60BB-4B2D-A855-4A87E87679E1}"/>
              </a:ext>
            </a:extLst>
          </p:cNvPr>
          <p:cNvSpPr txBox="1">
            <a:spLocks noChangeArrowheads="1"/>
          </p:cNvSpPr>
          <p:nvPr/>
        </p:nvSpPr>
        <p:spPr bwMode="auto">
          <a:xfrm>
            <a:off x="5576888" y="5224464"/>
            <a:ext cx="4635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3375"/>
              </a:spcBef>
            </a:pPr>
            <a:r>
              <a:rPr lang="en-US" altLang="en-US" sz="5400" i="1">
                <a:latin typeface="Arial" panose="020B0604020202020204" pitchFamily="34" charset="0"/>
              </a:rPr>
              <a:t>W</a:t>
            </a:r>
          </a:p>
        </p:txBody>
      </p:sp>
      <p:sp>
        <p:nvSpPr>
          <p:cNvPr id="32784" name="Oval 16">
            <a:extLst>
              <a:ext uri="{FF2B5EF4-FFF2-40B4-BE49-F238E27FC236}">
                <a16:creationId xmlns:a16="http://schemas.microsoft.com/office/drawing/2014/main" id="{EB283B7F-D4AC-4FE1-AC94-6AD7CA02C647}"/>
              </a:ext>
            </a:extLst>
          </p:cNvPr>
          <p:cNvSpPr>
            <a:spLocks noChangeArrowheads="1"/>
          </p:cNvSpPr>
          <p:nvPr/>
        </p:nvSpPr>
        <p:spPr bwMode="auto">
          <a:xfrm>
            <a:off x="4724400" y="2895601"/>
            <a:ext cx="763588" cy="722313"/>
          </a:xfrm>
          <a:prstGeom prst="ellipse">
            <a:avLst/>
          </a:prstGeom>
          <a:solidFill>
            <a:srgbClr val="00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5400" i="1">
                <a:latin typeface="Arial" panose="020B0604020202020204" pitchFamily="34" charset="0"/>
              </a:rPr>
              <a:t>i</a:t>
            </a:r>
          </a:p>
        </p:txBody>
      </p:sp>
      <p:cxnSp>
        <p:nvCxnSpPr>
          <p:cNvPr id="32785" name="AutoShape 17">
            <a:extLst>
              <a:ext uri="{FF2B5EF4-FFF2-40B4-BE49-F238E27FC236}">
                <a16:creationId xmlns:a16="http://schemas.microsoft.com/office/drawing/2014/main" id="{15225012-78A1-412F-9DFC-80995513CA7B}"/>
              </a:ext>
            </a:extLst>
          </p:cNvPr>
          <p:cNvCxnSpPr>
            <a:cxnSpLocks noChangeShapeType="1"/>
            <a:stCxn id="32769" idx="3"/>
            <a:endCxn id="32782" idx="0"/>
          </p:cNvCxnSpPr>
          <p:nvPr/>
        </p:nvCxnSpPr>
        <p:spPr bwMode="auto">
          <a:xfrm flipH="1">
            <a:off x="5991226" y="4389438"/>
            <a:ext cx="454025" cy="487362"/>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6" name="Rectangle 18">
            <a:extLst>
              <a:ext uri="{FF2B5EF4-FFF2-40B4-BE49-F238E27FC236}">
                <a16:creationId xmlns:a16="http://schemas.microsoft.com/office/drawing/2014/main" id="{EC5807FD-6E62-4DF6-B29F-A43E080F0E93}"/>
              </a:ext>
            </a:extLst>
          </p:cNvPr>
          <p:cNvSpPr>
            <a:spLocks noChangeArrowheads="1"/>
          </p:cNvSpPr>
          <p:nvPr/>
        </p:nvSpPr>
        <p:spPr bwMode="auto">
          <a:xfrm>
            <a:off x="2189164" y="646114"/>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solidFill>
                  <a:srgbClr val="FF0000"/>
                </a:solidFill>
                <a:latin typeface="Arial" panose="020B0604020202020204" pitchFamily="34" charset="0"/>
              </a:rPr>
              <a:t>Double rotation : second rotation</a:t>
            </a:r>
          </a:p>
        </p:txBody>
      </p:sp>
      <p:cxnSp>
        <p:nvCxnSpPr>
          <p:cNvPr id="32787" name="AutoShape 19">
            <a:extLst>
              <a:ext uri="{FF2B5EF4-FFF2-40B4-BE49-F238E27FC236}">
                <a16:creationId xmlns:a16="http://schemas.microsoft.com/office/drawing/2014/main" id="{911F424F-2E83-44FE-9587-765344AC1A31}"/>
              </a:ext>
            </a:extLst>
          </p:cNvPr>
          <p:cNvCxnSpPr>
            <a:cxnSpLocks noChangeShapeType="1"/>
            <a:stCxn id="32784" idx="3"/>
            <a:endCxn id="32770" idx="0"/>
          </p:cNvCxnSpPr>
          <p:nvPr/>
        </p:nvCxnSpPr>
        <p:spPr bwMode="auto">
          <a:xfrm flipH="1">
            <a:off x="3733801" y="3511550"/>
            <a:ext cx="1101725" cy="268288"/>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8" name="AutoShape 20">
            <a:extLst>
              <a:ext uri="{FF2B5EF4-FFF2-40B4-BE49-F238E27FC236}">
                <a16:creationId xmlns:a16="http://schemas.microsoft.com/office/drawing/2014/main" id="{6756E883-40D2-4BD2-8837-F5EC1E5A68D2}"/>
              </a:ext>
            </a:extLst>
          </p:cNvPr>
          <p:cNvCxnSpPr>
            <a:cxnSpLocks noChangeShapeType="1"/>
            <a:stCxn id="32769" idx="0"/>
            <a:endCxn id="32784" idx="5"/>
          </p:cNvCxnSpPr>
          <p:nvPr/>
        </p:nvCxnSpPr>
        <p:spPr bwMode="auto">
          <a:xfrm flipH="1" flipV="1">
            <a:off x="5376863" y="3511550"/>
            <a:ext cx="1338262" cy="260350"/>
          </a:xfrm>
          <a:prstGeom prst="straightConnector1">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9" name="Oval 21">
            <a:extLst>
              <a:ext uri="{FF2B5EF4-FFF2-40B4-BE49-F238E27FC236}">
                <a16:creationId xmlns:a16="http://schemas.microsoft.com/office/drawing/2014/main" id="{C62F526C-7AC3-4DA1-918C-B01CDA2628C9}"/>
              </a:ext>
            </a:extLst>
          </p:cNvPr>
          <p:cNvSpPr>
            <a:spLocks noChangeArrowheads="1"/>
          </p:cNvSpPr>
          <p:nvPr/>
        </p:nvSpPr>
        <p:spPr bwMode="auto">
          <a:xfrm rot="1680000">
            <a:off x="4267200" y="3008314"/>
            <a:ext cx="3429000" cy="1487487"/>
          </a:xfrm>
          <a:prstGeom prst="ellipse">
            <a:avLst/>
          </a:prstGeom>
          <a:noFill/>
          <a:ln w="255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790" name="Text Box 22">
            <a:extLst>
              <a:ext uri="{FF2B5EF4-FFF2-40B4-BE49-F238E27FC236}">
                <a16:creationId xmlns:a16="http://schemas.microsoft.com/office/drawing/2014/main" id="{0698A03B-2680-4F66-9F03-12939889C3B7}"/>
              </a:ext>
            </a:extLst>
          </p:cNvPr>
          <p:cNvSpPr txBox="1">
            <a:spLocks noChangeArrowheads="1"/>
          </p:cNvSpPr>
          <p:nvPr/>
        </p:nvSpPr>
        <p:spPr bwMode="auto">
          <a:xfrm>
            <a:off x="6708776" y="1954213"/>
            <a:ext cx="322906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solidFill>
                  <a:srgbClr val="3333CC"/>
                </a:solidFill>
                <a:latin typeface="Arial" panose="020B0604020202020204" pitchFamily="34" charset="0"/>
              </a:rPr>
              <a:t>right rotation complete</a:t>
            </a:r>
          </a:p>
        </p:txBody>
      </p:sp>
      <p:sp>
        <p:nvSpPr>
          <p:cNvPr id="32791" name="Text Box 23">
            <a:extLst>
              <a:ext uri="{FF2B5EF4-FFF2-40B4-BE49-F238E27FC236}">
                <a16:creationId xmlns:a16="http://schemas.microsoft.com/office/drawing/2014/main" id="{E8396B5C-FF6D-4160-9CCC-370DD7D33FB9}"/>
              </a:ext>
            </a:extLst>
          </p:cNvPr>
          <p:cNvSpPr txBox="1">
            <a:spLocks noChangeArrowheads="1"/>
          </p:cNvSpPr>
          <p:nvPr/>
        </p:nvSpPr>
        <p:spPr bwMode="auto">
          <a:xfrm>
            <a:off x="7091363" y="2661574"/>
            <a:ext cx="2733738"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a:latin typeface="Arial" panose="020B0604020202020204" pitchFamily="34" charset="0"/>
              </a:rPr>
              <a:t>Balance has been </a:t>
            </a:r>
          </a:p>
          <a:p>
            <a:pPr>
              <a:buClrTx/>
              <a:buFontTx/>
              <a:buNone/>
            </a:pPr>
            <a:r>
              <a:rPr lang="en-US" altLang="en-US">
                <a:latin typeface="Arial" panose="020B0604020202020204" pitchFamily="34" charset="0"/>
              </a:rPr>
              <a:t>restored</a:t>
            </a:r>
          </a:p>
        </p:txBody>
      </p:sp>
      <p:sp>
        <p:nvSpPr>
          <p:cNvPr id="32792" name="Text Box 24">
            <a:extLst>
              <a:ext uri="{FF2B5EF4-FFF2-40B4-BE49-F238E27FC236}">
                <a16:creationId xmlns:a16="http://schemas.microsoft.com/office/drawing/2014/main" id="{EE4C8A2C-059F-47B2-8E19-43A3E49ECA4B}"/>
              </a:ext>
            </a:extLst>
          </p:cNvPr>
          <p:cNvSpPr txBox="1">
            <a:spLocks noChangeArrowheads="1"/>
          </p:cNvSpPr>
          <p:nvPr/>
        </p:nvSpPr>
        <p:spPr bwMode="auto">
          <a:xfrm>
            <a:off x="7696200" y="4572001"/>
            <a:ext cx="32543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32793" name="Text Box 25">
            <a:extLst>
              <a:ext uri="{FF2B5EF4-FFF2-40B4-BE49-F238E27FC236}">
                <a16:creationId xmlns:a16="http://schemas.microsoft.com/office/drawing/2014/main" id="{54F98094-74B3-42F5-A810-D13D6A516086}"/>
              </a:ext>
            </a:extLst>
          </p:cNvPr>
          <p:cNvSpPr txBox="1">
            <a:spLocks noChangeArrowheads="1"/>
          </p:cNvSpPr>
          <p:nvPr/>
        </p:nvSpPr>
        <p:spPr bwMode="auto">
          <a:xfrm>
            <a:off x="2439988" y="4648201"/>
            <a:ext cx="3222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a:t>
            </a:r>
          </a:p>
        </p:txBody>
      </p:sp>
      <p:sp>
        <p:nvSpPr>
          <p:cNvPr id="32794" name="Text Box 26">
            <a:extLst>
              <a:ext uri="{FF2B5EF4-FFF2-40B4-BE49-F238E27FC236}">
                <a16:creationId xmlns:a16="http://schemas.microsoft.com/office/drawing/2014/main" id="{B7181DA0-0D86-4034-BDC5-1364FEFE9B54}"/>
              </a:ext>
            </a:extLst>
          </p:cNvPr>
          <p:cNvSpPr txBox="1">
            <a:spLocks noChangeArrowheads="1"/>
          </p:cNvSpPr>
          <p:nvPr/>
        </p:nvSpPr>
        <p:spPr bwMode="auto">
          <a:xfrm>
            <a:off x="4800601" y="4724401"/>
            <a:ext cx="10588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h or h-1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a:extLst>
              <a:ext uri="{FF2B5EF4-FFF2-40B4-BE49-F238E27FC236}">
                <a16:creationId xmlns:a16="http://schemas.microsoft.com/office/drawing/2014/main" id="{F87BABDA-2E1F-4F53-8F38-42F1061E603F}"/>
              </a:ext>
            </a:extLst>
          </p:cNvPr>
          <p:cNvSpPr>
            <a:spLocks noGrp="1"/>
          </p:cNvSpPr>
          <p:nvPr>
            <p:ph type="dt" idx="10"/>
          </p:nvPr>
        </p:nvSpPr>
        <p:spPr/>
        <p:txBody>
          <a:bodyPr/>
          <a:lstStyle/>
          <a:p>
            <a:r>
              <a:rPr lang="en-US" altLang="en-US"/>
              <a:t>12/26/03</a:t>
            </a:r>
          </a:p>
        </p:txBody>
      </p:sp>
      <p:sp>
        <p:nvSpPr>
          <p:cNvPr id="15" name="Footer Placeholder 3">
            <a:extLst>
              <a:ext uri="{FF2B5EF4-FFF2-40B4-BE49-F238E27FC236}">
                <a16:creationId xmlns:a16="http://schemas.microsoft.com/office/drawing/2014/main" id="{BA7FC90C-13F0-471A-838B-62450F58F9BE}"/>
              </a:ext>
            </a:extLst>
          </p:cNvPr>
          <p:cNvSpPr>
            <a:spLocks noGrp="1"/>
          </p:cNvSpPr>
          <p:nvPr>
            <p:ph type="ftr" idx="11"/>
          </p:nvPr>
        </p:nvSpPr>
        <p:spPr/>
        <p:txBody>
          <a:bodyPr/>
          <a:lstStyle/>
          <a:p>
            <a:r>
              <a:rPr lang="en-US" altLang="en-US"/>
              <a:t>AVL Trees - Lecture 8</a:t>
            </a:r>
          </a:p>
        </p:txBody>
      </p:sp>
      <p:sp>
        <p:nvSpPr>
          <p:cNvPr id="16" name="Slide Number Placeholder 4">
            <a:extLst>
              <a:ext uri="{FF2B5EF4-FFF2-40B4-BE49-F238E27FC236}">
                <a16:creationId xmlns:a16="http://schemas.microsoft.com/office/drawing/2014/main" id="{17AE3421-9573-4961-980B-4A43EFFA5D53}"/>
              </a:ext>
            </a:extLst>
          </p:cNvPr>
          <p:cNvSpPr>
            <a:spLocks noGrp="1"/>
          </p:cNvSpPr>
          <p:nvPr>
            <p:ph type="sldNum" idx="12"/>
          </p:nvPr>
        </p:nvSpPr>
        <p:spPr/>
        <p:txBody>
          <a:bodyPr/>
          <a:lstStyle/>
          <a:p>
            <a:fld id="{5CCB40FD-1FAE-4F55-B800-8671C4F555F9}" type="slidenum">
              <a:rPr lang="en-US" altLang="en-US"/>
              <a:pPr/>
              <a:t>44</a:t>
            </a:fld>
            <a:endParaRPr lang="en-US" altLang="en-US"/>
          </a:p>
        </p:txBody>
      </p:sp>
      <p:sp>
        <p:nvSpPr>
          <p:cNvPr id="33793" name="Rectangle 1">
            <a:extLst>
              <a:ext uri="{FF2B5EF4-FFF2-40B4-BE49-F238E27FC236}">
                <a16:creationId xmlns:a16="http://schemas.microsoft.com/office/drawing/2014/main" id="{3F38D998-3F99-4188-B85F-B3AE46E78C6A}"/>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Implementation</a:t>
            </a:r>
          </a:p>
        </p:txBody>
      </p:sp>
      <p:sp>
        <p:nvSpPr>
          <p:cNvPr id="33794" name="Rectangle 2">
            <a:extLst>
              <a:ext uri="{FF2B5EF4-FFF2-40B4-BE49-F238E27FC236}">
                <a16:creationId xmlns:a16="http://schemas.microsoft.com/office/drawing/2014/main" id="{F5BD6692-A7F8-4FA7-B169-20E02332E364}"/>
              </a:ext>
            </a:extLst>
          </p:cNvPr>
          <p:cNvSpPr>
            <a:spLocks noChangeArrowheads="1"/>
          </p:cNvSpPr>
          <p:nvPr/>
        </p:nvSpPr>
        <p:spPr bwMode="auto">
          <a:xfrm>
            <a:off x="5334000" y="3200400"/>
            <a:ext cx="381000" cy="381000"/>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5" name="Rectangle 3">
            <a:extLst>
              <a:ext uri="{FF2B5EF4-FFF2-40B4-BE49-F238E27FC236}">
                <a16:creationId xmlns:a16="http://schemas.microsoft.com/office/drawing/2014/main" id="{DE850FD1-9199-4158-99A2-338C451CB832}"/>
              </a:ext>
            </a:extLst>
          </p:cNvPr>
          <p:cNvSpPr>
            <a:spLocks noChangeArrowheads="1"/>
          </p:cNvSpPr>
          <p:nvPr/>
        </p:nvSpPr>
        <p:spPr bwMode="auto">
          <a:xfrm>
            <a:off x="5715000" y="3200400"/>
            <a:ext cx="381000" cy="381000"/>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6" name="Rectangle 4">
            <a:extLst>
              <a:ext uri="{FF2B5EF4-FFF2-40B4-BE49-F238E27FC236}">
                <a16:creationId xmlns:a16="http://schemas.microsoft.com/office/drawing/2014/main" id="{6F5E2D38-B052-454E-B589-A2D9BBC0654F}"/>
              </a:ext>
            </a:extLst>
          </p:cNvPr>
          <p:cNvSpPr>
            <a:spLocks noChangeArrowheads="1"/>
          </p:cNvSpPr>
          <p:nvPr/>
        </p:nvSpPr>
        <p:spPr bwMode="auto">
          <a:xfrm>
            <a:off x="5334000" y="2819400"/>
            <a:ext cx="762000" cy="381000"/>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7" name="Line 5">
            <a:extLst>
              <a:ext uri="{FF2B5EF4-FFF2-40B4-BE49-F238E27FC236}">
                <a16:creationId xmlns:a16="http://schemas.microsoft.com/office/drawing/2014/main" id="{5B293FAB-84D8-4F6D-AF71-49C57A5BE205}"/>
              </a:ext>
            </a:extLst>
          </p:cNvPr>
          <p:cNvSpPr>
            <a:spLocks noChangeShapeType="1"/>
          </p:cNvSpPr>
          <p:nvPr/>
        </p:nvSpPr>
        <p:spPr bwMode="auto">
          <a:xfrm flipH="1">
            <a:off x="5103814" y="3429000"/>
            <a:ext cx="460375" cy="3048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3798" name="Line 6">
            <a:extLst>
              <a:ext uri="{FF2B5EF4-FFF2-40B4-BE49-F238E27FC236}">
                <a16:creationId xmlns:a16="http://schemas.microsoft.com/office/drawing/2014/main" id="{55FB8A45-F598-4A10-872D-B2609EF23D28}"/>
              </a:ext>
            </a:extLst>
          </p:cNvPr>
          <p:cNvSpPr>
            <a:spLocks noChangeShapeType="1"/>
          </p:cNvSpPr>
          <p:nvPr/>
        </p:nvSpPr>
        <p:spPr bwMode="auto">
          <a:xfrm>
            <a:off x="5943600" y="3429000"/>
            <a:ext cx="457200" cy="3048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3799" name="Rectangle 7">
            <a:extLst>
              <a:ext uri="{FF2B5EF4-FFF2-40B4-BE49-F238E27FC236}">
                <a16:creationId xmlns:a16="http://schemas.microsoft.com/office/drawing/2014/main" id="{1C5FFE4A-2A90-4E13-9B2D-6FFB3001ABE9}"/>
              </a:ext>
            </a:extLst>
          </p:cNvPr>
          <p:cNvSpPr>
            <a:spLocks noChangeArrowheads="1"/>
          </p:cNvSpPr>
          <p:nvPr/>
        </p:nvSpPr>
        <p:spPr bwMode="auto">
          <a:xfrm>
            <a:off x="5334000" y="2438400"/>
            <a:ext cx="762000" cy="381000"/>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800" name="Text Box 8">
            <a:extLst>
              <a:ext uri="{FF2B5EF4-FFF2-40B4-BE49-F238E27FC236}">
                <a16:creationId xmlns:a16="http://schemas.microsoft.com/office/drawing/2014/main" id="{EAB98F87-D95D-4015-82CA-0088863941AB}"/>
              </a:ext>
            </a:extLst>
          </p:cNvPr>
          <p:cNvSpPr txBox="1">
            <a:spLocks noChangeArrowheads="1"/>
          </p:cNvSpPr>
          <p:nvPr/>
        </p:nvSpPr>
        <p:spPr bwMode="auto">
          <a:xfrm>
            <a:off x="6154739" y="2373313"/>
            <a:ext cx="19653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balance (1,0,-1)</a:t>
            </a:r>
          </a:p>
        </p:txBody>
      </p:sp>
      <p:sp>
        <p:nvSpPr>
          <p:cNvPr id="33801" name="Text Box 9">
            <a:extLst>
              <a:ext uri="{FF2B5EF4-FFF2-40B4-BE49-F238E27FC236}">
                <a16:creationId xmlns:a16="http://schemas.microsoft.com/office/drawing/2014/main" id="{C2A56264-0247-4DF5-87E6-2D54D1AB85E5}"/>
              </a:ext>
            </a:extLst>
          </p:cNvPr>
          <p:cNvSpPr txBox="1">
            <a:spLocks noChangeArrowheads="1"/>
          </p:cNvSpPr>
          <p:nvPr/>
        </p:nvSpPr>
        <p:spPr bwMode="auto">
          <a:xfrm>
            <a:off x="6156325" y="2754313"/>
            <a:ext cx="5778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key</a:t>
            </a:r>
          </a:p>
        </p:txBody>
      </p:sp>
      <p:sp>
        <p:nvSpPr>
          <p:cNvPr id="33802" name="Text Box 10">
            <a:extLst>
              <a:ext uri="{FF2B5EF4-FFF2-40B4-BE49-F238E27FC236}">
                <a16:creationId xmlns:a16="http://schemas.microsoft.com/office/drawing/2014/main" id="{958363BE-B45F-495A-ABBB-6BCE53F659BD}"/>
              </a:ext>
            </a:extLst>
          </p:cNvPr>
          <p:cNvSpPr txBox="1">
            <a:spLocks noChangeArrowheads="1"/>
          </p:cNvSpPr>
          <p:nvPr/>
        </p:nvSpPr>
        <p:spPr bwMode="auto">
          <a:xfrm>
            <a:off x="6232526" y="3211513"/>
            <a:ext cx="6762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right</a:t>
            </a:r>
          </a:p>
        </p:txBody>
      </p:sp>
      <p:sp>
        <p:nvSpPr>
          <p:cNvPr id="33803" name="Text Box 11">
            <a:extLst>
              <a:ext uri="{FF2B5EF4-FFF2-40B4-BE49-F238E27FC236}">
                <a16:creationId xmlns:a16="http://schemas.microsoft.com/office/drawing/2014/main" id="{8052D3B2-D4E8-4574-B8A4-F85BE0A53052}"/>
              </a:ext>
            </a:extLst>
          </p:cNvPr>
          <p:cNvSpPr txBox="1">
            <a:spLocks noChangeArrowheads="1"/>
          </p:cNvSpPr>
          <p:nvPr/>
        </p:nvSpPr>
        <p:spPr bwMode="auto">
          <a:xfrm>
            <a:off x="4649788" y="3200401"/>
            <a:ext cx="5191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latin typeface="Arial" panose="020B0604020202020204" pitchFamily="34" charset="0"/>
              </a:rPr>
              <a:t>left</a:t>
            </a:r>
          </a:p>
        </p:txBody>
      </p:sp>
      <p:sp>
        <p:nvSpPr>
          <p:cNvPr id="33804" name="Text Box 12">
            <a:extLst>
              <a:ext uri="{FF2B5EF4-FFF2-40B4-BE49-F238E27FC236}">
                <a16:creationId xmlns:a16="http://schemas.microsoft.com/office/drawing/2014/main" id="{4852C87A-79D4-4FAB-A625-9C656C718D8B}"/>
              </a:ext>
            </a:extLst>
          </p:cNvPr>
          <p:cNvSpPr txBox="1">
            <a:spLocks noChangeArrowheads="1"/>
          </p:cNvSpPr>
          <p:nvPr/>
        </p:nvSpPr>
        <p:spPr bwMode="auto">
          <a:xfrm>
            <a:off x="2590800" y="4191001"/>
            <a:ext cx="7543800" cy="1800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No need to keep the height; just the difference in height,            i.e. the </a:t>
            </a:r>
            <a:r>
              <a:rPr lang="en-US" altLang="en-US" sz="2000">
                <a:solidFill>
                  <a:srgbClr val="3333CC"/>
                </a:solidFill>
                <a:latin typeface="Arial" panose="020B0604020202020204" pitchFamily="34" charset="0"/>
              </a:rPr>
              <a:t>balance</a:t>
            </a:r>
            <a:r>
              <a:rPr lang="en-US" altLang="en-US" sz="2000">
                <a:latin typeface="Arial" panose="020B0604020202020204" pitchFamily="34" charset="0"/>
              </a:rPr>
              <a:t> factor; this has to be modified on the path of insertion even if you don’t perform rotations</a:t>
            </a:r>
          </a:p>
          <a:p>
            <a:pPr>
              <a:spcBef>
                <a:spcPts val="1250"/>
              </a:spcBef>
            </a:pPr>
            <a:r>
              <a:rPr lang="en-US" altLang="en-US" sz="2000">
                <a:latin typeface="Arial" panose="020B0604020202020204" pitchFamily="34" charset="0"/>
              </a:rPr>
              <a:t>Once you have performed a rotation (single or double) you won’t need to go back up the tree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C491B9-E39D-4343-BBFE-49BE5BE3A7E5}"/>
              </a:ext>
            </a:extLst>
          </p:cNvPr>
          <p:cNvSpPr>
            <a:spLocks noGrp="1"/>
          </p:cNvSpPr>
          <p:nvPr>
            <p:ph type="dt" idx="10"/>
          </p:nvPr>
        </p:nvSpPr>
        <p:spPr/>
        <p:txBody>
          <a:bodyPr/>
          <a:lstStyle/>
          <a:p>
            <a:r>
              <a:rPr lang="en-US" altLang="en-US"/>
              <a:t>12/26/03</a:t>
            </a:r>
          </a:p>
        </p:txBody>
      </p:sp>
      <p:sp>
        <p:nvSpPr>
          <p:cNvPr id="5" name="Footer Placeholder 4">
            <a:extLst>
              <a:ext uri="{FF2B5EF4-FFF2-40B4-BE49-F238E27FC236}">
                <a16:creationId xmlns:a16="http://schemas.microsoft.com/office/drawing/2014/main" id="{FDBF6502-9696-438C-8B20-608FD8E67D1D}"/>
              </a:ext>
            </a:extLst>
          </p:cNvPr>
          <p:cNvSpPr>
            <a:spLocks noGrp="1"/>
          </p:cNvSpPr>
          <p:nvPr>
            <p:ph type="ftr" idx="11"/>
          </p:nvPr>
        </p:nvSpPr>
        <p:spPr/>
        <p:txBody>
          <a:bodyPr/>
          <a:lstStyle/>
          <a:p>
            <a:r>
              <a:rPr lang="en-US" altLang="en-US"/>
              <a:t>AVL Trees - Lecture 8</a:t>
            </a:r>
          </a:p>
        </p:txBody>
      </p:sp>
      <p:sp>
        <p:nvSpPr>
          <p:cNvPr id="6" name="Slide Number Placeholder 5">
            <a:extLst>
              <a:ext uri="{FF2B5EF4-FFF2-40B4-BE49-F238E27FC236}">
                <a16:creationId xmlns:a16="http://schemas.microsoft.com/office/drawing/2014/main" id="{11BEE72C-29BD-4CEA-A19B-DDACD21A0DFF}"/>
              </a:ext>
            </a:extLst>
          </p:cNvPr>
          <p:cNvSpPr>
            <a:spLocks noGrp="1"/>
          </p:cNvSpPr>
          <p:nvPr>
            <p:ph type="sldNum" idx="12"/>
          </p:nvPr>
        </p:nvSpPr>
        <p:spPr/>
        <p:txBody>
          <a:bodyPr/>
          <a:lstStyle/>
          <a:p>
            <a:fld id="{EFD11A1C-FB52-4B45-B873-A77C43998699}" type="slidenum">
              <a:rPr lang="en-US" altLang="en-US"/>
              <a:pPr/>
              <a:t>45</a:t>
            </a:fld>
            <a:endParaRPr lang="en-US" altLang="en-US"/>
          </a:p>
        </p:txBody>
      </p:sp>
      <p:sp>
        <p:nvSpPr>
          <p:cNvPr id="36865" name="Rectangle 1">
            <a:extLst>
              <a:ext uri="{FF2B5EF4-FFF2-40B4-BE49-F238E27FC236}">
                <a16:creationId xmlns:a16="http://schemas.microsoft.com/office/drawing/2014/main" id="{C9C2676F-0509-420C-ABE3-F36B1B2251E6}"/>
              </a:ext>
            </a:extLst>
          </p:cNvPr>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Insertion in AVL Trees</a:t>
            </a:r>
          </a:p>
        </p:txBody>
      </p:sp>
      <p:sp>
        <p:nvSpPr>
          <p:cNvPr id="36866" name="Rectangle 2">
            <a:extLst>
              <a:ext uri="{FF2B5EF4-FFF2-40B4-BE49-F238E27FC236}">
                <a16:creationId xmlns:a16="http://schemas.microsoft.com/office/drawing/2014/main" id="{3DDA6BB1-8AE9-4596-A402-8F7F632F09C5}"/>
              </a:ext>
            </a:extLst>
          </p:cNvPr>
          <p:cNvSpPr>
            <a:spLocks noGrp="1" noChangeArrowheads="1"/>
          </p:cNvSpPr>
          <p:nvPr>
            <p:ph type="body" idx="1"/>
          </p:nvPr>
        </p:nvSpPr>
        <p:spPr>
          <a:xfrm>
            <a:off x="1981200" y="1981200"/>
            <a:ext cx="8229600" cy="4114800"/>
          </a:xfrm>
          <a:ln/>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Insert at the leaf (as for all BST)</a:t>
            </a:r>
          </a:p>
          <a:p>
            <a:pPr marL="741363" lvl="1" indent="-284163">
              <a:buClr>
                <a:srgbClr val="FF0000"/>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0000"/>
                </a:solidFill>
              </a:rPr>
              <a:t>only nodes on the path from insertion point to root node have possibly changed in height</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So after the Insert, </a:t>
            </a:r>
            <a:r>
              <a:rPr lang="en-US" altLang="en-US">
                <a:solidFill>
                  <a:srgbClr val="3333CC"/>
                </a:solidFill>
              </a:rPr>
              <a:t>go back up</a:t>
            </a:r>
            <a:r>
              <a:rPr lang="en-US" altLang="en-US"/>
              <a:t> to the root node by node, updating heights</a:t>
            </a:r>
          </a:p>
          <a:p>
            <a:pPr marL="741363" lvl="1" indent="-284163">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If a new balance factor (the difference h</a:t>
            </a:r>
            <a:r>
              <a:rPr lang="en-US" altLang="en-US" baseline="-25000"/>
              <a:t>left</a:t>
            </a:r>
            <a:r>
              <a:rPr lang="en-US" altLang="en-US"/>
              <a:t>-h</a:t>
            </a:r>
            <a:r>
              <a:rPr lang="en-US" altLang="en-US" baseline="-25000"/>
              <a:t>right</a:t>
            </a:r>
            <a:r>
              <a:rPr lang="en-US" altLang="en-US"/>
              <a:t>) is 2 or –2, adjust tree by </a:t>
            </a:r>
            <a:r>
              <a:rPr lang="en-US" altLang="en-US" i="1">
                <a:solidFill>
                  <a:srgbClr val="3333CC"/>
                </a:solidFill>
              </a:rPr>
              <a:t>rotation</a:t>
            </a:r>
            <a:r>
              <a:rPr lang="en-US" altLang="en-US"/>
              <a:t> around the node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a:extLst>
              <a:ext uri="{FF2B5EF4-FFF2-40B4-BE49-F238E27FC236}">
                <a16:creationId xmlns:a16="http://schemas.microsoft.com/office/drawing/2014/main" id="{43EF052A-D773-4C9C-9B52-705C6D91CD69}"/>
              </a:ext>
            </a:extLst>
          </p:cNvPr>
          <p:cNvSpPr>
            <a:spLocks noGrp="1"/>
          </p:cNvSpPr>
          <p:nvPr>
            <p:ph type="dt" idx="10"/>
          </p:nvPr>
        </p:nvSpPr>
        <p:spPr/>
        <p:txBody>
          <a:bodyPr/>
          <a:lstStyle/>
          <a:p>
            <a:r>
              <a:rPr lang="en-US" altLang="en-US"/>
              <a:t>12/26/03</a:t>
            </a:r>
          </a:p>
        </p:txBody>
      </p:sp>
      <p:sp>
        <p:nvSpPr>
          <p:cNvPr id="19" name="Footer Placeholder 4">
            <a:extLst>
              <a:ext uri="{FF2B5EF4-FFF2-40B4-BE49-F238E27FC236}">
                <a16:creationId xmlns:a16="http://schemas.microsoft.com/office/drawing/2014/main" id="{078DE3B8-5AF8-4E94-9593-98ADD488FB36}"/>
              </a:ext>
            </a:extLst>
          </p:cNvPr>
          <p:cNvSpPr>
            <a:spLocks noGrp="1"/>
          </p:cNvSpPr>
          <p:nvPr>
            <p:ph type="ftr" idx="11"/>
          </p:nvPr>
        </p:nvSpPr>
        <p:spPr/>
        <p:txBody>
          <a:bodyPr/>
          <a:lstStyle/>
          <a:p>
            <a:r>
              <a:rPr lang="en-US" altLang="en-US"/>
              <a:t>AVL Trees - Lecture 8</a:t>
            </a:r>
          </a:p>
        </p:txBody>
      </p:sp>
      <p:sp>
        <p:nvSpPr>
          <p:cNvPr id="20" name="Slide Number Placeholder 5">
            <a:extLst>
              <a:ext uri="{FF2B5EF4-FFF2-40B4-BE49-F238E27FC236}">
                <a16:creationId xmlns:a16="http://schemas.microsoft.com/office/drawing/2014/main" id="{DC5AC62D-E9DF-45BD-9D06-1C952F10C94D}"/>
              </a:ext>
            </a:extLst>
          </p:cNvPr>
          <p:cNvSpPr>
            <a:spLocks noGrp="1"/>
          </p:cNvSpPr>
          <p:nvPr>
            <p:ph type="sldNum" idx="12"/>
          </p:nvPr>
        </p:nvSpPr>
        <p:spPr/>
        <p:txBody>
          <a:bodyPr/>
          <a:lstStyle/>
          <a:p>
            <a:fld id="{AE0B7922-32ED-4A3F-8309-6A6FB702E4CD}" type="slidenum">
              <a:rPr lang="en-US" altLang="en-US"/>
              <a:pPr/>
              <a:t>46</a:t>
            </a:fld>
            <a:endParaRPr lang="en-US" altLang="en-US"/>
          </a:p>
        </p:txBody>
      </p:sp>
      <p:sp>
        <p:nvSpPr>
          <p:cNvPr id="39937" name="Rectangle 1">
            <a:extLst>
              <a:ext uri="{FF2B5EF4-FFF2-40B4-BE49-F238E27FC236}">
                <a16:creationId xmlns:a16="http://schemas.microsoft.com/office/drawing/2014/main" id="{87C5BCA0-3B26-4335-9A68-CF44BC195864}"/>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Example of Insertions in an AVL Tree</a:t>
            </a:r>
          </a:p>
        </p:txBody>
      </p:sp>
      <p:sp>
        <p:nvSpPr>
          <p:cNvPr id="39938" name="Text Box 2">
            <a:extLst>
              <a:ext uri="{FF2B5EF4-FFF2-40B4-BE49-F238E27FC236}">
                <a16:creationId xmlns:a16="http://schemas.microsoft.com/office/drawing/2014/main" id="{3D992589-0982-4A3E-B37B-08925925DB08}"/>
              </a:ext>
            </a:extLst>
          </p:cNvPr>
          <p:cNvSpPr txBox="1">
            <a:spLocks noChangeArrowheads="1"/>
          </p:cNvSpPr>
          <p:nvPr/>
        </p:nvSpPr>
        <p:spPr bwMode="auto">
          <a:xfrm>
            <a:off x="510698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39939" name="Text Box 3">
            <a:extLst>
              <a:ext uri="{FF2B5EF4-FFF2-40B4-BE49-F238E27FC236}">
                <a16:creationId xmlns:a16="http://schemas.microsoft.com/office/drawing/2014/main" id="{8848CDF0-A454-4F0D-BF14-2A79D48C3B25}"/>
              </a:ext>
            </a:extLst>
          </p:cNvPr>
          <p:cNvSpPr txBox="1">
            <a:spLocks noChangeArrowheads="1"/>
          </p:cNvSpPr>
          <p:nvPr/>
        </p:nvSpPr>
        <p:spPr bwMode="auto">
          <a:xfrm>
            <a:off x="4419600" y="3352801"/>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39940" name="Text Box 4">
            <a:extLst>
              <a:ext uri="{FF2B5EF4-FFF2-40B4-BE49-F238E27FC236}">
                <a16:creationId xmlns:a16="http://schemas.microsoft.com/office/drawing/2014/main" id="{9EC48D2C-4644-4808-B605-82EEA7301726}"/>
              </a:ext>
            </a:extLst>
          </p:cNvPr>
          <p:cNvSpPr txBox="1">
            <a:spLocks noChangeArrowheads="1"/>
          </p:cNvSpPr>
          <p:nvPr/>
        </p:nvSpPr>
        <p:spPr bwMode="auto">
          <a:xfrm>
            <a:off x="4186238" y="2133601"/>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-1</a:t>
            </a:r>
          </a:p>
        </p:txBody>
      </p:sp>
      <p:sp>
        <p:nvSpPr>
          <p:cNvPr id="39941" name="Oval 5">
            <a:extLst>
              <a:ext uri="{FF2B5EF4-FFF2-40B4-BE49-F238E27FC236}">
                <a16:creationId xmlns:a16="http://schemas.microsoft.com/office/drawing/2014/main" id="{278E09C5-1D0F-4E96-BD34-92633100B416}"/>
              </a:ext>
            </a:extLst>
          </p:cNvPr>
          <p:cNvSpPr>
            <a:spLocks noChangeArrowheads="1"/>
          </p:cNvSpPr>
          <p:nvPr/>
        </p:nvSpPr>
        <p:spPr bwMode="auto">
          <a:xfrm>
            <a:off x="4114800" y="2438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39942" name="Oval 6">
            <a:extLst>
              <a:ext uri="{FF2B5EF4-FFF2-40B4-BE49-F238E27FC236}">
                <a16:creationId xmlns:a16="http://schemas.microsoft.com/office/drawing/2014/main" id="{F73975DA-95B0-4363-B587-D30C21181D11}"/>
              </a:ext>
            </a:extLst>
          </p:cNvPr>
          <p:cNvSpPr>
            <a:spLocks noChangeArrowheads="1"/>
          </p:cNvSpPr>
          <p:nvPr/>
        </p:nvSpPr>
        <p:spPr bwMode="auto">
          <a:xfrm>
            <a:off x="30480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39943" name="Oval 7">
            <a:extLst>
              <a:ext uri="{FF2B5EF4-FFF2-40B4-BE49-F238E27FC236}">
                <a16:creationId xmlns:a16="http://schemas.microsoft.com/office/drawing/2014/main" id="{BEC5C7E7-4B8D-4E69-917E-F87204E1ACFB}"/>
              </a:ext>
            </a:extLst>
          </p:cNvPr>
          <p:cNvSpPr>
            <a:spLocks noChangeArrowheads="1"/>
          </p:cNvSpPr>
          <p:nvPr/>
        </p:nvSpPr>
        <p:spPr bwMode="auto">
          <a:xfrm>
            <a:off x="50292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30</a:t>
            </a:r>
          </a:p>
        </p:txBody>
      </p:sp>
      <p:sp>
        <p:nvSpPr>
          <p:cNvPr id="39944" name="Oval 8">
            <a:extLst>
              <a:ext uri="{FF2B5EF4-FFF2-40B4-BE49-F238E27FC236}">
                <a16:creationId xmlns:a16="http://schemas.microsoft.com/office/drawing/2014/main" id="{C592022D-8E1E-4C66-820C-1AAFF3F2A92D}"/>
              </a:ext>
            </a:extLst>
          </p:cNvPr>
          <p:cNvSpPr>
            <a:spLocks noChangeArrowheads="1"/>
          </p:cNvSpPr>
          <p:nvPr/>
        </p:nvSpPr>
        <p:spPr bwMode="auto">
          <a:xfrm>
            <a:off x="44196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39945" name="AutoShape 9">
            <a:extLst>
              <a:ext uri="{FF2B5EF4-FFF2-40B4-BE49-F238E27FC236}">
                <a16:creationId xmlns:a16="http://schemas.microsoft.com/office/drawing/2014/main" id="{5F2A4E13-23F3-4FEB-9C7C-BCDCB79ED001}"/>
              </a:ext>
            </a:extLst>
          </p:cNvPr>
          <p:cNvCxnSpPr>
            <a:cxnSpLocks noChangeShapeType="1"/>
            <a:stCxn id="39941" idx="3"/>
            <a:endCxn id="39942" idx="7"/>
          </p:cNvCxnSpPr>
          <p:nvPr/>
        </p:nvCxnSpPr>
        <p:spPr bwMode="auto">
          <a:xfrm flipH="1">
            <a:off x="3438525" y="2828925"/>
            <a:ext cx="742950"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46" name="AutoShape 10">
            <a:extLst>
              <a:ext uri="{FF2B5EF4-FFF2-40B4-BE49-F238E27FC236}">
                <a16:creationId xmlns:a16="http://schemas.microsoft.com/office/drawing/2014/main" id="{CDAC32A3-101E-4516-8E8C-7324BD227B8D}"/>
              </a:ext>
            </a:extLst>
          </p:cNvPr>
          <p:cNvCxnSpPr>
            <a:cxnSpLocks noChangeShapeType="1"/>
            <a:stCxn id="39941" idx="5"/>
            <a:endCxn id="39943" idx="1"/>
          </p:cNvCxnSpPr>
          <p:nvPr/>
        </p:nvCxnSpPr>
        <p:spPr bwMode="auto">
          <a:xfrm>
            <a:off x="4505325" y="2828925"/>
            <a:ext cx="592138"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47" name="AutoShape 11">
            <a:extLst>
              <a:ext uri="{FF2B5EF4-FFF2-40B4-BE49-F238E27FC236}">
                <a16:creationId xmlns:a16="http://schemas.microsoft.com/office/drawing/2014/main" id="{9F405E67-9401-4A3F-9C13-47CCAFB9A871}"/>
              </a:ext>
            </a:extLst>
          </p:cNvPr>
          <p:cNvCxnSpPr>
            <a:cxnSpLocks noChangeShapeType="1"/>
            <a:stCxn id="39943" idx="3"/>
            <a:endCxn id="39944" idx="0"/>
          </p:cNvCxnSpPr>
          <p:nvPr/>
        </p:nvCxnSpPr>
        <p:spPr bwMode="auto">
          <a:xfrm flipH="1">
            <a:off x="4648201" y="34385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948" name="Text Box 12">
            <a:extLst>
              <a:ext uri="{FF2B5EF4-FFF2-40B4-BE49-F238E27FC236}">
                <a16:creationId xmlns:a16="http://schemas.microsoft.com/office/drawing/2014/main" id="{C79EFC88-EF1D-447B-834A-D673D9F4A007}"/>
              </a:ext>
            </a:extLst>
          </p:cNvPr>
          <p:cNvSpPr txBox="1">
            <a:spLocks noChangeArrowheads="1"/>
          </p:cNvSpPr>
          <p:nvPr/>
        </p:nvSpPr>
        <p:spPr bwMode="auto">
          <a:xfrm>
            <a:off x="311943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39949" name="Oval 13">
            <a:extLst>
              <a:ext uri="{FF2B5EF4-FFF2-40B4-BE49-F238E27FC236}">
                <a16:creationId xmlns:a16="http://schemas.microsoft.com/office/drawing/2014/main" id="{2F620775-242B-4F3C-910E-F16369CA3EEF}"/>
              </a:ext>
            </a:extLst>
          </p:cNvPr>
          <p:cNvSpPr>
            <a:spLocks noChangeArrowheads="1"/>
          </p:cNvSpPr>
          <p:nvPr/>
        </p:nvSpPr>
        <p:spPr bwMode="auto">
          <a:xfrm>
            <a:off x="5486400" y="3733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35</a:t>
            </a:r>
          </a:p>
        </p:txBody>
      </p:sp>
      <p:sp>
        <p:nvSpPr>
          <p:cNvPr id="39950" name="Line 14">
            <a:extLst>
              <a:ext uri="{FF2B5EF4-FFF2-40B4-BE49-F238E27FC236}">
                <a16:creationId xmlns:a16="http://schemas.microsoft.com/office/drawing/2014/main" id="{96FFD932-3730-4D0D-835A-2A6627F84F50}"/>
              </a:ext>
            </a:extLst>
          </p:cNvPr>
          <p:cNvSpPr>
            <a:spLocks noChangeShapeType="1"/>
          </p:cNvSpPr>
          <p:nvPr/>
        </p:nvSpPr>
        <p:spPr bwMode="auto">
          <a:xfrm>
            <a:off x="5410200" y="3429000"/>
            <a:ext cx="228600"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9951" name="Text Box 15">
            <a:extLst>
              <a:ext uri="{FF2B5EF4-FFF2-40B4-BE49-F238E27FC236}">
                <a16:creationId xmlns:a16="http://schemas.microsoft.com/office/drawing/2014/main" id="{8329C9F3-BAED-48D4-B5E1-2FC1854E0317}"/>
              </a:ext>
            </a:extLst>
          </p:cNvPr>
          <p:cNvSpPr txBox="1">
            <a:spLocks noChangeArrowheads="1"/>
          </p:cNvSpPr>
          <p:nvPr/>
        </p:nvSpPr>
        <p:spPr bwMode="auto">
          <a:xfrm>
            <a:off x="5638800" y="3352801"/>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39952" name="Text Box 16">
            <a:extLst>
              <a:ext uri="{FF2B5EF4-FFF2-40B4-BE49-F238E27FC236}">
                <a16:creationId xmlns:a16="http://schemas.microsoft.com/office/drawing/2014/main" id="{AC48003D-F507-4607-BBFC-434EED3DD061}"/>
              </a:ext>
            </a:extLst>
          </p:cNvPr>
          <p:cNvSpPr txBox="1">
            <a:spLocks noChangeArrowheads="1"/>
          </p:cNvSpPr>
          <p:nvPr/>
        </p:nvSpPr>
        <p:spPr bwMode="auto">
          <a:xfrm>
            <a:off x="6324600" y="2590801"/>
            <a:ext cx="2133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dirty="0">
                <a:latin typeface="Arial" panose="020B0604020202020204" pitchFamily="34" charset="0"/>
              </a:rPr>
              <a:t>Insert 5, 40</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a:extLst>
              <a:ext uri="{FF2B5EF4-FFF2-40B4-BE49-F238E27FC236}">
                <a16:creationId xmlns:a16="http://schemas.microsoft.com/office/drawing/2014/main" id="{D776D572-0ED8-4155-B68D-49238C166B0F}"/>
              </a:ext>
            </a:extLst>
          </p:cNvPr>
          <p:cNvSpPr>
            <a:spLocks noGrp="1"/>
          </p:cNvSpPr>
          <p:nvPr>
            <p:ph type="dt" idx="10"/>
          </p:nvPr>
        </p:nvSpPr>
        <p:spPr/>
        <p:txBody>
          <a:bodyPr/>
          <a:lstStyle/>
          <a:p>
            <a:r>
              <a:rPr lang="en-US" altLang="en-US"/>
              <a:t>12/26/03</a:t>
            </a:r>
          </a:p>
        </p:txBody>
      </p:sp>
      <p:sp>
        <p:nvSpPr>
          <p:cNvPr id="44" name="Footer Placeholder 4">
            <a:extLst>
              <a:ext uri="{FF2B5EF4-FFF2-40B4-BE49-F238E27FC236}">
                <a16:creationId xmlns:a16="http://schemas.microsoft.com/office/drawing/2014/main" id="{D74C4DFC-0DC4-4737-B893-1E4E597A9612}"/>
              </a:ext>
            </a:extLst>
          </p:cNvPr>
          <p:cNvSpPr>
            <a:spLocks noGrp="1"/>
          </p:cNvSpPr>
          <p:nvPr>
            <p:ph type="ftr" idx="11"/>
          </p:nvPr>
        </p:nvSpPr>
        <p:spPr/>
        <p:txBody>
          <a:bodyPr/>
          <a:lstStyle/>
          <a:p>
            <a:r>
              <a:rPr lang="en-US" altLang="en-US"/>
              <a:t>AVL Trees - Lecture 8</a:t>
            </a:r>
          </a:p>
        </p:txBody>
      </p:sp>
      <p:sp>
        <p:nvSpPr>
          <p:cNvPr id="45" name="Slide Number Placeholder 5">
            <a:extLst>
              <a:ext uri="{FF2B5EF4-FFF2-40B4-BE49-F238E27FC236}">
                <a16:creationId xmlns:a16="http://schemas.microsoft.com/office/drawing/2014/main" id="{7C24B7D9-1E21-4203-8D3A-0EDB13449A53}"/>
              </a:ext>
            </a:extLst>
          </p:cNvPr>
          <p:cNvSpPr>
            <a:spLocks noGrp="1"/>
          </p:cNvSpPr>
          <p:nvPr>
            <p:ph type="sldNum" idx="12"/>
          </p:nvPr>
        </p:nvSpPr>
        <p:spPr/>
        <p:txBody>
          <a:bodyPr/>
          <a:lstStyle/>
          <a:p>
            <a:fld id="{365F5527-B764-407A-92BC-487F3D7F6EF0}" type="slidenum">
              <a:rPr lang="en-US" altLang="en-US"/>
              <a:pPr/>
              <a:t>47</a:t>
            </a:fld>
            <a:endParaRPr lang="en-US" altLang="en-US"/>
          </a:p>
        </p:txBody>
      </p:sp>
      <p:sp>
        <p:nvSpPr>
          <p:cNvPr id="40961" name="Rectangle 1">
            <a:extLst>
              <a:ext uri="{FF2B5EF4-FFF2-40B4-BE49-F238E27FC236}">
                <a16:creationId xmlns:a16="http://schemas.microsoft.com/office/drawing/2014/main" id="{03E0C810-48E6-41C3-A31C-BC36DC4E0C39}"/>
              </a:ext>
            </a:extLst>
          </p:cNvPr>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FF0000"/>
                </a:solidFill>
              </a:rPr>
              <a:t>Example of Insertions in an AVL Tree</a:t>
            </a:r>
          </a:p>
        </p:txBody>
      </p:sp>
      <p:sp>
        <p:nvSpPr>
          <p:cNvPr id="40962" name="Text Box 2">
            <a:extLst>
              <a:ext uri="{FF2B5EF4-FFF2-40B4-BE49-F238E27FC236}">
                <a16:creationId xmlns:a16="http://schemas.microsoft.com/office/drawing/2014/main" id="{2CBBBA9D-62BC-4918-A071-D56CCC687859}"/>
              </a:ext>
            </a:extLst>
          </p:cNvPr>
          <p:cNvSpPr txBox="1">
            <a:spLocks noChangeArrowheads="1"/>
          </p:cNvSpPr>
          <p:nvPr/>
        </p:nvSpPr>
        <p:spPr bwMode="auto">
          <a:xfrm>
            <a:off x="510698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40963" name="Text Box 3">
            <a:extLst>
              <a:ext uri="{FF2B5EF4-FFF2-40B4-BE49-F238E27FC236}">
                <a16:creationId xmlns:a16="http://schemas.microsoft.com/office/drawing/2014/main" id="{ED192E1E-4C14-4DBF-8871-549358335210}"/>
              </a:ext>
            </a:extLst>
          </p:cNvPr>
          <p:cNvSpPr txBox="1">
            <a:spLocks noChangeArrowheads="1"/>
          </p:cNvSpPr>
          <p:nvPr/>
        </p:nvSpPr>
        <p:spPr bwMode="auto">
          <a:xfrm>
            <a:off x="4419600" y="3352801"/>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0964" name="Text Box 4">
            <a:extLst>
              <a:ext uri="{FF2B5EF4-FFF2-40B4-BE49-F238E27FC236}">
                <a16:creationId xmlns:a16="http://schemas.microsoft.com/office/drawing/2014/main" id="{60CE2101-ECD9-4A9C-8245-BD0078EAFF07}"/>
              </a:ext>
            </a:extLst>
          </p:cNvPr>
          <p:cNvSpPr txBox="1">
            <a:spLocks noChangeArrowheads="1"/>
          </p:cNvSpPr>
          <p:nvPr/>
        </p:nvSpPr>
        <p:spPr bwMode="auto">
          <a:xfrm>
            <a:off x="4186238" y="21336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40965" name="Oval 5">
            <a:extLst>
              <a:ext uri="{FF2B5EF4-FFF2-40B4-BE49-F238E27FC236}">
                <a16:creationId xmlns:a16="http://schemas.microsoft.com/office/drawing/2014/main" id="{B82D3413-0D8D-4541-89FE-9002D7C488B0}"/>
              </a:ext>
            </a:extLst>
          </p:cNvPr>
          <p:cNvSpPr>
            <a:spLocks noChangeArrowheads="1"/>
          </p:cNvSpPr>
          <p:nvPr/>
        </p:nvSpPr>
        <p:spPr bwMode="auto">
          <a:xfrm>
            <a:off x="4114800" y="24384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40966" name="Oval 6">
            <a:extLst>
              <a:ext uri="{FF2B5EF4-FFF2-40B4-BE49-F238E27FC236}">
                <a16:creationId xmlns:a16="http://schemas.microsoft.com/office/drawing/2014/main" id="{08307C8E-0A28-41E9-ACA4-6FC44B80BDBF}"/>
              </a:ext>
            </a:extLst>
          </p:cNvPr>
          <p:cNvSpPr>
            <a:spLocks noChangeArrowheads="1"/>
          </p:cNvSpPr>
          <p:nvPr/>
        </p:nvSpPr>
        <p:spPr bwMode="auto">
          <a:xfrm>
            <a:off x="30480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40967" name="Oval 7">
            <a:extLst>
              <a:ext uri="{FF2B5EF4-FFF2-40B4-BE49-F238E27FC236}">
                <a16:creationId xmlns:a16="http://schemas.microsoft.com/office/drawing/2014/main" id="{2116402F-A5F3-426B-AD81-A7116C3F454D}"/>
              </a:ext>
            </a:extLst>
          </p:cNvPr>
          <p:cNvSpPr>
            <a:spLocks noChangeArrowheads="1"/>
          </p:cNvSpPr>
          <p:nvPr/>
        </p:nvSpPr>
        <p:spPr bwMode="auto">
          <a:xfrm>
            <a:off x="5029200" y="30480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30</a:t>
            </a:r>
          </a:p>
        </p:txBody>
      </p:sp>
      <p:sp>
        <p:nvSpPr>
          <p:cNvPr id="40968" name="Oval 8">
            <a:extLst>
              <a:ext uri="{FF2B5EF4-FFF2-40B4-BE49-F238E27FC236}">
                <a16:creationId xmlns:a16="http://schemas.microsoft.com/office/drawing/2014/main" id="{C9564A21-FF09-4FD0-9582-638E9AE61E1E}"/>
              </a:ext>
            </a:extLst>
          </p:cNvPr>
          <p:cNvSpPr>
            <a:spLocks noChangeArrowheads="1"/>
          </p:cNvSpPr>
          <p:nvPr/>
        </p:nvSpPr>
        <p:spPr bwMode="auto">
          <a:xfrm>
            <a:off x="4419600" y="37496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40969" name="AutoShape 9">
            <a:extLst>
              <a:ext uri="{FF2B5EF4-FFF2-40B4-BE49-F238E27FC236}">
                <a16:creationId xmlns:a16="http://schemas.microsoft.com/office/drawing/2014/main" id="{87329A6C-DFCD-44EF-8152-5E62FB70E25E}"/>
              </a:ext>
            </a:extLst>
          </p:cNvPr>
          <p:cNvCxnSpPr>
            <a:cxnSpLocks noChangeShapeType="1"/>
            <a:stCxn id="40965" idx="3"/>
            <a:endCxn id="40966" idx="7"/>
          </p:cNvCxnSpPr>
          <p:nvPr/>
        </p:nvCxnSpPr>
        <p:spPr bwMode="auto">
          <a:xfrm flipH="1">
            <a:off x="3438525" y="2828925"/>
            <a:ext cx="742950" cy="287338"/>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0" name="AutoShape 10">
            <a:extLst>
              <a:ext uri="{FF2B5EF4-FFF2-40B4-BE49-F238E27FC236}">
                <a16:creationId xmlns:a16="http://schemas.microsoft.com/office/drawing/2014/main" id="{006525A2-331A-4EE9-949C-7B1DB20625B0}"/>
              </a:ext>
            </a:extLst>
          </p:cNvPr>
          <p:cNvCxnSpPr>
            <a:cxnSpLocks noChangeShapeType="1"/>
            <a:stCxn id="40965" idx="5"/>
            <a:endCxn id="40967" idx="1"/>
          </p:cNvCxnSpPr>
          <p:nvPr/>
        </p:nvCxnSpPr>
        <p:spPr bwMode="auto">
          <a:xfrm>
            <a:off x="4505325" y="2828925"/>
            <a:ext cx="592138"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1" name="AutoShape 11">
            <a:extLst>
              <a:ext uri="{FF2B5EF4-FFF2-40B4-BE49-F238E27FC236}">
                <a16:creationId xmlns:a16="http://schemas.microsoft.com/office/drawing/2014/main" id="{601B1D8D-D1A9-41BC-A03C-A36129AD3696}"/>
              </a:ext>
            </a:extLst>
          </p:cNvPr>
          <p:cNvCxnSpPr>
            <a:cxnSpLocks noChangeShapeType="1"/>
            <a:stCxn id="40967" idx="3"/>
            <a:endCxn id="40968" idx="0"/>
          </p:cNvCxnSpPr>
          <p:nvPr/>
        </p:nvCxnSpPr>
        <p:spPr bwMode="auto">
          <a:xfrm flipH="1">
            <a:off x="4648201" y="3438525"/>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2" name="Text Box 12">
            <a:extLst>
              <a:ext uri="{FF2B5EF4-FFF2-40B4-BE49-F238E27FC236}">
                <a16:creationId xmlns:a16="http://schemas.microsoft.com/office/drawing/2014/main" id="{C9152033-0362-4996-9B75-0DE468C4553D}"/>
              </a:ext>
            </a:extLst>
          </p:cNvPr>
          <p:cNvSpPr txBox="1">
            <a:spLocks noChangeArrowheads="1"/>
          </p:cNvSpPr>
          <p:nvPr/>
        </p:nvSpPr>
        <p:spPr bwMode="auto">
          <a:xfrm>
            <a:off x="3119438" y="2743201"/>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1</a:t>
            </a:r>
          </a:p>
        </p:txBody>
      </p:sp>
      <p:sp>
        <p:nvSpPr>
          <p:cNvPr id="40973" name="Oval 13">
            <a:extLst>
              <a:ext uri="{FF2B5EF4-FFF2-40B4-BE49-F238E27FC236}">
                <a16:creationId xmlns:a16="http://schemas.microsoft.com/office/drawing/2014/main" id="{0B86946A-CBD0-4E72-882F-016D1D67B097}"/>
              </a:ext>
            </a:extLst>
          </p:cNvPr>
          <p:cNvSpPr>
            <a:spLocks noChangeArrowheads="1"/>
          </p:cNvSpPr>
          <p:nvPr/>
        </p:nvSpPr>
        <p:spPr bwMode="auto">
          <a:xfrm>
            <a:off x="5486400" y="3733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35</a:t>
            </a:r>
          </a:p>
        </p:txBody>
      </p:sp>
      <p:sp>
        <p:nvSpPr>
          <p:cNvPr id="40974" name="Line 14">
            <a:extLst>
              <a:ext uri="{FF2B5EF4-FFF2-40B4-BE49-F238E27FC236}">
                <a16:creationId xmlns:a16="http://schemas.microsoft.com/office/drawing/2014/main" id="{070F470D-CD30-40BD-8D8A-8421C9EEED34}"/>
              </a:ext>
            </a:extLst>
          </p:cNvPr>
          <p:cNvSpPr>
            <a:spLocks noChangeShapeType="1"/>
          </p:cNvSpPr>
          <p:nvPr/>
        </p:nvSpPr>
        <p:spPr bwMode="auto">
          <a:xfrm>
            <a:off x="5410200" y="3429000"/>
            <a:ext cx="228600"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0975" name="Text Box 15">
            <a:extLst>
              <a:ext uri="{FF2B5EF4-FFF2-40B4-BE49-F238E27FC236}">
                <a16:creationId xmlns:a16="http://schemas.microsoft.com/office/drawing/2014/main" id="{DAF65988-21D1-4C47-9156-58F9F7422056}"/>
              </a:ext>
            </a:extLst>
          </p:cNvPr>
          <p:cNvSpPr txBox="1">
            <a:spLocks noChangeArrowheads="1"/>
          </p:cNvSpPr>
          <p:nvPr/>
        </p:nvSpPr>
        <p:spPr bwMode="auto">
          <a:xfrm>
            <a:off x="5638800" y="3352801"/>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0976" name="Oval 16">
            <a:extLst>
              <a:ext uri="{FF2B5EF4-FFF2-40B4-BE49-F238E27FC236}">
                <a16:creationId xmlns:a16="http://schemas.microsoft.com/office/drawing/2014/main" id="{AD83ABC9-0E34-48B2-8159-B894E3A65E70}"/>
              </a:ext>
            </a:extLst>
          </p:cNvPr>
          <p:cNvSpPr>
            <a:spLocks noChangeArrowheads="1"/>
          </p:cNvSpPr>
          <p:nvPr/>
        </p:nvSpPr>
        <p:spPr bwMode="auto">
          <a:xfrm>
            <a:off x="2514600" y="373380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40977" name="Line 17">
            <a:extLst>
              <a:ext uri="{FF2B5EF4-FFF2-40B4-BE49-F238E27FC236}">
                <a16:creationId xmlns:a16="http://schemas.microsoft.com/office/drawing/2014/main" id="{33132552-284D-4708-8495-A8F01442988A}"/>
              </a:ext>
            </a:extLst>
          </p:cNvPr>
          <p:cNvSpPr>
            <a:spLocks noChangeShapeType="1"/>
          </p:cNvSpPr>
          <p:nvPr/>
        </p:nvSpPr>
        <p:spPr bwMode="auto">
          <a:xfrm flipH="1">
            <a:off x="2817814" y="3505200"/>
            <a:ext cx="307975" cy="2286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0978" name="Text Box 18">
            <a:extLst>
              <a:ext uri="{FF2B5EF4-FFF2-40B4-BE49-F238E27FC236}">
                <a16:creationId xmlns:a16="http://schemas.microsoft.com/office/drawing/2014/main" id="{D7228826-167C-4BE5-98EE-44BD1B3EF362}"/>
              </a:ext>
            </a:extLst>
          </p:cNvPr>
          <p:cNvSpPr txBox="1">
            <a:spLocks noChangeArrowheads="1"/>
          </p:cNvSpPr>
          <p:nvPr/>
        </p:nvSpPr>
        <p:spPr bwMode="auto">
          <a:xfrm>
            <a:off x="2514600" y="3429001"/>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40979" name="Oval 19">
            <a:extLst>
              <a:ext uri="{FF2B5EF4-FFF2-40B4-BE49-F238E27FC236}">
                <a16:creationId xmlns:a16="http://schemas.microsoft.com/office/drawing/2014/main" id="{F7948644-4AAC-4E84-88B0-51E9AF0144D7}"/>
              </a:ext>
            </a:extLst>
          </p:cNvPr>
          <p:cNvSpPr>
            <a:spLocks noChangeArrowheads="1"/>
          </p:cNvSpPr>
          <p:nvPr/>
        </p:nvSpPr>
        <p:spPr bwMode="auto">
          <a:xfrm>
            <a:off x="8020769" y="13465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40980" name="Oval 20">
            <a:extLst>
              <a:ext uri="{FF2B5EF4-FFF2-40B4-BE49-F238E27FC236}">
                <a16:creationId xmlns:a16="http://schemas.microsoft.com/office/drawing/2014/main" id="{47814342-7801-4FA7-A177-10295F7386F2}"/>
              </a:ext>
            </a:extLst>
          </p:cNvPr>
          <p:cNvSpPr>
            <a:spLocks noChangeArrowheads="1"/>
          </p:cNvSpPr>
          <p:nvPr/>
        </p:nvSpPr>
        <p:spPr bwMode="auto">
          <a:xfrm>
            <a:off x="7106369" y="18799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40981" name="Oval 21">
            <a:extLst>
              <a:ext uri="{FF2B5EF4-FFF2-40B4-BE49-F238E27FC236}">
                <a16:creationId xmlns:a16="http://schemas.microsoft.com/office/drawing/2014/main" id="{5B815BDF-FCA3-4832-9884-D7DB2F14F7F0}"/>
              </a:ext>
            </a:extLst>
          </p:cNvPr>
          <p:cNvSpPr>
            <a:spLocks noChangeArrowheads="1"/>
          </p:cNvSpPr>
          <p:nvPr/>
        </p:nvSpPr>
        <p:spPr bwMode="auto">
          <a:xfrm>
            <a:off x="9087569" y="18799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30</a:t>
            </a:r>
          </a:p>
        </p:txBody>
      </p:sp>
      <p:sp>
        <p:nvSpPr>
          <p:cNvPr id="40982" name="Oval 22">
            <a:extLst>
              <a:ext uri="{FF2B5EF4-FFF2-40B4-BE49-F238E27FC236}">
                <a16:creationId xmlns:a16="http://schemas.microsoft.com/office/drawing/2014/main" id="{09AB07E3-FEAA-486F-BB02-EC39F6724D5A}"/>
              </a:ext>
            </a:extLst>
          </p:cNvPr>
          <p:cNvSpPr>
            <a:spLocks noChangeArrowheads="1"/>
          </p:cNvSpPr>
          <p:nvPr/>
        </p:nvSpPr>
        <p:spPr bwMode="auto">
          <a:xfrm>
            <a:off x="8477969" y="2581634"/>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40983" name="AutoShape 23">
            <a:extLst>
              <a:ext uri="{FF2B5EF4-FFF2-40B4-BE49-F238E27FC236}">
                <a16:creationId xmlns:a16="http://schemas.microsoft.com/office/drawing/2014/main" id="{E8DB9330-4AC9-45C6-A71D-6EF354F53D9B}"/>
              </a:ext>
            </a:extLst>
          </p:cNvPr>
          <p:cNvCxnSpPr>
            <a:cxnSpLocks noChangeShapeType="1"/>
            <a:stCxn id="40979" idx="3"/>
            <a:endCxn id="40980" idx="7"/>
          </p:cNvCxnSpPr>
          <p:nvPr/>
        </p:nvCxnSpPr>
        <p:spPr bwMode="auto">
          <a:xfrm flipH="1">
            <a:off x="7496894" y="1737084"/>
            <a:ext cx="590550" cy="2111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4" name="AutoShape 24">
            <a:extLst>
              <a:ext uri="{FF2B5EF4-FFF2-40B4-BE49-F238E27FC236}">
                <a16:creationId xmlns:a16="http://schemas.microsoft.com/office/drawing/2014/main" id="{0845D654-D36E-48D4-86B2-DACE8739C36C}"/>
              </a:ext>
            </a:extLst>
          </p:cNvPr>
          <p:cNvCxnSpPr>
            <a:cxnSpLocks noChangeShapeType="1"/>
          </p:cNvCxnSpPr>
          <p:nvPr/>
        </p:nvCxnSpPr>
        <p:spPr bwMode="auto">
          <a:xfrm>
            <a:off x="8411294" y="1737084"/>
            <a:ext cx="744538" cy="209550"/>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5" name="AutoShape 25">
            <a:extLst>
              <a:ext uri="{FF2B5EF4-FFF2-40B4-BE49-F238E27FC236}">
                <a16:creationId xmlns:a16="http://schemas.microsoft.com/office/drawing/2014/main" id="{C237FF3A-05F1-4C18-ABAA-4D3715529BAB}"/>
              </a:ext>
            </a:extLst>
          </p:cNvPr>
          <p:cNvCxnSpPr>
            <a:cxnSpLocks noChangeShapeType="1"/>
            <a:stCxn id="40981" idx="3"/>
            <a:endCxn id="40982" idx="0"/>
          </p:cNvCxnSpPr>
          <p:nvPr/>
        </p:nvCxnSpPr>
        <p:spPr bwMode="auto">
          <a:xfrm flipH="1">
            <a:off x="8706570" y="2270484"/>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6" name="Text Box 26">
            <a:extLst>
              <a:ext uri="{FF2B5EF4-FFF2-40B4-BE49-F238E27FC236}">
                <a16:creationId xmlns:a16="http://schemas.microsoft.com/office/drawing/2014/main" id="{09C0DDE6-D150-44F1-8B10-44480B1D6E0E}"/>
              </a:ext>
            </a:extLst>
          </p:cNvPr>
          <p:cNvSpPr txBox="1">
            <a:spLocks noChangeArrowheads="1"/>
          </p:cNvSpPr>
          <p:nvPr/>
        </p:nvSpPr>
        <p:spPr bwMode="auto">
          <a:xfrm>
            <a:off x="7107957" y="1575160"/>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40987" name="Oval 27">
            <a:extLst>
              <a:ext uri="{FF2B5EF4-FFF2-40B4-BE49-F238E27FC236}">
                <a16:creationId xmlns:a16="http://schemas.microsoft.com/office/drawing/2014/main" id="{F937255C-46A6-4F5E-8C38-FDEBA22C777E}"/>
              </a:ext>
            </a:extLst>
          </p:cNvPr>
          <p:cNvSpPr>
            <a:spLocks noChangeArrowheads="1"/>
          </p:cNvSpPr>
          <p:nvPr/>
        </p:nvSpPr>
        <p:spPr bwMode="auto">
          <a:xfrm>
            <a:off x="9544769" y="25657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35</a:t>
            </a:r>
          </a:p>
        </p:txBody>
      </p:sp>
      <p:sp>
        <p:nvSpPr>
          <p:cNvPr id="40988" name="Line 28">
            <a:extLst>
              <a:ext uri="{FF2B5EF4-FFF2-40B4-BE49-F238E27FC236}">
                <a16:creationId xmlns:a16="http://schemas.microsoft.com/office/drawing/2014/main" id="{42B86076-CB09-4DBE-BD31-8EEDF79EA56E}"/>
              </a:ext>
            </a:extLst>
          </p:cNvPr>
          <p:cNvSpPr>
            <a:spLocks noChangeShapeType="1"/>
          </p:cNvSpPr>
          <p:nvPr/>
        </p:nvSpPr>
        <p:spPr bwMode="auto">
          <a:xfrm>
            <a:off x="9468569" y="2260959"/>
            <a:ext cx="2286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0989" name="Oval 29">
            <a:extLst>
              <a:ext uri="{FF2B5EF4-FFF2-40B4-BE49-F238E27FC236}">
                <a16:creationId xmlns:a16="http://schemas.microsoft.com/office/drawing/2014/main" id="{D1E02E31-4C17-4B8D-BBDA-63BF029D07E8}"/>
              </a:ext>
            </a:extLst>
          </p:cNvPr>
          <p:cNvSpPr>
            <a:spLocks noChangeArrowheads="1"/>
          </p:cNvSpPr>
          <p:nvPr/>
        </p:nvSpPr>
        <p:spPr bwMode="auto">
          <a:xfrm>
            <a:off x="6572969" y="25657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40990" name="Line 30">
            <a:extLst>
              <a:ext uri="{FF2B5EF4-FFF2-40B4-BE49-F238E27FC236}">
                <a16:creationId xmlns:a16="http://schemas.microsoft.com/office/drawing/2014/main" id="{0CB707BC-9D62-4F71-B86F-C458256808F0}"/>
              </a:ext>
            </a:extLst>
          </p:cNvPr>
          <p:cNvSpPr>
            <a:spLocks noChangeShapeType="1"/>
          </p:cNvSpPr>
          <p:nvPr/>
        </p:nvSpPr>
        <p:spPr bwMode="auto">
          <a:xfrm flipH="1">
            <a:off x="6876183" y="2337159"/>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0991" name="Oval 31">
            <a:extLst>
              <a:ext uri="{FF2B5EF4-FFF2-40B4-BE49-F238E27FC236}">
                <a16:creationId xmlns:a16="http://schemas.microsoft.com/office/drawing/2014/main" id="{15959F13-F743-414A-880F-EF85F30795E2}"/>
              </a:ext>
            </a:extLst>
          </p:cNvPr>
          <p:cNvSpPr>
            <a:spLocks noChangeArrowheads="1"/>
          </p:cNvSpPr>
          <p:nvPr/>
        </p:nvSpPr>
        <p:spPr bwMode="auto">
          <a:xfrm>
            <a:off x="9849569" y="332775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40</a:t>
            </a:r>
          </a:p>
        </p:txBody>
      </p:sp>
      <p:sp>
        <p:nvSpPr>
          <p:cNvPr id="40992" name="Line 32">
            <a:extLst>
              <a:ext uri="{FF2B5EF4-FFF2-40B4-BE49-F238E27FC236}">
                <a16:creationId xmlns:a16="http://schemas.microsoft.com/office/drawing/2014/main" id="{AC3C406F-1F52-45DB-AAF7-E34099F0F5B5}"/>
              </a:ext>
            </a:extLst>
          </p:cNvPr>
          <p:cNvSpPr>
            <a:spLocks noChangeShapeType="1"/>
          </p:cNvSpPr>
          <p:nvPr/>
        </p:nvSpPr>
        <p:spPr bwMode="auto">
          <a:xfrm>
            <a:off x="9925769" y="2946759"/>
            <a:ext cx="1524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0993" name="Text Box 33">
            <a:extLst>
              <a:ext uri="{FF2B5EF4-FFF2-40B4-BE49-F238E27FC236}">
                <a16:creationId xmlns:a16="http://schemas.microsoft.com/office/drawing/2014/main" id="{5C486FC5-9DE7-41B4-8CD3-F1CC12489933}"/>
              </a:ext>
            </a:extLst>
          </p:cNvPr>
          <p:cNvSpPr txBox="1">
            <a:spLocks noChangeArrowheads="1"/>
          </p:cNvSpPr>
          <p:nvPr/>
        </p:nvSpPr>
        <p:spPr bwMode="auto">
          <a:xfrm>
            <a:off x="6496769" y="2337160"/>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0994" name="Text Box 34">
            <a:extLst>
              <a:ext uri="{FF2B5EF4-FFF2-40B4-BE49-F238E27FC236}">
                <a16:creationId xmlns:a16="http://schemas.microsoft.com/office/drawing/2014/main" id="{C157743B-5EB9-4E83-9E4C-AF4E03F488EF}"/>
              </a:ext>
            </a:extLst>
          </p:cNvPr>
          <p:cNvSpPr txBox="1">
            <a:spLocks noChangeArrowheads="1"/>
          </p:cNvSpPr>
          <p:nvPr/>
        </p:nvSpPr>
        <p:spPr bwMode="auto">
          <a:xfrm>
            <a:off x="10078169" y="3022960"/>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40995" name="Text Box 35">
            <a:extLst>
              <a:ext uri="{FF2B5EF4-FFF2-40B4-BE49-F238E27FC236}">
                <a16:creationId xmlns:a16="http://schemas.microsoft.com/office/drawing/2014/main" id="{FAC14858-80BB-4010-B997-24A35A2A9887}"/>
              </a:ext>
            </a:extLst>
          </p:cNvPr>
          <p:cNvSpPr txBox="1">
            <a:spLocks noChangeArrowheads="1"/>
          </p:cNvSpPr>
          <p:nvPr/>
        </p:nvSpPr>
        <p:spPr bwMode="auto">
          <a:xfrm>
            <a:off x="8325569" y="2413360"/>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0996" name="Text Box 36">
            <a:extLst>
              <a:ext uri="{FF2B5EF4-FFF2-40B4-BE49-F238E27FC236}">
                <a16:creationId xmlns:a16="http://schemas.microsoft.com/office/drawing/2014/main" id="{F0BB751C-F0DB-421E-8915-4283148568ED}"/>
              </a:ext>
            </a:extLst>
          </p:cNvPr>
          <p:cNvSpPr txBox="1">
            <a:spLocks noChangeArrowheads="1"/>
          </p:cNvSpPr>
          <p:nvPr/>
        </p:nvSpPr>
        <p:spPr bwMode="auto">
          <a:xfrm>
            <a:off x="10003557" y="2260960"/>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1</a:t>
            </a:r>
          </a:p>
        </p:txBody>
      </p:sp>
      <p:sp>
        <p:nvSpPr>
          <p:cNvPr id="40997" name="Text Box 37">
            <a:extLst>
              <a:ext uri="{FF2B5EF4-FFF2-40B4-BE49-F238E27FC236}">
                <a16:creationId xmlns:a16="http://schemas.microsoft.com/office/drawing/2014/main" id="{96BC2CD7-6C36-4D08-86E1-08AC94B98234}"/>
              </a:ext>
            </a:extLst>
          </p:cNvPr>
          <p:cNvSpPr txBox="1">
            <a:spLocks noChangeArrowheads="1"/>
          </p:cNvSpPr>
          <p:nvPr/>
        </p:nvSpPr>
        <p:spPr bwMode="auto">
          <a:xfrm>
            <a:off x="9470157" y="1575160"/>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40998" name="Text Box 38">
            <a:extLst>
              <a:ext uri="{FF2B5EF4-FFF2-40B4-BE49-F238E27FC236}">
                <a16:creationId xmlns:a16="http://schemas.microsoft.com/office/drawing/2014/main" id="{4913E975-4EB3-4570-9FFB-66EF356913CB}"/>
              </a:ext>
            </a:extLst>
          </p:cNvPr>
          <p:cNvSpPr txBox="1">
            <a:spLocks noChangeArrowheads="1"/>
          </p:cNvSpPr>
          <p:nvPr/>
        </p:nvSpPr>
        <p:spPr bwMode="auto">
          <a:xfrm>
            <a:off x="8403357" y="1117960"/>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-2</a:t>
            </a:r>
          </a:p>
        </p:txBody>
      </p:sp>
      <p:sp>
        <p:nvSpPr>
          <p:cNvPr id="41000" name="Line 40">
            <a:extLst>
              <a:ext uri="{FF2B5EF4-FFF2-40B4-BE49-F238E27FC236}">
                <a16:creationId xmlns:a16="http://schemas.microsoft.com/office/drawing/2014/main" id="{AFE537A9-3EC2-47F0-9034-CBA92D61D492}"/>
              </a:ext>
            </a:extLst>
          </p:cNvPr>
          <p:cNvSpPr>
            <a:spLocks noChangeShapeType="1"/>
          </p:cNvSpPr>
          <p:nvPr/>
        </p:nvSpPr>
        <p:spPr bwMode="auto">
          <a:xfrm>
            <a:off x="6086475" y="1377951"/>
            <a:ext cx="1588" cy="3581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6" name="Freeform 26">
            <a:extLst>
              <a:ext uri="{FF2B5EF4-FFF2-40B4-BE49-F238E27FC236}">
                <a16:creationId xmlns:a16="http://schemas.microsoft.com/office/drawing/2014/main" id="{32E9F65D-2A5C-4BCE-B58D-F92EA83D6299}"/>
              </a:ext>
            </a:extLst>
          </p:cNvPr>
          <p:cNvSpPr>
            <a:spLocks/>
          </p:cNvSpPr>
          <p:nvPr/>
        </p:nvSpPr>
        <p:spPr bwMode="auto">
          <a:xfrm>
            <a:off x="8247946" y="1865275"/>
            <a:ext cx="536440" cy="486569"/>
          </a:xfrm>
          <a:custGeom>
            <a:avLst/>
            <a:gdLst>
              <a:gd name="T0" fmla="*/ 463 w 463"/>
              <a:gd name="T1" fmla="*/ 529 h 529"/>
              <a:gd name="T2" fmla="*/ 365 w 463"/>
              <a:gd name="T3" fmla="*/ 87 h 529"/>
              <a:gd name="T4" fmla="*/ 0 w 463"/>
              <a:gd name="T5" fmla="*/ 10 h 529"/>
            </a:gdLst>
            <a:ahLst/>
            <a:cxnLst>
              <a:cxn ang="0">
                <a:pos x="T0" y="T1"/>
              </a:cxn>
              <a:cxn ang="0">
                <a:pos x="T2" y="T3"/>
              </a:cxn>
              <a:cxn ang="0">
                <a:pos x="T4" y="T5"/>
              </a:cxn>
            </a:cxnLst>
            <a:rect l="0" t="0" r="r" b="b"/>
            <a:pathLst>
              <a:path w="463" h="529">
                <a:moveTo>
                  <a:pt x="463" y="529"/>
                </a:moveTo>
                <a:cubicBezTo>
                  <a:pt x="452" y="351"/>
                  <a:pt x="442" y="174"/>
                  <a:pt x="365" y="87"/>
                </a:cubicBezTo>
                <a:cubicBezTo>
                  <a:pt x="288" y="0"/>
                  <a:pt x="144" y="5"/>
                  <a:pt x="0" y="10"/>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8" name="Oval 19">
            <a:extLst>
              <a:ext uri="{FF2B5EF4-FFF2-40B4-BE49-F238E27FC236}">
                <a16:creationId xmlns:a16="http://schemas.microsoft.com/office/drawing/2014/main" id="{0BC6EED3-E4D9-45EB-8AF0-0A53A9731DE6}"/>
              </a:ext>
            </a:extLst>
          </p:cNvPr>
          <p:cNvSpPr>
            <a:spLocks noChangeArrowheads="1"/>
          </p:cNvSpPr>
          <p:nvPr/>
        </p:nvSpPr>
        <p:spPr bwMode="auto">
          <a:xfrm>
            <a:off x="8220075" y="38167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30</a:t>
            </a:r>
          </a:p>
        </p:txBody>
      </p:sp>
      <p:sp>
        <p:nvSpPr>
          <p:cNvPr id="49" name="Oval 20">
            <a:extLst>
              <a:ext uri="{FF2B5EF4-FFF2-40B4-BE49-F238E27FC236}">
                <a16:creationId xmlns:a16="http://schemas.microsoft.com/office/drawing/2014/main" id="{D1AD1394-39F8-4BAB-AFB0-9665AA95CFB1}"/>
              </a:ext>
            </a:extLst>
          </p:cNvPr>
          <p:cNvSpPr>
            <a:spLocks noChangeArrowheads="1"/>
          </p:cNvSpPr>
          <p:nvPr/>
        </p:nvSpPr>
        <p:spPr bwMode="auto">
          <a:xfrm>
            <a:off x="7305675" y="43501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20</a:t>
            </a:r>
          </a:p>
        </p:txBody>
      </p:sp>
      <p:sp>
        <p:nvSpPr>
          <p:cNvPr id="50" name="Oval 21">
            <a:extLst>
              <a:ext uri="{FF2B5EF4-FFF2-40B4-BE49-F238E27FC236}">
                <a16:creationId xmlns:a16="http://schemas.microsoft.com/office/drawing/2014/main" id="{AB054C70-7A5E-465A-86B0-CE98037F272C}"/>
              </a:ext>
            </a:extLst>
          </p:cNvPr>
          <p:cNvSpPr>
            <a:spLocks noChangeArrowheads="1"/>
          </p:cNvSpPr>
          <p:nvPr/>
        </p:nvSpPr>
        <p:spPr bwMode="auto">
          <a:xfrm>
            <a:off x="9286875" y="43501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35</a:t>
            </a:r>
          </a:p>
        </p:txBody>
      </p:sp>
      <p:sp>
        <p:nvSpPr>
          <p:cNvPr id="51" name="Oval 22">
            <a:extLst>
              <a:ext uri="{FF2B5EF4-FFF2-40B4-BE49-F238E27FC236}">
                <a16:creationId xmlns:a16="http://schemas.microsoft.com/office/drawing/2014/main" id="{4E20D8EE-B4D0-4989-8DD7-1837A61BC2B0}"/>
              </a:ext>
            </a:extLst>
          </p:cNvPr>
          <p:cNvSpPr>
            <a:spLocks noChangeArrowheads="1"/>
          </p:cNvSpPr>
          <p:nvPr/>
        </p:nvSpPr>
        <p:spPr bwMode="auto">
          <a:xfrm>
            <a:off x="7829550" y="50359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52" name="AutoShape 23">
            <a:extLst>
              <a:ext uri="{FF2B5EF4-FFF2-40B4-BE49-F238E27FC236}">
                <a16:creationId xmlns:a16="http://schemas.microsoft.com/office/drawing/2014/main" id="{5A2FB4C2-4001-4F00-AD00-CFA0552A32E1}"/>
              </a:ext>
            </a:extLst>
          </p:cNvPr>
          <p:cNvCxnSpPr>
            <a:cxnSpLocks noChangeShapeType="1"/>
            <a:stCxn id="48" idx="3"/>
            <a:endCxn id="49" idx="7"/>
          </p:cNvCxnSpPr>
          <p:nvPr/>
        </p:nvCxnSpPr>
        <p:spPr bwMode="auto">
          <a:xfrm flipH="1">
            <a:off x="7696200" y="4207234"/>
            <a:ext cx="590550" cy="2111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a:extLst>
              <a:ext uri="{FF2B5EF4-FFF2-40B4-BE49-F238E27FC236}">
                <a16:creationId xmlns:a16="http://schemas.microsoft.com/office/drawing/2014/main" id="{9395F588-02E0-45B7-B5A1-B789F9AE48D4}"/>
              </a:ext>
            </a:extLst>
          </p:cNvPr>
          <p:cNvCxnSpPr>
            <a:cxnSpLocks noChangeShapeType="1"/>
          </p:cNvCxnSpPr>
          <p:nvPr/>
        </p:nvCxnSpPr>
        <p:spPr bwMode="auto">
          <a:xfrm>
            <a:off x="8610600" y="4207234"/>
            <a:ext cx="744538" cy="209550"/>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5">
            <a:extLst>
              <a:ext uri="{FF2B5EF4-FFF2-40B4-BE49-F238E27FC236}">
                <a16:creationId xmlns:a16="http://schemas.microsoft.com/office/drawing/2014/main" id="{313E19D9-BA2D-4147-B87C-1543BB8089AD}"/>
              </a:ext>
            </a:extLst>
          </p:cNvPr>
          <p:cNvCxnSpPr>
            <a:cxnSpLocks noChangeShapeType="1"/>
            <a:stCxn id="49" idx="5"/>
            <a:endCxn id="51" idx="0"/>
          </p:cNvCxnSpPr>
          <p:nvPr/>
        </p:nvCxnSpPr>
        <p:spPr bwMode="auto">
          <a:xfrm>
            <a:off x="7695920" y="4740354"/>
            <a:ext cx="362230" cy="29555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 name="Text Box 26">
            <a:extLst>
              <a:ext uri="{FF2B5EF4-FFF2-40B4-BE49-F238E27FC236}">
                <a16:creationId xmlns:a16="http://schemas.microsoft.com/office/drawing/2014/main" id="{2CED1681-58D0-4973-B095-769617FC64E9}"/>
              </a:ext>
            </a:extLst>
          </p:cNvPr>
          <p:cNvSpPr txBox="1">
            <a:spLocks noChangeArrowheads="1"/>
          </p:cNvSpPr>
          <p:nvPr/>
        </p:nvSpPr>
        <p:spPr bwMode="auto">
          <a:xfrm>
            <a:off x="7307263" y="4045310"/>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56" name="Oval 27">
            <a:extLst>
              <a:ext uri="{FF2B5EF4-FFF2-40B4-BE49-F238E27FC236}">
                <a16:creationId xmlns:a16="http://schemas.microsoft.com/office/drawing/2014/main" id="{0A50B69B-0953-43E4-9B05-6921D7C58847}"/>
              </a:ext>
            </a:extLst>
          </p:cNvPr>
          <p:cNvSpPr>
            <a:spLocks noChangeArrowheads="1"/>
          </p:cNvSpPr>
          <p:nvPr/>
        </p:nvSpPr>
        <p:spPr bwMode="auto">
          <a:xfrm>
            <a:off x="9744075" y="50359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40</a:t>
            </a:r>
          </a:p>
        </p:txBody>
      </p:sp>
      <p:sp>
        <p:nvSpPr>
          <p:cNvPr id="57" name="Line 28">
            <a:extLst>
              <a:ext uri="{FF2B5EF4-FFF2-40B4-BE49-F238E27FC236}">
                <a16:creationId xmlns:a16="http://schemas.microsoft.com/office/drawing/2014/main" id="{2D12F2BF-022B-4D6D-AEA1-1F7E9084E41C}"/>
              </a:ext>
            </a:extLst>
          </p:cNvPr>
          <p:cNvSpPr>
            <a:spLocks noChangeShapeType="1"/>
          </p:cNvSpPr>
          <p:nvPr/>
        </p:nvSpPr>
        <p:spPr bwMode="auto">
          <a:xfrm>
            <a:off x="9667875" y="4731109"/>
            <a:ext cx="2286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8" name="Oval 29">
            <a:extLst>
              <a:ext uri="{FF2B5EF4-FFF2-40B4-BE49-F238E27FC236}">
                <a16:creationId xmlns:a16="http://schemas.microsoft.com/office/drawing/2014/main" id="{CA324630-85A5-4548-95D8-9AA2EE52A82D}"/>
              </a:ext>
            </a:extLst>
          </p:cNvPr>
          <p:cNvSpPr>
            <a:spLocks noChangeArrowheads="1"/>
          </p:cNvSpPr>
          <p:nvPr/>
        </p:nvSpPr>
        <p:spPr bwMode="auto">
          <a:xfrm>
            <a:off x="6735763" y="4971451"/>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10</a:t>
            </a:r>
          </a:p>
        </p:txBody>
      </p:sp>
      <p:sp>
        <p:nvSpPr>
          <p:cNvPr id="59" name="Line 30">
            <a:extLst>
              <a:ext uri="{FF2B5EF4-FFF2-40B4-BE49-F238E27FC236}">
                <a16:creationId xmlns:a16="http://schemas.microsoft.com/office/drawing/2014/main" id="{EFCA189E-0B4E-4AD7-9985-294BA7570454}"/>
              </a:ext>
            </a:extLst>
          </p:cNvPr>
          <p:cNvSpPr>
            <a:spLocks noChangeShapeType="1"/>
          </p:cNvSpPr>
          <p:nvPr/>
        </p:nvSpPr>
        <p:spPr bwMode="auto">
          <a:xfrm flipH="1">
            <a:off x="7093145" y="4777941"/>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2" name="Text Box 33">
            <a:extLst>
              <a:ext uri="{FF2B5EF4-FFF2-40B4-BE49-F238E27FC236}">
                <a16:creationId xmlns:a16="http://schemas.microsoft.com/office/drawing/2014/main" id="{97A93C0E-5B2D-4590-88C0-B15E8B0171A4}"/>
              </a:ext>
            </a:extLst>
          </p:cNvPr>
          <p:cNvSpPr txBox="1">
            <a:spLocks noChangeArrowheads="1"/>
          </p:cNvSpPr>
          <p:nvPr/>
        </p:nvSpPr>
        <p:spPr bwMode="auto">
          <a:xfrm>
            <a:off x="6486720" y="474623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64" name="Text Box 35">
            <a:extLst>
              <a:ext uri="{FF2B5EF4-FFF2-40B4-BE49-F238E27FC236}">
                <a16:creationId xmlns:a16="http://schemas.microsoft.com/office/drawing/2014/main" id="{CD3D0A6B-EE2F-4854-8BF7-839E20E7B864}"/>
              </a:ext>
            </a:extLst>
          </p:cNvPr>
          <p:cNvSpPr txBox="1">
            <a:spLocks noChangeArrowheads="1"/>
          </p:cNvSpPr>
          <p:nvPr/>
        </p:nvSpPr>
        <p:spPr bwMode="auto">
          <a:xfrm>
            <a:off x="8197375" y="4836677"/>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65" name="Text Box 36">
            <a:extLst>
              <a:ext uri="{FF2B5EF4-FFF2-40B4-BE49-F238E27FC236}">
                <a16:creationId xmlns:a16="http://schemas.microsoft.com/office/drawing/2014/main" id="{8849F1F3-E53E-4ED6-8783-22DA18DC9EDD}"/>
              </a:ext>
            </a:extLst>
          </p:cNvPr>
          <p:cNvSpPr txBox="1">
            <a:spLocks noChangeArrowheads="1"/>
          </p:cNvSpPr>
          <p:nvPr/>
        </p:nvSpPr>
        <p:spPr bwMode="auto">
          <a:xfrm>
            <a:off x="10202863" y="4731110"/>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66" name="Text Box 37">
            <a:extLst>
              <a:ext uri="{FF2B5EF4-FFF2-40B4-BE49-F238E27FC236}">
                <a16:creationId xmlns:a16="http://schemas.microsoft.com/office/drawing/2014/main" id="{71108773-DDF6-4867-9545-DA1DAD694A51}"/>
              </a:ext>
            </a:extLst>
          </p:cNvPr>
          <p:cNvSpPr txBox="1">
            <a:spLocks noChangeArrowheads="1"/>
          </p:cNvSpPr>
          <p:nvPr/>
        </p:nvSpPr>
        <p:spPr bwMode="auto">
          <a:xfrm>
            <a:off x="9669463" y="4045310"/>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67" name="Text Box 38">
            <a:extLst>
              <a:ext uri="{FF2B5EF4-FFF2-40B4-BE49-F238E27FC236}">
                <a16:creationId xmlns:a16="http://schemas.microsoft.com/office/drawing/2014/main" id="{BC132763-02AC-4FFE-9072-755A54F0F9BB}"/>
              </a:ext>
            </a:extLst>
          </p:cNvPr>
          <p:cNvSpPr txBox="1">
            <a:spLocks noChangeArrowheads="1"/>
          </p:cNvSpPr>
          <p:nvPr/>
        </p:nvSpPr>
        <p:spPr bwMode="auto">
          <a:xfrm>
            <a:off x="8602663" y="3588110"/>
            <a:ext cx="30999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2" name="Arrow: Down 1">
            <a:extLst>
              <a:ext uri="{FF2B5EF4-FFF2-40B4-BE49-F238E27FC236}">
                <a16:creationId xmlns:a16="http://schemas.microsoft.com/office/drawing/2014/main" id="{E1655D3F-45C6-41B4-B103-853352261691}"/>
              </a:ext>
            </a:extLst>
          </p:cNvPr>
          <p:cNvSpPr/>
          <p:nvPr/>
        </p:nvSpPr>
        <p:spPr>
          <a:xfrm>
            <a:off x="8325569" y="3234906"/>
            <a:ext cx="194544"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29">
            <a:extLst>
              <a:ext uri="{FF2B5EF4-FFF2-40B4-BE49-F238E27FC236}">
                <a16:creationId xmlns:a16="http://schemas.microsoft.com/office/drawing/2014/main" id="{D8176E4F-26C0-4564-A2C9-24DDD588DE50}"/>
              </a:ext>
            </a:extLst>
          </p:cNvPr>
          <p:cNvSpPr>
            <a:spLocks noChangeArrowheads="1"/>
          </p:cNvSpPr>
          <p:nvPr/>
        </p:nvSpPr>
        <p:spPr bwMode="auto">
          <a:xfrm>
            <a:off x="6268169" y="5645509"/>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5</a:t>
            </a:r>
          </a:p>
        </p:txBody>
      </p:sp>
      <p:sp>
        <p:nvSpPr>
          <p:cNvPr id="73" name="Line 30">
            <a:extLst>
              <a:ext uri="{FF2B5EF4-FFF2-40B4-BE49-F238E27FC236}">
                <a16:creationId xmlns:a16="http://schemas.microsoft.com/office/drawing/2014/main" id="{4688B938-B30D-47B3-BFFB-C03460A3BFAB}"/>
              </a:ext>
            </a:extLst>
          </p:cNvPr>
          <p:cNvSpPr>
            <a:spLocks noChangeShapeType="1"/>
          </p:cNvSpPr>
          <p:nvPr/>
        </p:nvSpPr>
        <p:spPr bwMode="auto">
          <a:xfrm flipH="1">
            <a:off x="6580188" y="5422780"/>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4" name="Text Box 35">
            <a:extLst>
              <a:ext uri="{FF2B5EF4-FFF2-40B4-BE49-F238E27FC236}">
                <a16:creationId xmlns:a16="http://schemas.microsoft.com/office/drawing/2014/main" id="{EBBF4463-F660-4F67-9999-74EF7D2B2466}"/>
              </a:ext>
            </a:extLst>
          </p:cNvPr>
          <p:cNvSpPr txBox="1">
            <a:spLocks noChangeArrowheads="1"/>
          </p:cNvSpPr>
          <p:nvPr/>
        </p:nvSpPr>
        <p:spPr bwMode="auto">
          <a:xfrm>
            <a:off x="6711830" y="5645509"/>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75" name="Text Box 16">
            <a:extLst>
              <a:ext uri="{FF2B5EF4-FFF2-40B4-BE49-F238E27FC236}">
                <a16:creationId xmlns:a16="http://schemas.microsoft.com/office/drawing/2014/main" id="{5CB61BAD-7A69-48EF-BC49-EA812658A408}"/>
              </a:ext>
            </a:extLst>
          </p:cNvPr>
          <p:cNvSpPr txBox="1">
            <a:spLocks noChangeArrowheads="1"/>
          </p:cNvSpPr>
          <p:nvPr/>
        </p:nvSpPr>
        <p:spPr bwMode="auto">
          <a:xfrm>
            <a:off x="1905000" y="4929788"/>
            <a:ext cx="2133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dirty="0">
                <a:latin typeface="Arial" panose="020B0604020202020204" pitchFamily="34" charset="0"/>
              </a:rPr>
              <a:t>Insert 5, 40</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3">
            <a:extLst>
              <a:ext uri="{FF2B5EF4-FFF2-40B4-BE49-F238E27FC236}">
                <a16:creationId xmlns:a16="http://schemas.microsoft.com/office/drawing/2014/main" id="{A66CD2D3-3CD3-477D-A1F5-7C6D3EDC6E53}"/>
              </a:ext>
            </a:extLst>
          </p:cNvPr>
          <p:cNvSpPr>
            <a:spLocks noGrp="1"/>
          </p:cNvSpPr>
          <p:nvPr>
            <p:ph type="dt" idx="10"/>
          </p:nvPr>
        </p:nvSpPr>
        <p:spPr/>
        <p:txBody>
          <a:bodyPr/>
          <a:lstStyle/>
          <a:p>
            <a:r>
              <a:rPr lang="en-US" altLang="en-US"/>
              <a:t>12/26/03</a:t>
            </a:r>
          </a:p>
        </p:txBody>
      </p:sp>
      <p:sp>
        <p:nvSpPr>
          <p:cNvPr id="58" name="Footer Placeholder 4">
            <a:extLst>
              <a:ext uri="{FF2B5EF4-FFF2-40B4-BE49-F238E27FC236}">
                <a16:creationId xmlns:a16="http://schemas.microsoft.com/office/drawing/2014/main" id="{5449E8A6-4C4C-4C64-9226-D2469BE34459}"/>
              </a:ext>
            </a:extLst>
          </p:cNvPr>
          <p:cNvSpPr>
            <a:spLocks noGrp="1"/>
          </p:cNvSpPr>
          <p:nvPr>
            <p:ph type="ftr" idx="11"/>
          </p:nvPr>
        </p:nvSpPr>
        <p:spPr/>
        <p:txBody>
          <a:bodyPr/>
          <a:lstStyle/>
          <a:p>
            <a:r>
              <a:rPr lang="en-US" altLang="en-US"/>
              <a:t>AVL Trees - Lecture 8</a:t>
            </a:r>
          </a:p>
        </p:txBody>
      </p:sp>
      <p:sp>
        <p:nvSpPr>
          <p:cNvPr id="59" name="Slide Number Placeholder 5">
            <a:extLst>
              <a:ext uri="{FF2B5EF4-FFF2-40B4-BE49-F238E27FC236}">
                <a16:creationId xmlns:a16="http://schemas.microsoft.com/office/drawing/2014/main" id="{2AA24E7A-915E-41AE-BFDC-F23E90CE84A0}"/>
              </a:ext>
            </a:extLst>
          </p:cNvPr>
          <p:cNvSpPr>
            <a:spLocks noGrp="1"/>
          </p:cNvSpPr>
          <p:nvPr>
            <p:ph type="sldNum" idx="12"/>
          </p:nvPr>
        </p:nvSpPr>
        <p:spPr/>
        <p:txBody>
          <a:bodyPr/>
          <a:lstStyle/>
          <a:p>
            <a:fld id="{559B4ECD-8041-4B5B-8BB3-28C703B2271D}" type="slidenum">
              <a:rPr lang="en-US" altLang="en-US"/>
              <a:pPr/>
              <a:t>48</a:t>
            </a:fld>
            <a:endParaRPr lang="en-US" altLang="en-US"/>
          </a:p>
        </p:txBody>
      </p:sp>
      <p:sp>
        <p:nvSpPr>
          <p:cNvPr id="43009" name="Rectangle 1">
            <a:extLst>
              <a:ext uri="{FF2B5EF4-FFF2-40B4-BE49-F238E27FC236}">
                <a16:creationId xmlns:a16="http://schemas.microsoft.com/office/drawing/2014/main" id="{956991A3-09B8-4C66-B44F-00F69DD268E3}"/>
              </a:ext>
            </a:extLst>
          </p:cNvPr>
          <p:cNvSpPr>
            <a:spLocks noGrp="1" noChangeArrowheads="1"/>
          </p:cNvSpPr>
          <p:nvPr>
            <p:ph type="title"/>
          </p:nvPr>
        </p:nvSpPr>
        <p:spPr>
          <a:xfrm>
            <a:off x="1838864" y="99896"/>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FF0000"/>
                </a:solidFill>
              </a:rPr>
              <a:t>Double rotation</a:t>
            </a:r>
          </a:p>
        </p:txBody>
      </p:sp>
      <p:sp>
        <p:nvSpPr>
          <p:cNvPr id="43010" name="Text Box 2">
            <a:extLst>
              <a:ext uri="{FF2B5EF4-FFF2-40B4-BE49-F238E27FC236}">
                <a16:creationId xmlns:a16="http://schemas.microsoft.com/office/drawing/2014/main" id="{B5B77C67-4490-426D-8F03-239D3FFC4EFD}"/>
              </a:ext>
            </a:extLst>
          </p:cNvPr>
          <p:cNvSpPr txBox="1">
            <a:spLocks noChangeArrowheads="1"/>
          </p:cNvSpPr>
          <p:nvPr/>
        </p:nvSpPr>
        <p:spPr bwMode="auto">
          <a:xfrm>
            <a:off x="3071154" y="2339976"/>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-2</a:t>
            </a:r>
          </a:p>
        </p:txBody>
      </p:sp>
      <p:sp>
        <p:nvSpPr>
          <p:cNvPr id="43011" name="Text Box 3">
            <a:extLst>
              <a:ext uri="{FF2B5EF4-FFF2-40B4-BE49-F238E27FC236}">
                <a16:creationId xmlns:a16="http://schemas.microsoft.com/office/drawing/2014/main" id="{8B01A1FE-8504-455D-86A0-319906947D65}"/>
              </a:ext>
            </a:extLst>
          </p:cNvPr>
          <p:cNvSpPr txBox="1">
            <a:spLocks noChangeArrowheads="1"/>
          </p:cNvSpPr>
          <p:nvPr/>
        </p:nvSpPr>
        <p:spPr bwMode="auto">
          <a:xfrm>
            <a:off x="2390955" y="3052763"/>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3012" name="Text Box 4">
            <a:extLst>
              <a:ext uri="{FF2B5EF4-FFF2-40B4-BE49-F238E27FC236}">
                <a16:creationId xmlns:a16="http://schemas.microsoft.com/office/drawing/2014/main" id="{D3C2DF0D-8A68-42EF-AB90-EF2DEBDCD294}"/>
              </a:ext>
            </a:extLst>
          </p:cNvPr>
          <p:cNvSpPr txBox="1">
            <a:spLocks noChangeArrowheads="1"/>
          </p:cNvSpPr>
          <p:nvPr/>
        </p:nvSpPr>
        <p:spPr bwMode="auto">
          <a:xfrm>
            <a:off x="2150404" y="1730376"/>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-2</a:t>
            </a:r>
          </a:p>
        </p:txBody>
      </p:sp>
      <p:sp>
        <p:nvSpPr>
          <p:cNvPr id="43013" name="Oval 5">
            <a:extLst>
              <a:ext uri="{FF2B5EF4-FFF2-40B4-BE49-F238E27FC236}">
                <a16:creationId xmlns:a16="http://schemas.microsoft.com/office/drawing/2014/main" id="{BCF88241-870B-42E0-BFE6-FD0484278F08}"/>
              </a:ext>
            </a:extLst>
          </p:cNvPr>
          <p:cNvSpPr>
            <a:spLocks noChangeArrowheads="1"/>
          </p:cNvSpPr>
          <p:nvPr/>
        </p:nvSpPr>
        <p:spPr bwMode="auto">
          <a:xfrm>
            <a:off x="2078966" y="20351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43014" name="Oval 6">
            <a:extLst>
              <a:ext uri="{FF2B5EF4-FFF2-40B4-BE49-F238E27FC236}">
                <a16:creationId xmlns:a16="http://schemas.microsoft.com/office/drawing/2014/main" id="{D3621D8F-1976-41CD-B492-A4017383842D}"/>
              </a:ext>
            </a:extLst>
          </p:cNvPr>
          <p:cNvSpPr>
            <a:spLocks noChangeArrowheads="1"/>
          </p:cNvSpPr>
          <p:nvPr/>
        </p:nvSpPr>
        <p:spPr bwMode="auto">
          <a:xfrm>
            <a:off x="1012166" y="2644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43015" name="Oval 7">
            <a:extLst>
              <a:ext uri="{FF2B5EF4-FFF2-40B4-BE49-F238E27FC236}">
                <a16:creationId xmlns:a16="http://schemas.microsoft.com/office/drawing/2014/main" id="{68AB49EE-52D8-4E75-BFEE-CF454FA65DFB}"/>
              </a:ext>
            </a:extLst>
          </p:cNvPr>
          <p:cNvSpPr>
            <a:spLocks noChangeArrowheads="1"/>
          </p:cNvSpPr>
          <p:nvPr/>
        </p:nvSpPr>
        <p:spPr bwMode="auto">
          <a:xfrm>
            <a:off x="2993366" y="2644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30</a:t>
            </a:r>
          </a:p>
        </p:txBody>
      </p:sp>
      <p:sp>
        <p:nvSpPr>
          <p:cNvPr id="43016" name="Oval 8">
            <a:extLst>
              <a:ext uri="{FF2B5EF4-FFF2-40B4-BE49-F238E27FC236}">
                <a16:creationId xmlns:a16="http://schemas.microsoft.com/office/drawing/2014/main" id="{AC0EE7BB-D51C-4481-827C-C157807E10E6}"/>
              </a:ext>
            </a:extLst>
          </p:cNvPr>
          <p:cNvSpPr>
            <a:spLocks noChangeArrowheads="1"/>
          </p:cNvSpPr>
          <p:nvPr/>
        </p:nvSpPr>
        <p:spPr bwMode="auto">
          <a:xfrm>
            <a:off x="2383766" y="334645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43017" name="AutoShape 9">
            <a:extLst>
              <a:ext uri="{FF2B5EF4-FFF2-40B4-BE49-F238E27FC236}">
                <a16:creationId xmlns:a16="http://schemas.microsoft.com/office/drawing/2014/main" id="{33EFCABD-95C4-4C5A-A7CC-C917CF960A9D}"/>
              </a:ext>
            </a:extLst>
          </p:cNvPr>
          <p:cNvCxnSpPr>
            <a:cxnSpLocks noChangeShapeType="1"/>
            <a:stCxn id="43013" idx="3"/>
            <a:endCxn id="43014" idx="7"/>
          </p:cNvCxnSpPr>
          <p:nvPr/>
        </p:nvCxnSpPr>
        <p:spPr bwMode="auto">
          <a:xfrm flipH="1">
            <a:off x="1402691" y="2425700"/>
            <a:ext cx="742950"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18" name="AutoShape 10">
            <a:extLst>
              <a:ext uri="{FF2B5EF4-FFF2-40B4-BE49-F238E27FC236}">
                <a16:creationId xmlns:a16="http://schemas.microsoft.com/office/drawing/2014/main" id="{E00A7039-3691-4909-B71E-A17A5864E0B5}"/>
              </a:ext>
            </a:extLst>
          </p:cNvPr>
          <p:cNvCxnSpPr>
            <a:cxnSpLocks noChangeShapeType="1"/>
            <a:stCxn id="43013" idx="5"/>
            <a:endCxn id="43015" idx="1"/>
          </p:cNvCxnSpPr>
          <p:nvPr/>
        </p:nvCxnSpPr>
        <p:spPr bwMode="auto">
          <a:xfrm>
            <a:off x="2469491" y="2425700"/>
            <a:ext cx="592138" cy="287338"/>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19" name="AutoShape 11">
            <a:extLst>
              <a:ext uri="{FF2B5EF4-FFF2-40B4-BE49-F238E27FC236}">
                <a16:creationId xmlns:a16="http://schemas.microsoft.com/office/drawing/2014/main" id="{F1DB5FB1-127D-4479-B501-C8F0CE48C2FE}"/>
              </a:ext>
            </a:extLst>
          </p:cNvPr>
          <p:cNvCxnSpPr>
            <a:cxnSpLocks noChangeShapeType="1"/>
            <a:stCxn id="43015" idx="3"/>
            <a:endCxn id="43016" idx="0"/>
          </p:cNvCxnSpPr>
          <p:nvPr/>
        </p:nvCxnSpPr>
        <p:spPr bwMode="auto">
          <a:xfrm flipH="1">
            <a:off x="2612367" y="303530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0" name="Text Box 12">
            <a:extLst>
              <a:ext uri="{FF2B5EF4-FFF2-40B4-BE49-F238E27FC236}">
                <a16:creationId xmlns:a16="http://schemas.microsoft.com/office/drawing/2014/main" id="{85591126-B9C5-40E2-ADE9-1E73B9DFE5B3}"/>
              </a:ext>
            </a:extLst>
          </p:cNvPr>
          <p:cNvSpPr txBox="1">
            <a:spLocks noChangeArrowheads="1"/>
          </p:cNvSpPr>
          <p:nvPr/>
        </p:nvSpPr>
        <p:spPr bwMode="auto">
          <a:xfrm>
            <a:off x="1083604" y="23399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43021" name="Oval 13">
            <a:extLst>
              <a:ext uri="{FF2B5EF4-FFF2-40B4-BE49-F238E27FC236}">
                <a16:creationId xmlns:a16="http://schemas.microsoft.com/office/drawing/2014/main" id="{CA5144F6-37ED-431C-AA97-F1C2A8B1A832}"/>
              </a:ext>
            </a:extLst>
          </p:cNvPr>
          <p:cNvSpPr>
            <a:spLocks noChangeArrowheads="1"/>
          </p:cNvSpPr>
          <p:nvPr/>
        </p:nvSpPr>
        <p:spPr bwMode="auto">
          <a:xfrm>
            <a:off x="3450566" y="33305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40</a:t>
            </a:r>
          </a:p>
        </p:txBody>
      </p:sp>
      <p:sp>
        <p:nvSpPr>
          <p:cNvPr id="43022" name="Line 14">
            <a:extLst>
              <a:ext uri="{FF2B5EF4-FFF2-40B4-BE49-F238E27FC236}">
                <a16:creationId xmlns:a16="http://schemas.microsoft.com/office/drawing/2014/main" id="{258198AD-7A44-4D5C-BF8F-E124CE593C1D}"/>
              </a:ext>
            </a:extLst>
          </p:cNvPr>
          <p:cNvSpPr>
            <a:spLocks noChangeShapeType="1"/>
          </p:cNvSpPr>
          <p:nvPr/>
        </p:nvSpPr>
        <p:spPr bwMode="auto">
          <a:xfrm>
            <a:off x="3374366" y="3025775"/>
            <a:ext cx="2286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23" name="Text Box 15">
            <a:extLst>
              <a:ext uri="{FF2B5EF4-FFF2-40B4-BE49-F238E27FC236}">
                <a16:creationId xmlns:a16="http://schemas.microsoft.com/office/drawing/2014/main" id="{C38BC28C-C3E6-4D1B-BF78-181C62F2C405}"/>
              </a:ext>
            </a:extLst>
          </p:cNvPr>
          <p:cNvSpPr txBox="1">
            <a:spLocks noChangeArrowheads="1"/>
          </p:cNvSpPr>
          <p:nvPr/>
        </p:nvSpPr>
        <p:spPr bwMode="auto">
          <a:xfrm>
            <a:off x="3602966" y="29495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43024" name="Oval 16">
            <a:extLst>
              <a:ext uri="{FF2B5EF4-FFF2-40B4-BE49-F238E27FC236}">
                <a16:creationId xmlns:a16="http://schemas.microsoft.com/office/drawing/2014/main" id="{F93E2413-21F8-48A2-9913-073F635F0842}"/>
              </a:ext>
            </a:extLst>
          </p:cNvPr>
          <p:cNvSpPr>
            <a:spLocks noChangeArrowheads="1"/>
          </p:cNvSpPr>
          <p:nvPr/>
        </p:nvSpPr>
        <p:spPr bwMode="auto">
          <a:xfrm>
            <a:off x="478766" y="33305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43025" name="Line 17">
            <a:extLst>
              <a:ext uri="{FF2B5EF4-FFF2-40B4-BE49-F238E27FC236}">
                <a16:creationId xmlns:a16="http://schemas.microsoft.com/office/drawing/2014/main" id="{3E059C83-DC41-45EE-AF30-069B7A9A030C}"/>
              </a:ext>
            </a:extLst>
          </p:cNvPr>
          <p:cNvSpPr>
            <a:spLocks noChangeShapeType="1"/>
          </p:cNvSpPr>
          <p:nvPr/>
        </p:nvSpPr>
        <p:spPr bwMode="auto">
          <a:xfrm flipH="1">
            <a:off x="781980" y="3101975"/>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26" name="Text Box 18">
            <a:extLst>
              <a:ext uri="{FF2B5EF4-FFF2-40B4-BE49-F238E27FC236}">
                <a16:creationId xmlns:a16="http://schemas.microsoft.com/office/drawing/2014/main" id="{C8270E47-7894-48BD-9163-309D5D2CFF88}"/>
              </a:ext>
            </a:extLst>
          </p:cNvPr>
          <p:cNvSpPr txBox="1">
            <a:spLocks noChangeArrowheads="1"/>
          </p:cNvSpPr>
          <p:nvPr/>
        </p:nvSpPr>
        <p:spPr bwMode="auto">
          <a:xfrm>
            <a:off x="478766" y="30257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3039" name="Oval 31">
            <a:extLst>
              <a:ext uri="{FF2B5EF4-FFF2-40B4-BE49-F238E27FC236}">
                <a16:creationId xmlns:a16="http://schemas.microsoft.com/office/drawing/2014/main" id="{5CE28FD9-5148-4240-B4FB-7D00E1BB125B}"/>
              </a:ext>
            </a:extLst>
          </p:cNvPr>
          <p:cNvSpPr>
            <a:spLocks noChangeArrowheads="1"/>
          </p:cNvSpPr>
          <p:nvPr/>
        </p:nvSpPr>
        <p:spPr bwMode="auto">
          <a:xfrm>
            <a:off x="3755366" y="4168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45</a:t>
            </a:r>
          </a:p>
        </p:txBody>
      </p:sp>
      <p:sp>
        <p:nvSpPr>
          <p:cNvPr id="43040" name="Line 32">
            <a:extLst>
              <a:ext uri="{FF2B5EF4-FFF2-40B4-BE49-F238E27FC236}">
                <a16:creationId xmlns:a16="http://schemas.microsoft.com/office/drawing/2014/main" id="{CFFABF54-82FD-426D-88E4-343132CE7854}"/>
              </a:ext>
            </a:extLst>
          </p:cNvPr>
          <p:cNvSpPr>
            <a:spLocks noChangeShapeType="1"/>
          </p:cNvSpPr>
          <p:nvPr/>
        </p:nvSpPr>
        <p:spPr bwMode="auto">
          <a:xfrm>
            <a:off x="3755366" y="3787775"/>
            <a:ext cx="152400"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45" name="Text Box 37">
            <a:extLst>
              <a:ext uri="{FF2B5EF4-FFF2-40B4-BE49-F238E27FC236}">
                <a16:creationId xmlns:a16="http://schemas.microsoft.com/office/drawing/2014/main" id="{120B5D22-8E5B-4C33-AF6C-37B81420918F}"/>
              </a:ext>
            </a:extLst>
          </p:cNvPr>
          <p:cNvSpPr txBox="1">
            <a:spLocks noChangeArrowheads="1"/>
          </p:cNvSpPr>
          <p:nvPr/>
        </p:nvSpPr>
        <p:spPr bwMode="auto">
          <a:xfrm>
            <a:off x="1012166" y="3330576"/>
            <a:ext cx="1371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Imbalance</a:t>
            </a:r>
          </a:p>
        </p:txBody>
      </p:sp>
      <p:sp>
        <p:nvSpPr>
          <p:cNvPr id="43046" name="Line 38">
            <a:extLst>
              <a:ext uri="{FF2B5EF4-FFF2-40B4-BE49-F238E27FC236}">
                <a16:creationId xmlns:a16="http://schemas.microsoft.com/office/drawing/2014/main" id="{FABE51C6-9018-48B1-83FE-52A45DA251DD}"/>
              </a:ext>
            </a:extLst>
          </p:cNvPr>
          <p:cNvSpPr>
            <a:spLocks noChangeShapeType="1"/>
          </p:cNvSpPr>
          <p:nvPr/>
        </p:nvSpPr>
        <p:spPr bwMode="auto">
          <a:xfrm flipV="1">
            <a:off x="2231366" y="2795589"/>
            <a:ext cx="685800" cy="460375"/>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51" name="Text Box 43">
            <a:extLst>
              <a:ext uri="{FF2B5EF4-FFF2-40B4-BE49-F238E27FC236}">
                <a16:creationId xmlns:a16="http://schemas.microsoft.com/office/drawing/2014/main" id="{C672A7A3-9235-4AB4-AE59-A2544DDE4246}"/>
              </a:ext>
            </a:extLst>
          </p:cNvPr>
          <p:cNvSpPr txBox="1">
            <a:spLocks noChangeArrowheads="1"/>
          </p:cNvSpPr>
          <p:nvPr/>
        </p:nvSpPr>
        <p:spPr bwMode="auto">
          <a:xfrm>
            <a:off x="402566" y="4702176"/>
            <a:ext cx="1905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pPr>
            <a:r>
              <a:rPr lang="en-US" altLang="en-US" sz="2000">
                <a:latin typeface="Arial" panose="020B0604020202020204" pitchFamily="34" charset="0"/>
              </a:rPr>
              <a:t>Insertion of  34</a:t>
            </a:r>
          </a:p>
        </p:txBody>
      </p:sp>
      <p:sp>
        <p:nvSpPr>
          <p:cNvPr id="43052" name="Oval 44">
            <a:extLst>
              <a:ext uri="{FF2B5EF4-FFF2-40B4-BE49-F238E27FC236}">
                <a16:creationId xmlns:a16="http://schemas.microsoft.com/office/drawing/2014/main" id="{667DC795-AB0E-4F0A-83A2-20BBB49CB35F}"/>
              </a:ext>
            </a:extLst>
          </p:cNvPr>
          <p:cNvSpPr>
            <a:spLocks noChangeArrowheads="1"/>
          </p:cNvSpPr>
          <p:nvPr/>
        </p:nvSpPr>
        <p:spPr bwMode="auto">
          <a:xfrm>
            <a:off x="2993366" y="4168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35</a:t>
            </a:r>
          </a:p>
        </p:txBody>
      </p:sp>
      <p:sp>
        <p:nvSpPr>
          <p:cNvPr id="43053" name="Line 45">
            <a:extLst>
              <a:ext uri="{FF2B5EF4-FFF2-40B4-BE49-F238E27FC236}">
                <a16:creationId xmlns:a16="http://schemas.microsoft.com/office/drawing/2014/main" id="{5CF71242-4563-46AC-A7ED-83BE333BFBBE}"/>
              </a:ext>
            </a:extLst>
          </p:cNvPr>
          <p:cNvSpPr>
            <a:spLocks noChangeShapeType="1"/>
          </p:cNvSpPr>
          <p:nvPr/>
        </p:nvSpPr>
        <p:spPr bwMode="auto">
          <a:xfrm flipH="1">
            <a:off x="3215615" y="3683093"/>
            <a:ext cx="276223" cy="517431"/>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54" name="Oval 46">
            <a:extLst>
              <a:ext uri="{FF2B5EF4-FFF2-40B4-BE49-F238E27FC236}">
                <a16:creationId xmlns:a16="http://schemas.microsoft.com/office/drawing/2014/main" id="{5937CFA2-87BB-4F66-AAC8-9BDBD0251254}"/>
              </a:ext>
            </a:extLst>
          </p:cNvPr>
          <p:cNvSpPr>
            <a:spLocks noChangeArrowheads="1"/>
          </p:cNvSpPr>
          <p:nvPr/>
        </p:nvSpPr>
        <p:spPr bwMode="auto">
          <a:xfrm>
            <a:off x="2612366" y="48545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34</a:t>
            </a:r>
          </a:p>
        </p:txBody>
      </p:sp>
      <p:sp>
        <p:nvSpPr>
          <p:cNvPr id="43055" name="Line 47">
            <a:extLst>
              <a:ext uri="{FF2B5EF4-FFF2-40B4-BE49-F238E27FC236}">
                <a16:creationId xmlns:a16="http://schemas.microsoft.com/office/drawing/2014/main" id="{E4FFCCD5-3417-4522-963B-6ACC1F40F14F}"/>
              </a:ext>
            </a:extLst>
          </p:cNvPr>
          <p:cNvSpPr>
            <a:spLocks noChangeShapeType="1"/>
          </p:cNvSpPr>
          <p:nvPr/>
        </p:nvSpPr>
        <p:spPr bwMode="auto">
          <a:xfrm flipH="1">
            <a:off x="2915580" y="4625975"/>
            <a:ext cx="231775" cy="2286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3056" name="Text Box 48">
            <a:extLst>
              <a:ext uri="{FF2B5EF4-FFF2-40B4-BE49-F238E27FC236}">
                <a16:creationId xmlns:a16="http://schemas.microsoft.com/office/drawing/2014/main" id="{05F58429-E9ED-4868-9852-1CFDF201199C}"/>
              </a:ext>
            </a:extLst>
          </p:cNvPr>
          <p:cNvSpPr txBox="1">
            <a:spLocks noChangeArrowheads="1"/>
          </p:cNvSpPr>
          <p:nvPr/>
        </p:nvSpPr>
        <p:spPr bwMode="auto">
          <a:xfrm>
            <a:off x="4288766" y="41687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43057" name="Text Box 49">
            <a:extLst>
              <a:ext uri="{FF2B5EF4-FFF2-40B4-BE49-F238E27FC236}">
                <a16:creationId xmlns:a16="http://schemas.microsoft.com/office/drawing/2014/main" id="{B88BD2B2-07FF-42B7-909E-702E4B0BAFD4}"/>
              </a:ext>
            </a:extLst>
          </p:cNvPr>
          <p:cNvSpPr txBox="1">
            <a:spLocks noChangeArrowheads="1"/>
          </p:cNvSpPr>
          <p:nvPr/>
        </p:nvSpPr>
        <p:spPr bwMode="auto">
          <a:xfrm>
            <a:off x="2307566" y="47021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0</a:t>
            </a:r>
          </a:p>
        </p:txBody>
      </p:sp>
      <p:sp>
        <p:nvSpPr>
          <p:cNvPr id="43058" name="Text Box 50">
            <a:extLst>
              <a:ext uri="{FF2B5EF4-FFF2-40B4-BE49-F238E27FC236}">
                <a16:creationId xmlns:a16="http://schemas.microsoft.com/office/drawing/2014/main" id="{1CF411E2-2A8A-42B5-A695-102102C2464A}"/>
              </a:ext>
            </a:extLst>
          </p:cNvPr>
          <p:cNvSpPr txBox="1">
            <a:spLocks noChangeArrowheads="1"/>
          </p:cNvSpPr>
          <p:nvPr/>
        </p:nvSpPr>
        <p:spPr bwMode="auto">
          <a:xfrm>
            <a:off x="2690154" y="40925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1</a:t>
            </a:r>
          </a:p>
        </p:txBody>
      </p:sp>
      <p:sp>
        <p:nvSpPr>
          <p:cNvPr id="60" name="Freeform 27">
            <a:extLst>
              <a:ext uri="{FF2B5EF4-FFF2-40B4-BE49-F238E27FC236}">
                <a16:creationId xmlns:a16="http://schemas.microsoft.com/office/drawing/2014/main" id="{C17D80F1-E901-406F-B303-C66BB9218FAC}"/>
              </a:ext>
            </a:extLst>
          </p:cNvPr>
          <p:cNvSpPr>
            <a:spLocks/>
          </p:cNvSpPr>
          <p:nvPr/>
        </p:nvSpPr>
        <p:spPr bwMode="auto">
          <a:xfrm rot="946574">
            <a:off x="3389330" y="3933546"/>
            <a:ext cx="382586" cy="408922"/>
          </a:xfrm>
          <a:custGeom>
            <a:avLst/>
            <a:gdLst>
              <a:gd name="T0" fmla="*/ 206 w 515"/>
              <a:gd name="T1" fmla="*/ 520 h 520"/>
              <a:gd name="T2" fmla="*/ 52 w 515"/>
              <a:gd name="T3" fmla="*/ 91 h 520"/>
              <a:gd name="T4" fmla="*/ 515 w 515"/>
              <a:gd name="T5" fmla="*/ 0 h 520"/>
            </a:gdLst>
            <a:ahLst/>
            <a:cxnLst>
              <a:cxn ang="0">
                <a:pos x="T0" y="T1"/>
              </a:cxn>
              <a:cxn ang="0">
                <a:pos x="T2" y="T3"/>
              </a:cxn>
              <a:cxn ang="0">
                <a:pos x="T4" y="T5"/>
              </a:cxn>
            </a:cxnLst>
            <a:rect l="0" t="0" r="r" b="b"/>
            <a:pathLst>
              <a:path w="515" h="520">
                <a:moveTo>
                  <a:pt x="206" y="520"/>
                </a:moveTo>
                <a:cubicBezTo>
                  <a:pt x="103" y="349"/>
                  <a:pt x="0" y="178"/>
                  <a:pt x="52" y="91"/>
                </a:cubicBezTo>
                <a:cubicBezTo>
                  <a:pt x="104" y="4"/>
                  <a:pt x="309" y="2"/>
                  <a:pt x="515" y="0"/>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 name="Text Box 2">
            <a:extLst>
              <a:ext uri="{FF2B5EF4-FFF2-40B4-BE49-F238E27FC236}">
                <a16:creationId xmlns:a16="http://schemas.microsoft.com/office/drawing/2014/main" id="{DDDBC394-6629-42DE-8876-FD8E453992F0}"/>
              </a:ext>
            </a:extLst>
          </p:cNvPr>
          <p:cNvSpPr txBox="1">
            <a:spLocks noChangeArrowheads="1"/>
          </p:cNvSpPr>
          <p:nvPr/>
        </p:nvSpPr>
        <p:spPr bwMode="auto">
          <a:xfrm>
            <a:off x="6793688" y="2339976"/>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-2</a:t>
            </a:r>
          </a:p>
        </p:txBody>
      </p:sp>
      <p:sp>
        <p:nvSpPr>
          <p:cNvPr id="62" name="Text Box 3">
            <a:extLst>
              <a:ext uri="{FF2B5EF4-FFF2-40B4-BE49-F238E27FC236}">
                <a16:creationId xmlns:a16="http://schemas.microsoft.com/office/drawing/2014/main" id="{11726070-5CA2-42B5-BC8F-AEC760B83B4F}"/>
              </a:ext>
            </a:extLst>
          </p:cNvPr>
          <p:cNvSpPr txBox="1">
            <a:spLocks noChangeArrowheads="1"/>
          </p:cNvSpPr>
          <p:nvPr/>
        </p:nvSpPr>
        <p:spPr bwMode="auto">
          <a:xfrm>
            <a:off x="6113489" y="3052763"/>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63" name="Text Box 4">
            <a:extLst>
              <a:ext uri="{FF2B5EF4-FFF2-40B4-BE49-F238E27FC236}">
                <a16:creationId xmlns:a16="http://schemas.microsoft.com/office/drawing/2014/main" id="{325F2DE3-E503-4B6E-B37E-F8B54332A6FF}"/>
              </a:ext>
            </a:extLst>
          </p:cNvPr>
          <p:cNvSpPr txBox="1">
            <a:spLocks noChangeArrowheads="1"/>
          </p:cNvSpPr>
          <p:nvPr/>
        </p:nvSpPr>
        <p:spPr bwMode="auto">
          <a:xfrm>
            <a:off x="5872938" y="1730376"/>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-2</a:t>
            </a:r>
          </a:p>
        </p:txBody>
      </p:sp>
      <p:sp>
        <p:nvSpPr>
          <p:cNvPr id="64" name="Oval 5">
            <a:extLst>
              <a:ext uri="{FF2B5EF4-FFF2-40B4-BE49-F238E27FC236}">
                <a16:creationId xmlns:a16="http://schemas.microsoft.com/office/drawing/2014/main" id="{6BF24D2B-692D-47F1-ABE3-D49E73353742}"/>
              </a:ext>
            </a:extLst>
          </p:cNvPr>
          <p:cNvSpPr>
            <a:spLocks noChangeArrowheads="1"/>
          </p:cNvSpPr>
          <p:nvPr/>
        </p:nvSpPr>
        <p:spPr bwMode="auto">
          <a:xfrm>
            <a:off x="5801500" y="20351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65" name="Oval 6">
            <a:extLst>
              <a:ext uri="{FF2B5EF4-FFF2-40B4-BE49-F238E27FC236}">
                <a16:creationId xmlns:a16="http://schemas.microsoft.com/office/drawing/2014/main" id="{98C5310D-3874-43A3-941B-B64665CF6136}"/>
              </a:ext>
            </a:extLst>
          </p:cNvPr>
          <p:cNvSpPr>
            <a:spLocks noChangeArrowheads="1"/>
          </p:cNvSpPr>
          <p:nvPr/>
        </p:nvSpPr>
        <p:spPr bwMode="auto">
          <a:xfrm>
            <a:off x="4734700" y="2644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66" name="Oval 7">
            <a:extLst>
              <a:ext uri="{FF2B5EF4-FFF2-40B4-BE49-F238E27FC236}">
                <a16:creationId xmlns:a16="http://schemas.microsoft.com/office/drawing/2014/main" id="{ECD01C5D-380C-4A5B-8603-372EE3088F5C}"/>
              </a:ext>
            </a:extLst>
          </p:cNvPr>
          <p:cNvSpPr>
            <a:spLocks noChangeArrowheads="1"/>
          </p:cNvSpPr>
          <p:nvPr/>
        </p:nvSpPr>
        <p:spPr bwMode="auto">
          <a:xfrm>
            <a:off x="6715900" y="2644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30</a:t>
            </a:r>
          </a:p>
        </p:txBody>
      </p:sp>
      <p:sp>
        <p:nvSpPr>
          <p:cNvPr id="67" name="Oval 8">
            <a:extLst>
              <a:ext uri="{FF2B5EF4-FFF2-40B4-BE49-F238E27FC236}">
                <a16:creationId xmlns:a16="http://schemas.microsoft.com/office/drawing/2014/main" id="{C0B45901-9273-4494-B7FA-55F8F359D1A9}"/>
              </a:ext>
            </a:extLst>
          </p:cNvPr>
          <p:cNvSpPr>
            <a:spLocks noChangeArrowheads="1"/>
          </p:cNvSpPr>
          <p:nvPr/>
        </p:nvSpPr>
        <p:spPr bwMode="auto">
          <a:xfrm>
            <a:off x="6106300" y="3346450"/>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25</a:t>
            </a:r>
          </a:p>
        </p:txBody>
      </p:sp>
      <p:cxnSp>
        <p:nvCxnSpPr>
          <p:cNvPr id="68" name="AutoShape 9">
            <a:extLst>
              <a:ext uri="{FF2B5EF4-FFF2-40B4-BE49-F238E27FC236}">
                <a16:creationId xmlns:a16="http://schemas.microsoft.com/office/drawing/2014/main" id="{FA55C4BD-3121-41FE-BABC-BCCF11BE9AE8}"/>
              </a:ext>
            </a:extLst>
          </p:cNvPr>
          <p:cNvCxnSpPr>
            <a:cxnSpLocks noChangeShapeType="1"/>
            <a:stCxn id="64" idx="3"/>
            <a:endCxn id="65" idx="7"/>
          </p:cNvCxnSpPr>
          <p:nvPr/>
        </p:nvCxnSpPr>
        <p:spPr bwMode="auto">
          <a:xfrm flipH="1">
            <a:off x="5125225" y="2425700"/>
            <a:ext cx="742950"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AutoShape 10">
            <a:extLst>
              <a:ext uri="{FF2B5EF4-FFF2-40B4-BE49-F238E27FC236}">
                <a16:creationId xmlns:a16="http://schemas.microsoft.com/office/drawing/2014/main" id="{E4243FA5-5C64-4291-AE8B-28056EAB1B01}"/>
              </a:ext>
            </a:extLst>
          </p:cNvPr>
          <p:cNvCxnSpPr>
            <a:cxnSpLocks noChangeShapeType="1"/>
            <a:stCxn id="64" idx="5"/>
            <a:endCxn id="66" idx="1"/>
          </p:cNvCxnSpPr>
          <p:nvPr/>
        </p:nvCxnSpPr>
        <p:spPr bwMode="auto">
          <a:xfrm>
            <a:off x="6192025" y="2425700"/>
            <a:ext cx="592138" cy="287338"/>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AutoShape 11">
            <a:extLst>
              <a:ext uri="{FF2B5EF4-FFF2-40B4-BE49-F238E27FC236}">
                <a16:creationId xmlns:a16="http://schemas.microsoft.com/office/drawing/2014/main" id="{A6987F02-988C-41E8-B60D-CD6CBEC9EE3C}"/>
              </a:ext>
            </a:extLst>
          </p:cNvPr>
          <p:cNvCxnSpPr>
            <a:cxnSpLocks noChangeShapeType="1"/>
            <a:stCxn id="66" idx="3"/>
            <a:endCxn id="67" idx="0"/>
          </p:cNvCxnSpPr>
          <p:nvPr/>
        </p:nvCxnSpPr>
        <p:spPr bwMode="auto">
          <a:xfrm flipH="1">
            <a:off x="6334901" y="3035300"/>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 name="Text Box 12">
            <a:extLst>
              <a:ext uri="{FF2B5EF4-FFF2-40B4-BE49-F238E27FC236}">
                <a16:creationId xmlns:a16="http://schemas.microsoft.com/office/drawing/2014/main" id="{A45FB624-4537-48A4-8A1C-7C764C233E67}"/>
              </a:ext>
            </a:extLst>
          </p:cNvPr>
          <p:cNvSpPr txBox="1">
            <a:spLocks noChangeArrowheads="1"/>
          </p:cNvSpPr>
          <p:nvPr/>
        </p:nvSpPr>
        <p:spPr bwMode="auto">
          <a:xfrm>
            <a:off x="4806138" y="23399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72" name="Oval 13">
            <a:extLst>
              <a:ext uri="{FF2B5EF4-FFF2-40B4-BE49-F238E27FC236}">
                <a16:creationId xmlns:a16="http://schemas.microsoft.com/office/drawing/2014/main" id="{08C912C5-A9A6-4BF5-AD60-4C8BBB761F9B}"/>
              </a:ext>
            </a:extLst>
          </p:cNvPr>
          <p:cNvSpPr>
            <a:spLocks noChangeArrowheads="1"/>
          </p:cNvSpPr>
          <p:nvPr/>
        </p:nvSpPr>
        <p:spPr bwMode="auto">
          <a:xfrm>
            <a:off x="7173100" y="33305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35</a:t>
            </a:r>
          </a:p>
        </p:txBody>
      </p:sp>
      <p:sp>
        <p:nvSpPr>
          <p:cNvPr id="73" name="Line 14">
            <a:extLst>
              <a:ext uri="{FF2B5EF4-FFF2-40B4-BE49-F238E27FC236}">
                <a16:creationId xmlns:a16="http://schemas.microsoft.com/office/drawing/2014/main" id="{1F8E9EEF-4A95-4F49-8EDB-79C1D732F134}"/>
              </a:ext>
            </a:extLst>
          </p:cNvPr>
          <p:cNvSpPr>
            <a:spLocks noChangeShapeType="1"/>
          </p:cNvSpPr>
          <p:nvPr/>
        </p:nvSpPr>
        <p:spPr bwMode="auto">
          <a:xfrm>
            <a:off x="7096900" y="3025775"/>
            <a:ext cx="2286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4" name="Text Box 15">
            <a:extLst>
              <a:ext uri="{FF2B5EF4-FFF2-40B4-BE49-F238E27FC236}">
                <a16:creationId xmlns:a16="http://schemas.microsoft.com/office/drawing/2014/main" id="{7DB674C5-7810-40B0-8A0D-E79AF7633EE6}"/>
              </a:ext>
            </a:extLst>
          </p:cNvPr>
          <p:cNvSpPr txBox="1">
            <a:spLocks noChangeArrowheads="1"/>
          </p:cNvSpPr>
          <p:nvPr/>
        </p:nvSpPr>
        <p:spPr bwMode="auto">
          <a:xfrm>
            <a:off x="7325500" y="29495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1</a:t>
            </a:r>
          </a:p>
        </p:txBody>
      </p:sp>
      <p:sp>
        <p:nvSpPr>
          <p:cNvPr id="75" name="Oval 16">
            <a:extLst>
              <a:ext uri="{FF2B5EF4-FFF2-40B4-BE49-F238E27FC236}">
                <a16:creationId xmlns:a16="http://schemas.microsoft.com/office/drawing/2014/main" id="{69AAD602-4186-4EB3-B75C-A220C929262C}"/>
              </a:ext>
            </a:extLst>
          </p:cNvPr>
          <p:cNvSpPr>
            <a:spLocks noChangeArrowheads="1"/>
          </p:cNvSpPr>
          <p:nvPr/>
        </p:nvSpPr>
        <p:spPr bwMode="auto">
          <a:xfrm>
            <a:off x="4201300" y="33305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76" name="Line 17">
            <a:extLst>
              <a:ext uri="{FF2B5EF4-FFF2-40B4-BE49-F238E27FC236}">
                <a16:creationId xmlns:a16="http://schemas.microsoft.com/office/drawing/2014/main" id="{79732E6C-A258-4C6D-A0DE-8A1451780B1D}"/>
              </a:ext>
            </a:extLst>
          </p:cNvPr>
          <p:cNvSpPr>
            <a:spLocks noChangeShapeType="1"/>
          </p:cNvSpPr>
          <p:nvPr/>
        </p:nvSpPr>
        <p:spPr bwMode="auto">
          <a:xfrm flipH="1">
            <a:off x="4504514" y="3101975"/>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7" name="Text Box 18">
            <a:extLst>
              <a:ext uri="{FF2B5EF4-FFF2-40B4-BE49-F238E27FC236}">
                <a16:creationId xmlns:a16="http://schemas.microsoft.com/office/drawing/2014/main" id="{3F653A90-36D8-4555-B875-5714D518CDC2}"/>
              </a:ext>
            </a:extLst>
          </p:cNvPr>
          <p:cNvSpPr txBox="1">
            <a:spLocks noChangeArrowheads="1"/>
          </p:cNvSpPr>
          <p:nvPr/>
        </p:nvSpPr>
        <p:spPr bwMode="auto">
          <a:xfrm>
            <a:off x="4201300" y="30257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78" name="Oval 31">
            <a:extLst>
              <a:ext uri="{FF2B5EF4-FFF2-40B4-BE49-F238E27FC236}">
                <a16:creationId xmlns:a16="http://schemas.microsoft.com/office/drawing/2014/main" id="{51A0D60E-DB57-436F-8A7E-72ECB808C307}"/>
              </a:ext>
            </a:extLst>
          </p:cNvPr>
          <p:cNvSpPr>
            <a:spLocks noChangeArrowheads="1"/>
          </p:cNvSpPr>
          <p:nvPr/>
        </p:nvSpPr>
        <p:spPr bwMode="auto">
          <a:xfrm>
            <a:off x="7477900" y="4168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40</a:t>
            </a:r>
          </a:p>
        </p:txBody>
      </p:sp>
      <p:sp>
        <p:nvSpPr>
          <p:cNvPr id="79" name="Line 32">
            <a:extLst>
              <a:ext uri="{FF2B5EF4-FFF2-40B4-BE49-F238E27FC236}">
                <a16:creationId xmlns:a16="http://schemas.microsoft.com/office/drawing/2014/main" id="{47928B03-9416-4516-9127-73BA0696F09E}"/>
              </a:ext>
            </a:extLst>
          </p:cNvPr>
          <p:cNvSpPr>
            <a:spLocks noChangeShapeType="1"/>
          </p:cNvSpPr>
          <p:nvPr/>
        </p:nvSpPr>
        <p:spPr bwMode="auto">
          <a:xfrm>
            <a:off x="7477900" y="3787775"/>
            <a:ext cx="152400"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3" name="Oval 44">
            <a:extLst>
              <a:ext uri="{FF2B5EF4-FFF2-40B4-BE49-F238E27FC236}">
                <a16:creationId xmlns:a16="http://schemas.microsoft.com/office/drawing/2014/main" id="{415BECCB-77E5-4ECD-83B4-5D2D6972AAFC}"/>
              </a:ext>
            </a:extLst>
          </p:cNvPr>
          <p:cNvSpPr>
            <a:spLocks noChangeArrowheads="1"/>
          </p:cNvSpPr>
          <p:nvPr/>
        </p:nvSpPr>
        <p:spPr bwMode="auto">
          <a:xfrm>
            <a:off x="6715900" y="4168775"/>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34</a:t>
            </a:r>
          </a:p>
        </p:txBody>
      </p:sp>
      <p:sp>
        <p:nvSpPr>
          <p:cNvPr id="84" name="Line 45">
            <a:extLst>
              <a:ext uri="{FF2B5EF4-FFF2-40B4-BE49-F238E27FC236}">
                <a16:creationId xmlns:a16="http://schemas.microsoft.com/office/drawing/2014/main" id="{2206CB5F-1A91-4533-AF08-DFBE19E5C774}"/>
              </a:ext>
            </a:extLst>
          </p:cNvPr>
          <p:cNvSpPr>
            <a:spLocks noChangeShapeType="1"/>
          </p:cNvSpPr>
          <p:nvPr/>
        </p:nvSpPr>
        <p:spPr bwMode="auto">
          <a:xfrm flipH="1">
            <a:off x="6938149" y="3683093"/>
            <a:ext cx="276223" cy="517431"/>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5" name="Oval 46">
            <a:extLst>
              <a:ext uri="{FF2B5EF4-FFF2-40B4-BE49-F238E27FC236}">
                <a16:creationId xmlns:a16="http://schemas.microsoft.com/office/drawing/2014/main" id="{7D8B6327-4C73-4667-87C4-8078E63AF9D7}"/>
              </a:ext>
            </a:extLst>
          </p:cNvPr>
          <p:cNvSpPr>
            <a:spLocks noChangeArrowheads="1"/>
          </p:cNvSpPr>
          <p:nvPr/>
        </p:nvSpPr>
        <p:spPr bwMode="auto">
          <a:xfrm>
            <a:off x="7782700" y="4911873"/>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45</a:t>
            </a:r>
          </a:p>
        </p:txBody>
      </p:sp>
      <p:sp>
        <p:nvSpPr>
          <p:cNvPr id="87" name="Text Box 48">
            <a:extLst>
              <a:ext uri="{FF2B5EF4-FFF2-40B4-BE49-F238E27FC236}">
                <a16:creationId xmlns:a16="http://schemas.microsoft.com/office/drawing/2014/main" id="{D6671499-AF23-4D82-9CDD-FD4F677683AB}"/>
              </a:ext>
            </a:extLst>
          </p:cNvPr>
          <p:cNvSpPr txBox="1">
            <a:spLocks noChangeArrowheads="1"/>
          </p:cNvSpPr>
          <p:nvPr/>
        </p:nvSpPr>
        <p:spPr bwMode="auto">
          <a:xfrm>
            <a:off x="8011300" y="4168776"/>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88" name="Text Box 49">
            <a:extLst>
              <a:ext uri="{FF2B5EF4-FFF2-40B4-BE49-F238E27FC236}">
                <a16:creationId xmlns:a16="http://schemas.microsoft.com/office/drawing/2014/main" id="{5D9BE2A5-B0DD-4403-BF44-C1E556A3962C}"/>
              </a:ext>
            </a:extLst>
          </p:cNvPr>
          <p:cNvSpPr txBox="1">
            <a:spLocks noChangeArrowheads="1"/>
          </p:cNvSpPr>
          <p:nvPr/>
        </p:nvSpPr>
        <p:spPr bwMode="auto">
          <a:xfrm>
            <a:off x="8163700" y="4744647"/>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89" name="Text Box 50">
            <a:extLst>
              <a:ext uri="{FF2B5EF4-FFF2-40B4-BE49-F238E27FC236}">
                <a16:creationId xmlns:a16="http://schemas.microsoft.com/office/drawing/2014/main" id="{BCE26D66-261A-4A9D-BB17-55A732CF901D}"/>
              </a:ext>
            </a:extLst>
          </p:cNvPr>
          <p:cNvSpPr txBox="1">
            <a:spLocks noChangeArrowheads="1"/>
          </p:cNvSpPr>
          <p:nvPr/>
        </p:nvSpPr>
        <p:spPr bwMode="auto">
          <a:xfrm>
            <a:off x="6412688" y="4092576"/>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FF0000"/>
                </a:solidFill>
              </a:rPr>
              <a:t>1</a:t>
            </a:r>
          </a:p>
        </p:txBody>
      </p:sp>
      <p:sp>
        <p:nvSpPr>
          <p:cNvPr id="91" name="Line 14">
            <a:extLst>
              <a:ext uri="{FF2B5EF4-FFF2-40B4-BE49-F238E27FC236}">
                <a16:creationId xmlns:a16="http://schemas.microsoft.com/office/drawing/2014/main" id="{29E0D752-91C0-4F40-8E95-0892673D1F14}"/>
              </a:ext>
            </a:extLst>
          </p:cNvPr>
          <p:cNvSpPr>
            <a:spLocks noChangeShapeType="1"/>
          </p:cNvSpPr>
          <p:nvPr/>
        </p:nvSpPr>
        <p:spPr bwMode="auto">
          <a:xfrm>
            <a:off x="7793811" y="4625975"/>
            <a:ext cx="141289" cy="285898"/>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92" name="Freeform 26">
            <a:extLst>
              <a:ext uri="{FF2B5EF4-FFF2-40B4-BE49-F238E27FC236}">
                <a16:creationId xmlns:a16="http://schemas.microsoft.com/office/drawing/2014/main" id="{3A45C891-48B9-4E31-B0C6-694B33D6C24E}"/>
              </a:ext>
            </a:extLst>
          </p:cNvPr>
          <p:cNvSpPr>
            <a:spLocks/>
          </p:cNvSpPr>
          <p:nvPr/>
        </p:nvSpPr>
        <p:spPr bwMode="auto">
          <a:xfrm>
            <a:off x="6639699" y="3190424"/>
            <a:ext cx="457621" cy="357733"/>
          </a:xfrm>
          <a:custGeom>
            <a:avLst/>
            <a:gdLst>
              <a:gd name="T0" fmla="*/ 463 w 463"/>
              <a:gd name="T1" fmla="*/ 529 h 529"/>
              <a:gd name="T2" fmla="*/ 365 w 463"/>
              <a:gd name="T3" fmla="*/ 87 h 529"/>
              <a:gd name="T4" fmla="*/ 0 w 463"/>
              <a:gd name="T5" fmla="*/ 10 h 529"/>
            </a:gdLst>
            <a:ahLst/>
            <a:cxnLst>
              <a:cxn ang="0">
                <a:pos x="T0" y="T1"/>
              </a:cxn>
              <a:cxn ang="0">
                <a:pos x="T2" y="T3"/>
              </a:cxn>
              <a:cxn ang="0">
                <a:pos x="T4" y="T5"/>
              </a:cxn>
            </a:cxnLst>
            <a:rect l="0" t="0" r="r" b="b"/>
            <a:pathLst>
              <a:path w="463" h="529">
                <a:moveTo>
                  <a:pt x="463" y="529"/>
                </a:moveTo>
                <a:cubicBezTo>
                  <a:pt x="452" y="351"/>
                  <a:pt x="442" y="174"/>
                  <a:pt x="365" y="87"/>
                </a:cubicBezTo>
                <a:cubicBezTo>
                  <a:pt x="288" y="0"/>
                  <a:pt x="144" y="5"/>
                  <a:pt x="0" y="10"/>
                </a:cubicBezTo>
              </a:path>
            </a:pathLst>
          </a:custGeom>
          <a:noFill/>
          <a:ln w="1908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3" name="Text Box 2">
            <a:extLst>
              <a:ext uri="{FF2B5EF4-FFF2-40B4-BE49-F238E27FC236}">
                <a16:creationId xmlns:a16="http://schemas.microsoft.com/office/drawing/2014/main" id="{1C0FA563-7AA3-4F96-8E9E-891D0C78F3E4}"/>
              </a:ext>
            </a:extLst>
          </p:cNvPr>
          <p:cNvSpPr txBox="1">
            <a:spLocks noChangeArrowheads="1"/>
          </p:cNvSpPr>
          <p:nvPr/>
        </p:nvSpPr>
        <p:spPr bwMode="auto">
          <a:xfrm>
            <a:off x="10576876" y="2310747"/>
            <a:ext cx="30999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94" name="Text Box 3">
            <a:extLst>
              <a:ext uri="{FF2B5EF4-FFF2-40B4-BE49-F238E27FC236}">
                <a16:creationId xmlns:a16="http://schemas.microsoft.com/office/drawing/2014/main" id="{34F1941F-2756-4ADB-AF36-C4C85686D916}"/>
              </a:ext>
            </a:extLst>
          </p:cNvPr>
          <p:cNvSpPr txBox="1">
            <a:spLocks noChangeArrowheads="1"/>
          </p:cNvSpPr>
          <p:nvPr/>
        </p:nvSpPr>
        <p:spPr bwMode="auto">
          <a:xfrm>
            <a:off x="9896677" y="3023534"/>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95" name="Text Box 4">
            <a:extLst>
              <a:ext uri="{FF2B5EF4-FFF2-40B4-BE49-F238E27FC236}">
                <a16:creationId xmlns:a16="http://schemas.microsoft.com/office/drawing/2014/main" id="{726B4730-1490-438A-83F1-44B41B066D67}"/>
              </a:ext>
            </a:extLst>
          </p:cNvPr>
          <p:cNvSpPr txBox="1">
            <a:spLocks noChangeArrowheads="1"/>
          </p:cNvSpPr>
          <p:nvPr/>
        </p:nvSpPr>
        <p:spPr bwMode="auto">
          <a:xfrm>
            <a:off x="9656126" y="1701147"/>
            <a:ext cx="39495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-1</a:t>
            </a:r>
          </a:p>
        </p:txBody>
      </p:sp>
      <p:sp>
        <p:nvSpPr>
          <p:cNvPr id="96" name="Oval 5">
            <a:extLst>
              <a:ext uri="{FF2B5EF4-FFF2-40B4-BE49-F238E27FC236}">
                <a16:creationId xmlns:a16="http://schemas.microsoft.com/office/drawing/2014/main" id="{DA5084BA-19E2-4672-AB0A-3C7419F06747}"/>
              </a:ext>
            </a:extLst>
          </p:cNvPr>
          <p:cNvSpPr>
            <a:spLocks noChangeArrowheads="1"/>
          </p:cNvSpPr>
          <p:nvPr/>
        </p:nvSpPr>
        <p:spPr bwMode="auto">
          <a:xfrm>
            <a:off x="9584688" y="20059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20</a:t>
            </a:r>
          </a:p>
        </p:txBody>
      </p:sp>
      <p:sp>
        <p:nvSpPr>
          <p:cNvPr id="97" name="Oval 6">
            <a:extLst>
              <a:ext uri="{FF2B5EF4-FFF2-40B4-BE49-F238E27FC236}">
                <a16:creationId xmlns:a16="http://schemas.microsoft.com/office/drawing/2014/main" id="{AA80CD3E-0D20-4137-9848-4C342D8BBE8D}"/>
              </a:ext>
            </a:extLst>
          </p:cNvPr>
          <p:cNvSpPr>
            <a:spLocks noChangeArrowheads="1"/>
          </p:cNvSpPr>
          <p:nvPr/>
        </p:nvSpPr>
        <p:spPr bwMode="auto">
          <a:xfrm>
            <a:off x="8517888" y="26155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10</a:t>
            </a:r>
          </a:p>
        </p:txBody>
      </p:sp>
      <p:sp>
        <p:nvSpPr>
          <p:cNvPr id="98" name="Oval 7">
            <a:extLst>
              <a:ext uri="{FF2B5EF4-FFF2-40B4-BE49-F238E27FC236}">
                <a16:creationId xmlns:a16="http://schemas.microsoft.com/office/drawing/2014/main" id="{0CBD1CA0-53F5-4DBB-B78B-83C30F63C3F4}"/>
              </a:ext>
            </a:extLst>
          </p:cNvPr>
          <p:cNvSpPr>
            <a:spLocks noChangeArrowheads="1"/>
          </p:cNvSpPr>
          <p:nvPr/>
        </p:nvSpPr>
        <p:spPr bwMode="auto">
          <a:xfrm>
            <a:off x="10499088" y="26155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35</a:t>
            </a:r>
          </a:p>
        </p:txBody>
      </p:sp>
      <p:sp>
        <p:nvSpPr>
          <p:cNvPr id="99" name="Oval 8">
            <a:extLst>
              <a:ext uri="{FF2B5EF4-FFF2-40B4-BE49-F238E27FC236}">
                <a16:creationId xmlns:a16="http://schemas.microsoft.com/office/drawing/2014/main" id="{912317F6-2190-4783-A91C-B2D737D71291}"/>
              </a:ext>
            </a:extLst>
          </p:cNvPr>
          <p:cNvSpPr>
            <a:spLocks noChangeArrowheads="1"/>
          </p:cNvSpPr>
          <p:nvPr/>
        </p:nvSpPr>
        <p:spPr bwMode="auto">
          <a:xfrm>
            <a:off x="9889488" y="3317221"/>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30</a:t>
            </a:r>
          </a:p>
        </p:txBody>
      </p:sp>
      <p:cxnSp>
        <p:nvCxnSpPr>
          <p:cNvPr id="100" name="AutoShape 9">
            <a:extLst>
              <a:ext uri="{FF2B5EF4-FFF2-40B4-BE49-F238E27FC236}">
                <a16:creationId xmlns:a16="http://schemas.microsoft.com/office/drawing/2014/main" id="{D31FB362-16D7-4DB0-91B4-1F7923C742FC}"/>
              </a:ext>
            </a:extLst>
          </p:cNvPr>
          <p:cNvCxnSpPr>
            <a:cxnSpLocks noChangeShapeType="1"/>
            <a:stCxn id="96" idx="3"/>
            <a:endCxn id="97" idx="7"/>
          </p:cNvCxnSpPr>
          <p:nvPr/>
        </p:nvCxnSpPr>
        <p:spPr bwMode="auto">
          <a:xfrm flipH="1">
            <a:off x="8908413" y="2396471"/>
            <a:ext cx="742950" cy="28733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 name="AutoShape 10">
            <a:extLst>
              <a:ext uri="{FF2B5EF4-FFF2-40B4-BE49-F238E27FC236}">
                <a16:creationId xmlns:a16="http://schemas.microsoft.com/office/drawing/2014/main" id="{795A88BE-46F8-4A4B-8AC1-E0EB8AC296BA}"/>
              </a:ext>
            </a:extLst>
          </p:cNvPr>
          <p:cNvCxnSpPr>
            <a:cxnSpLocks noChangeShapeType="1"/>
            <a:stCxn id="96" idx="5"/>
            <a:endCxn id="98" idx="1"/>
          </p:cNvCxnSpPr>
          <p:nvPr/>
        </p:nvCxnSpPr>
        <p:spPr bwMode="auto">
          <a:xfrm>
            <a:off x="9975213" y="2396471"/>
            <a:ext cx="592138" cy="287338"/>
          </a:xfrm>
          <a:prstGeom prst="straightConnector1">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 name="AutoShape 11">
            <a:extLst>
              <a:ext uri="{FF2B5EF4-FFF2-40B4-BE49-F238E27FC236}">
                <a16:creationId xmlns:a16="http://schemas.microsoft.com/office/drawing/2014/main" id="{0E7B5277-81F9-4CB1-9086-D1B2B0526A07}"/>
              </a:ext>
            </a:extLst>
          </p:cNvPr>
          <p:cNvCxnSpPr>
            <a:cxnSpLocks noChangeShapeType="1"/>
            <a:stCxn id="98" idx="3"/>
            <a:endCxn id="99" idx="0"/>
          </p:cNvCxnSpPr>
          <p:nvPr/>
        </p:nvCxnSpPr>
        <p:spPr bwMode="auto">
          <a:xfrm flipH="1">
            <a:off x="10118089" y="3006071"/>
            <a:ext cx="447675" cy="3111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3" name="Text Box 12">
            <a:extLst>
              <a:ext uri="{FF2B5EF4-FFF2-40B4-BE49-F238E27FC236}">
                <a16:creationId xmlns:a16="http://schemas.microsoft.com/office/drawing/2014/main" id="{A64EA1E2-71F7-4145-8A1E-76C098FFAE10}"/>
              </a:ext>
            </a:extLst>
          </p:cNvPr>
          <p:cNvSpPr txBox="1">
            <a:spLocks noChangeArrowheads="1"/>
          </p:cNvSpPr>
          <p:nvPr/>
        </p:nvSpPr>
        <p:spPr bwMode="auto">
          <a:xfrm>
            <a:off x="8589326" y="2310747"/>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1</a:t>
            </a:r>
          </a:p>
        </p:txBody>
      </p:sp>
      <p:sp>
        <p:nvSpPr>
          <p:cNvPr id="104" name="Oval 13">
            <a:extLst>
              <a:ext uri="{FF2B5EF4-FFF2-40B4-BE49-F238E27FC236}">
                <a16:creationId xmlns:a16="http://schemas.microsoft.com/office/drawing/2014/main" id="{25EA6C79-28A2-4D8D-90F9-7217A7CD3B50}"/>
              </a:ext>
            </a:extLst>
          </p:cNvPr>
          <p:cNvSpPr>
            <a:spLocks noChangeArrowheads="1"/>
          </p:cNvSpPr>
          <p:nvPr/>
        </p:nvSpPr>
        <p:spPr bwMode="auto">
          <a:xfrm>
            <a:off x="10956288" y="33013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40</a:t>
            </a:r>
          </a:p>
        </p:txBody>
      </p:sp>
      <p:sp>
        <p:nvSpPr>
          <p:cNvPr id="105" name="Line 14">
            <a:extLst>
              <a:ext uri="{FF2B5EF4-FFF2-40B4-BE49-F238E27FC236}">
                <a16:creationId xmlns:a16="http://schemas.microsoft.com/office/drawing/2014/main" id="{1255FDEB-6D1D-43C9-91EB-DC2984A0BA04}"/>
              </a:ext>
            </a:extLst>
          </p:cNvPr>
          <p:cNvSpPr>
            <a:spLocks noChangeShapeType="1"/>
          </p:cNvSpPr>
          <p:nvPr/>
        </p:nvSpPr>
        <p:spPr bwMode="auto">
          <a:xfrm>
            <a:off x="10880088" y="2996546"/>
            <a:ext cx="228600" cy="381000"/>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 name="Text Box 15">
            <a:extLst>
              <a:ext uri="{FF2B5EF4-FFF2-40B4-BE49-F238E27FC236}">
                <a16:creationId xmlns:a16="http://schemas.microsoft.com/office/drawing/2014/main" id="{F9097926-E201-4EBD-97ED-9AD50A868781}"/>
              </a:ext>
            </a:extLst>
          </p:cNvPr>
          <p:cNvSpPr txBox="1">
            <a:spLocks noChangeArrowheads="1"/>
          </p:cNvSpPr>
          <p:nvPr/>
        </p:nvSpPr>
        <p:spPr bwMode="auto">
          <a:xfrm>
            <a:off x="11108688" y="2920347"/>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07" name="Oval 16">
            <a:extLst>
              <a:ext uri="{FF2B5EF4-FFF2-40B4-BE49-F238E27FC236}">
                <a16:creationId xmlns:a16="http://schemas.microsoft.com/office/drawing/2014/main" id="{15A53AEF-45F8-42B9-AA3D-61B59A27F986}"/>
              </a:ext>
            </a:extLst>
          </p:cNvPr>
          <p:cNvSpPr>
            <a:spLocks noChangeArrowheads="1"/>
          </p:cNvSpPr>
          <p:nvPr/>
        </p:nvSpPr>
        <p:spPr bwMode="auto">
          <a:xfrm>
            <a:off x="7984488" y="33013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t>5</a:t>
            </a:r>
          </a:p>
        </p:txBody>
      </p:sp>
      <p:sp>
        <p:nvSpPr>
          <p:cNvPr id="108" name="Line 17">
            <a:extLst>
              <a:ext uri="{FF2B5EF4-FFF2-40B4-BE49-F238E27FC236}">
                <a16:creationId xmlns:a16="http://schemas.microsoft.com/office/drawing/2014/main" id="{D7AA4E23-147D-4048-BE4B-B46CCCFC5280}"/>
              </a:ext>
            </a:extLst>
          </p:cNvPr>
          <p:cNvSpPr>
            <a:spLocks noChangeShapeType="1"/>
          </p:cNvSpPr>
          <p:nvPr/>
        </p:nvSpPr>
        <p:spPr bwMode="auto">
          <a:xfrm flipH="1">
            <a:off x="8287702" y="3072746"/>
            <a:ext cx="307975"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9" name="Text Box 18">
            <a:extLst>
              <a:ext uri="{FF2B5EF4-FFF2-40B4-BE49-F238E27FC236}">
                <a16:creationId xmlns:a16="http://schemas.microsoft.com/office/drawing/2014/main" id="{3B757A60-7D4E-4962-8A77-83CED95D9666}"/>
              </a:ext>
            </a:extLst>
          </p:cNvPr>
          <p:cNvSpPr txBox="1">
            <a:spLocks noChangeArrowheads="1"/>
          </p:cNvSpPr>
          <p:nvPr/>
        </p:nvSpPr>
        <p:spPr bwMode="auto">
          <a:xfrm>
            <a:off x="7984488" y="2996547"/>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a:solidFill>
                  <a:srgbClr val="3333CC"/>
                </a:solidFill>
              </a:rPr>
              <a:t>0</a:t>
            </a:r>
          </a:p>
        </p:txBody>
      </p:sp>
      <p:sp>
        <p:nvSpPr>
          <p:cNvPr id="110" name="Oval 31">
            <a:extLst>
              <a:ext uri="{FF2B5EF4-FFF2-40B4-BE49-F238E27FC236}">
                <a16:creationId xmlns:a16="http://schemas.microsoft.com/office/drawing/2014/main" id="{721DB248-692E-4338-AC34-DA29794D4B63}"/>
              </a:ext>
            </a:extLst>
          </p:cNvPr>
          <p:cNvSpPr>
            <a:spLocks noChangeArrowheads="1"/>
          </p:cNvSpPr>
          <p:nvPr/>
        </p:nvSpPr>
        <p:spPr bwMode="auto">
          <a:xfrm>
            <a:off x="11261088" y="41395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45</a:t>
            </a:r>
          </a:p>
        </p:txBody>
      </p:sp>
      <p:sp>
        <p:nvSpPr>
          <p:cNvPr id="111" name="Line 32">
            <a:extLst>
              <a:ext uri="{FF2B5EF4-FFF2-40B4-BE49-F238E27FC236}">
                <a16:creationId xmlns:a16="http://schemas.microsoft.com/office/drawing/2014/main" id="{97A12A45-9DD4-44AB-A899-4FC860620CC4}"/>
              </a:ext>
            </a:extLst>
          </p:cNvPr>
          <p:cNvSpPr>
            <a:spLocks noChangeShapeType="1"/>
          </p:cNvSpPr>
          <p:nvPr/>
        </p:nvSpPr>
        <p:spPr bwMode="auto">
          <a:xfrm>
            <a:off x="11261088" y="3758546"/>
            <a:ext cx="152400"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12" name="Oval 44">
            <a:extLst>
              <a:ext uri="{FF2B5EF4-FFF2-40B4-BE49-F238E27FC236}">
                <a16:creationId xmlns:a16="http://schemas.microsoft.com/office/drawing/2014/main" id="{DB73DF6F-B01A-4250-92E4-AD8C39EA3E74}"/>
              </a:ext>
            </a:extLst>
          </p:cNvPr>
          <p:cNvSpPr>
            <a:spLocks noChangeArrowheads="1"/>
          </p:cNvSpPr>
          <p:nvPr/>
        </p:nvSpPr>
        <p:spPr bwMode="auto">
          <a:xfrm>
            <a:off x="10499088" y="4139546"/>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34</a:t>
            </a:r>
          </a:p>
        </p:txBody>
      </p:sp>
      <p:sp>
        <p:nvSpPr>
          <p:cNvPr id="113" name="Line 45">
            <a:extLst>
              <a:ext uri="{FF2B5EF4-FFF2-40B4-BE49-F238E27FC236}">
                <a16:creationId xmlns:a16="http://schemas.microsoft.com/office/drawing/2014/main" id="{B9C229BD-4E66-4F8A-AE4C-AF6E962A0154}"/>
              </a:ext>
            </a:extLst>
          </p:cNvPr>
          <p:cNvSpPr>
            <a:spLocks noChangeShapeType="1"/>
          </p:cNvSpPr>
          <p:nvPr/>
        </p:nvSpPr>
        <p:spPr bwMode="auto">
          <a:xfrm>
            <a:off x="10285413" y="3698221"/>
            <a:ext cx="435924" cy="473074"/>
          </a:xfrm>
          <a:prstGeom prst="line">
            <a:avLst/>
          </a:prstGeom>
          <a:noFill/>
          <a:ln w="284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14" name="Oval 46">
            <a:extLst>
              <a:ext uri="{FF2B5EF4-FFF2-40B4-BE49-F238E27FC236}">
                <a16:creationId xmlns:a16="http://schemas.microsoft.com/office/drawing/2014/main" id="{162C6860-F661-416F-B6CA-E6A00E447016}"/>
              </a:ext>
            </a:extLst>
          </p:cNvPr>
          <p:cNvSpPr>
            <a:spLocks noChangeArrowheads="1"/>
          </p:cNvSpPr>
          <p:nvPr/>
        </p:nvSpPr>
        <p:spPr bwMode="auto">
          <a:xfrm>
            <a:off x="9287826" y="4089973"/>
            <a:ext cx="457200" cy="457200"/>
          </a:xfrm>
          <a:prstGeom prst="ellipse">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dirty="0"/>
              <a:t>25</a:t>
            </a:r>
          </a:p>
        </p:txBody>
      </p:sp>
      <p:sp>
        <p:nvSpPr>
          <p:cNvPr id="115" name="Text Box 48">
            <a:extLst>
              <a:ext uri="{FF2B5EF4-FFF2-40B4-BE49-F238E27FC236}">
                <a16:creationId xmlns:a16="http://schemas.microsoft.com/office/drawing/2014/main" id="{8A27E862-CA25-4BCC-BB36-B67ACBF4DA92}"/>
              </a:ext>
            </a:extLst>
          </p:cNvPr>
          <p:cNvSpPr txBox="1">
            <a:spLocks noChangeArrowheads="1"/>
          </p:cNvSpPr>
          <p:nvPr/>
        </p:nvSpPr>
        <p:spPr bwMode="auto">
          <a:xfrm>
            <a:off x="11668531" y="4001292"/>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3333CC"/>
                </a:solidFill>
              </a:rPr>
              <a:t>0</a:t>
            </a:r>
          </a:p>
        </p:txBody>
      </p:sp>
      <p:sp>
        <p:nvSpPr>
          <p:cNvPr id="116" name="Text Box 49">
            <a:extLst>
              <a:ext uri="{FF2B5EF4-FFF2-40B4-BE49-F238E27FC236}">
                <a16:creationId xmlns:a16="http://schemas.microsoft.com/office/drawing/2014/main" id="{7B54FD02-6D71-46E9-80C3-28AA229D9779}"/>
              </a:ext>
            </a:extLst>
          </p:cNvPr>
          <p:cNvSpPr txBox="1">
            <a:spLocks noChangeArrowheads="1"/>
          </p:cNvSpPr>
          <p:nvPr/>
        </p:nvSpPr>
        <p:spPr bwMode="auto">
          <a:xfrm>
            <a:off x="8985921" y="4111404"/>
            <a:ext cx="311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sp>
        <p:nvSpPr>
          <p:cNvPr id="117" name="Text Box 50">
            <a:extLst>
              <a:ext uri="{FF2B5EF4-FFF2-40B4-BE49-F238E27FC236}">
                <a16:creationId xmlns:a16="http://schemas.microsoft.com/office/drawing/2014/main" id="{CAA5F888-15DD-4F7E-84DF-AEDA63DB370D}"/>
              </a:ext>
            </a:extLst>
          </p:cNvPr>
          <p:cNvSpPr txBox="1">
            <a:spLocks noChangeArrowheads="1"/>
          </p:cNvSpPr>
          <p:nvPr/>
        </p:nvSpPr>
        <p:spPr bwMode="auto">
          <a:xfrm>
            <a:off x="10195876" y="4063347"/>
            <a:ext cx="309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2000" dirty="0">
                <a:solidFill>
                  <a:srgbClr val="FF0000"/>
                </a:solidFill>
              </a:rPr>
              <a:t>0</a:t>
            </a:r>
          </a:p>
        </p:txBody>
      </p:sp>
      <p:cxnSp>
        <p:nvCxnSpPr>
          <p:cNvPr id="120" name="AutoShape 11">
            <a:extLst>
              <a:ext uri="{FF2B5EF4-FFF2-40B4-BE49-F238E27FC236}">
                <a16:creationId xmlns:a16="http://schemas.microsoft.com/office/drawing/2014/main" id="{7604F8BA-7F56-4CDB-B679-C159B1DF3DAF}"/>
              </a:ext>
            </a:extLst>
          </p:cNvPr>
          <p:cNvCxnSpPr>
            <a:cxnSpLocks noChangeShapeType="1"/>
            <a:endCxn id="114" idx="7"/>
          </p:cNvCxnSpPr>
          <p:nvPr/>
        </p:nvCxnSpPr>
        <p:spPr bwMode="auto">
          <a:xfrm flipH="1">
            <a:off x="9678071" y="3758546"/>
            <a:ext cx="304130" cy="398382"/>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 name="Arrow: Right 2">
            <a:extLst>
              <a:ext uri="{FF2B5EF4-FFF2-40B4-BE49-F238E27FC236}">
                <a16:creationId xmlns:a16="http://schemas.microsoft.com/office/drawing/2014/main" id="{FEAF56C9-1D5E-490E-864B-C61F6162071C}"/>
              </a:ext>
            </a:extLst>
          </p:cNvPr>
          <p:cNvSpPr/>
          <p:nvPr/>
        </p:nvSpPr>
        <p:spPr>
          <a:xfrm>
            <a:off x="3914116" y="2795589"/>
            <a:ext cx="298450" cy="20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Arrow: Right 122">
            <a:extLst>
              <a:ext uri="{FF2B5EF4-FFF2-40B4-BE49-F238E27FC236}">
                <a16:creationId xmlns:a16="http://schemas.microsoft.com/office/drawing/2014/main" id="{EB603C16-8193-4537-A162-12AB7E251B7A}"/>
              </a:ext>
            </a:extLst>
          </p:cNvPr>
          <p:cNvSpPr/>
          <p:nvPr/>
        </p:nvSpPr>
        <p:spPr>
          <a:xfrm>
            <a:off x="7636650" y="2713038"/>
            <a:ext cx="298450" cy="20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29D-9371-4CAB-B13F-6B8E13B8D633}"/>
              </a:ext>
            </a:extLst>
          </p:cNvPr>
          <p:cNvSpPr>
            <a:spLocks noGrp="1"/>
          </p:cNvSpPr>
          <p:nvPr>
            <p:ph type="title"/>
          </p:nvPr>
        </p:nvSpPr>
        <p:spPr>
          <a:xfrm>
            <a:off x="838200" y="140388"/>
            <a:ext cx="10515600" cy="540649"/>
          </a:xfrm>
        </p:spPr>
        <p:txBody>
          <a:bodyPr>
            <a:normAutofit fontScale="90000"/>
          </a:bodyPr>
          <a:lstStyle/>
          <a:p>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Binary Tree</a:t>
            </a:r>
            <a:r>
              <a:rPr lang="en-US" dirty="0"/>
              <a:t>:</a:t>
            </a:r>
            <a:endParaRPr lang="en-IN" dirty="0"/>
          </a:p>
        </p:txBody>
      </p:sp>
      <p:sp>
        <p:nvSpPr>
          <p:cNvPr id="4" name="Footer Placeholder 3">
            <a:extLst>
              <a:ext uri="{FF2B5EF4-FFF2-40B4-BE49-F238E27FC236}">
                <a16:creationId xmlns:a16="http://schemas.microsoft.com/office/drawing/2014/main" id="{A7830404-DF55-4AC2-9491-501CE098DF22}"/>
              </a:ext>
            </a:extLst>
          </p:cNvPr>
          <p:cNvSpPr>
            <a:spLocks noGrp="1"/>
          </p:cNvSpPr>
          <p:nvPr>
            <p:ph type="ftr" sz="quarter" idx="11"/>
          </p:nvPr>
        </p:nvSpPr>
        <p:spPr/>
        <p:txBody>
          <a:bodyPr/>
          <a:lstStyle/>
          <a:p>
            <a:r>
              <a:rPr lang="en-IN"/>
              <a:t>Lecture 8: Data Structure &amp; Algorithms</a:t>
            </a:r>
            <a:endParaRPr lang="en-IN" dirty="0"/>
          </a:p>
        </p:txBody>
      </p:sp>
      <p:sp>
        <p:nvSpPr>
          <p:cNvPr id="5" name="Slide Number Placeholder 4">
            <a:extLst>
              <a:ext uri="{FF2B5EF4-FFF2-40B4-BE49-F238E27FC236}">
                <a16:creationId xmlns:a16="http://schemas.microsoft.com/office/drawing/2014/main" id="{5D91A329-3A80-4091-8BE6-F10E028BC397}"/>
              </a:ext>
            </a:extLst>
          </p:cNvPr>
          <p:cNvSpPr>
            <a:spLocks noGrp="1"/>
          </p:cNvSpPr>
          <p:nvPr>
            <p:ph type="sldNum" sz="quarter" idx="12"/>
          </p:nvPr>
        </p:nvSpPr>
        <p:spPr/>
        <p:txBody>
          <a:bodyPr/>
          <a:lstStyle/>
          <a:p>
            <a:fld id="{601E844E-216E-47E9-9739-0B169D701703}" type="slidenum">
              <a:rPr lang="en-IN" smtClean="0"/>
              <a:t>5</a:t>
            </a:fld>
            <a:endParaRPr lang="en-IN"/>
          </a:p>
        </p:txBody>
      </p:sp>
      <p:pic>
        <p:nvPicPr>
          <p:cNvPr id="7" name="Picture 6">
            <a:extLst>
              <a:ext uri="{FF2B5EF4-FFF2-40B4-BE49-F238E27FC236}">
                <a16:creationId xmlns:a16="http://schemas.microsoft.com/office/drawing/2014/main" id="{7623BB54-428E-4FF6-8465-577EADC89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54" y="640192"/>
            <a:ext cx="5773947" cy="4811623"/>
          </a:xfrm>
          <a:prstGeom prst="rect">
            <a:avLst/>
          </a:prstGeom>
        </p:spPr>
      </p:pic>
      <p:cxnSp>
        <p:nvCxnSpPr>
          <p:cNvPr id="9" name="Straight Arrow Connector 8">
            <a:extLst>
              <a:ext uri="{FF2B5EF4-FFF2-40B4-BE49-F238E27FC236}">
                <a16:creationId xmlns:a16="http://schemas.microsoft.com/office/drawing/2014/main" id="{71F6C410-E15F-4C97-9E74-C725ABE30F20}"/>
              </a:ext>
            </a:extLst>
          </p:cNvPr>
          <p:cNvCxnSpPr/>
          <p:nvPr/>
        </p:nvCxnSpPr>
        <p:spPr>
          <a:xfrm flipH="1">
            <a:off x="4589252" y="2457644"/>
            <a:ext cx="465827" cy="690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578C07A-2EA0-459B-A70B-2FF5E43F216E}"/>
              </a:ext>
            </a:extLst>
          </p:cNvPr>
          <p:cNvSpPr/>
          <p:nvPr/>
        </p:nvSpPr>
        <p:spPr>
          <a:xfrm>
            <a:off x="4047226" y="3130506"/>
            <a:ext cx="785004" cy="7591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9F736D36-EE28-4D27-8C8A-FB9E26F79000}"/>
              </a:ext>
            </a:extLst>
          </p:cNvPr>
          <p:cNvCxnSpPr/>
          <p:nvPr/>
        </p:nvCxnSpPr>
        <p:spPr>
          <a:xfrm flipH="1">
            <a:off x="747623" y="3889631"/>
            <a:ext cx="465827" cy="690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C61FCBB-608C-43C3-9818-A64608459E50}"/>
              </a:ext>
            </a:extLst>
          </p:cNvPr>
          <p:cNvSpPr/>
          <p:nvPr/>
        </p:nvSpPr>
        <p:spPr>
          <a:xfrm>
            <a:off x="205597" y="4562493"/>
            <a:ext cx="785004" cy="7591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92B90571-7E92-4EF3-96D6-7C080B1F1CAD}"/>
              </a:ext>
            </a:extLst>
          </p:cNvPr>
          <p:cNvCxnSpPr>
            <a:cxnSpLocks/>
          </p:cNvCxnSpPr>
          <p:nvPr/>
        </p:nvCxnSpPr>
        <p:spPr>
          <a:xfrm>
            <a:off x="1675681" y="3938261"/>
            <a:ext cx="79795" cy="6227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CDAEFB4-359A-4152-A8C5-C2198D09B65E}"/>
              </a:ext>
            </a:extLst>
          </p:cNvPr>
          <p:cNvSpPr/>
          <p:nvPr/>
        </p:nvSpPr>
        <p:spPr>
          <a:xfrm>
            <a:off x="1347158" y="4561006"/>
            <a:ext cx="785004" cy="7591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4B1C37D-04B0-4A71-90B6-68679E2D2001}"/>
              </a:ext>
            </a:extLst>
          </p:cNvPr>
          <p:cNvSpPr txBox="1"/>
          <p:nvPr/>
        </p:nvSpPr>
        <p:spPr>
          <a:xfrm>
            <a:off x="7487729" y="1189861"/>
            <a:ext cx="3786996"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Complete Binary Tree</a:t>
            </a:r>
          </a:p>
          <a:p>
            <a:pPr marL="285750" indent="-285750">
              <a:buFont typeface="Arial" panose="020B0604020202020204" pitchFamily="34" charset="0"/>
              <a:buChar char="•"/>
            </a:pPr>
            <a:r>
              <a:rPr lang="en-US" sz="2800" dirty="0"/>
              <a:t>Full Binary Tree</a:t>
            </a:r>
            <a:endParaRPr lang="en-IN" sz="2800" dirty="0"/>
          </a:p>
        </p:txBody>
      </p:sp>
      <p:cxnSp>
        <p:nvCxnSpPr>
          <p:cNvPr id="15" name="Straight Arrow Connector 14">
            <a:extLst>
              <a:ext uri="{FF2B5EF4-FFF2-40B4-BE49-F238E27FC236}">
                <a16:creationId xmlns:a16="http://schemas.microsoft.com/office/drawing/2014/main" id="{BD8FE538-34ED-4DCC-8B8D-860D5CD7C826}"/>
              </a:ext>
            </a:extLst>
          </p:cNvPr>
          <p:cNvCxnSpPr>
            <a:cxnSpLocks/>
          </p:cNvCxnSpPr>
          <p:nvPr/>
        </p:nvCxnSpPr>
        <p:spPr>
          <a:xfrm>
            <a:off x="6549969" y="3938261"/>
            <a:ext cx="329958" cy="6227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7F23D71-D891-4994-BEE7-0771E20B74AC}"/>
              </a:ext>
            </a:extLst>
          </p:cNvPr>
          <p:cNvSpPr/>
          <p:nvPr/>
        </p:nvSpPr>
        <p:spPr>
          <a:xfrm>
            <a:off x="6523007" y="4571119"/>
            <a:ext cx="785004" cy="7591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07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29D-9371-4CAB-B13F-6B8E13B8D633}"/>
              </a:ext>
            </a:extLst>
          </p:cNvPr>
          <p:cNvSpPr>
            <a:spLocks noGrp="1"/>
          </p:cNvSpPr>
          <p:nvPr>
            <p:ph type="title"/>
          </p:nvPr>
        </p:nvSpPr>
        <p:spPr>
          <a:xfrm>
            <a:off x="610282" y="340695"/>
            <a:ext cx="10515600" cy="540649"/>
          </a:xfrm>
        </p:spPr>
        <p:txBody>
          <a:bodyPr>
            <a:normAutofit fontScale="90000"/>
          </a:bodyPr>
          <a:lstStyle/>
          <a:p>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Extended Binary Tree</a:t>
            </a:r>
            <a:r>
              <a:rPr lang="en-IN"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2-Tree</a:t>
            </a:r>
            <a:endParaRPr lang="en-IN" dirty="0"/>
          </a:p>
        </p:txBody>
      </p:sp>
      <p:sp>
        <p:nvSpPr>
          <p:cNvPr id="4" name="Footer Placeholder 3">
            <a:extLst>
              <a:ext uri="{FF2B5EF4-FFF2-40B4-BE49-F238E27FC236}">
                <a16:creationId xmlns:a16="http://schemas.microsoft.com/office/drawing/2014/main" id="{A7830404-DF55-4AC2-9491-501CE098DF22}"/>
              </a:ext>
            </a:extLst>
          </p:cNvPr>
          <p:cNvSpPr>
            <a:spLocks noGrp="1"/>
          </p:cNvSpPr>
          <p:nvPr>
            <p:ph type="ftr" sz="quarter" idx="11"/>
          </p:nvPr>
        </p:nvSpPr>
        <p:spPr/>
        <p:txBody>
          <a:bodyPr/>
          <a:lstStyle/>
          <a:p>
            <a:r>
              <a:rPr lang="en-IN"/>
              <a:t>Lecture 8: Data Structure &amp; Algorithms</a:t>
            </a:r>
            <a:endParaRPr lang="en-IN" dirty="0"/>
          </a:p>
        </p:txBody>
      </p:sp>
      <p:sp>
        <p:nvSpPr>
          <p:cNvPr id="5" name="Slide Number Placeholder 4">
            <a:extLst>
              <a:ext uri="{FF2B5EF4-FFF2-40B4-BE49-F238E27FC236}">
                <a16:creationId xmlns:a16="http://schemas.microsoft.com/office/drawing/2014/main" id="{5D91A329-3A80-4091-8BE6-F10E028BC397}"/>
              </a:ext>
            </a:extLst>
          </p:cNvPr>
          <p:cNvSpPr>
            <a:spLocks noGrp="1"/>
          </p:cNvSpPr>
          <p:nvPr>
            <p:ph type="sldNum" sz="quarter" idx="12"/>
          </p:nvPr>
        </p:nvSpPr>
        <p:spPr/>
        <p:txBody>
          <a:bodyPr/>
          <a:lstStyle/>
          <a:p>
            <a:fld id="{601E844E-216E-47E9-9739-0B169D701703}" type="slidenum">
              <a:rPr lang="en-IN" smtClean="0"/>
              <a:t>6</a:t>
            </a:fld>
            <a:endParaRPr lang="en-IN"/>
          </a:p>
        </p:txBody>
      </p:sp>
      <p:pic>
        <p:nvPicPr>
          <p:cNvPr id="7" name="Picture 6">
            <a:extLst>
              <a:ext uri="{FF2B5EF4-FFF2-40B4-BE49-F238E27FC236}">
                <a16:creationId xmlns:a16="http://schemas.microsoft.com/office/drawing/2014/main" id="{7623BB54-428E-4FF6-8465-577EADC89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311" y="1235553"/>
            <a:ext cx="3960208" cy="3300174"/>
          </a:xfrm>
          <a:prstGeom prst="rect">
            <a:avLst/>
          </a:prstGeom>
        </p:spPr>
      </p:pic>
      <p:cxnSp>
        <p:nvCxnSpPr>
          <p:cNvPr id="9" name="Straight Arrow Connector 8">
            <a:extLst>
              <a:ext uri="{FF2B5EF4-FFF2-40B4-BE49-F238E27FC236}">
                <a16:creationId xmlns:a16="http://schemas.microsoft.com/office/drawing/2014/main" id="{71F6C410-E15F-4C97-9E74-C725ABE30F20}"/>
              </a:ext>
            </a:extLst>
          </p:cNvPr>
          <p:cNvCxnSpPr>
            <a:cxnSpLocks/>
          </p:cNvCxnSpPr>
          <p:nvPr/>
        </p:nvCxnSpPr>
        <p:spPr>
          <a:xfrm flipH="1">
            <a:off x="7093789" y="3484192"/>
            <a:ext cx="301924" cy="38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B90571-7E92-4EF3-96D6-7C080B1F1CAD}"/>
              </a:ext>
            </a:extLst>
          </p:cNvPr>
          <p:cNvCxnSpPr>
            <a:cxnSpLocks/>
            <a:endCxn id="36" idx="0"/>
          </p:cNvCxnSpPr>
          <p:nvPr/>
        </p:nvCxnSpPr>
        <p:spPr>
          <a:xfrm>
            <a:off x="7683258" y="3501444"/>
            <a:ext cx="136928" cy="3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1B88EE-314E-415D-88B0-538BD7616F18}"/>
              </a:ext>
            </a:extLst>
          </p:cNvPr>
          <p:cNvCxnSpPr>
            <a:cxnSpLocks/>
          </p:cNvCxnSpPr>
          <p:nvPr/>
        </p:nvCxnSpPr>
        <p:spPr>
          <a:xfrm flipH="1">
            <a:off x="7933428" y="4434810"/>
            <a:ext cx="292203" cy="423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A92EBE-0D06-4126-A376-914F21D5D4E4}"/>
              </a:ext>
            </a:extLst>
          </p:cNvPr>
          <p:cNvCxnSpPr>
            <a:cxnSpLocks/>
          </p:cNvCxnSpPr>
          <p:nvPr/>
        </p:nvCxnSpPr>
        <p:spPr>
          <a:xfrm flipH="1">
            <a:off x="9747849" y="2497453"/>
            <a:ext cx="301924" cy="38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E771E2-396C-4CD5-9012-63E9C9099D1A}"/>
              </a:ext>
            </a:extLst>
          </p:cNvPr>
          <p:cNvCxnSpPr>
            <a:cxnSpLocks/>
          </p:cNvCxnSpPr>
          <p:nvPr/>
        </p:nvCxnSpPr>
        <p:spPr>
          <a:xfrm flipH="1">
            <a:off x="9079670" y="4460689"/>
            <a:ext cx="287521" cy="3881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5B544E-0E14-4F88-BBF0-4F9EA4FC40DB}"/>
              </a:ext>
            </a:extLst>
          </p:cNvPr>
          <p:cNvCxnSpPr>
            <a:cxnSpLocks/>
          </p:cNvCxnSpPr>
          <p:nvPr/>
        </p:nvCxnSpPr>
        <p:spPr>
          <a:xfrm flipH="1">
            <a:off x="9947694" y="4460688"/>
            <a:ext cx="204157" cy="38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8E1880-BEB5-4F57-A8AB-1D240F5CDAD1}"/>
              </a:ext>
            </a:extLst>
          </p:cNvPr>
          <p:cNvCxnSpPr>
            <a:cxnSpLocks/>
          </p:cNvCxnSpPr>
          <p:nvPr/>
        </p:nvCxnSpPr>
        <p:spPr>
          <a:xfrm>
            <a:off x="8495577" y="4425169"/>
            <a:ext cx="250170" cy="458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7E8280-A51E-4B03-9ECB-76EB1AFA0FEF}"/>
              </a:ext>
            </a:extLst>
          </p:cNvPr>
          <p:cNvCxnSpPr>
            <a:cxnSpLocks/>
          </p:cNvCxnSpPr>
          <p:nvPr/>
        </p:nvCxnSpPr>
        <p:spPr>
          <a:xfrm>
            <a:off x="9485083" y="4468171"/>
            <a:ext cx="192693" cy="390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F745CD-DA13-441B-9BA6-16741BA86D1A}"/>
              </a:ext>
            </a:extLst>
          </p:cNvPr>
          <p:cNvCxnSpPr>
            <a:cxnSpLocks/>
          </p:cNvCxnSpPr>
          <p:nvPr/>
        </p:nvCxnSpPr>
        <p:spPr>
          <a:xfrm>
            <a:off x="10315756" y="4434810"/>
            <a:ext cx="233251" cy="414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622CF3-6FCB-45ED-B071-960248242BD2}"/>
              </a:ext>
            </a:extLst>
          </p:cNvPr>
          <p:cNvCxnSpPr>
            <a:cxnSpLocks/>
          </p:cNvCxnSpPr>
          <p:nvPr/>
        </p:nvCxnSpPr>
        <p:spPr>
          <a:xfrm>
            <a:off x="11010179" y="3491937"/>
            <a:ext cx="255919" cy="545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E700A24-3EB2-4281-9075-6041BD6C6378}"/>
              </a:ext>
            </a:extLst>
          </p:cNvPr>
          <p:cNvSpPr/>
          <p:nvPr/>
        </p:nvSpPr>
        <p:spPr>
          <a:xfrm>
            <a:off x="6904726" y="3892237"/>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37AD3D83-77B4-47D5-A3AF-34383C7F8B84}"/>
              </a:ext>
            </a:extLst>
          </p:cNvPr>
          <p:cNvSpPr/>
          <p:nvPr/>
        </p:nvSpPr>
        <p:spPr>
          <a:xfrm>
            <a:off x="7631123" y="3872379"/>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BE36A75F-B7E4-49A9-AC85-1DF070017181}"/>
              </a:ext>
            </a:extLst>
          </p:cNvPr>
          <p:cNvSpPr/>
          <p:nvPr/>
        </p:nvSpPr>
        <p:spPr>
          <a:xfrm>
            <a:off x="7744365" y="4874752"/>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C5D7B2A2-773D-4FEB-9226-AC975DF35CD6}"/>
              </a:ext>
            </a:extLst>
          </p:cNvPr>
          <p:cNvSpPr/>
          <p:nvPr/>
        </p:nvSpPr>
        <p:spPr>
          <a:xfrm>
            <a:off x="8431599" y="4876204"/>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3D4C2897-40A1-4656-BAE7-FF3969EC9640}"/>
              </a:ext>
            </a:extLst>
          </p:cNvPr>
          <p:cNvSpPr/>
          <p:nvPr/>
        </p:nvSpPr>
        <p:spPr>
          <a:xfrm>
            <a:off x="8925250" y="4874096"/>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161996B6-80A9-42CE-AB0C-3C5E28DB2278}"/>
              </a:ext>
            </a:extLst>
          </p:cNvPr>
          <p:cNvSpPr/>
          <p:nvPr/>
        </p:nvSpPr>
        <p:spPr>
          <a:xfrm>
            <a:off x="9418901" y="4860274"/>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0D12E16A-B8E1-469B-8825-6E613C2C48BC}"/>
              </a:ext>
            </a:extLst>
          </p:cNvPr>
          <p:cNvSpPr/>
          <p:nvPr/>
        </p:nvSpPr>
        <p:spPr>
          <a:xfrm>
            <a:off x="9880462" y="4844713"/>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342C7BBD-B77B-43A8-8D10-7BB8920C8B1F}"/>
              </a:ext>
            </a:extLst>
          </p:cNvPr>
          <p:cNvSpPr/>
          <p:nvPr/>
        </p:nvSpPr>
        <p:spPr>
          <a:xfrm>
            <a:off x="10406203" y="4844713"/>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72B09AC6-06F4-4D9A-B5EA-1111434C8DEC}"/>
              </a:ext>
            </a:extLst>
          </p:cNvPr>
          <p:cNvSpPr/>
          <p:nvPr/>
        </p:nvSpPr>
        <p:spPr>
          <a:xfrm>
            <a:off x="11020077" y="4037162"/>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92A6C874-7654-4939-AF1C-121E9AF0A620}"/>
              </a:ext>
            </a:extLst>
          </p:cNvPr>
          <p:cNvSpPr/>
          <p:nvPr/>
        </p:nvSpPr>
        <p:spPr>
          <a:xfrm>
            <a:off x="9558786" y="2900968"/>
            <a:ext cx="378125" cy="3651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B42E8021-9573-4EE8-8DDA-AD749E20B88D}"/>
              </a:ext>
            </a:extLst>
          </p:cNvPr>
          <p:cNvSpPr txBox="1"/>
          <p:nvPr/>
        </p:nvSpPr>
        <p:spPr>
          <a:xfrm>
            <a:off x="543465" y="1235553"/>
            <a:ext cx="5901186" cy="2062103"/>
          </a:xfrm>
          <a:prstGeom prst="rect">
            <a:avLst/>
          </a:prstGeom>
          <a:noFill/>
        </p:spPr>
        <p:txBody>
          <a:bodyPr wrap="square" rtlCol="0">
            <a:spAutoFit/>
          </a:bodyPr>
          <a:lstStyle/>
          <a:p>
            <a:pPr algn="just"/>
            <a:r>
              <a:rPr lang="en-US" sz="3200" dirty="0">
                <a:latin typeface="+mj-lt"/>
              </a:rPr>
              <a:t>A Binary tree with special nodes replacing every null subtree. Every regular node has two children and every special node has no children.</a:t>
            </a:r>
          </a:p>
        </p:txBody>
      </p:sp>
      <p:sp>
        <p:nvSpPr>
          <p:cNvPr id="51" name="TextBox 50">
            <a:extLst>
              <a:ext uri="{FF2B5EF4-FFF2-40B4-BE49-F238E27FC236}">
                <a16:creationId xmlns:a16="http://schemas.microsoft.com/office/drawing/2014/main" id="{FD723DC5-F36D-42B3-A447-4509C5210E82}"/>
              </a:ext>
            </a:extLst>
          </p:cNvPr>
          <p:cNvSpPr txBox="1"/>
          <p:nvPr/>
        </p:nvSpPr>
        <p:spPr>
          <a:xfrm>
            <a:off x="610282" y="3429000"/>
            <a:ext cx="5818894" cy="2462213"/>
          </a:xfrm>
          <a:prstGeom prst="rect">
            <a:avLst/>
          </a:prstGeom>
          <a:noFill/>
        </p:spPr>
        <p:txBody>
          <a:bodyPr wrap="square" rtlCol="0">
            <a:spAutoFit/>
          </a:bodyPr>
          <a:lstStyle/>
          <a:p>
            <a:pPr algn="just"/>
            <a:r>
              <a:rPr lang="en-US" sz="2800" dirty="0">
                <a:latin typeface="+mj-lt"/>
              </a:rPr>
              <a:t>Application: Huffman’s Algorithm </a:t>
            </a:r>
            <a:r>
              <a:rPr lang="en-US" dirty="0"/>
              <a:t>(</a:t>
            </a:r>
            <a:r>
              <a:rPr lang="en-US" b="1" i="0" dirty="0">
                <a:solidFill>
                  <a:srgbClr val="5F6368"/>
                </a:solidFill>
                <a:effectLst/>
              </a:rPr>
              <a:t>Huffman coding</a:t>
            </a:r>
            <a:r>
              <a:rPr lang="en-US" b="0" i="0" dirty="0">
                <a:solidFill>
                  <a:srgbClr val="4D5156"/>
                </a:solidFill>
                <a:effectLst/>
              </a:rPr>
              <a:t> is a lossless data compression algorithm. In this algorithm, a variable-length code is assigned to input different characters. The code length is related to how frequently characters are used. Most frequent characters have the smallest codes and longer codes for least frequent characters.)</a:t>
            </a:r>
            <a:endParaRPr lang="en-IN" sz="3200" dirty="0"/>
          </a:p>
          <a:p>
            <a:endParaRPr lang="en-IN" dirty="0"/>
          </a:p>
        </p:txBody>
      </p:sp>
    </p:spTree>
    <p:extLst>
      <p:ext uri="{BB962C8B-B14F-4D97-AF65-F5344CB8AC3E}">
        <p14:creationId xmlns:p14="http://schemas.microsoft.com/office/powerpoint/2010/main" val="389495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cTn>
                              </p:par>
                              <p:par>
                                <p:cTn id="22" presetID="22" presetClass="entr" presetSubtype="4"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down)">
                                      <p:cBhvr>
                                        <p:cTn id="30" dur="500"/>
                                        <p:tgtEl>
                                          <p:spTgt spid="45"/>
                                        </p:tgtEl>
                                      </p:cBhvr>
                                    </p:animEffect>
                                  </p:childTnLst>
                                </p:cTn>
                              </p:par>
                              <p:par>
                                <p:cTn id="31" presetID="2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down)">
                                      <p:cBhvr>
                                        <p:cTn id="42" dur="500"/>
                                        <p:tgtEl>
                                          <p:spTgt spid="41"/>
                                        </p:tgtEl>
                                      </p:cBhvr>
                                    </p:animEffect>
                                  </p:childTnLst>
                                </p:cTn>
                              </p:par>
                              <p:par>
                                <p:cTn id="43" presetID="2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down)">
                                      <p:cBhvr>
                                        <p:cTn id="54" dur="500"/>
                                        <p:tgtEl>
                                          <p:spTgt spid="39"/>
                                        </p:tgtEl>
                                      </p:cBhvr>
                                    </p:animEffect>
                                  </p:childTnLst>
                                </p:cTn>
                              </p:par>
                              <p:par>
                                <p:cTn id="55" presetID="22" presetClass="entr" presetSubtype="4"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500"/>
                                        <p:tgtEl>
                                          <p:spTgt spid="36"/>
                                        </p:tgtEl>
                                      </p:cBhvr>
                                    </p:animEffect>
                                  </p:childTnLst>
                                </p:cTn>
                              </p:par>
                              <p:par>
                                <p:cTn id="61" presetID="22" presetClass="entr" presetSubtype="4"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par>
                                <p:cTn id="64" presetID="22" presetClass="entr" presetSubtype="4" fill="hold"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down)">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down)">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9" grpId="0" animBg="1"/>
      <p:bldP spid="40" grpId="0" animBg="1"/>
      <p:bldP spid="41" grpId="0" animBg="1"/>
      <p:bldP spid="44" grpId="0" animBg="1"/>
      <p:bldP spid="45" grpId="0" animBg="1"/>
      <p:bldP spid="46" grpId="0" animBg="1"/>
      <p:bldP spid="47" grpId="0" animBg="1"/>
      <p:bldP spid="48" grpId="0" animBg="1"/>
      <p:bldP spid="50"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4B04-0163-4562-B0D5-2869794B3472}"/>
              </a:ext>
            </a:extLst>
          </p:cNvPr>
          <p:cNvSpPr>
            <a:spLocks noGrp="1"/>
          </p:cNvSpPr>
          <p:nvPr>
            <p:ph type="title"/>
          </p:nvPr>
        </p:nvSpPr>
        <p:spPr>
          <a:xfrm>
            <a:off x="403271" y="179396"/>
            <a:ext cx="7750129" cy="715993"/>
          </a:xfrm>
        </p:spPr>
        <p:txBody>
          <a:bodyPr>
            <a:normAutofit/>
          </a:bodyPr>
          <a:lstStyle/>
          <a:p>
            <a:r>
              <a:rPr lang="en-US" sz="3200" dirty="0">
                <a:latin typeface="Times New Roman" panose="02020603050405020304" pitchFamily="18" charset="0"/>
                <a:ea typeface="Times New Roman" panose="02020603050405020304" pitchFamily="18" charset="0"/>
                <a:cs typeface="Times New Roman" panose="02020603050405020304" pitchFamily="18" charset="0"/>
              </a:rPr>
              <a:t>Representation Binary Trees in Memory</a:t>
            </a:r>
            <a:r>
              <a:rPr lang="en-IN" sz="32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3200" dirty="0"/>
          </a:p>
        </p:txBody>
      </p:sp>
      <p:sp>
        <p:nvSpPr>
          <p:cNvPr id="4" name="Footer Placeholder 3">
            <a:extLst>
              <a:ext uri="{FF2B5EF4-FFF2-40B4-BE49-F238E27FC236}">
                <a16:creationId xmlns:a16="http://schemas.microsoft.com/office/drawing/2014/main" id="{94B59E51-A276-4EAC-A67F-86BDFE07A74E}"/>
              </a:ext>
            </a:extLst>
          </p:cNvPr>
          <p:cNvSpPr>
            <a:spLocks noGrp="1"/>
          </p:cNvSpPr>
          <p:nvPr>
            <p:ph type="ftr" sz="quarter" idx="11"/>
          </p:nvPr>
        </p:nvSpPr>
        <p:spPr/>
        <p:txBody>
          <a:bodyPr/>
          <a:lstStyle/>
          <a:p>
            <a:r>
              <a:rPr lang="en-IN"/>
              <a:t>Lecture 8: Data Structure &amp; Algorithms</a:t>
            </a:r>
          </a:p>
        </p:txBody>
      </p:sp>
      <p:pic>
        <p:nvPicPr>
          <p:cNvPr id="61" name="Picture 60">
            <a:extLst>
              <a:ext uri="{FF2B5EF4-FFF2-40B4-BE49-F238E27FC236}">
                <a16:creationId xmlns:a16="http://schemas.microsoft.com/office/drawing/2014/main" id="{F6B2D7AD-5AC1-4806-BEDD-EEA7F41DB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71" y="2046523"/>
            <a:ext cx="3193475" cy="2661229"/>
          </a:xfrm>
          <a:prstGeom prst="rect">
            <a:avLst/>
          </a:prstGeom>
        </p:spPr>
      </p:pic>
      <p:grpSp>
        <p:nvGrpSpPr>
          <p:cNvPr id="168" name="Group 167">
            <a:extLst>
              <a:ext uri="{FF2B5EF4-FFF2-40B4-BE49-F238E27FC236}">
                <a16:creationId xmlns:a16="http://schemas.microsoft.com/office/drawing/2014/main" id="{68509557-046A-48F3-AFC6-292187065404}"/>
              </a:ext>
            </a:extLst>
          </p:cNvPr>
          <p:cNvGrpSpPr/>
          <p:nvPr/>
        </p:nvGrpSpPr>
        <p:grpSpPr>
          <a:xfrm>
            <a:off x="3730750" y="1657824"/>
            <a:ext cx="4102300" cy="2898859"/>
            <a:chOff x="3713497" y="1187595"/>
            <a:chExt cx="4102300" cy="2898859"/>
          </a:xfrm>
        </p:grpSpPr>
        <p:sp>
          <p:nvSpPr>
            <p:cNvPr id="38" name="TextBox 37">
              <a:extLst>
                <a:ext uri="{FF2B5EF4-FFF2-40B4-BE49-F238E27FC236}">
                  <a16:creationId xmlns:a16="http://schemas.microsoft.com/office/drawing/2014/main" id="{3B29549E-F370-48D9-A0C5-C2CC93BCCF00}"/>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39" name="TextBox 38">
              <a:extLst>
                <a:ext uri="{FF2B5EF4-FFF2-40B4-BE49-F238E27FC236}">
                  <a16:creationId xmlns:a16="http://schemas.microsoft.com/office/drawing/2014/main" id="{D7BF516F-C4CE-4256-93C7-13B3693E0762}"/>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40" name="TextBox 39">
              <a:extLst>
                <a:ext uri="{FF2B5EF4-FFF2-40B4-BE49-F238E27FC236}">
                  <a16:creationId xmlns:a16="http://schemas.microsoft.com/office/drawing/2014/main" id="{28EF2F34-EB90-4DD9-9642-D187F4C47F89}"/>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41" name="TextBox 40">
              <a:extLst>
                <a:ext uri="{FF2B5EF4-FFF2-40B4-BE49-F238E27FC236}">
                  <a16:creationId xmlns:a16="http://schemas.microsoft.com/office/drawing/2014/main" id="{4A9FC491-FEC9-4557-A007-A539061B746B}"/>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42" name="TextBox 41">
              <a:extLst>
                <a:ext uri="{FF2B5EF4-FFF2-40B4-BE49-F238E27FC236}">
                  <a16:creationId xmlns:a16="http://schemas.microsoft.com/office/drawing/2014/main" id="{EFE6A944-D56B-494D-AE3E-9D23380E2990}"/>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10" name="Group 9">
              <a:extLst>
                <a:ext uri="{FF2B5EF4-FFF2-40B4-BE49-F238E27FC236}">
                  <a16:creationId xmlns:a16="http://schemas.microsoft.com/office/drawing/2014/main" id="{E9271664-0672-4C64-A955-36D9BE4C74F7}"/>
                </a:ext>
              </a:extLst>
            </p:cNvPr>
            <p:cNvGrpSpPr/>
            <p:nvPr/>
          </p:nvGrpSpPr>
          <p:grpSpPr>
            <a:xfrm>
              <a:off x="5383727" y="1917431"/>
              <a:ext cx="868276" cy="260799"/>
              <a:chOff x="4999896" y="2046523"/>
              <a:chExt cx="868276" cy="260799"/>
            </a:xfrm>
          </p:grpSpPr>
          <p:sp>
            <p:nvSpPr>
              <p:cNvPr id="8" name="Rectangle 7">
                <a:extLst>
                  <a:ext uri="{FF2B5EF4-FFF2-40B4-BE49-F238E27FC236}">
                    <a16:creationId xmlns:a16="http://schemas.microsoft.com/office/drawing/2014/main" id="{1E72090D-2080-4664-BC28-B5CE34233721}"/>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3ECA00B-6423-45A2-BADE-641D6545D00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D6A06884-92D0-4304-BFE6-FFE8E5F3DC3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3115A857-CF57-44F7-A7DA-E88C631D4BC2}"/>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64" name="Group 63">
              <a:extLst>
                <a:ext uri="{FF2B5EF4-FFF2-40B4-BE49-F238E27FC236}">
                  <a16:creationId xmlns:a16="http://schemas.microsoft.com/office/drawing/2014/main" id="{80B3FB90-BE1B-420D-A91C-59607046B471}"/>
                </a:ext>
              </a:extLst>
            </p:cNvPr>
            <p:cNvGrpSpPr/>
            <p:nvPr/>
          </p:nvGrpSpPr>
          <p:grpSpPr>
            <a:xfrm>
              <a:off x="4459456" y="2520356"/>
              <a:ext cx="868276" cy="260799"/>
              <a:chOff x="4999896" y="2046523"/>
              <a:chExt cx="868276" cy="260799"/>
            </a:xfrm>
          </p:grpSpPr>
          <p:sp>
            <p:nvSpPr>
              <p:cNvPr id="65" name="Rectangle 64">
                <a:extLst>
                  <a:ext uri="{FF2B5EF4-FFF2-40B4-BE49-F238E27FC236}">
                    <a16:creationId xmlns:a16="http://schemas.microsoft.com/office/drawing/2014/main" id="{8536EA3C-DFA0-4CC5-B69D-705EE22743E6}"/>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36328E41-194D-4FE7-B4C4-D83B25F57FA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4B1E36D6-7783-4968-9CBD-14D6EE9E5C5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8" name="Group 67">
              <a:extLst>
                <a:ext uri="{FF2B5EF4-FFF2-40B4-BE49-F238E27FC236}">
                  <a16:creationId xmlns:a16="http://schemas.microsoft.com/office/drawing/2014/main" id="{B30CA97E-CAB6-48EE-98C4-B34C7022AF98}"/>
                </a:ext>
              </a:extLst>
            </p:cNvPr>
            <p:cNvGrpSpPr/>
            <p:nvPr/>
          </p:nvGrpSpPr>
          <p:grpSpPr>
            <a:xfrm>
              <a:off x="6052527" y="2519174"/>
              <a:ext cx="868276" cy="260799"/>
              <a:chOff x="4999896" y="2046523"/>
              <a:chExt cx="868276" cy="260799"/>
            </a:xfrm>
          </p:grpSpPr>
          <p:sp>
            <p:nvSpPr>
              <p:cNvPr id="69" name="Rectangle 68">
                <a:extLst>
                  <a:ext uri="{FF2B5EF4-FFF2-40B4-BE49-F238E27FC236}">
                    <a16:creationId xmlns:a16="http://schemas.microsoft.com/office/drawing/2014/main" id="{FC9EB83E-5CB6-47F0-81C5-04FE28ECF4BC}"/>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4A5230DF-73D9-498E-99CA-56900C27D17C}"/>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56820C69-CFE1-4380-837C-8D500E80A18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2" name="Group 71">
              <a:extLst>
                <a:ext uri="{FF2B5EF4-FFF2-40B4-BE49-F238E27FC236}">
                  <a16:creationId xmlns:a16="http://schemas.microsoft.com/office/drawing/2014/main" id="{FF0AA02D-7429-42F1-86C0-B897CFC94254}"/>
                </a:ext>
              </a:extLst>
            </p:cNvPr>
            <p:cNvGrpSpPr/>
            <p:nvPr/>
          </p:nvGrpSpPr>
          <p:grpSpPr>
            <a:xfrm>
              <a:off x="3713497" y="3179866"/>
              <a:ext cx="868276" cy="260799"/>
              <a:chOff x="4999896" y="2046523"/>
              <a:chExt cx="868276" cy="260799"/>
            </a:xfrm>
          </p:grpSpPr>
          <p:sp>
            <p:nvSpPr>
              <p:cNvPr id="73" name="Rectangle 72">
                <a:extLst>
                  <a:ext uri="{FF2B5EF4-FFF2-40B4-BE49-F238E27FC236}">
                    <a16:creationId xmlns:a16="http://schemas.microsoft.com/office/drawing/2014/main" id="{545D466D-EA92-42AA-ABC0-9D85016EAA26}"/>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14D8780D-EBBB-4AF4-A030-7BDA0E6A70F4}"/>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43B7E89E-348C-48DA-B176-97252012279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6" name="Group 75">
              <a:extLst>
                <a:ext uri="{FF2B5EF4-FFF2-40B4-BE49-F238E27FC236}">
                  <a16:creationId xmlns:a16="http://schemas.microsoft.com/office/drawing/2014/main" id="{58B20B22-9E27-432D-8AA7-84635CBC9438}"/>
                </a:ext>
              </a:extLst>
            </p:cNvPr>
            <p:cNvGrpSpPr/>
            <p:nvPr/>
          </p:nvGrpSpPr>
          <p:grpSpPr>
            <a:xfrm>
              <a:off x="5026638" y="3166511"/>
              <a:ext cx="868276" cy="260799"/>
              <a:chOff x="4999896" y="2046523"/>
              <a:chExt cx="868276" cy="260799"/>
            </a:xfrm>
          </p:grpSpPr>
          <p:sp>
            <p:nvSpPr>
              <p:cNvPr id="77" name="Rectangle 76">
                <a:extLst>
                  <a:ext uri="{FF2B5EF4-FFF2-40B4-BE49-F238E27FC236}">
                    <a16:creationId xmlns:a16="http://schemas.microsoft.com/office/drawing/2014/main" id="{581B1D41-8C7E-478E-B4C4-19FA7984714C}"/>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246E3EC-D252-4F3D-826A-CE450EF1FE4B}"/>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a:extLst>
                  <a:ext uri="{FF2B5EF4-FFF2-40B4-BE49-F238E27FC236}">
                    <a16:creationId xmlns:a16="http://schemas.microsoft.com/office/drawing/2014/main" id="{61B29003-A1B6-486F-A1AA-08154E912F9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4EE51782-0439-4EBF-99C0-95C9F41BA303}"/>
                </a:ext>
              </a:extLst>
            </p:cNvPr>
            <p:cNvGrpSpPr/>
            <p:nvPr/>
          </p:nvGrpSpPr>
          <p:grpSpPr>
            <a:xfrm>
              <a:off x="6947521" y="3165812"/>
              <a:ext cx="868276" cy="260799"/>
              <a:chOff x="4999896" y="2046523"/>
              <a:chExt cx="868276" cy="260799"/>
            </a:xfrm>
          </p:grpSpPr>
          <p:sp>
            <p:nvSpPr>
              <p:cNvPr id="81" name="Rectangle 80">
                <a:extLst>
                  <a:ext uri="{FF2B5EF4-FFF2-40B4-BE49-F238E27FC236}">
                    <a16:creationId xmlns:a16="http://schemas.microsoft.com/office/drawing/2014/main" id="{4BBF313A-EEF7-45CC-BD6F-516898273F0A}"/>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F23D854F-972B-4E57-A822-1EF2E8D9E38A}"/>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a:extLst>
                  <a:ext uri="{FF2B5EF4-FFF2-40B4-BE49-F238E27FC236}">
                    <a16:creationId xmlns:a16="http://schemas.microsoft.com/office/drawing/2014/main" id="{CA4D9F62-6981-42D8-BB82-6FE64DAED874}"/>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a:extLst>
                <a:ext uri="{FF2B5EF4-FFF2-40B4-BE49-F238E27FC236}">
                  <a16:creationId xmlns:a16="http://schemas.microsoft.com/office/drawing/2014/main" id="{B25D4C6D-273A-4D39-BB7E-931F6472A816}"/>
                </a:ext>
              </a:extLst>
            </p:cNvPr>
            <p:cNvGrpSpPr/>
            <p:nvPr/>
          </p:nvGrpSpPr>
          <p:grpSpPr>
            <a:xfrm>
              <a:off x="4221834" y="3767197"/>
              <a:ext cx="868276" cy="260799"/>
              <a:chOff x="4999896" y="2046523"/>
              <a:chExt cx="868276" cy="260799"/>
            </a:xfrm>
          </p:grpSpPr>
          <p:sp>
            <p:nvSpPr>
              <p:cNvPr id="85" name="Rectangle 84">
                <a:extLst>
                  <a:ext uri="{FF2B5EF4-FFF2-40B4-BE49-F238E27FC236}">
                    <a16:creationId xmlns:a16="http://schemas.microsoft.com/office/drawing/2014/main" id="{215DED54-DF5A-42C1-A2AE-04529473893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A2738722-3599-40B8-BFE9-B0223E3C3FC9}"/>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DE501809-2F60-4008-AB40-4A7F0635C63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8" name="Group 87">
              <a:extLst>
                <a:ext uri="{FF2B5EF4-FFF2-40B4-BE49-F238E27FC236}">
                  <a16:creationId xmlns:a16="http://schemas.microsoft.com/office/drawing/2014/main" id="{F02C33C9-198E-443F-AA4E-7D351CB05D7B}"/>
                </a:ext>
              </a:extLst>
            </p:cNvPr>
            <p:cNvGrpSpPr/>
            <p:nvPr/>
          </p:nvGrpSpPr>
          <p:grpSpPr>
            <a:xfrm>
              <a:off x="5477477" y="3754192"/>
              <a:ext cx="868276" cy="260799"/>
              <a:chOff x="4999896" y="2046523"/>
              <a:chExt cx="868276" cy="260799"/>
            </a:xfrm>
          </p:grpSpPr>
          <p:sp>
            <p:nvSpPr>
              <p:cNvPr id="89" name="Rectangle 88">
                <a:extLst>
                  <a:ext uri="{FF2B5EF4-FFF2-40B4-BE49-F238E27FC236}">
                    <a16:creationId xmlns:a16="http://schemas.microsoft.com/office/drawing/2014/main" id="{7E99E2EA-58B5-4486-B13F-2D716937C73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89">
                <a:extLst>
                  <a:ext uri="{FF2B5EF4-FFF2-40B4-BE49-F238E27FC236}">
                    <a16:creationId xmlns:a16="http://schemas.microsoft.com/office/drawing/2014/main" id="{B30F17B7-76A8-4EF4-A80B-E9072865803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A04FB8CB-68A1-4280-8F8F-AD64B55D5C2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 name="Group 91">
              <a:extLst>
                <a:ext uri="{FF2B5EF4-FFF2-40B4-BE49-F238E27FC236}">
                  <a16:creationId xmlns:a16="http://schemas.microsoft.com/office/drawing/2014/main" id="{202E27C9-9396-4EB7-B9A1-ABD6B7D1FFC9}"/>
                </a:ext>
              </a:extLst>
            </p:cNvPr>
            <p:cNvGrpSpPr/>
            <p:nvPr/>
          </p:nvGrpSpPr>
          <p:grpSpPr>
            <a:xfrm>
              <a:off x="6536703" y="3745187"/>
              <a:ext cx="868276" cy="260799"/>
              <a:chOff x="4999896" y="2046523"/>
              <a:chExt cx="868276" cy="260799"/>
            </a:xfrm>
          </p:grpSpPr>
          <p:sp>
            <p:nvSpPr>
              <p:cNvPr id="93" name="Rectangle 92">
                <a:extLst>
                  <a:ext uri="{FF2B5EF4-FFF2-40B4-BE49-F238E27FC236}">
                    <a16:creationId xmlns:a16="http://schemas.microsoft.com/office/drawing/2014/main" id="{5C7BA083-61C2-4FCA-B8C2-FE41CB816F00}"/>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a16="http://schemas.microsoft.com/office/drawing/2014/main" id="{5B973CAC-06A8-4E79-BC42-E7FEE216020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44109284-BCC5-4930-9746-3D25C72BC80F}"/>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2" name="Straight Arrow Connector 11">
              <a:extLst>
                <a:ext uri="{FF2B5EF4-FFF2-40B4-BE49-F238E27FC236}">
                  <a16:creationId xmlns:a16="http://schemas.microsoft.com/office/drawing/2014/main" id="{62A32798-771A-4E49-A9DA-276989C3F034}"/>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79A9F7A-C83D-436B-BAF6-F48F015D739C}"/>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2A7020A-6E14-4A4E-8F7C-CAAE3814C7FF}"/>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742652F-E852-43BA-AC0A-235071CD1F16}"/>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5CAC4A6-ABCC-4730-A06A-11D722966671}"/>
                </a:ext>
              </a:extLst>
            </p:cNvPr>
            <p:cNvCxnSpPr>
              <a:cxnSpLocks/>
              <a:endCxn id="78"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BBFFF6E-F544-479B-A899-B3376BA3BC30}"/>
                </a:ext>
              </a:extLst>
            </p:cNvPr>
            <p:cNvCxnSpPr>
              <a:cxnSpLocks/>
              <a:endCxn id="70"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86583BE-7F24-49EE-89A7-E29EB295889A}"/>
                </a:ext>
              </a:extLst>
            </p:cNvPr>
            <p:cNvCxnSpPr>
              <a:cxnSpLocks/>
              <a:endCxn id="82"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093A9AD-098C-4FAA-9F2D-9371E792554A}"/>
                </a:ext>
              </a:extLst>
            </p:cNvPr>
            <p:cNvCxnSpPr>
              <a:cxnSpLocks/>
              <a:endCxn id="90"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C5403EF0-0D4E-4A61-8336-FCCC2D2F0333}"/>
                </a:ext>
              </a:extLst>
            </p:cNvPr>
            <p:cNvGrpSpPr/>
            <p:nvPr/>
          </p:nvGrpSpPr>
          <p:grpSpPr>
            <a:xfrm>
              <a:off x="7633094" y="3255725"/>
              <a:ext cx="120770" cy="108382"/>
              <a:chOff x="9721970" y="2177531"/>
              <a:chExt cx="120770" cy="108382"/>
            </a:xfrm>
          </p:grpSpPr>
          <p:cxnSp>
            <p:nvCxnSpPr>
              <p:cNvPr id="117" name="Straight Connector 116">
                <a:extLst>
                  <a:ext uri="{FF2B5EF4-FFF2-40B4-BE49-F238E27FC236}">
                    <a16:creationId xmlns:a16="http://schemas.microsoft.com/office/drawing/2014/main" id="{49268707-C02E-407C-AEFC-6C9A3382D30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B47A0C-89E5-43BE-B4A1-7BC3188842C9}"/>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780F988A-03B4-4313-ACD1-CF14450DE734}"/>
                </a:ext>
              </a:extLst>
            </p:cNvPr>
            <p:cNvGrpSpPr/>
            <p:nvPr/>
          </p:nvGrpSpPr>
          <p:grpSpPr>
            <a:xfrm>
              <a:off x="7220209" y="3811074"/>
              <a:ext cx="120770" cy="108382"/>
              <a:chOff x="9721970" y="2177531"/>
              <a:chExt cx="120770" cy="108382"/>
            </a:xfrm>
          </p:grpSpPr>
          <p:cxnSp>
            <p:nvCxnSpPr>
              <p:cNvPr id="120" name="Straight Connector 119">
                <a:extLst>
                  <a:ext uri="{FF2B5EF4-FFF2-40B4-BE49-F238E27FC236}">
                    <a16:creationId xmlns:a16="http://schemas.microsoft.com/office/drawing/2014/main" id="{F35930D6-DC6B-4AA3-8FC6-D927556B03B8}"/>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089D9E-02A1-456B-B9E4-34489225B90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B223690-44B6-4C82-AC60-740297D8E791}"/>
                </a:ext>
              </a:extLst>
            </p:cNvPr>
            <p:cNvGrpSpPr/>
            <p:nvPr/>
          </p:nvGrpSpPr>
          <p:grpSpPr>
            <a:xfrm>
              <a:off x="6594843" y="3821046"/>
              <a:ext cx="120770" cy="108382"/>
              <a:chOff x="9721970" y="2177531"/>
              <a:chExt cx="120770" cy="108382"/>
            </a:xfrm>
          </p:grpSpPr>
          <p:cxnSp>
            <p:nvCxnSpPr>
              <p:cNvPr id="123" name="Straight Connector 122">
                <a:extLst>
                  <a:ext uri="{FF2B5EF4-FFF2-40B4-BE49-F238E27FC236}">
                    <a16:creationId xmlns:a16="http://schemas.microsoft.com/office/drawing/2014/main" id="{17DA9C7F-9344-409D-9598-FF8415B8CCC6}"/>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8F392EF-EA39-4820-83D2-F0122F38A5F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861C6E00-D6D0-4750-B603-DA8A93619EFF}"/>
                </a:ext>
              </a:extLst>
            </p:cNvPr>
            <p:cNvGrpSpPr/>
            <p:nvPr/>
          </p:nvGrpSpPr>
          <p:grpSpPr>
            <a:xfrm>
              <a:off x="6084204" y="2596914"/>
              <a:ext cx="120770" cy="108382"/>
              <a:chOff x="9721970" y="2177531"/>
              <a:chExt cx="120770" cy="108382"/>
            </a:xfrm>
          </p:grpSpPr>
          <p:cxnSp>
            <p:nvCxnSpPr>
              <p:cNvPr id="126" name="Straight Connector 125">
                <a:extLst>
                  <a:ext uri="{FF2B5EF4-FFF2-40B4-BE49-F238E27FC236}">
                    <a16:creationId xmlns:a16="http://schemas.microsoft.com/office/drawing/2014/main" id="{14AFEBB3-7A2C-4E13-9C98-EAF2D88F1AD9}"/>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863726D-1E4E-4F96-950F-3D95A2A778AC}"/>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EB42518E-5BA3-430B-B7FF-48723B62BC95}"/>
                </a:ext>
              </a:extLst>
            </p:cNvPr>
            <p:cNvGrpSpPr/>
            <p:nvPr/>
          </p:nvGrpSpPr>
          <p:grpSpPr>
            <a:xfrm>
              <a:off x="3750450" y="3255725"/>
              <a:ext cx="120770" cy="108382"/>
              <a:chOff x="9721970" y="2177531"/>
              <a:chExt cx="120770" cy="108382"/>
            </a:xfrm>
          </p:grpSpPr>
          <p:cxnSp>
            <p:nvCxnSpPr>
              <p:cNvPr id="129" name="Straight Connector 128">
                <a:extLst>
                  <a:ext uri="{FF2B5EF4-FFF2-40B4-BE49-F238E27FC236}">
                    <a16:creationId xmlns:a16="http://schemas.microsoft.com/office/drawing/2014/main" id="{99C5E93A-F150-4829-AD18-8FFB13F8FA8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10D2D3A-B9C0-458A-8EEC-0A6D2C73DED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229C9FC4-4FF3-4C62-80E7-4362652B6CAB}"/>
                </a:ext>
              </a:extLst>
            </p:cNvPr>
            <p:cNvGrpSpPr/>
            <p:nvPr/>
          </p:nvGrpSpPr>
          <p:grpSpPr>
            <a:xfrm>
              <a:off x="4387916" y="3268755"/>
              <a:ext cx="120770" cy="108382"/>
              <a:chOff x="9721970" y="2177531"/>
              <a:chExt cx="120770" cy="108382"/>
            </a:xfrm>
          </p:grpSpPr>
          <p:cxnSp>
            <p:nvCxnSpPr>
              <p:cNvPr id="132" name="Straight Connector 131">
                <a:extLst>
                  <a:ext uri="{FF2B5EF4-FFF2-40B4-BE49-F238E27FC236}">
                    <a16:creationId xmlns:a16="http://schemas.microsoft.com/office/drawing/2014/main" id="{888FC9B1-9EBC-49CA-8180-C05DE3A7AEB7}"/>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D2A36E0-E4E4-46F0-AC88-757D32EAB46D}"/>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B3365DEA-0454-4060-AD2A-0357A7A7DAFC}"/>
                </a:ext>
              </a:extLst>
            </p:cNvPr>
            <p:cNvGrpSpPr/>
            <p:nvPr/>
          </p:nvGrpSpPr>
          <p:grpSpPr>
            <a:xfrm>
              <a:off x="4273467" y="3847953"/>
              <a:ext cx="120770" cy="108382"/>
              <a:chOff x="9721970" y="2177531"/>
              <a:chExt cx="120770" cy="108382"/>
            </a:xfrm>
          </p:grpSpPr>
          <p:cxnSp>
            <p:nvCxnSpPr>
              <p:cNvPr id="135" name="Straight Connector 134">
                <a:extLst>
                  <a:ext uri="{FF2B5EF4-FFF2-40B4-BE49-F238E27FC236}">
                    <a16:creationId xmlns:a16="http://schemas.microsoft.com/office/drawing/2014/main" id="{2AF88869-D2AB-4877-A364-7D7DDA782B4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B0C888F-0808-43D6-A02E-69357A37C6D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BEDA8436-D721-4F3C-834D-C8E9014F76DE}"/>
                </a:ext>
              </a:extLst>
            </p:cNvPr>
            <p:cNvGrpSpPr/>
            <p:nvPr/>
          </p:nvGrpSpPr>
          <p:grpSpPr>
            <a:xfrm>
              <a:off x="4905868" y="3847953"/>
              <a:ext cx="120770" cy="108382"/>
              <a:chOff x="9721970" y="2177531"/>
              <a:chExt cx="120770" cy="108382"/>
            </a:xfrm>
          </p:grpSpPr>
          <p:cxnSp>
            <p:nvCxnSpPr>
              <p:cNvPr id="138" name="Straight Connector 137">
                <a:extLst>
                  <a:ext uri="{FF2B5EF4-FFF2-40B4-BE49-F238E27FC236}">
                    <a16:creationId xmlns:a16="http://schemas.microsoft.com/office/drawing/2014/main" id="{09CF30A4-0B57-4945-A24A-1AEC4641F1A3}"/>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31F8997-4C41-4BC0-A452-206DE229C60A}"/>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7C04CBEE-F0EE-4469-AF77-F47D8A27551D}"/>
                </a:ext>
              </a:extLst>
            </p:cNvPr>
            <p:cNvGrpSpPr/>
            <p:nvPr/>
          </p:nvGrpSpPr>
          <p:grpSpPr>
            <a:xfrm>
              <a:off x="5526223" y="3830051"/>
              <a:ext cx="120770" cy="108382"/>
              <a:chOff x="9721970" y="2177531"/>
              <a:chExt cx="120770" cy="108382"/>
            </a:xfrm>
          </p:grpSpPr>
          <p:cxnSp>
            <p:nvCxnSpPr>
              <p:cNvPr id="141" name="Straight Connector 140">
                <a:extLst>
                  <a:ext uri="{FF2B5EF4-FFF2-40B4-BE49-F238E27FC236}">
                    <a16:creationId xmlns:a16="http://schemas.microsoft.com/office/drawing/2014/main" id="{D19A1115-E90F-41E0-9E43-2461D6AB7C4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9E981B3-B37D-4C16-876E-4F1BA543EA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B2162AB3-6CD5-48D8-A783-B6D2ADC21F54}"/>
                </a:ext>
              </a:extLst>
            </p:cNvPr>
            <p:cNvGrpSpPr/>
            <p:nvPr/>
          </p:nvGrpSpPr>
          <p:grpSpPr>
            <a:xfrm>
              <a:off x="6144589" y="3830051"/>
              <a:ext cx="120770" cy="108382"/>
              <a:chOff x="9721970" y="2177531"/>
              <a:chExt cx="120770" cy="108382"/>
            </a:xfrm>
          </p:grpSpPr>
          <p:cxnSp>
            <p:nvCxnSpPr>
              <p:cNvPr id="144" name="Straight Connector 143">
                <a:extLst>
                  <a:ext uri="{FF2B5EF4-FFF2-40B4-BE49-F238E27FC236}">
                    <a16:creationId xmlns:a16="http://schemas.microsoft.com/office/drawing/2014/main" id="{EA9716ED-E72B-417B-8DD0-E8259242921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061DF8E-C394-420C-8E5F-F82EA8B728C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6" name="TextBox 145">
              <a:extLst>
                <a:ext uri="{FF2B5EF4-FFF2-40B4-BE49-F238E27FC236}">
                  <a16:creationId xmlns:a16="http://schemas.microsoft.com/office/drawing/2014/main" id="{7C471214-3FF6-4BC4-AA31-39C199D41495}"/>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47" name="TextBox 146">
              <a:extLst>
                <a:ext uri="{FF2B5EF4-FFF2-40B4-BE49-F238E27FC236}">
                  <a16:creationId xmlns:a16="http://schemas.microsoft.com/office/drawing/2014/main" id="{FAEE58E3-9109-475F-8B47-303E5B6E6429}"/>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48" name="TextBox 147">
              <a:extLst>
                <a:ext uri="{FF2B5EF4-FFF2-40B4-BE49-F238E27FC236}">
                  <a16:creationId xmlns:a16="http://schemas.microsoft.com/office/drawing/2014/main" id="{890461AC-95DB-40C3-84D5-4DD7A6A66986}"/>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49" name="TextBox 148">
              <a:extLst>
                <a:ext uri="{FF2B5EF4-FFF2-40B4-BE49-F238E27FC236}">
                  <a16:creationId xmlns:a16="http://schemas.microsoft.com/office/drawing/2014/main" id="{9D3613DE-A193-43ED-B5DE-5492B24F3CA8}"/>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50" name="TextBox 149">
              <a:extLst>
                <a:ext uri="{FF2B5EF4-FFF2-40B4-BE49-F238E27FC236}">
                  <a16:creationId xmlns:a16="http://schemas.microsoft.com/office/drawing/2014/main" id="{239FC897-62EF-40C9-9C7C-0A63332F0E99}"/>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51" name="TextBox 150">
              <a:extLst>
                <a:ext uri="{FF2B5EF4-FFF2-40B4-BE49-F238E27FC236}">
                  <a16:creationId xmlns:a16="http://schemas.microsoft.com/office/drawing/2014/main" id="{313DE33F-A01F-4F96-80F2-53461246D5A8}"/>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52" name="TextBox 151">
              <a:extLst>
                <a:ext uri="{FF2B5EF4-FFF2-40B4-BE49-F238E27FC236}">
                  <a16:creationId xmlns:a16="http://schemas.microsoft.com/office/drawing/2014/main" id="{80681413-5D33-4051-95E1-C05A90C51339}"/>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53" name="TextBox 152">
              <a:extLst>
                <a:ext uri="{FF2B5EF4-FFF2-40B4-BE49-F238E27FC236}">
                  <a16:creationId xmlns:a16="http://schemas.microsoft.com/office/drawing/2014/main" id="{911CA51A-CF83-42D0-BB39-FC33B9391DEE}"/>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58" name="Rectangle 157">
              <a:extLst>
                <a:ext uri="{FF2B5EF4-FFF2-40B4-BE49-F238E27FC236}">
                  <a16:creationId xmlns:a16="http://schemas.microsoft.com/office/drawing/2014/main" id="{E87234F9-11B7-49D2-8537-0F94EF46CA73}"/>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TextBox 158">
              <a:extLst>
                <a:ext uri="{FF2B5EF4-FFF2-40B4-BE49-F238E27FC236}">
                  <a16:creationId xmlns:a16="http://schemas.microsoft.com/office/drawing/2014/main" id="{B0B19279-C7A6-4651-9A1F-47F97455699F}"/>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60" name="Straight Arrow Connector 159">
              <a:extLst>
                <a:ext uri="{FF2B5EF4-FFF2-40B4-BE49-F238E27FC236}">
                  <a16:creationId xmlns:a16="http://schemas.microsoft.com/office/drawing/2014/main" id="{D4BF0187-8AC3-45BB-9386-92D483305AF4}"/>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70" name="TextBox 169">
            <a:extLst>
              <a:ext uri="{FF2B5EF4-FFF2-40B4-BE49-F238E27FC236}">
                <a16:creationId xmlns:a16="http://schemas.microsoft.com/office/drawing/2014/main" id="{455FBBEE-7F73-4BDB-BB05-F4E5AFD9E798}"/>
              </a:ext>
            </a:extLst>
          </p:cNvPr>
          <p:cNvSpPr txBox="1"/>
          <p:nvPr/>
        </p:nvSpPr>
        <p:spPr>
          <a:xfrm>
            <a:off x="3276886" y="4806164"/>
            <a:ext cx="4390715" cy="369332"/>
          </a:xfrm>
          <a:prstGeom prst="rect">
            <a:avLst/>
          </a:prstGeom>
          <a:noFill/>
        </p:spPr>
        <p:txBody>
          <a:bodyPr wrap="square">
            <a:spAutoFit/>
          </a:bodyPr>
          <a:lstStyle/>
          <a:p>
            <a:pPr algn="ctr"/>
            <a:r>
              <a:rPr lang="en-US" dirty="0">
                <a:solidFill>
                  <a:schemeClr val="accent5">
                    <a:lumMod val="50000"/>
                  </a:schemeClr>
                </a:solidFill>
              </a:rPr>
              <a:t>Linked Representation of Binary Trees</a:t>
            </a:r>
          </a:p>
        </p:txBody>
      </p:sp>
      <p:graphicFrame>
        <p:nvGraphicFramePr>
          <p:cNvPr id="171" name="Table 171">
            <a:extLst>
              <a:ext uri="{FF2B5EF4-FFF2-40B4-BE49-F238E27FC236}">
                <a16:creationId xmlns:a16="http://schemas.microsoft.com/office/drawing/2014/main" id="{4DE809E9-4402-4F0A-833D-C818BDBE11A2}"/>
              </a:ext>
            </a:extLst>
          </p:cNvPr>
          <p:cNvGraphicFramePr>
            <a:graphicFrameLocks noGrp="1"/>
          </p:cNvGraphicFramePr>
          <p:nvPr>
            <p:extLst>
              <p:ext uri="{D42A27DB-BD31-4B8C-83A1-F6EECF244321}">
                <p14:modId xmlns:p14="http://schemas.microsoft.com/office/powerpoint/2010/main" val="4052592404"/>
              </p:ext>
            </p:extLst>
          </p:nvPr>
        </p:nvGraphicFramePr>
        <p:xfrm>
          <a:off x="9548798" y="689182"/>
          <a:ext cx="716848" cy="5120640"/>
        </p:xfrm>
        <a:graphic>
          <a:graphicData uri="http://schemas.openxmlformats.org/drawingml/2006/table">
            <a:tbl>
              <a:tblPr firstRow="1" bandRow="1">
                <a:tableStyleId>{5C22544A-7EE6-4342-B048-85BDC9FD1C3A}</a:tableStyleId>
              </a:tblPr>
              <a:tblGrid>
                <a:gridCol w="716848">
                  <a:extLst>
                    <a:ext uri="{9D8B030D-6E8A-4147-A177-3AD203B41FA5}">
                      <a16:colId xmlns:a16="http://schemas.microsoft.com/office/drawing/2014/main" val="4112907901"/>
                    </a:ext>
                  </a:extLst>
                </a:gridCol>
              </a:tblGrid>
              <a:tr h="365077">
                <a:tc>
                  <a:txBody>
                    <a:bodyPr/>
                    <a:lstStyle/>
                    <a:p>
                      <a:pPr algn="ctr"/>
                      <a:endParaRPr lang="en-IN" dirty="0"/>
                    </a:p>
                  </a:txBody>
                  <a:tcPr/>
                </a:tc>
                <a:extLst>
                  <a:ext uri="{0D108BD9-81ED-4DB2-BD59-A6C34878D82A}">
                    <a16:rowId xmlns:a16="http://schemas.microsoft.com/office/drawing/2014/main" val="656410505"/>
                  </a:ext>
                </a:extLst>
              </a:tr>
              <a:tr h="365077">
                <a:tc>
                  <a:txBody>
                    <a:bodyPr/>
                    <a:lstStyle/>
                    <a:p>
                      <a:pPr algn="ctr"/>
                      <a:r>
                        <a:rPr lang="en-US" dirty="0"/>
                        <a:t>2</a:t>
                      </a:r>
                      <a:endParaRPr lang="en-IN" dirty="0"/>
                    </a:p>
                  </a:txBody>
                  <a:tcPr/>
                </a:tc>
                <a:extLst>
                  <a:ext uri="{0D108BD9-81ED-4DB2-BD59-A6C34878D82A}">
                    <a16:rowId xmlns:a16="http://schemas.microsoft.com/office/drawing/2014/main" val="2551204539"/>
                  </a:ext>
                </a:extLst>
              </a:tr>
              <a:tr h="365077">
                <a:tc>
                  <a:txBody>
                    <a:bodyPr/>
                    <a:lstStyle/>
                    <a:p>
                      <a:pPr algn="ctr"/>
                      <a:r>
                        <a:rPr lang="en-US" dirty="0"/>
                        <a:t>7</a:t>
                      </a:r>
                      <a:endParaRPr lang="en-IN" dirty="0"/>
                    </a:p>
                  </a:txBody>
                  <a:tcPr/>
                </a:tc>
                <a:extLst>
                  <a:ext uri="{0D108BD9-81ED-4DB2-BD59-A6C34878D82A}">
                    <a16:rowId xmlns:a16="http://schemas.microsoft.com/office/drawing/2014/main" val="981996354"/>
                  </a:ext>
                </a:extLst>
              </a:tr>
              <a:tr h="365077">
                <a:tc>
                  <a:txBody>
                    <a:bodyPr/>
                    <a:lstStyle/>
                    <a:p>
                      <a:pPr algn="ctr"/>
                      <a:r>
                        <a:rPr lang="en-US" dirty="0"/>
                        <a:t>5</a:t>
                      </a:r>
                      <a:endParaRPr lang="en-IN" dirty="0"/>
                    </a:p>
                  </a:txBody>
                  <a:tcPr/>
                </a:tc>
                <a:extLst>
                  <a:ext uri="{0D108BD9-81ED-4DB2-BD59-A6C34878D82A}">
                    <a16:rowId xmlns:a16="http://schemas.microsoft.com/office/drawing/2014/main" val="1989591834"/>
                  </a:ext>
                </a:extLst>
              </a:tr>
              <a:tr h="365077">
                <a:tc>
                  <a:txBody>
                    <a:bodyPr/>
                    <a:lstStyle/>
                    <a:p>
                      <a:pPr algn="ctr"/>
                      <a:r>
                        <a:rPr lang="en-US" dirty="0"/>
                        <a:t>2</a:t>
                      </a:r>
                      <a:endParaRPr lang="en-IN" dirty="0"/>
                    </a:p>
                  </a:txBody>
                  <a:tcPr/>
                </a:tc>
                <a:extLst>
                  <a:ext uri="{0D108BD9-81ED-4DB2-BD59-A6C34878D82A}">
                    <a16:rowId xmlns:a16="http://schemas.microsoft.com/office/drawing/2014/main" val="1203793214"/>
                  </a:ext>
                </a:extLst>
              </a:tr>
              <a:tr h="365077">
                <a:tc>
                  <a:txBody>
                    <a:bodyPr/>
                    <a:lstStyle/>
                    <a:p>
                      <a:pPr algn="ctr"/>
                      <a:r>
                        <a:rPr lang="en-US" dirty="0"/>
                        <a:t>6</a:t>
                      </a:r>
                      <a:endParaRPr lang="en-IN" dirty="0"/>
                    </a:p>
                  </a:txBody>
                  <a:tcPr/>
                </a:tc>
                <a:extLst>
                  <a:ext uri="{0D108BD9-81ED-4DB2-BD59-A6C34878D82A}">
                    <a16:rowId xmlns:a16="http://schemas.microsoft.com/office/drawing/2014/main" val="2856010674"/>
                  </a:ext>
                </a:extLst>
              </a:tr>
              <a:tr h="365077">
                <a:tc>
                  <a:txBody>
                    <a:bodyPr/>
                    <a:lstStyle/>
                    <a:p>
                      <a:pPr algn="ctr"/>
                      <a:endParaRPr lang="en-IN" dirty="0"/>
                    </a:p>
                  </a:txBody>
                  <a:tcPr/>
                </a:tc>
                <a:extLst>
                  <a:ext uri="{0D108BD9-81ED-4DB2-BD59-A6C34878D82A}">
                    <a16:rowId xmlns:a16="http://schemas.microsoft.com/office/drawing/2014/main" val="3247122113"/>
                  </a:ext>
                </a:extLst>
              </a:tr>
              <a:tr h="365077">
                <a:tc>
                  <a:txBody>
                    <a:bodyPr/>
                    <a:lstStyle/>
                    <a:p>
                      <a:pPr algn="ctr"/>
                      <a:r>
                        <a:rPr lang="en-US" dirty="0"/>
                        <a:t>9</a:t>
                      </a:r>
                      <a:endParaRPr lang="en-IN" dirty="0"/>
                    </a:p>
                  </a:txBody>
                  <a:tcPr/>
                </a:tc>
                <a:extLst>
                  <a:ext uri="{0D108BD9-81ED-4DB2-BD59-A6C34878D82A}">
                    <a16:rowId xmlns:a16="http://schemas.microsoft.com/office/drawing/2014/main" val="2952258144"/>
                  </a:ext>
                </a:extLst>
              </a:tr>
              <a:tr h="365077">
                <a:tc>
                  <a:txBody>
                    <a:bodyPr/>
                    <a:lstStyle/>
                    <a:p>
                      <a:pPr algn="ctr"/>
                      <a:endParaRPr lang="en-IN" dirty="0"/>
                    </a:p>
                  </a:txBody>
                  <a:tcPr/>
                </a:tc>
                <a:extLst>
                  <a:ext uri="{0D108BD9-81ED-4DB2-BD59-A6C34878D82A}">
                    <a16:rowId xmlns:a16="http://schemas.microsoft.com/office/drawing/2014/main" val="1276713971"/>
                  </a:ext>
                </a:extLst>
              </a:tr>
              <a:tr h="365077">
                <a:tc>
                  <a:txBody>
                    <a:bodyPr/>
                    <a:lstStyle/>
                    <a:p>
                      <a:pPr algn="ctr"/>
                      <a:endParaRPr lang="en-IN" dirty="0"/>
                    </a:p>
                  </a:txBody>
                  <a:tcPr/>
                </a:tc>
                <a:extLst>
                  <a:ext uri="{0D108BD9-81ED-4DB2-BD59-A6C34878D82A}">
                    <a16:rowId xmlns:a16="http://schemas.microsoft.com/office/drawing/2014/main" val="3487963856"/>
                  </a:ext>
                </a:extLst>
              </a:tr>
              <a:tr h="365077">
                <a:tc>
                  <a:txBody>
                    <a:bodyPr/>
                    <a:lstStyle/>
                    <a:p>
                      <a:pPr algn="ctr"/>
                      <a:r>
                        <a:rPr lang="en-US" dirty="0"/>
                        <a:t>5</a:t>
                      </a:r>
                      <a:endParaRPr lang="en-IN" dirty="0"/>
                    </a:p>
                  </a:txBody>
                  <a:tcPr/>
                </a:tc>
                <a:extLst>
                  <a:ext uri="{0D108BD9-81ED-4DB2-BD59-A6C34878D82A}">
                    <a16:rowId xmlns:a16="http://schemas.microsoft.com/office/drawing/2014/main" val="1664761499"/>
                  </a:ext>
                </a:extLst>
              </a:tr>
              <a:tr h="365077">
                <a:tc>
                  <a:txBody>
                    <a:bodyPr/>
                    <a:lstStyle/>
                    <a:p>
                      <a:pPr algn="ctr"/>
                      <a:r>
                        <a:rPr lang="en-US" dirty="0"/>
                        <a:t>11</a:t>
                      </a:r>
                      <a:endParaRPr lang="en-IN" dirty="0"/>
                    </a:p>
                  </a:txBody>
                  <a:tcPr/>
                </a:tc>
                <a:extLst>
                  <a:ext uri="{0D108BD9-81ED-4DB2-BD59-A6C34878D82A}">
                    <a16:rowId xmlns:a16="http://schemas.microsoft.com/office/drawing/2014/main" val="4109116515"/>
                  </a:ext>
                </a:extLst>
              </a:tr>
              <a:tr h="365077">
                <a:tc>
                  <a:txBody>
                    <a:bodyPr/>
                    <a:lstStyle/>
                    <a:p>
                      <a:pPr algn="ctr"/>
                      <a:r>
                        <a:rPr lang="en-US" dirty="0"/>
                        <a:t>4</a:t>
                      </a:r>
                      <a:endParaRPr lang="en-IN" dirty="0"/>
                    </a:p>
                  </a:txBody>
                  <a:tcPr/>
                </a:tc>
                <a:extLst>
                  <a:ext uri="{0D108BD9-81ED-4DB2-BD59-A6C34878D82A}">
                    <a16:rowId xmlns:a16="http://schemas.microsoft.com/office/drawing/2014/main" val="1663763331"/>
                  </a:ext>
                </a:extLst>
              </a:tr>
              <a:tr h="365077">
                <a:tc>
                  <a:txBody>
                    <a:bodyPr/>
                    <a:lstStyle/>
                    <a:p>
                      <a:pPr algn="ctr"/>
                      <a:endParaRPr lang="en-IN" dirty="0"/>
                    </a:p>
                  </a:txBody>
                  <a:tcPr/>
                </a:tc>
                <a:extLst>
                  <a:ext uri="{0D108BD9-81ED-4DB2-BD59-A6C34878D82A}">
                    <a16:rowId xmlns:a16="http://schemas.microsoft.com/office/drawing/2014/main" val="1714465476"/>
                  </a:ext>
                </a:extLst>
              </a:tr>
            </a:tbl>
          </a:graphicData>
        </a:graphic>
      </p:graphicFrame>
      <p:graphicFrame>
        <p:nvGraphicFramePr>
          <p:cNvPr id="172" name="Table 171">
            <a:extLst>
              <a:ext uri="{FF2B5EF4-FFF2-40B4-BE49-F238E27FC236}">
                <a16:creationId xmlns:a16="http://schemas.microsoft.com/office/drawing/2014/main" id="{BAA72BD7-FC6E-4FB3-9E56-FAAEFB73B58F}"/>
              </a:ext>
            </a:extLst>
          </p:cNvPr>
          <p:cNvGraphicFramePr>
            <a:graphicFrameLocks noGrp="1"/>
          </p:cNvGraphicFramePr>
          <p:nvPr>
            <p:extLst>
              <p:ext uri="{D42A27DB-BD31-4B8C-83A1-F6EECF244321}">
                <p14:modId xmlns:p14="http://schemas.microsoft.com/office/powerpoint/2010/main" val="392468794"/>
              </p:ext>
            </p:extLst>
          </p:nvPr>
        </p:nvGraphicFramePr>
        <p:xfrm>
          <a:off x="9121663" y="689182"/>
          <a:ext cx="442327" cy="5120640"/>
        </p:xfrm>
        <a:graphic>
          <a:graphicData uri="http://schemas.openxmlformats.org/drawingml/2006/table">
            <a:tbl>
              <a:tblPr firstRow="1" bandRow="1">
                <a:tableStyleId>{2D5ABB26-0587-4C30-8999-92F81FD0307C}</a:tableStyleId>
              </a:tblPr>
              <a:tblGrid>
                <a:gridCol w="442327">
                  <a:extLst>
                    <a:ext uri="{9D8B030D-6E8A-4147-A177-3AD203B41FA5}">
                      <a16:colId xmlns:a16="http://schemas.microsoft.com/office/drawing/2014/main" val="4112907901"/>
                    </a:ext>
                  </a:extLst>
                </a:gridCol>
              </a:tblGrid>
              <a:tr h="365077">
                <a:tc>
                  <a:txBody>
                    <a:bodyPr/>
                    <a:lstStyle/>
                    <a:p>
                      <a:pPr algn="ctr"/>
                      <a:r>
                        <a:rPr lang="en-US" dirty="0"/>
                        <a:t>0</a:t>
                      </a:r>
                      <a:endParaRPr lang="en-IN" dirty="0"/>
                    </a:p>
                  </a:txBody>
                  <a:tcPr/>
                </a:tc>
                <a:extLst>
                  <a:ext uri="{0D108BD9-81ED-4DB2-BD59-A6C34878D82A}">
                    <a16:rowId xmlns:a16="http://schemas.microsoft.com/office/drawing/2014/main" val="656410505"/>
                  </a:ext>
                </a:extLst>
              </a:tr>
              <a:tr h="365077">
                <a:tc>
                  <a:txBody>
                    <a:bodyPr/>
                    <a:lstStyle/>
                    <a:p>
                      <a:pPr algn="ctr"/>
                      <a:r>
                        <a:rPr lang="en-US" dirty="0"/>
                        <a:t>1</a:t>
                      </a:r>
                      <a:endParaRPr lang="en-IN" dirty="0"/>
                    </a:p>
                  </a:txBody>
                  <a:tcPr/>
                </a:tc>
                <a:extLst>
                  <a:ext uri="{0D108BD9-81ED-4DB2-BD59-A6C34878D82A}">
                    <a16:rowId xmlns:a16="http://schemas.microsoft.com/office/drawing/2014/main" val="2551204539"/>
                  </a:ext>
                </a:extLst>
              </a:tr>
              <a:tr h="365077">
                <a:tc>
                  <a:txBody>
                    <a:bodyPr/>
                    <a:lstStyle/>
                    <a:p>
                      <a:pPr algn="ctr"/>
                      <a:r>
                        <a:rPr lang="en-US" dirty="0"/>
                        <a:t>2</a:t>
                      </a:r>
                      <a:endParaRPr lang="en-IN" dirty="0"/>
                    </a:p>
                  </a:txBody>
                  <a:tcPr/>
                </a:tc>
                <a:extLst>
                  <a:ext uri="{0D108BD9-81ED-4DB2-BD59-A6C34878D82A}">
                    <a16:rowId xmlns:a16="http://schemas.microsoft.com/office/drawing/2014/main" val="981996354"/>
                  </a:ext>
                </a:extLst>
              </a:tr>
              <a:tr h="365077">
                <a:tc>
                  <a:txBody>
                    <a:bodyPr/>
                    <a:lstStyle/>
                    <a:p>
                      <a:pPr algn="ctr"/>
                      <a:r>
                        <a:rPr lang="en-US" dirty="0"/>
                        <a:t>3</a:t>
                      </a:r>
                      <a:endParaRPr lang="en-IN" dirty="0"/>
                    </a:p>
                  </a:txBody>
                  <a:tcPr/>
                </a:tc>
                <a:extLst>
                  <a:ext uri="{0D108BD9-81ED-4DB2-BD59-A6C34878D82A}">
                    <a16:rowId xmlns:a16="http://schemas.microsoft.com/office/drawing/2014/main" val="1989591834"/>
                  </a:ext>
                </a:extLst>
              </a:tr>
              <a:tr h="365077">
                <a:tc>
                  <a:txBody>
                    <a:bodyPr/>
                    <a:lstStyle/>
                    <a:p>
                      <a:pPr algn="ctr"/>
                      <a:r>
                        <a:rPr lang="en-US" dirty="0"/>
                        <a:t>4</a:t>
                      </a:r>
                      <a:endParaRPr lang="en-IN" dirty="0"/>
                    </a:p>
                  </a:txBody>
                  <a:tcPr/>
                </a:tc>
                <a:extLst>
                  <a:ext uri="{0D108BD9-81ED-4DB2-BD59-A6C34878D82A}">
                    <a16:rowId xmlns:a16="http://schemas.microsoft.com/office/drawing/2014/main" val="1203793214"/>
                  </a:ext>
                </a:extLst>
              </a:tr>
              <a:tr h="365077">
                <a:tc>
                  <a:txBody>
                    <a:bodyPr/>
                    <a:lstStyle/>
                    <a:p>
                      <a:pPr algn="ctr"/>
                      <a:r>
                        <a:rPr lang="en-US" dirty="0"/>
                        <a:t>5</a:t>
                      </a:r>
                      <a:endParaRPr lang="en-IN" dirty="0"/>
                    </a:p>
                  </a:txBody>
                  <a:tcPr/>
                </a:tc>
                <a:extLst>
                  <a:ext uri="{0D108BD9-81ED-4DB2-BD59-A6C34878D82A}">
                    <a16:rowId xmlns:a16="http://schemas.microsoft.com/office/drawing/2014/main" val="2856010674"/>
                  </a:ext>
                </a:extLst>
              </a:tr>
              <a:tr h="365077">
                <a:tc>
                  <a:txBody>
                    <a:bodyPr/>
                    <a:lstStyle/>
                    <a:p>
                      <a:pPr algn="ctr"/>
                      <a:r>
                        <a:rPr lang="en-US" dirty="0"/>
                        <a:t>6</a:t>
                      </a:r>
                      <a:endParaRPr lang="en-IN" dirty="0"/>
                    </a:p>
                  </a:txBody>
                  <a:tcPr/>
                </a:tc>
                <a:extLst>
                  <a:ext uri="{0D108BD9-81ED-4DB2-BD59-A6C34878D82A}">
                    <a16:rowId xmlns:a16="http://schemas.microsoft.com/office/drawing/2014/main" val="3247122113"/>
                  </a:ext>
                </a:extLst>
              </a:tr>
              <a:tr h="365077">
                <a:tc>
                  <a:txBody>
                    <a:bodyPr/>
                    <a:lstStyle/>
                    <a:p>
                      <a:pPr algn="ctr"/>
                      <a:r>
                        <a:rPr lang="en-US" dirty="0"/>
                        <a:t>7</a:t>
                      </a:r>
                      <a:endParaRPr lang="en-IN" dirty="0"/>
                    </a:p>
                  </a:txBody>
                  <a:tcPr/>
                </a:tc>
                <a:extLst>
                  <a:ext uri="{0D108BD9-81ED-4DB2-BD59-A6C34878D82A}">
                    <a16:rowId xmlns:a16="http://schemas.microsoft.com/office/drawing/2014/main" val="2952258144"/>
                  </a:ext>
                </a:extLst>
              </a:tr>
              <a:tr h="365077">
                <a:tc>
                  <a:txBody>
                    <a:bodyPr/>
                    <a:lstStyle/>
                    <a:p>
                      <a:pPr algn="ctr"/>
                      <a:r>
                        <a:rPr lang="en-US" dirty="0"/>
                        <a:t>8</a:t>
                      </a:r>
                      <a:endParaRPr lang="en-IN" dirty="0"/>
                    </a:p>
                  </a:txBody>
                  <a:tcPr/>
                </a:tc>
                <a:extLst>
                  <a:ext uri="{0D108BD9-81ED-4DB2-BD59-A6C34878D82A}">
                    <a16:rowId xmlns:a16="http://schemas.microsoft.com/office/drawing/2014/main" val="1276713971"/>
                  </a:ext>
                </a:extLst>
              </a:tr>
              <a:tr h="365077">
                <a:tc>
                  <a:txBody>
                    <a:bodyPr/>
                    <a:lstStyle/>
                    <a:p>
                      <a:pPr algn="ctr"/>
                      <a:r>
                        <a:rPr lang="en-US" dirty="0"/>
                        <a:t>9</a:t>
                      </a:r>
                      <a:endParaRPr lang="en-IN" dirty="0"/>
                    </a:p>
                  </a:txBody>
                  <a:tcPr/>
                </a:tc>
                <a:extLst>
                  <a:ext uri="{0D108BD9-81ED-4DB2-BD59-A6C34878D82A}">
                    <a16:rowId xmlns:a16="http://schemas.microsoft.com/office/drawing/2014/main" val="3487963856"/>
                  </a:ext>
                </a:extLst>
              </a:tr>
              <a:tr h="365077">
                <a:tc>
                  <a:txBody>
                    <a:bodyPr/>
                    <a:lstStyle/>
                    <a:p>
                      <a:pPr algn="ctr"/>
                      <a:r>
                        <a:rPr lang="en-US" dirty="0"/>
                        <a:t>10</a:t>
                      </a:r>
                      <a:endParaRPr lang="en-IN" dirty="0"/>
                    </a:p>
                  </a:txBody>
                  <a:tcPr/>
                </a:tc>
                <a:extLst>
                  <a:ext uri="{0D108BD9-81ED-4DB2-BD59-A6C34878D82A}">
                    <a16:rowId xmlns:a16="http://schemas.microsoft.com/office/drawing/2014/main" val="1664761499"/>
                  </a:ext>
                </a:extLst>
              </a:tr>
              <a:tr h="365077">
                <a:tc>
                  <a:txBody>
                    <a:bodyPr/>
                    <a:lstStyle/>
                    <a:p>
                      <a:pPr algn="ctr"/>
                      <a:r>
                        <a:rPr lang="en-US" dirty="0"/>
                        <a:t>11</a:t>
                      </a:r>
                      <a:endParaRPr lang="en-IN" dirty="0"/>
                    </a:p>
                  </a:txBody>
                  <a:tcPr/>
                </a:tc>
                <a:extLst>
                  <a:ext uri="{0D108BD9-81ED-4DB2-BD59-A6C34878D82A}">
                    <a16:rowId xmlns:a16="http://schemas.microsoft.com/office/drawing/2014/main" val="4109116515"/>
                  </a:ext>
                </a:extLst>
              </a:tr>
              <a:tr h="365077">
                <a:tc>
                  <a:txBody>
                    <a:bodyPr/>
                    <a:lstStyle/>
                    <a:p>
                      <a:pPr algn="ctr"/>
                      <a:r>
                        <a:rPr lang="en-US" dirty="0"/>
                        <a:t>12</a:t>
                      </a:r>
                      <a:endParaRPr lang="en-IN" dirty="0"/>
                    </a:p>
                  </a:txBody>
                  <a:tcPr/>
                </a:tc>
                <a:extLst>
                  <a:ext uri="{0D108BD9-81ED-4DB2-BD59-A6C34878D82A}">
                    <a16:rowId xmlns:a16="http://schemas.microsoft.com/office/drawing/2014/main" val="1663763331"/>
                  </a:ext>
                </a:extLst>
              </a:tr>
              <a:tr h="365077">
                <a:tc>
                  <a:txBody>
                    <a:bodyPr/>
                    <a:lstStyle/>
                    <a:p>
                      <a:pPr algn="ctr"/>
                      <a:r>
                        <a:rPr lang="en-US" dirty="0"/>
                        <a:t>13</a:t>
                      </a:r>
                      <a:endParaRPr lang="en-IN" dirty="0"/>
                    </a:p>
                  </a:txBody>
                  <a:tcPr/>
                </a:tc>
                <a:extLst>
                  <a:ext uri="{0D108BD9-81ED-4DB2-BD59-A6C34878D82A}">
                    <a16:rowId xmlns:a16="http://schemas.microsoft.com/office/drawing/2014/main" val="1714465476"/>
                  </a:ext>
                </a:extLst>
              </a:tr>
            </a:tbl>
          </a:graphicData>
        </a:graphic>
      </p:graphicFrame>
      <p:sp>
        <p:nvSpPr>
          <p:cNvPr id="173" name="TextBox 172">
            <a:extLst>
              <a:ext uri="{FF2B5EF4-FFF2-40B4-BE49-F238E27FC236}">
                <a16:creationId xmlns:a16="http://schemas.microsoft.com/office/drawing/2014/main" id="{54FCF422-5565-4FEF-A283-0A67AD27FB0F}"/>
              </a:ext>
            </a:extLst>
          </p:cNvPr>
          <p:cNvSpPr txBox="1"/>
          <p:nvPr/>
        </p:nvSpPr>
        <p:spPr>
          <a:xfrm>
            <a:off x="8043862" y="639959"/>
            <a:ext cx="326858" cy="369332"/>
          </a:xfrm>
          <a:prstGeom prst="rect">
            <a:avLst/>
          </a:prstGeom>
          <a:solidFill>
            <a:schemeClr val="accent4">
              <a:lumMod val="60000"/>
              <a:lumOff val="40000"/>
            </a:schemeClr>
          </a:solidFill>
        </p:spPr>
        <p:txBody>
          <a:bodyPr wrap="square" rtlCol="0">
            <a:spAutoFit/>
          </a:bodyPr>
          <a:lstStyle/>
          <a:p>
            <a:r>
              <a:rPr lang="en-US" dirty="0">
                <a:solidFill>
                  <a:srgbClr val="002060"/>
                </a:solidFill>
              </a:rPr>
              <a:t>R</a:t>
            </a:r>
            <a:endParaRPr lang="en-IN" dirty="0">
              <a:solidFill>
                <a:srgbClr val="002060"/>
              </a:solidFill>
            </a:endParaRPr>
          </a:p>
        </p:txBody>
      </p:sp>
      <p:cxnSp>
        <p:nvCxnSpPr>
          <p:cNvPr id="175" name="Connector: Elbow 174">
            <a:extLst>
              <a:ext uri="{FF2B5EF4-FFF2-40B4-BE49-F238E27FC236}">
                <a16:creationId xmlns:a16="http://schemas.microsoft.com/office/drawing/2014/main" id="{37B5276F-0B3A-4FCD-89B5-F404ACD8C9F2}"/>
              </a:ext>
            </a:extLst>
          </p:cNvPr>
          <p:cNvCxnSpPr>
            <a:stCxn id="173" idx="3"/>
          </p:cNvCxnSpPr>
          <p:nvPr/>
        </p:nvCxnSpPr>
        <p:spPr>
          <a:xfrm>
            <a:off x="8370720" y="824625"/>
            <a:ext cx="816412" cy="43483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22E5DB81-D016-4461-9048-5B933BF2331C}"/>
              </a:ext>
            </a:extLst>
          </p:cNvPr>
          <p:cNvSpPr txBox="1"/>
          <p:nvPr/>
        </p:nvSpPr>
        <p:spPr>
          <a:xfrm>
            <a:off x="9173708" y="352726"/>
            <a:ext cx="326858" cy="369332"/>
          </a:xfrm>
          <a:prstGeom prst="rect">
            <a:avLst/>
          </a:prstGeom>
          <a:solidFill>
            <a:schemeClr val="accent4">
              <a:lumMod val="60000"/>
              <a:lumOff val="40000"/>
            </a:schemeClr>
          </a:solidFill>
        </p:spPr>
        <p:txBody>
          <a:bodyPr wrap="square" rtlCol="0">
            <a:spAutoFit/>
          </a:bodyPr>
          <a:lstStyle/>
          <a:p>
            <a:r>
              <a:rPr lang="en-US" dirty="0">
                <a:solidFill>
                  <a:srgbClr val="002060"/>
                </a:solidFill>
              </a:rPr>
              <a:t>T</a:t>
            </a:r>
            <a:endParaRPr lang="en-IN" dirty="0">
              <a:solidFill>
                <a:srgbClr val="002060"/>
              </a:solidFill>
            </a:endParaRPr>
          </a:p>
        </p:txBody>
      </p:sp>
      <p:sp>
        <p:nvSpPr>
          <p:cNvPr id="178" name="TextBox 177">
            <a:extLst>
              <a:ext uri="{FF2B5EF4-FFF2-40B4-BE49-F238E27FC236}">
                <a16:creationId xmlns:a16="http://schemas.microsoft.com/office/drawing/2014/main" id="{2A574379-309A-4DD6-928F-318F3173997C}"/>
              </a:ext>
            </a:extLst>
          </p:cNvPr>
          <p:cNvSpPr txBox="1"/>
          <p:nvPr/>
        </p:nvSpPr>
        <p:spPr>
          <a:xfrm>
            <a:off x="7398912" y="5823075"/>
            <a:ext cx="4299153" cy="369332"/>
          </a:xfrm>
          <a:prstGeom prst="rect">
            <a:avLst/>
          </a:prstGeom>
          <a:noFill/>
        </p:spPr>
        <p:txBody>
          <a:bodyPr wrap="square">
            <a:spAutoFit/>
          </a:bodyPr>
          <a:lstStyle/>
          <a:p>
            <a:pPr algn="ctr"/>
            <a:r>
              <a:rPr lang="en-US" dirty="0">
                <a:solidFill>
                  <a:srgbClr val="002060"/>
                </a:solidFill>
              </a:rPr>
              <a:t>Sequential Representation of Binary Trees</a:t>
            </a:r>
          </a:p>
        </p:txBody>
      </p:sp>
    </p:spTree>
    <p:extLst>
      <p:ext uri="{BB962C8B-B14F-4D97-AF65-F5344CB8AC3E}">
        <p14:creationId xmlns:p14="http://schemas.microsoft.com/office/powerpoint/2010/main" val="413431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wipe(down)">
                                      <p:cBhvr>
                                        <p:cTn id="12" dur="500"/>
                                        <p:tgtEl>
                                          <p:spTgt spid="16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down)">
                                      <p:cBhvr>
                                        <p:cTn id="15" dur="500"/>
                                        <p:tgtEl>
                                          <p:spTgt spid="1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wipe(down)">
                                      <p:cBhvr>
                                        <p:cTn id="20" dur="500"/>
                                        <p:tgtEl>
                                          <p:spTgt spid="171"/>
                                        </p:tgtEl>
                                      </p:cBhvr>
                                    </p:animEffect>
                                  </p:childTnLst>
                                </p:cTn>
                              </p:par>
                              <p:par>
                                <p:cTn id="21" presetID="22" presetClass="entr" presetSubtype="4" fill="hold" nodeType="withEffect">
                                  <p:stCondLst>
                                    <p:cond delay="0"/>
                                  </p:stCondLst>
                                  <p:childTnLst>
                                    <p:set>
                                      <p:cBhvr>
                                        <p:cTn id="22" dur="1" fill="hold">
                                          <p:stCondLst>
                                            <p:cond delay="0"/>
                                          </p:stCondLst>
                                        </p:cTn>
                                        <p:tgtEl>
                                          <p:spTgt spid="172"/>
                                        </p:tgtEl>
                                        <p:attrNameLst>
                                          <p:attrName>style.visibility</p:attrName>
                                        </p:attrNameLst>
                                      </p:cBhvr>
                                      <p:to>
                                        <p:strVal val="visible"/>
                                      </p:to>
                                    </p:set>
                                    <p:animEffect transition="in" filter="wipe(down)">
                                      <p:cBhvr>
                                        <p:cTn id="23" dur="500"/>
                                        <p:tgtEl>
                                          <p:spTgt spid="17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3"/>
                                        </p:tgtEl>
                                        <p:attrNameLst>
                                          <p:attrName>style.visibility</p:attrName>
                                        </p:attrNameLst>
                                      </p:cBhvr>
                                      <p:to>
                                        <p:strVal val="visible"/>
                                      </p:to>
                                    </p:set>
                                    <p:animEffect transition="in" filter="wipe(down)">
                                      <p:cBhvr>
                                        <p:cTn id="26" dur="500"/>
                                        <p:tgtEl>
                                          <p:spTgt spid="173"/>
                                        </p:tgtEl>
                                      </p:cBhvr>
                                    </p:animEffect>
                                  </p:childTnLst>
                                </p:cTn>
                              </p:par>
                              <p:par>
                                <p:cTn id="27" presetID="22" presetClass="entr" presetSubtype="4"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animEffect transition="in" filter="wipe(down)">
                                      <p:cBhvr>
                                        <p:cTn id="29" dur="500"/>
                                        <p:tgtEl>
                                          <p:spTgt spid="17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wipe(down)">
                                      <p:cBhvr>
                                        <p:cTn id="32" dur="500"/>
                                        <p:tgtEl>
                                          <p:spTgt spid="17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78"/>
                                        </p:tgtEl>
                                        <p:attrNameLst>
                                          <p:attrName>style.visibility</p:attrName>
                                        </p:attrNameLst>
                                      </p:cBhvr>
                                      <p:to>
                                        <p:strVal val="visible"/>
                                      </p:to>
                                    </p:set>
                                    <p:animEffect transition="in" filter="wipe(down)">
                                      <p:cBhvr>
                                        <p:cTn id="35"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3" grpId="0" animBg="1"/>
      <p:bldP spid="176" grpId="0" animBg="1"/>
      <p:bldP spid="1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0515600" cy="419879"/>
          </a:xfrm>
        </p:spPr>
        <p:txBody>
          <a:bodyPr>
            <a:normAutofit fontScale="90000"/>
          </a:bodyPr>
          <a:lstStyle/>
          <a:p>
            <a:pPr lvl="0">
              <a:lnSpc>
                <a:spcPct val="107000"/>
              </a:lnSpc>
              <a:spcAft>
                <a:spcPts val="800"/>
              </a:spcAft>
              <a:buSzPts val="1000"/>
              <a:tabLst>
                <a:tab pos="457200" algn="l"/>
              </a:tabLs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Traversing Binary Trees</a:t>
            </a: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8</a:t>
            </a:fld>
            <a:endParaRPr lang="en-IN"/>
          </a:p>
        </p:txBody>
      </p:sp>
      <p:sp>
        <p:nvSpPr>
          <p:cNvPr id="34" name="TextBox 33">
            <a:extLst>
              <a:ext uri="{FF2B5EF4-FFF2-40B4-BE49-F238E27FC236}">
                <a16:creationId xmlns:a16="http://schemas.microsoft.com/office/drawing/2014/main" id="{DB5E797B-2B3B-4904-AE2D-0F35A18D7CA6}"/>
              </a:ext>
            </a:extLst>
          </p:cNvPr>
          <p:cNvSpPr txBox="1"/>
          <p:nvPr/>
        </p:nvSpPr>
        <p:spPr>
          <a:xfrm>
            <a:off x="183349" y="1477975"/>
            <a:ext cx="4643913" cy="1200329"/>
          </a:xfrm>
          <a:prstGeom prst="rect">
            <a:avLst/>
          </a:prstGeom>
          <a:solidFill>
            <a:schemeClr val="accent4">
              <a:lumMod val="40000"/>
              <a:lumOff val="60000"/>
            </a:schemeClr>
          </a:solidFill>
        </p:spPr>
        <p:txBody>
          <a:bodyPr wrap="square" rtlCol="0">
            <a:spAutoFit/>
          </a:bodyPr>
          <a:lstStyle/>
          <a:p>
            <a:pPr marL="85725" lvl="2"/>
            <a:r>
              <a:rPr lang="en-US" b="1" i="0" dirty="0">
                <a:latin typeface="+mj-lt"/>
              </a:rPr>
              <a:t>Preorder</a:t>
            </a:r>
          </a:p>
          <a:p>
            <a:pPr marL="428625" lvl="2" indent="-342900">
              <a:buFont typeface="+mj-lt"/>
              <a:buAutoNum type="arabicPeriod"/>
            </a:pPr>
            <a:r>
              <a:rPr lang="en-US" b="1" dirty="0">
                <a:latin typeface="+mj-lt"/>
              </a:rPr>
              <a:t>Process the root R</a:t>
            </a:r>
          </a:p>
          <a:p>
            <a:pPr marL="428625" lvl="2" indent="-342900">
              <a:buFont typeface="+mj-lt"/>
              <a:buAutoNum type="arabicPeriod"/>
            </a:pPr>
            <a:r>
              <a:rPr lang="en-IN" dirty="0"/>
              <a:t>Traverse the left subtree of R in </a:t>
            </a:r>
            <a:r>
              <a:rPr lang="en-IN" dirty="0" err="1"/>
              <a:t>preorder</a:t>
            </a:r>
            <a:endParaRPr lang="en-IN" dirty="0"/>
          </a:p>
          <a:p>
            <a:pPr marL="428625" lvl="2" indent="-342900">
              <a:buFont typeface="+mj-lt"/>
              <a:buAutoNum type="arabicPeriod"/>
            </a:pPr>
            <a:r>
              <a:rPr lang="en-IN" dirty="0"/>
              <a:t>Traverse the right subtree of R in </a:t>
            </a:r>
            <a:r>
              <a:rPr lang="en-IN" dirty="0" err="1"/>
              <a:t>preorder</a:t>
            </a:r>
            <a:endParaRPr lang="en-IN" dirty="0"/>
          </a:p>
        </p:txBody>
      </p:sp>
      <p:sp>
        <p:nvSpPr>
          <p:cNvPr id="66" name="TextBox 65">
            <a:extLst>
              <a:ext uri="{FF2B5EF4-FFF2-40B4-BE49-F238E27FC236}">
                <a16:creationId xmlns:a16="http://schemas.microsoft.com/office/drawing/2014/main" id="{6169DC03-280C-4FCF-ACED-4E0FFF997982}"/>
              </a:ext>
            </a:extLst>
          </p:cNvPr>
          <p:cNvSpPr txBox="1"/>
          <p:nvPr/>
        </p:nvSpPr>
        <p:spPr>
          <a:xfrm>
            <a:off x="213699" y="914176"/>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a:t>Preorder: 2  </a:t>
            </a:r>
            <a:r>
              <a:rPr lang="en-US" dirty="0">
                <a:solidFill>
                  <a:srgbClr val="002060"/>
                </a:solidFill>
                <a:highlight>
                  <a:srgbClr val="FFFF00"/>
                </a:highlight>
              </a:rPr>
              <a:t>7</a:t>
            </a:r>
            <a:r>
              <a:rPr lang="en-US" dirty="0"/>
              <a:t>  2  </a:t>
            </a:r>
            <a:r>
              <a:rPr lang="en-US" dirty="0">
                <a:highlight>
                  <a:srgbClr val="FFFF00"/>
                </a:highlight>
              </a:rPr>
              <a:t>6</a:t>
            </a:r>
            <a:r>
              <a:rPr lang="en-US" dirty="0"/>
              <a:t>  5  </a:t>
            </a:r>
            <a:r>
              <a:rPr lang="en-US" dirty="0">
                <a:highlight>
                  <a:srgbClr val="FFFF00"/>
                </a:highlight>
              </a:rPr>
              <a:t>11</a:t>
            </a:r>
            <a:r>
              <a:rPr lang="en-US" dirty="0"/>
              <a:t>  5  </a:t>
            </a:r>
            <a:r>
              <a:rPr lang="en-US" dirty="0">
                <a:highlight>
                  <a:srgbClr val="FFFF00"/>
                </a:highlight>
              </a:rPr>
              <a:t>9</a:t>
            </a:r>
            <a:r>
              <a:rPr lang="en-US" dirty="0"/>
              <a:t>  4</a:t>
            </a:r>
            <a:endParaRPr lang="en-IN" dirty="0"/>
          </a:p>
        </p:txBody>
      </p:sp>
      <p:grpSp>
        <p:nvGrpSpPr>
          <p:cNvPr id="68" name="Group 67">
            <a:extLst>
              <a:ext uri="{FF2B5EF4-FFF2-40B4-BE49-F238E27FC236}">
                <a16:creationId xmlns:a16="http://schemas.microsoft.com/office/drawing/2014/main" id="{5E7ADA97-687F-48CD-A9EA-BE79E994454D}"/>
              </a:ext>
            </a:extLst>
          </p:cNvPr>
          <p:cNvGrpSpPr/>
          <p:nvPr/>
        </p:nvGrpSpPr>
        <p:grpSpPr>
          <a:xfrm>
            <a:off x="6669910" y="1666451"/>
            <a:ext cx="4102300" cy="2898859"/>
            <a:chOff x="3713497" y="1187595"/>
            <a:chExt cx="4102300" cy="2898859"/>
          </a:xfrm>
        </p:grpSpPr>
        <p:sp>
          <p:nvSpPr>
            <p:cNvPr id="69" name="TextBox 68">
              <a:extLst>
                <a:ext uri="{FF2B5EF4-FFF2-40B4-BE49-F238E27FC236}">
                  <a16:creationId xmlns:a16="http://schemas.microsoft.com/office/drawing/2014/main" id="{5AE1D183-8058-42E8-A71B-034BEA438C7F}"/>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0" name="TextBox 69">
              <a:extLst>
                <a:ext uri="{FF2B5EF4-FFF2-40B4-BE49-F238E27FC236}">
                  <a16:creationId xmlns:a16="http://schemas.microsoft.com/office/drawing/2014/main" id="{9B2FA4D7-E3F1-411E-B042-9753F109534D}"/>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1" name="TextBox 70">
              <a:extLst>
                <a:ext uri="{FF2B5EF4-FFF2-40B4-BE49-F238E27FC236}">
                  <a16:creationId xmlns:a16="http://schemas.microsoft.com/office/drawing/2014/main" id="{82A2A92E-B7FF-4EAD-8E42-D54D1D0F5062}"/>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2" name="TextBox 71">
              <a:extLst>
                <a:ext uri="{FF2B5EF4-FFF2-40B4-BE49-F238E27FC236}">
                  <a16:creationId xmlns:a16="http://schemas.microsoft.com/office/drawing/2014/main" id="{B93CE2FE-645C-499C-B163-51A3D78C8B0E}"/>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73" name="TextBox 72">
              <a:extLst>
                <a:ext uri="{FF2B5EF4-FFF2-40B4-BE49-F238E27FC236}">
                  <a16:creationId xmlns:a16="http://schemas.microsoft.com/office/drawing/2014/main" id="{E83EF6EA-5AE2-4F13-9823-0372B33AB4EB}"/>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74" name="Group 73">
              <a:extLst>
                <a:ext uri="{FF2B5EF4-FFF2-40B4-BE49-F238E27FC236}">
                  <a16:creationId xmlns:a16="http://schemas.microsoft.com/office/drawing/2014/main" id="{EAE0D3FE-9F42-448B-9D63-4267B287F6BB}"/>
                </a:ext>
              </a:extLst>
            </p:cNvPr>
            <p:cNvGrpSpPr/>
            <p:nvPr/>
          </p:nvGrpSpPr>
          <p:grpSpPr>
            <a:xfrm>
              <a:off x="5383727" y="1917431"/>
              <a:ext cx="868276" cy="260799"/>
              <a:chOff x="4999896" y="2046523"/>
              <a:chExt cx="868276" cy="260799"/>
            </a:xfrm>
          </p:grpSpPr>
          <p:sp>
            <p:nvSpPr>
              <p:cNvPr id="157" name="Rectangle 156">
                <a:extLst>
                  <a:ext uri="{FF2B5EF4-FFF2-40B4-BE49-F238E27FC236}">
                    <a16:creationId xmlns:a16="http://schemas.microsoft.com/office/drawing/2014/main" id="{47A0005E-F33D-47DD-A1A1-04D47A9C809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65055246-0C8E-4E6A-A87C-57356716254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FB5652C1-63E3-4407-A366-435AC2F443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a:extLst>
                <a:ext uri="{FF2B5EF4-FFF2-40B4-BE49-F238E27FC236}">
                  <a16:creationId xmlns:a16="http://schemas.microsoft.com/office/drawing/2014/main" id="{67E97B5C-2246-4378-BC23-8F843A189C8B}"/>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76" name="Group 75">
              <a:extLst>
                <a:ext uri="{FF2B5EF4-FFF2-40B4-BE49-F238E27FC236}">
                  <a16:creationId xmlns:a16="http://schemas.microsoft.com/office/drawing/2014/main" id="{927FF396-6264-407E-A034-D7D2E88FE9D0}"/>
                </a:ext>
              </a:extLst>
            </p:cNvPr>
            <p:cNvGrpSpPr/>
            <p:nvPr/>
          </p:nvGrpSpPr>
          <p:grpSpPr>
            <a:xfrm>
              <a:off x="4459456" y="2520356"/>
              <a:ext cx="868276" cy="260799"/>
              <a:chOff x="4999896" y="2046523"/>
              <a:chExt cx="868276" cy="260799"/>
            </a:xfrm>
          </p:grpSpPr>
          <p:sp>
            <p:nvSpPr>
              <p:cNvPr id="154" name="Rectangle 153">
                <a:extLst>
                  <a:ext uri="{FF2B5EF4-FFF2-40B4-BE49-F238E27FC236}">
                    <a16:creationId xmlns:a16="http://schemas.microsoft.com/office/drawing/2014/main" id="{9234F769-15D8-4253-90FE-21E8ACE1FD7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CB3599FB-AE93-4C5E-859B-02F490A00D9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01DE804E-44D8-42E6-A270-13D7257FFE2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045D2EC-9740-45C3-91E4-D21560F5A0C5}"/>
                </a:ext>
              </a:extLst>
            </p:cNvPr>
            <p:cNvGrpSpPr/>
            <p:nvPr/>
          </p:nvGrpSpPr>
          <p:grpSpPr>
            <a:xfrm>
              <a:off x="6052527" y="2519174"/>
              <a:ext cx="868276" cy="260799"/>
              <a:chOff x="4999896" y="2046523"/>
              <a:chExt cx="868276" cy="260799"/>
            </a:xfrm>
          </p:grpSpPr>
          <p:sp>
            <p:nvSpPr>
              <p:cNvPr id="151" name="Rectangle 150">
                <a:extLst>
                  <a:ext uri="{FF2B5EF4-FFF2-40B4-BE49-F238E27FC236}">
                    <a16:creationId xmlns:a16="http://schemas.microsoft.com/office/drawing/2014/main" id="{6008287D-BE58-46CC-92E7-E628B143017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E7D590A6-62A1-452A-A2E8-8EA489D7A80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700F337F-149B-4894-AD04-B3AC2E70111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6AA2EFD0-97DD-4531-97D6-540560FD4D97}"/>
                </a:ext>
              </a:extLst>
            </p:cNvPr>
            <p:cNvGrpSpPr/>
            <p:nvPr/>
          </p:nvGrpSpPr>
          <p:grpSpPr>
            <a:xfrm>
              <a:off x="3713497" y="3179866"/>
              <a:ext cx="868276" cy="260799"/>
              <a:chOff x="4999896" y="2046523"/>
              <a:chExt cx="868276" cy="260799"/>
            </a:xfrm>
          </p:grpSpPr>
          <p:sp>
            <p:nvSpPr>
              <p:cNvPr id="148" name="Rectangle 147">
                <a:extLst>
                  <a:ext uri="{FF2B5EF4-FFF2-40B4-BE49-F238E27FC236}">
                    <a16:creationId xmlns:a16="http://schemas.microsoft.com/office/drawing/2014/main" id="{5A32CAB0-78F4-4F4A-9201-E7DFECAD93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AC5EACCA-9A84-4ED0-86F1-9067823D3CA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2483F09F-BC4C-4475-B5A9-36027484277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9C95A108-477A-4D7B-9A90-EB519049A27C}"/>
                </a:ext>
              </a:extLst>
            </p:cNvPr>
            <p:cNvGrpSpPr/>
            <p:nvPr/>
          </p:nvGrpSpPr>
          <p:grpSpPr>
            <a:xfrm>
              <a:off x="5026638" y="3166511"/>
              <a:ext cx="868276" cy="260799"/>
              <a:chOff x="4999896" y="2046523"/>
              <a:chExt cx="868276" cy="260799"/>
            </a:xfrm>
          </p:grpSpPr>
          <p:sp>
            <p:nvSpPr>
              <p:cNvPr id="145" name="Rectangle 144">
                <a:extLst>
                  <a:ext uri="{FF2B5EF4-FFF2-40B4-BE49-F238E27FC236}">
                    <a16:creationId xmlns:a16="http://schemas.microsoft.com/office/drawing/2014/main" id="{9A28E148-1AC7-419F-A1F3-2FDCA0FDE6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208533F-36F0-41B3-B3F6-7530311B926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81DBA4C-6D43-4382-B1A3-E59AEE2C49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3708F5F9-CF90-4CE3-AB58-DD14ECDEE2B4}"/>
                </a:ext>
              </a:extLst>
            </p:cNvPr>
            <p:cNvGrpSpPr/>
            <p:nvPr/>
          </p:nvGrpSpPr>
          <p:grpSpPr>
            <a:xfrm>
              <a:off x="6947521" y="3165812"/>
              <a:ext cx="868276" cy="260799"/>
              <a:chOff x="4999896" y="2046523"/>
              <a:chExt cx="868276" cy="260799"/>
            </a:xfrm>
          </p:grpSpPr>
          <p:sp>
            <p:nvSpPr>
              <p:cNvPr id="142" name="Rectangle 141">
                <a:extLst>
                  <a:ext uri="{FF2B5EF4-FFF2-40B4-BE49-F238E27FC236}">
                    <a16:creationId xmlns:a16="http://schemas.microsoft.com/office/drawing/2014/main" id="{251F7BD0-9B77-4FE7-9568-530BA17201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896F6C1-D7F5-4C56-9940-4322CBE379E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24F806FF-FB3D-4698-8563-DC2FC3135CE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EF3658F8-C19F-4DAC-BEF4-652E2DABC304}"/>
                </a:ext>
              </a:extLst>
            </p:cNvPr>
            <p:cNvGrpSpPr/>
            <p:nvPr/>
          </p:nvGrpSpPr>
          <p:grpSpPr>
            <a:xfrm>
              <a:off x="4221834" y="3767197"/>
              <a:ext cx="868276" cy="260799"/>
              <a:chOff x="4999896" y="2046523"/>
              <a:chExt cx="868276" cy="260799"/>
            </a:xfrm>
          </p:grpSpPr>
          <p:sp>
            <p:nvSpPr>
              <p:cNvPr id="139" name="Rectangle 138">
                <a:extLst>
                  <a:ext uri="{FF2B5EF4-FFF2-40B4-BE49-F238E27FC236}">
                    <a16:creationId xmlns:a16="http://schemas.microsoft.com/office/drawing/2014/main" id="{BF2B0AC0-8ED2-4356-B15E-551A049A18C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0525CB35-C6C2-4DAA-9D1A-0B819F57770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69710B25-511A-46FC-8C58-1A1A8D82B50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330F8C84-7AF4-4482-9A0C-FDE2E12A6653}"/>
                </a:ext>
              </a:extLst>
            </p:cNvPr>
            <p:cNvGrpSpPr/>
            <p:nvPr/>
          </p:nvGrpSpPr>
          <p:grpSpPr>
            <a:xfrm>
              <a:off x="5477477" y="3754192"/>
              <a:ext cx="868276" cy="260799"/>
              <a:chOff x="4999896" y="2046523"/>
              <a:chExt cx="868276" cy="260799"/>
            </a:xfrm>
          </p:grpSpPr>
          <p:sp>
            <p:nvSpPr>
              <p:cNvPr id="136" name="Rectangle 135">
                <a:extLst>
                  <a:ext uri="{FF2B5EF4-FFF2-40B4-BE49-F238E27FC236}">
                    <a16:creationId xmlns:a16="http://schemas.microsoft.com/office/drawing/2014/main" id="{D35630A8-5832-4E49-9B5A-97DD520801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B6E1273E-BDF7-47F7-B860-17F1CE63C5C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65B7F21C-9A6C-47EB-97C9-8E16465693A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A2738FFA-EFC4-4634-88F9-07850B03AD36}"/>
                </a:ext>
              </a:extLst>
            </p:cNvPr>
            <p:cNvGrpSpPr/>
            <p:nvPr/>
          </p:nvGrpSpPr>
          <p:grpSpPr>
            <a:xfrm>
              <a:off x="6536703" y="3745187"/>
              <a:ext cx="868276" cy="260799"/>
              <a:chOff x="4999896" y="2046523"/>
              <a:chExt cx="868276" cy="260799"/>
            </a:xfrm>
          </p:grpSpPr>
          <p:sp>
            <p:nvSpPr>
              <p:cNvPr id="133" name="Rectangle 132">
                <a:extLst>
                  <a:ext uri="{FF2B5EF4-FFF2-40B4-BE49-F238E27FC236}">
                    <a16:creationId xmlns:a16="http://schemas.microsoft.com/office/drawing/2014/main" id="{D5AB0FC2-4DE3-4870-892B-C56B6A5C64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8581FC30-7C2F-48DD-9FB1-B5A451C2703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AB47ADB6-DA2A-43F5-BC16-79A206FA72A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4" name="Straight Arrow Connector 83">
              <a:extLst>
                <a:ext uri="{FF2B5EF4-FFF2-40B4-BE49-F238E27FC236}">
                  <a16:creationId xmlns:a16="http://schemas.microsoft.com/office/drawing/2014/main" id="{3B354A6F-B5A3-4B96-9600-24EA3D10785C}"/>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7F8AC24-F09B-4317-8DC0-72D554E5AD6B}"/>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4BC18F-55DE-4009-871A-692B36A98AB9}"/>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ED12D3F-C313-452C-8204-1342862D2810}"/>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50438AF-21AE-4670-B457-1AFFD15ABB33}"/>
                </a:ext>
              </a:extLst>
            </p:cNvPr>
            <p:cNvCxnSpPr>
              <a:cxnSpLocks/>
              <a:endCxn id="146"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24882AE-F98A-4C2C-AAC2-3512560E6F8C}"/>
                </a:ext>
              </a:extLst>
            </p:cNvPr>
            <p:cNvCxnSpPr>
              <a:cxnSpLocks/>
              <a:endCxn id="152"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E6431A7-3453-4007-AE30-17953BF5F4DB}"/>
                </a:ext>
              </a:extLst>
            </p:cNvPr>
            <p:cNvCxnSpPr>
              <a:cxnSpLocks/>
              <a:endCxn id="143"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564C84-470D-429F-BF02-68851FC99ADF}"/>
                </a:ext>
              </a:extLst>
            </p:cNvPr>
            <p:cNvCxnSpPr>
              <a:cxnSpLocks/>
              <a:endCxn id="137"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5FAC9AE-96D2-4DC1-B7ED-3F1E6F61956A}"/>
                </a:ext>
              </a:extLst>
            </p:cNvPr>
            <p:cNvGrpSpPr/>
            <p:nvPr/>
          </p:nvGrpSpPr>
          <p:grpSpPr>
            <a:xfrm>
              <a:off x="7633094" y="3255725"/>
              <a:ext cx="120770" cy="108382"/>
              <a:chOff x="9721970" y="2177531"/>
              <a:chExt cx="120770" cy="108382"/>
            </a:xfrm>
          </p:grpSpPr>
          <p:cxnSp>
            <p:nvCxnSpPr>
              <p:cNvPr id="131" name="Straight Connector 130">
                <a:extLst>
                  <a:ext uri="{FF2B5EF4-FFF2-40B4-BE49-F238E27FC236}">
                    <a16:creationId xmlns:a16="http://schemas.microsoft.com/office/drawing/2014/main" id="{C53FA886-CC1F-4135-829D-B297264B933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09-0837-498C-B915-C5054B5AAA8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F806F1-ACA4-4694-BEED-F00142F32468}"/>
                </a:ext>
              </a:extLst>
            </p:cNvPr>
            <p:cNvGrpSpPr/>
            <p:nvPr/>
          </p:nvGrpSpPr>
          <p:grpSpPr>
            <a:xfrm>
              <a:off x="7220209" y="3811074"/>
              <a:ext cx="120770" cy="108382"/>
              <a:chOff x="9721970" y="2177531"/>
              <a:chExt cx="120770" cy="108382"/>
            </a:xfrm>
          </p:grpSpPr>
          <p:cxnSp>
            <p:nvCxnSpPr>
              <p:cNvPr id="129" name="Straight Connector 128">
                <a:extLst>
                  <a:ext uri="{FF2B5EF4-FFF2-40B4-BE49-F238E27FC236}">
                    <a16:creationId xmlns:a16="http://schemas.microsoft.com/office/drawing/2014/main" id="{1A758862-7575-42CD-A83F-13A8F05827D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8ABB05-5484-4E03-B96A-A23605DF52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B9A91AE-1A5E-4013-8763-DBA0C1FA4065}"/>
                </a:ext>
              </a:extLst>
            </p:cNvPr>
            <p:cNvGrpSpPr/>
            <p:nvPr/>
          </p:nvGrpSpPr>
          <p:grpSpPr>
            <a:xfrm>
              <a:off x="6594843" y="3821046"/>
              <a:ext cx="120770" cy="108382"/>
              <a:chOff x="9721970" y="2177531"/>
              <a:chExt cx="120770" cy="108382"/>
            </a:xfrm>
          </p:grpSpPr>
          <p:cxnSp>
            <p:nvCxnSpPr>
              <p:cNvPr id="127" name="Straight Connector 126">
                <a:extLst>
                  <a:ext uri="{FF2B5EF4-FFF2-40B4-BE49-F238E27FC236}">
                    <a16:creationId xmlns:a16="http://schemas.microsoft.com/office/drawing/2014/main" id="{CEB60CFD-BA3B-48C9-B1FB-EB3D65AB3AF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CEB337-1BDE-43AE-B348-C3EE278D13A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1CD66AF-4FAC-4A6D-9384-8FFBD915BA49}"/>
                </a:ext>
              </a:extLst>
            </p:cNvPr>
            <p:cNvGrpSpPr/>
            <p:nvPr/>
          </p:nvGrpSpPr>
          <p:grpSpPr>
            <a:xfrm>
              <a:off x="6084204" y="2596914"/>
              <a:ext cx="120770" cy="108382"/>
              <a:chOff x="9721970" y="2177531"/>
              <a:chExt cx="120770" cy="108382"/>
            </a:xfrm>
          </p:grpSpPr>
          <p:cxnSp>
            <p:nvCxnSpPr>
              <p:cNvPr id="125" name="Straight Connector 124">
                <a:extLst>
                  <a:ext uri="{FF2B5EF4-FFF2-40B4-BE49-F238E27FC236}">
                    <a16:creationId xmlns:a16="http://schemas.microsoft.com/office/drawing/2014/main" id="{43BCBAC9-A253-4445-A9D3-C2DD525DE6F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0E6157-F651-44E5-A637-DA8B3AFB6E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42F52E84-1411-4C11-8EA6-BD78EB891848}"/>
                </a:ext>
              </a:extLst>
            </p:cNvPr>
            <p:cNvGrpSpPr/>
            <p:nvPr/>
          </p:nvGrpSpPr>
          <p:grpSpPr>
            <a:xfrm>
              <a:off x="3750450" y="3255725"/>
              <a:ext cx="120770" cy="108382"/>
              <a:chOff x="9721970" y="2177531"/>
              <a:chExt cx="120770" cy="108382"/>
            </a:xfrm>
          </p:grpSpPr>
          <p:cxnSp>
            <p:nvCxnSpPr>
              <p:cNvPr id="123" name="Straight Connector 122">
                <a:extLst>
                  <a:ext uri="{FF2B5EF4-FFF2-40B4-BE49-F238E27FC236}">
                    <a16:creationId xmlns:a16="http://schemas.microsoft.com/office/drawing/2014/main" id="{728E32A1-22A1-4F97-9077-B266FCA83AC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018CB9-805E-4D48-ABA3-C7859007FF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866A1D3E-8CE7-4102-BDFC-D9664569DB86}"/>
                </a:ext>
              </a:extLst>
            </p:cNvPr>
            <p:cNvGrpSpPr/>
            <p:nvPr/>
          </p:nvGrpSpPr>
          <p:grpSpPr>
            <a:xfrm>
              <a:off x="4387916" y="3268755"/>
              <a:ext cx="120770" cy="108382"/>
              <a:chOff x="9721970" y="2177531"/>
              <a:chExt cx="120770" cy="108382"/>
            </a:xfrm>
          </p:grpSpPr>
          <p:cxnSp>
            <p:nvCxnSpPr>
              <p:cNvPr id="121" name="Straight Connector 120">
                <a:extLst>
                  <a:ext uri="{FF2B5EF4-FFF2-40B4-BE49-F238E27FC236}">
                    <a16:creationId xmlns:a16="http://schemas.microsoft.com/office/drawing/2014/main" id="{E4EF9BC4-4E10-4882-AE54-84BF6226D50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F706A4-F69B-414A-98E3-C1C67A30CB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12A5EF5-593A-456D-8377-AD4E449670E3}"/>
                </a:ext>
              </a:extLst>
            </p:cNvPr>
            <p:cNvGrpSpPr/>
            <p:nvPr/>
          </p:nvGrpSpPr>
          <p:grpSpPr>
            <a:xfrm>
              <a:off x="4273467" y="3847953"/>
              <a:ext cx="120770" cy="108382"/>
              <a:chOff x="9721970" y="2177531"/>
              <a:chExt cx="120770" cy="108382"/>
            </a:xfrm>
          </p:grpSpPr>
          <p:cxnSp>
            <p:nvCxnSpPr>
              <p:cNvPr id="119" name="Straight Connector 118">
                <a:extLst>
                  <a:ext uri="{FF2B5EF4-FFF2-40B4-BE49-F238E27FC236}">
                    <a16:creationId xmlns:a16="http://schemas.microsoft.com/office/drawing/2014/main" id="{7FBA3E3E-84DB-4495-9986-8A74723A1BE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BA00C-7098-4EB1-BE80-FFD42A7089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09551500-AFCA-43B7-BA96-3632D3EE187E}"/>
                </a:ext>
              </a:extLst>
            </p:cNvPr>
            <p:cNvGrpSpPr/>
            <p:nvPr/>
          </p:nvGrpSpPr>
          <p:grpSpPr>
            <a:xfrm>
              <a:off x="4905868" y="3847953"/>
              <a:ext cx="120770" cy="108382"/>
              <a:chOff x="9721970" y="2177531"/>
              <a:chExt cx="120770" cy="108382"/>
            </a:xfrm>
          </p:grpSpPr>
          <p:cxnSp>
            <p:nvCxnSpPr>
              <p:cNvPr id="117" name="Straight Connector 116">
                <a:extLst>
                  <a:ext uri="{FF2B5EF4-FFF2-40B4-BE49-F238E27FC236}">
                    <a16:creationId xmlns:a16="http://schemas.microsoft.com/office/drawing/2014/main" id="{9591297D-54EB-4E6B-B2E4-739433738C1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10D814E-43D4-467B-9205-8B4D4ADEA9D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2D1C9457-D2F5-41D6-9BC2-792CE475B330}"/>
                </a:ext>
              </a:extLst>
            </p:cNvPr>
            <p:cNvGrpSpPr/>
            <p:nvPr/>
          </p:nvGrpSpPr>
          <p:grpSpPr>
            <a:xfrm>
              <a:off x="5526223" y="3830051"/>
              <a:ext cx="120770" cy="108382"/>
              <a:chOff x="9721970" y="2177531"/>
              <a:chExt cx="120770" cy="108382"/>
            </a:xfrm>
          </p:grpSpPr>
          <p:cxnSp>
            <p:nvCxnSpPr>
              <p:cNvPr id="115" name="Straight Connector 114">
                <a:extLst>
                  <a:ext uri="{FF2B5EF4-FFF2-40B4-BE49-F238E27FC236}">
                    <a16:creationId xmlns:a16="http://schemas.microsoft.com/office/drawing/2014/main" id="{A60A3E13-A67B-43F0-AF94-829DF51E9B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B47BBDF-69F6-4B83-A7D5-DEDF9A62B6A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E026AED0-FBC8-4E59-ACA2-5C9EA458B097}"/>
                </a:ext>
              </a:extLst>
            </p:cNvPr>
            <p:cNvGrpSpPr/>
            <p:nvPr/>
          </p:nvGrpSpPr>
          <p:grpSpPr>
            <a:xfrm>
              <a:off x="6144589" y="3830051"/>
              <a:ext cx="120770" cy="108382"/>
              <a:chOff x="9721970" y="2177531"/>
              <a:chExt cx="120770" cy="108382"/>
            </a:xfrm>
          </p:grpSpPr>
          <p:cxnSp>
            <p:nvCxnSpPr>
              <p:cNvPr id="113" name="Straight Connector 112">
                <a:extLst>
                  <a:ext uri="{FF2B5EF4-FFF2-40B4-BE49-F238E27FC236}">
                    <a16:creationId xmlns:a16="http://schemas.microsoft.com/office/drawing/2014/main" id="{5BD15DE9-93F9-4052-AC8B-72AF08CEF19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A6B78A-C890-4963-B39E-4290B395403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FD7332EE-6FBF-4F7D-8328-3455DC2EF394}"/>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03" name="TextBox 102">
              <a:extLst>
                <a:ext uri="{FF2B5EF4-FFF2-40B4-BE49-F238E27FC236}">
                  <a16:creationId xmlns:a16="http://schemas.microsoft.com/office/drawing/2014/main" id="{06F5C219-D782-4CC3-ABEE-01CCD187C8EF}"/>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04" name="TextBox 103">
              <a:extLst>
                <a:ext uri="{FF2B5EF4-FFF2-40B4-BE49-F238E27FC236}">
                  <a16:creationId xmlns:a16="http://schemas.microsoft.com/office/drawing/2014/main" id="{7BD045EB-6B91-4863-94D0-3664C04408C3}"/>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05" name="TextBox 104">
              <a:extLst>
                <a:ext uri="{FF2B5EF4-FFF2-40B4-BE49-F238E27FC236}">
                  <a16:creationId xmlns:a16="http://schemas.microsoft.com/office/drawing/2014/main" id="{62FB9143-9640-4173-B142-80B9825D82C9}"/>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06" name="TextBox 105">
              <a:extLst>
                <a:ext uri="{FF2B5EF4-FFF2-40B4-BE49-F238E27FC236}">
                  <a16:creationId xmlns:a16="http://schemas.microsoft.com/office/drawing/2014/main" id="{A7894C43-C74F-490E-9E9C-6B330D80D8E0}"/>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07" name="TextBox 106">
              <a:extLst>
                <a:ext uri="{FF2B5EF4-FFF2-40B4-BE49-F238E27FC236}">
                  <a16:creationId xmlns:a16="http://schemas.microsoft.com/office/drawing/2014/main" id="{0C393B31-C92D-4BFE-A70C-9303A6997A1A}"/>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08" name="TextBox 107">
              <a:extLst>
                <a:ext uri="{FF2B5EF4-FFF2-40B4-BE49-F238E27FC236}">
                  <a16:creationId xmlns:a16="http://schemas.microsoft.com/office/drawing/2014/main" id="{EFAEF807-BBB0-452E-ACB3-5996156A7A61}"/>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09" name="TextBox 108">
              <a:extLst>
                <a:ext uri="{FF2B5EF4-FFF2-40B4-BE49-F238E27FC236}">
                  <a16:creationId xmlns:a16="http://schemas.microsoft.com/office/drawing/2014/main" id="{5E399C8B-71AD-4F6E-8226-CEC05480CD11}"/>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10" name="Rectangle 109">
              <a:extLst>
                <a:ext uri="{FF2B5EF4-FFF2-40B4-BE49-F238E27FC236}">
                  <a16:creationId xmlns:a16="http://schemas.microsoft.com/office/drawing/2014/main" id="{CBBF9A4D-E0B0-4224-AE96-803925F752EF}"/>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TextBox 110">
              <a:extLst>
                <a:ext uri="{FF2B5EF4-FFF2-40B4-BE49-F238E27FC236}">
                  <a16:creationId xmlns:a16="http://schemas.microsoft.com/office/drawing/2014/main" id="{E88A5DE9-6496-4F59-B8F7-CE0274E3969E}"/>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2" name="Straight Arrow Connector 111">
              <a:extLst>
                <a:ext uri="{FF2B5EF4-FFF2-40B4-BE49-F238E27FC236}">
                  <a16:creationId xmlns:a16="http://schemas.microsoft.com/office/drawing/2014/main" id="{6171A300-E249-48DE-8644-EB251E11032D}"/>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0" name="TextBox 159">
            <a:extLst>
              <a:ext uri="{FF2B5EF4-FFF2-40B4-BE49-F238E27FC236}">
                <a16:creationId xmlns:a16="http://schemas.microsoft.com/office/drawing/2014/main" id="{6ED2ACCC-0ADB-4399-90E9-95BF5E8AA33A}"/>
              </a:ext>
            </a:extLst>
          </p:cNvPr>
          <p:cNvSpPr txBox="1"/>
          <p:nvPr/>
        </p:nvSpPr>
        <p:spPr>
          <a:xfrm>
            <a:off x="183349" y="2821387"/>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a:t>  </a:t>
            </a:r>
            <a:r>
              <a:rPr lang="en-US" dirty="0" err="1"/>
              <a:t>Inorder</a:t>
            </a:r>
            <a:r>
              <a:rPr lang="en-US" dirty="0"/>
              <a:t>: 2  </a:t>
            </a:r>
            <a:r>
              <a:rPr lang="en-US" dirty="0">
                <a:solidFill>
                  <a:srgbClr val="002060"/>
                </a:solidFill>
                <a:highlight>
                  <a:srgbClr val="FFFF00"/>
                </a:highlight>
              </a:rPr>
              <a:t>7</a:t>
            </a:r>
            <a:r>
              <a:rPr lang="en-US" dirty="0"/>
              <a:t>  5  </a:t>
            </a:r>
            <a:r>
              <a:rPr lang="en-US" dirty="0">
                <a:highlight>
                  <a:srgbClr val="FFFF00"/>
                </a:highlight>
              </a:rPr>
              <a:t>6</a:t>
            </a:r>
            <a:r>
              <a:rPr lang="en-US" dirty="0"/>
              <a:t>  11  </a:t>
            </a:r>
            <a:r>
              <a:rPr lang="en-US" dirty="0">
                <a:highlight>
                  <a:srgbClr val="FFFF00"/>
                </a:highlight>
              </a:rPr>
              <a:t>2</a:t>
            </a:r>
            <a:r>
              <a:rPr lang="en-US" dirty="0"/>
              <a:t>  5  </a:t>
            </a:r>
            <a:r>
              <a:rPr lang="en-US" dirty="0">
                <a:highlight>
                  <a:srgbClr val="FFFF00"/>
                </a:highlight>
              </a:rPr>
              <a:t>4</a:t>
            </a:r>
            <a:r>
              <a:rPr lang="en-US" dirty="0"/>
              <a:t>  9</a:t>
            </a:r>
            <a:endParaRPr lang="en-IN" dirty="0"/>
          </a:p>
        </p:txBody>
      </p:sp>
      <p:sp>
        <p:nvSpPr>
          <p:cNvPr id="161" name="TextBox 160">
            <a:extLst>
              <a:ext uri="{FF2B5EF4-FFF2-40B4-BE49-F238E27FC236}">
                <a16:creationId xmlns:a16="http://schemas.microsoft.com/office/drawing/2014/main" id="{30F51461-7267-448E-ACC0-7DABE10F0BA4}"/>
              </a:ext>
            </a:extLst>
          </p:cNvPr>
          <p:cNvSpPr txBox="1"/>
          <p:nvPr/>
        </p:nvSpPr>
        <p:spPr>
          <a:xfrm>
            <a:off x="213699" y="4695195"/>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err="1"/>
              <a:t>Postorder</a:t>
            </a:r>
            <a:r>
              <a:rPr lang="en-US" dirty="0"/>
              <a:t>: 2  </a:t>
            </a:r>
            <a:r>
              <a:rPr lang="en-US" dirty="0">
                <a:solidFill>
                  <a:srgbClr val="002060"/>
                </a:solidFill>
                <a:highlight>
                  <a:srgbClr val="FFFF00"/>
                </a:highlight>
              </a:rPr>
              <a:t>5</a:t>
            </a:r>
            <a:r>
              <a:rPr lang="en-US" dirty="0"/>
              <a:t>  11  </a:t>
            </a:r>
            <a:r>
              <a:rPr lang="en-US" dirty="0">
                <a:highlight>
                  <a:srgbClr val="FFFF00"/>
                </a:highlight>
              </a:rPr>
              <a:t>6</a:t>
            </a:r>
            <a:r>
              <a:rPr lang="en-US" dirty="0"/>
              <a:t>  7  </a:t>
            </a:r>
            <a:r>
              <a:rPr lang="en-US" dirty="0">
                <a:highlight>
                  <a:srgbClr val="FFFF00"/>
                </a:highlight>
              </a:rPr>
              <a:t>4</a:t>
            </a:r>
            <a:r>
              <a:rPr lang="en-US" dirty="0"/>
              <a:t>  9  </a:t>
            </a:r>
            <a:r>
              <a:rPr lang="en-US" dirty="0">
                <a:highlight>
                  <a:srgbClr val="FFFF00"/>
                </a:highlight>
              </a:rPr>
              <a:t>5</a:t>
            </a:r>
            <a:r>
              <a:rPr lang="en-US" dirty="0"/>
              <a:t>  2</a:t>
            </a:r>
            <a:endParaRPr lang="en-IN" dirty="0"/>
          </a:p>
        </p:txBody>
      </p:sp>
      <p:sp>
        <p:nvSpPr>
          <p:cNvPr id="162" name="TextBox 161">
            <a:extLst>
              <a:ext uri="{FF2B5EF4-FFF2-40B4-BE49-F238E27FC236}">
                <a16:creationId xmlns:a16="http://schemas.microsoft.com/office/drawing/2014/main" id="{EAFB23E9-8B5B-4F0C-81F3-27035B1CF7CA}"/>
              </a:ext>
            </a:extLst>
          </p:cNvPr>
          <p:cNvSpPr txBox="1"/>
          <p:nvPr/>
        </p:nvSpPr>
        <p:spPr>
          <a:xfrm>
            <a:off x="189576" y="3390562"/>
            <a:ext cx="4643913" cy="1200329"/>
          </a:xfrm>
          <a:prstGeom prst="rect">
            <a:avLst/>
          </a:prstGeom>
          <a:solidFill>
            <a:schemeClr val="accent4">
              <a:lumMod val="40000"/>
              <a:lumOff val="60000"/>
            </a:schemeClr>
          </a:solidFill>
        </p:spPr>
        <p:txBody>
          <a:bodyPr wrap="square" rtlCol="0">
            <a:spAutoFit/>
          </a:bodyPr>
          <a:lstStyle/>
          <a:p>
            <a:pPr marL="85725" lvl="2"/>
            <a:r>
              <a:rPr lang="en-US" b="1" i="0" dirty="0" err="1">
                <a:latin typeface="+mj-lt"/>
              </a:rPr>
              <a:t>Inorder</a:t>
            </a:r>
            <a:endParaRPr lang="en-US" b="1" i="0" dirty="0">
              <a:latin typeface="+mj-lt"/>
            </a:endParaRPr>
          </a:p>
          <a:p>
            <a:pPr marL="428625" lvl="2" indent="-342900">
              <a:buFont typeface="+mj-lt"/>
              <a:buAutoNum type="arabicPeriod"/>
            </a:pPr>
            <a:r>
              <a:rPr lang="en-IN" dirty="0"/>
              <a:t>Traverse the left subtree of R in </a:t>
            </a:r>
            <a:r>
              <a:rPr lang="en-IN" dirty="0" err="1"/>
              <a:t>inorder</a:t>
            </a:r>
            <a:endParaRPr lang="en-IN" dirty="0"/>
          </a:p>
          <a:p>
            <a:pPr marL="428625" lvl="2" indent="-342900">
              <a:buFont typeface="+mj-lt"/>
              <a:buAutoNum type="arabicPeriod"/>
            </a:pPr>
            <a:r>
              <a:rPr lang="en-US" b="1" dirty="0">
                <a:latin typeface="+mj-lt"/>
              </a:rPr>
              <a:t>Process the root R</a:t>
            </a:r>
          </a:p>
          <a:p>
            <a:pPr marL="428625" lvl="2" indent="-342900">
              <a:buFont typeface="+mj-lt"/>
              <a:buAutoNum type="arabicPeriod"/>
            </a:pPr>
            <a:r>
              <a:rPr lang="en-IN" dirty="0"/>
              <a:t>Traverse the right subtree of R in </a:t>
            </a:r>
            <a:r>
              <a:rPr lang="en-IN" dirty="0" err="1"/>
              <a:t>inorder</a:t>
            </a:r>
            <a:endParaRPr lang="en-IN" dirty="0"/>
          </a:p>
        </p:txBody>
      </p:sp>
      <p:sp>
        <p:nvSpPr>
          <p:cNvPr id="164" name="TextBox 163">
            <a:extLst>
              <a:ext uri="{FF2B5EF4-FFF2-40B4-BE49-F238E27FC236}">
                <a16:creationId xmlns:a16="http://schemas.microsoft.com/office/drawing/2014/main" id="{9463F43A-2520-4D76-AC1E-1E3DC234BB2E}"/>
              </a:ext>
            </a:extLst>
          </p:cNvPr>
          <p:cNvSpPr txBox="1"/>
          <p:nvPr/>
        </p:nvSpPr>
        <p:spPr>
          <a:xfrm>
            <a:off x="213699" y="5266622"/>
            <a:ext cx="4643913" cy="1200329"/>
          </a:xfrm>
          <a:prstGeom prst="rect">
            <a:avLst/>
          </a:prstGeom>
          <a:solidFill>
            <a:schemeClr val="accent4">
              <a:lumMod val="40000"/>
              <a:lumOff val="60000"/>
            </a:schemeClr>
          </a:solidFill>
        </p:spPr>
        <p:txBody>
          <a:bodyPr wrap="square" rtlCol="0">
            <a:spAutoFit/>
          </a:bodyPr>
          <a:lstStyle/>
          <a:p>
            <a:pPr marL="85725" lvl="2"/>
            <a:r>
              <a:rPr lang="en-US" b="1" i="0" dirty="0" err="1">
                <a:latin typeface="+mj-lt"/>
              </a:rPr>
              <a:t>Postorder</a:t>
            </a:r>
            <a:endParaRPr lang="en-US" b="1" i="0" dirty="0">
              <a:latin typeface="+mj-lt"/>
            </a:endParaRPr>
          </a:p>
          <a:p>
            <a:pPr marL="428625" lvl="2" indent="-342900">
              <a:buFont typeface="+mj-lt"/>
              <a:buAutoNum type="arabicPeriod"/>
            </a:pPr>
            <a:r>
              <a:rPr lang="en-IN" dirty="0"/>
              <a:t>Traverse the left subtree of R in </a:t>
            </a:r>
            <a:r>
              <a:rPr lang="en-IN" dirty="0" err="1"/>
              <a:t>postorder</a:t>
            </a:r>
            <a:endParaRPr lang="en-IN" dirty="0"/>
          </a:p>
          <a:p>
            <a:pPr marL="428625" lvl="2" indent="-342900">
              <a:buFont typeface="+mj-lt"/>
              <a:buAutoNum type="arabicPeriod"/>
            </a:pPr>
            <a:r>
              <a:rPr lang="en-IN" dirty="0"/>
              <a:t>Traverse the right subtree of R in </a:t>
            </a:r>
            <a:r>
              <a:rPr lang="en-IN" dirty="0" err="1"/>
              <a:t>postorder</a:t>
            </a:r>
            <a:endParaRPr lang="en-IN" dirty="0"/>
          </a:p>
          <a:p>
            <a:pPr marL="428625" lvl="2" indent="-342900">
              <a:buFont typeface="+mj-lt"/>
              <a:buAutoNum type="arabicPeriod"/>
            </a:pPr>
            <a:r>
              <a:rPr lang="en-IN" dirty="0"/>
              <a:t>Process the root R</a:t>
            </a:r>
          </a:p>
        </p:txBody>
      </p:sp>
    </p:spTree>
    <p:extLst>
      <p:ext uri="{BB962C8B-B14F-4D97-AF65-F5344CB8AC3E}">
        <p14:creationId xmlns:p14="http://schemas.microsoft.com/office/powerpoint/2010/main" val="31427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wipe(down)">
                                      <p:cBhvr>
                                        <p:cTn id="22" dur="500"/>
                                        <p:tgtEl>
                                          <p:spTgt spid="1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down)">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wipe(down)">
                                      <p:cBhvr>
                                        <p:cTn id="32" dur="500"/>
                                        <p:tgtEl>
                                          <p:spTgt spid="1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down)">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6" grpId="0" animBg="1"/>
      <p:bldP spid="160" grpId="0" animBg="1"/>
      <p:bldP spid="161" grpId="0" animBg="1"/>
      <p:bldP spid="162" grpId="0" animBg="1"/>
      <p:bldP spid="1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819-3F32-4F79-884A-A02DB76725AA}"/>
              </a:ext>
            </a:extLst>
          </p:cNvPr>
          <p:cNvSpPr>
            <a:spLocks noGrp="1"/>
          </p:cNvSpPr>
          <p:nvPr>
            <p:ph type="title"/>
          </p:nvPr>
        </p:nvSpPr>
        <p:spPr>
          <a:xfrm>
            <a:off x="475891" y="261158"/>
            <a:ext cx="11135264" cy="419879"/>
          </a:xfrm>
        </p:spPr>
        <p:txBody>
          <a:bodyPr>
            <a:normAutofit fontScale="90000"/>
          </a:bodyPr>
          <a:lstStyle/>
          <a:p>
            <a:pPr lvl="0">
              <a:lnSpc>
                <a:spcPct val="107000"/>
              </a:lnSpc>
              <a:spcAft>
                <a:spcPts val="800"/>
              </a:spcAft>
              <a:buSzPts val="1000"/>
              <a:tabLst>
                <a:tab pos="457200" algn="l"/>
              </a:tabLs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Traversing Algorithms of Binary Trees: </a:t>
            </a:r>
            <a:r>
              <a:rPr lang="en-IN" sz="4400" b="1" dirty="0" err="1">
                <a:effectLst/>
                <a:latin typeface="Times New Roman" panose="02020603050405020304" pitchFamily="18" charset="0"/>
                <a:ea typeface="Times New Roman" panose="02020603050405020304" pitchFamily="18" charset="0"/>
                <a:cs typeface="Times New Roman" panose="02020603050405020304" pitchFamily="18" charset="0"/>
              </a:rPr>
              <a:t>Preorder</a:t>
            </a:r>
            <a:endPar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D5D25E-5BE1-43D4-BDFD-85C45D4AE6CD}"/>
              </a:ext>
            </a:extLst>
          </p:cNvPr>
          <p:cNvSpPr>
            <a:spLocks noGrp="1"/>
          </p:cNvSpPr>
          <p:nvPr>
            <p:ph type="ftr" sz="quarter" idx="11"/>
          </p:nvPr>
        </p:nvSpPr>
        <p:spPr/>
        <p:txBody>
          <a:bodyPr/>
          <a:lstStyle/>
          <a:p>
            <a:r>
              <a:rPr lang="en-IN"/>
              <a:t>Lecture 8: Data Structure &amp; Algorithms</a:t>
            </a:r>
          </a:p>
        </p:txBody>
      </p:sp>
      <p:sp>
        <p:nvSpPr>
          <p:cNvPr id="5" name="Slide Number Placeholder 4">
            <a:extLst>
              <a:ext uri="{FF2B5EF4-FFF2-40B4-BE49-F238E27FC236}">
                <a16:creationId xmlns:a16="http://schemas.microsoft.com/office/drawing/2014/main" id="{AD82D1BC-C97F-495C-80C8-5FD77D86F75B}"/>
              </a:ext>
            </a:extLst>
          </p:cNvPr>
          <p:cNvSpPr>
            <a:spLocks noGrp="1"/>
          </p:cNvSpPr>
          <p:nvPr>
            <p:ph type="sldNum" sz="quarter" idx="12"/>
          </p:nvPr>
        </p:nvSpPr>
        <p:spPr/>
        <p:txBody>
          <a:bodyPr/>
          <a:lstStyle/>
          <a:p>
            <a:fld id="{601E844E-216E-47E9-9739-0B169D701703}" type="slidenum">
              <a:rPr lang="en-IN" smtClean="0"/>
              <a:t>9</a:t>
            </a:fld>
            <a:endParaRPr lang="en-IN"/>
          </a:p>
        </p:txBody>
      </p:sp>
      <p:sp>
        <p:nvSpPr>
          <p:cNvPr id="34" name="TextBox 33">
            <a:extLst>
              <a:ext uri="{FF2B5EF4-FFF2-40B4-BE49-F238E27FC236}">
                <a16:creationId xmlns:a16="http://schemas.microsoft.com/office/drawing/2014/main" id="{DB5E797B-2B3B-4904-AE2D-0F35A18D7CA6}"/>
              </a:ext>
            </a:extLst>
          </p:cNvPr>
          <p:cNvSpPr txBox="1"/>
          <p:nvPr/>
        </p:nvSpPr>
        <p:spPr>
          <a:xfrm>
            <a:off x="206473" y="1612186"/>
            <a:ext cx="4643913" cy="1200329"/>
          </a:xfrm>
          <a:prstGeom prst="rect">
            <a:avLst/>
          </a:prstGeom>
          <a:solidFill>
            <a:schemeClr val="accent4">
              <a:lumMod val="40000"/>
              <a:lumOff val="60000"/>
            </a:schemeClr>
          </a:solidFill>
        </p:spPr>
        <p:txBody>
          <a:bodyPr wrap="square" rtlCol="0">
            <a:spAutoFit/>
          </a:bodyPr>
          <a:lstStyle/>
          <a:p>
            <a:pPr marL="85725" lvl="2"/>
            <a:r>
              <a:rPr lang="en-US" b="1" i="0" dirty="0">
                <a:latin typeface="+mj-lt"/>
              </a:rPr>
              <a:t>Preorder</a:t>
            </a:r>
          </a:p>
          <a:p>
            <a:pPr marL="428625" lvl="2" indent="-342900">
              <a:buFont typeface="+mj-lt"/>
              <a:buAutoNum type="arabicPeriod"/>
            </a:pPr>
            <a:r>
              <a:rPr lang="en-US" b="1" dirty="0">
                <a:latin typeface="+mj-lt"/>
              </a:rPr>
              <a:t>Process the root R</a:t>
            </a:r>
          </a:p>
          <a:p>
            <a:pPr marL="428625" lvl="2" indent="-342900">
              <a:buFont typeface="+mj-lt"/>
              <a:buAutoNum type="arabicPeriod"/>
            </a:pPr>
            <a:r>
              <a:rPr lang="en-IN" dirty="0"/>
              <a:t>Traverse the left subtree of R in </a:t>
            </a:r>
            <a:r>
              <a:rPr lang="en-IN" dirty="0" err="1"/>
              <a:t>preorder</a:t>
            </a:r>
            <a:endParaRPr lang="en-IN" dirty="0"/>
          </a:p>
          <a:p>
            <a:pPr marL="428625" lvl="2" indent="-342900">
              <a:buFont typeface="+mj-lt"/>
              <a:buAutoNum type="arabicPeriod"/>
            </a:pPr>
            <a:r>
              <a:rPr lang="en-IN" dirty="0"/>
              <a:t>Traverse the right subtree of R in </a:t>
            </a:r>
            <a:r>
              <a:rPr lang="en-IN" dirty="0" err="1"/>
              <a:t>preorder</a:t>
            </a:r>
            <a:endParaRPr lang="en-IN" dirty="0"/>
          </a:p>
        </p:txBody>
      </p:sp>
      <p:sp>
        <p:nvSpPr>
          <p:cNvPr id="66" name="TextBox 65">
            <a:extLst>
              <a:ext uri="{FF2B5EF4-FFF2-40B4-BE49-F238E27FC236}">
                <a16:creationId xmlns:a16="http://schemas.microsoft.com/office/drawing/2014/main" id="{6169DC03-280C-4FCF-ACED-4E0FFF997982}"/>
              </a:ext>
            </a:extLst>
          </p:cNvPr>
          <p:cNvSpPr txBox="1"/>
          <p:nvPr/>
        </p:nvSpPr>
        <p:spPr>
          <a:xfrm>
            <a:off x="213699" y="914176"/>
            <a:ext cx="3280456" cy="464871"/>
          </a:xfrm>
          <a:prstGeom prst="rect">
            <a:avLst/>
          </a:prstGeom>
          <a:solidFill>
            <a:schemeClr val="accent4">
              <a:lumMod val="40000"/>
              <a:lumOff val="60000"/>
            </a:schemeClr>
          </a:solidFill>
        </p:spPr>
        <p:txBody>
          <a:bodyPr wrap="square" rtlCol="0">
            <a:spAutoFit/>
          </a:bodyPr>
          <a:lstStyle/>
          <a:p>
            <a:pPr>
              <a:lnSpc>
                <a:spcPct val="150000"/>
              </a:lnSpc>
            </a:pPr>
            <a:r>
              <a:rPr lang="en-US" dirty="0"/>
              <a:t>Preorder: 2  </a:t>
            </a:r>
            <a:r>
              <a:rPr lang="en-US" dirty="0">
                <a:solidFill>
                  <a:srgbClr val="002060"/>
                </a:solidFill>
                <a:highlight>
                  <a:srgbClr val="FFFF00"/>
                </a:highlight>
              </a:rPr>
              <a:t>7</a:t>
            </a:r>
            <a:r>
              <a:rPr lang="en-US" dirty="0"/>
              <a:t>  2  </a:t>
            </a:r>
            <a:r>
              <a:rPr lang="en-US" dirty="0">
                <a:highlight>
                  <a:srgbClr val="FFFF00"/>
                </a:highlight>
              </a:rPr>
              <a:t>6</a:t>
            </a:r>
            <a:r>
              <a:rPr lang="en-US" dirty="0"/>
              <a:t>  5  </a:t>
            </a:r>
            <a:r>
              <a:rPr lang="en-US" dirty="0">
                <a:highlight>
                  <a:srgbClr val="FFFF00"/>
                </a:highlight>
              </a:rPr>
              <a:t>11</a:t>
            </a:r>
            <a:r>
              <a:rPr lang="en-US" dirty="0"/>
              <a:t>  5  </a:t>
            </a:r>
            <a:r>
              <a:rPr lang="en-US" dirty="0">
                <a:highlight>
                  <a:srgbClr val="FFFF00"/>
                </a:highlight>
              </a:rPr>
              <a:t>9</a:t>
            </a:r>
            <a:r>
              <a:rPr lang="en-US" dirty="0"/>
              <a:t>  4</a:t>
            </a:r>
            <a:endParaRPr lang="en-IN" dirty="0"/>
          </a:p>
        </p:txBody>
      </p:sp>
      <p:grpSp>
        <p:nvGrpSpPr>
          <p:cNvPr id="68" name="Group 67">
            <a:extLst>
              <a:ext uri="{FF2B5EF4-FFF2-40B4-BE49-F238E27FC236}">
                <a16:creationId xmlns:a16="http://schemas.microsoft.com/office/drawing/2014/main" id="{5E7ADA97-687F-48CD-A9EA-BE79E994454D}"/>
              </a:ext>
            </a:extLst>
          </p:cNvPr>
          <p:cNvGrpSpPr/>
          <p:nvPr/>
        </p:nvGrpSpPr>
        <p:grpSpPr>
          <a:xfrm>
            <a:off x="7049472" y="2212350"/>
            <a:ext cx="4102300" cy="2898859"/>
            <a:chOff x="3713497" y="1187595"/>
            <a:chExt cx="4102300" cy="2898859"/>
          </a:xfrm>
        </p:grpSpPr>
        <p:sp>
          <p:nvSpPr>
            <p:cNvPr id="69" name="TextBox 68">
              <a:extLst>
                <a:ext uri="{FF2B5EF4-FFF2-40B4-BE49-F238E27FC236}">
                  <a16:creationId xmlns:a16="http://schemas.microsoft.com/office/drawing/2014/main" id="{5AE1D183-8058-42E8-A71B-034BEA438C7F}"/>
                </a:ext>
              </a:extLst>
            </p:cNvPr>
            <p:cNvSpPr txBox="1">
              <a:spLocks/>
            </p:cNvSpPr>
            <p:nvPr/>
          </p:nvSpPr>
          <p:spPr>
            <a:xfrm>
              <a:off x="372975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25</a:t>
              </a:r>
              <a:endParaRPr lang="en-IN" b="1" dirty="0">
                <a:solidFill>
                  <a:schemeClr val="accent3">
                    <a:lumMod val="20000"/>
                    <a:lumOff val="80000"/>
                  </a:schemeClr>
                </a:solidFill>
              </a:endParaRPr>
            </a:p>
          </p:txBody>
        </p:sp>
        <p:sp>
          <p:nvSpPr>
            <p:cNvPr id="70" name="TextBox 69">
              <a:extLst>
                <a:ext uri="{FF2B5EF4-FFF2-40B4-BE49-F238E27FC236}">
                  <a16:creationId xmlns:a16="http://schemas.microsoft.com/office/drawing/2014/main" id="{9B2FA4D7-E3F1-411E-B042-9753F109534D}"/>
                </a:ext>
              </a:extLst>
            </p:cNvPr>
            <p:cNvSpPr txBox="1">
              <a:spLocks/>
            </p:cNvSpPr>
            <p:nvPr/>
          </p:nvSpPr>
          <p:spPr>
            <a:xfrm>
              <a:off x="4315334" y="2306623"/>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67</a:t>
              </a:r>
              <a:endParaRPr lang="en-IN" b="1" dirty="0">
                <a:solidFill>
                  <a:schemeClr val="accent3">
                    <a:lumMod val="20000"/>
                    <a:lumOff val="80000"/>
                  </a:schemeClr>
                </a:solidFill>
              </a:endParaRPr>
            </a:p>
          </p:txBody>
        </p:sp>
        <p:sp>
          <p:nvSpPr>
            <p:cNvPr id="71" name="TextBox 70">
              <a:extLst>
                <a:ext uri="{FF2B5EF4-FFF2-40B4-BE49-F238E27FC236}">
                  <a16:creationId xmlns:a16="http://schemas.microsoft.com/office/drawing/2014/main" id="{82A2A92E-B7FF-4EAD-8E42-D54D1D0F5062}"/>
                </a:ext>
              </a:extLst>
            </p:cNvPr>
            <p:cNvSpPr txBox="1">
              <a:spLocks/>
            </p:cNvSpPr>
            <p:nvPr/>
          </p:nvSpPr>
          <p:spPr>
            <a:xfrm>
              <a:off x="4935688"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89</a:t>
              </a:r>
              <a:endParaRPr lang="en-IN" b="1" dirty="0">
                <a:solidFill>
                  <a:schemeClr val="accent3">
                    <a:lumMod val="20000"/>
                    <a:lumOff val="80000"/>
                  </a:schemeClr>
                </a:solidFill>
              </a:endParaRPr>
            </a:p>
          </p:txBody>
        </p:sp>
        <p:sp>
          <p:nvSpPr>
            <p:cNvPr id="72" name="TextBox 71">
              <a:extLst>
                <a:ext uri="{FF2B5EF4-FFF2-40B4-BE49-F238E27FC236}">
                  <a16:creationId xmlns:a16="http://schemas.microsoft.com/office/drawing/2014/main" id="{B93CE2FE-645C-499C-B163-51A3D78C8B0E}"/>
                </a:ext>
              </a:extLst>
            </p:cNvPr>
            <p:cNvSpPr txBox="1">
              <a:spLocks/>
            </p:cNvSpPr>
            <p:nvPr/>
          </p:nvSpPr>
          <p:spPr>
            <a:xfrm>
              <a:off x="5521266"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15</a:t>
              </a:r>
              <a:endParaRPr lang="en-IN" b="1" dirty="0">
                <a:solidFill>
                  <a:schemeClr val="accent3">
                    <a:lumMod val="20000"/>
                    <a:lumOff val="80000"/>
                  </a:schemeClr>
                </a:solidFill>
              </a:endParaRPr>
            </a:p>
          </p:txBody>
        </p:sp>
        <p:sp>
          <p:nvSpPr>
            <p:cNvPr id="73" name="TextBox 72">
              <a:extLst>
                <a:ext uri="{FF2B5EF4-FFF2-40B4-BE49-F238E27FC236}">
                  <a16:creationId xmlns:a16="http://schemas.microsoft.com/office/drawing/2014/main" id="{E83EF6EA-5AE2-4F13-9823-0372B33AB4EB}"/>
                </a:ext>
              </a:extLst>
            </p:cNvPr>
            <p:cNvSpPr txBox="1">
              <a:spLocks/>
            </p:cNvSpPr>
            <p:nvPr/>
          </p:nvSpPr>
          <p:spPr>
            <a:xfrm>
              <a:off x="6127162" y="2315948"/>
              <a:ext cx="308844" cy="349702"/>
            </a:xfrm>
            <a:prstGeom prst="rect">
              <a:avLst/>
            </a:prstGeom>
            <a:noFill/>
          </p:spPr>
          <p:txBody>
            <a:bodyPr wrap="square" lIns="36000" tIns="36000" rIns="36000" bIns="36000" rtlCol="0">
              <a:spAutoFit/>
            </a:bodyPr>
            <a:lstStyle/>
            <a:p>
              <a:pPr algn="ctr"/>
              <a:r>
                <a:rPr lang="en-US" b="1" dirty="0">
                  <a:solidFill>
                    <a:schemeClr val="accent3">
                      <a:lumMod val="20000"/>
                      <a:lumOff val="80000"/>
                    </a:schemeClr>
                  </a:solidFill>
                </a:rPr>
                <a:t>49</a:t>
              </a:r>
              <a:endParaRPr lang="en-IN" b="1" dirty="0">
                <a:solidFill>
                  <a:schemeClr val="accent3">
                    <a:lumMod val="20000"/>
                    <a:lumOff val="80000"/>
                  </a:schemeClr>
                </a:solidFill>
              </a:endParaRPr>
            </a:p>
          </p:txBody>
        </p:sp>
        <p:grpSp>
          <p:nvGrpSpPr>
            <p:cNvPr id="74" name="Group 73">
              <a:extLst>
                <a:ext uri="{FF2B5EF4-FFF2-40B4-BE49-F238E27FC236}">
                  <a16:creationId xmlns:a16="http://schemas.microsoft.com/office/drawing/2014/main" id="{EAE0D3FE-9F42-448B-9D63-4267B287F6BB}"/>
                </a:ext>
              </a:extLst>
            </p:cNvPr>
            <p:cNvGrpSpPr/>
            <p:nvPr/>
          </p:nvGrpSpPr>
          <p:grpSpPr>
            <a:xfrm>
              <a:off x="5383727" y="1917431"/>
              <a:ext cx="868276" cy="260799"/>
              <a:chOff x="4999896" y="2046523"/>
              <a:chExt cx="868276" cy="260799"/>
            </a:xfrm>
          </p:grpSpPr>
          <p:sp>
            <p:nvSpPr>
              <p:cNvPr id="157" name="Rectangle 156">
                <a:extLst>
                  <a:ext uri="{FF2B5EF4-FFF2-40B4-BE49-F238E27FC236}">
                    <a16:creationId xmlns:a16="http://schemas.microsoft.com/office/drawing/2014/main" id="{47A0005E-F33D-47DD-A1A1-04D47A9C809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65055246-0C8E-4E6A-A87C-573567162541}"/>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FB5652C1-63E3-4407-A366-435AC2F4431D}"/>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a:extLst>
                <a:ext uri="{FF2B5EF4-FFF2-40B4-BE49-F238E27FC236}">
                  <a16:creationId xmlns:a16="http://schemas.microsoft.com/office/drawing/2014/main" id="{67E97B5C-2246-4378-BC23-8F843A189C8B}"/>
                </a:ext>
              </a:extLst>
            </p:cNvPr>
            <p:cNvSpPr txBox="1"/>
            <p:nvPr/>
          </p:nvSpPr>
          <p:spPr>
            <a:xfrm>
              <a:off x="4012555" y="3119013"/>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grpSp>
          <p:nvGrpSpPr>
            <p:cNvPr id="76" name="Group 75">
              <a:extLst>
                <a:ext uri="{FF2B5EF4-FFF2-40B4-BE49-F238E27FC236}">
                  <a16:creationId xmlns:a16="http://schemas.microsoft.com/office/drawing/2014/main" id="{927FF396-6264-407E-A034-D7D2E88FE9D0}"/>
                </a:ext>
              </a:extLst>
            </p:cNvPr>
            <p:cNvGrpSpPr/>
            <p:nvPr/>
          </p:nvGrpSpPr>
          <p:grpSpPr>
            <a:xfrm>
              <a:off x="4459456" y="2520356"/>
              <a:ext cx="868276" cy="260799"/>
              <a:chOff x="4999896" y="2046523"/>
              <a:chExt cx="868276" cy="260799"/>
            </a:xfrm>
          </p:grpSpPr>
          <p:sp>
            <p:nvSpPr>
              <p:cNvPr id="154" name="Rectangle 153">
                <a:extLst>
                  <a:ext uri="{FF2B5EF4-FFF2-40B4-BE49-F238E27FC236}">
                    <a16:creationId xmlns:a16="http://schemas.microsoft.com/office/drawing/2014/main" id="{9234F769-15D8-4253-90FE-21E8ACE1FD75}"/>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CB3599FB-AE93-4C5E-859B-02F490A00D9D}"/>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01DE804E-44D8-42E6-A270-13D7257FFE20}"/>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045D2EC-9740-45C3-91E4-D21560F5A0C5}"/>
                </a:ext>
              </a:extLst>
            </p:cNvPr>
            <p:cNvGrpSpPr/>
            <p:nvPr/>
          </p:nvGrpSpPr>
          <p:grpSpPr>
            <a:xfrm>
              <a:off x="6052527" y="2519174"/>
              <a:ext cx="868276" cy="260799"/>
              <a:chOff x="4999896" y="2046523"/>
              <a:chExt cx="868276" cy="260799"/>
            </a:xfrm>
          </p:grpSpPr>
          <p:sp>
            <p:nvSpPr>
              <p:cNvPr id="151" name="Rectangle 150">
                <a:extLst>
                  <a:ext uri="{FF2B5EF4-FFF2-40B4-BE49-F238E27FC236}">
                    <a16:creationId xmlns:a16="http://schemas.microsoft.com/office/drawing/2014/main" id="{6008287D-BE58-46CC-92E7-E628B1430174}"/>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E7D590A6-62A1-452A-A2E8-8EA489D7A802}"/>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700F337F-149B-4894-AD04-B3AC2E70111C}"/>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6AA2EFD0-97DD-4531-97D6-540560FD4D97}"/>
                </a:ext>
              </a:extLst>
            </p:cNvPr>
            <p:cNvGrpSpPr/>
            <p:nvPr/>
          </p:nvGrpSpPr>
          <p:grpSpPr>
            <a:xfrm>
              <a:off x="3713497" y="3179866"/>
              <a:ext cx="868276" cy="260799"/>
              <a:chOff x="4999896" y="2046523"/>
              <a:chExt cx="868276" cy="260799"/>
            </a:xfrm>
          </p:grpSpPr>
          <p:sp>
            <p:nvSpPr>
              <p:cNvPr id="148" name="Rectangle 147">
                <a:extLst>
                  <a:ext uri="{FF2B5EF4-FFF2-40B4-BE49-F238E27FC236}">
                    <a16:creationId xmlns:a16="http://schemas.microsoft.com/office/drawing/2014/main" id="{5A32CAB0-78F4-4F4A-9201-E7DFECAD93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AC5EACCA-9A84-4ED0-86F1-9067823D3CA8}"/>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2483F09F-BC4C-4475-B5A9-360274842773}"/>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9C95A108-477A-4D7B-9A90-EB519049A27C}"/>
                </a:ext>
              </a:extLst>
            </p:cNvPr>
            <p:cNvGrpSpPr/>
            <p:nvPr/>
          </p:nvGrpSpPr>
          <p:grpSpPr>
            <a:xfrm>
              <a:off x="5026638" y="3166511"/>
              <a:ext cx="868276" cy="260799"/>
              <a:chOff x="4999896" y="2046523"/>
              <a:chExt cx="868276" cy="260799"/>
            </a:xfrm>
          </p:grpSpPr>
          <p:sp>
            <p:nvSpPr>
              <p:cNvPr id="145" name="Rectangle 144">
                <a:extLst>
                  <a:ext uri="{FF2B5EF4-FFF2-40B4-BE49-F238E27FC236}">
                    <a16:creationId xmlns:a16="http://schemas.microsoft.com/office/drawing/2014/main" id="{9A28E148-1AC7-419F-A1F3-2FDCA0FDE6F2}"/>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208533F-36F0-41B3-B3F6-7530311B9266}"/>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81DBA4C-6D43-4382-B1A3-E59AEE2C49B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3708F5F9-CF90-4CE3-AB58-DD14ECDEE2B4}"/>
                </a:ext>
              </a:extLst>
            </p:cNvPr>
            <p:cNvGrpSpPr/>
            <p:nvPr/>
          </p:nvGrpSpPr>
          <p:grpSpPr>
            <a:xfrm>
              <a:off x="6947521" y="3165812"/>
              <a:ext cx="868276" cy="260799"/>
              <a:chOff x="4999896" y="2046523"/>
              <a:chExt cx="868276" cy="260799"/>
            </a:xfrm>
          </p:grpSpPr>
          <p:sp>
            <p:nvSpPr>
              <p:cNvPr id="142" name="Rectangle 141">
                <a:extLst>
                  <a:ext uri="{FF2B5EF4-FFF2-40B4-BE49-F238E27FC236}">
                    <a16:creationId xmlns:a16="http://schemas.microsoft.com/office/drawing/2014/main" id="{251F7BD0-9B77-4FE7-9568-530BA17201B3}"/>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896F6C1-D7F5-4C56-9940-4322CBE379E0}"/>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24F806FF-FB3D-4698-8563-DC2FC3135CE2}"/>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EF3658F8-C19F-4DAC-BEF4-652E2DABC304}"/>
                </a:ext>
              </a:extLst>
            </p:cNvPr>
            <p:cNvGrpSpPr/>
            <p:nvPr/>
          </p:nvGrpSpPr>
          <p:grpSpPr>
            <a:xfrm>
              <a:off x="4221834" y="3767197"/>
              <a:ext cx="868276" cy="260799"/>
              <a:chOff x="4999896" y="2046523"/>
              <a:chExt cx="868276" cy="260799"/>
            </a:xfrm>
          </p:grpSpPr>
          <p:sp>
            <p:nvSpPr>
              <p:cNvPr id="139" name="Rectangle 138">
                <a:extLst>
                  <a:ext uri="{FF2B5EF4-FFF2-40B4-BE49-F238E27FC236}">
                    <a16:creationId xmlns:a16="http://schemas.microsoft.com/office/drawing/2014/main" id="{BF2B0AC0-8ED2-4356-B15E-551A049A18C7}"/>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0525CB35-C6C2-4DAA-9D1A-0B819F57770F}"/>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69710B25-511A-46FC-8C58-1A1A8D82B509}"/>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330F8C84-7AF4-4482-9A0C-FDE2E12A6653}"/>
                </a:ext>
              </a:extLst>
            </p:cNvPr>
            <p:cNvGrpSpPr/>
            <p:nvPr/>
          </p:nvGrpSpPr>
          <p:grpSpPr>
            <a:xfrm>
              <a:off x="5477477" y="3754192"/>
              <a:ext cx="868276" cy="260799"/>
              <a:chOff x="4999896" y="2046523"/>
              <a:chExt cx="868276" cy="260799"/>
            </a:xfrm>
          </p:grpSpPr>
          <p:sp>
            <p:nvSpPr>
              <p:cNvPr id="136" name="Rectangle 135">
                <a:extLst>
                  <a:ext uri="{FF2B5EF4-FFF2-40B4-BE49-F238E27FC236}">
                    <a16:creationId xmlns:a16="http://schemas.microsoft.com/office/drawing/2014/main" id="{D35630A8-5832-4E49-9B5A-97DD520801B9}"/>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B6E1273E-BDF7-47F7-B860-17F1CE63C5C3}"/>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65B7F21C-9A6C-47EB-97C9-8E16465693AE}"/>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A2738FFA-EFC4-4634-88F9-07850B03AD36}"/>
                </a:ext>
              </a:extLst>
            </p:cNvPr>
            <p:cNvGrpSpPr/>
            <p:nvPr/>
          </p:nvGrpSpPr>
          <p:grpSpPr>
            <a:xfrm>
              <a:off x="6536703" y="3745187"/>
              <a:ext cx="868276" cy="260799"/>
              <a:chOff x="4999896" y="2046523"/>
              <a:chExt cx="868276" cy="260799"/>
            </a:xfrm>
          </p:grpSpPr>
          <p:sp>
            <p:nvSpPr>
              <p:cNvPr id="133" name="Rectangle 132">
                <a:extLst>
                  <a:ext uri="{FF2B5EF4-FFF2-40B4-BE49-F238E27FC236}">
                    <a16:creationId xmlns:a16="http://schemas.microsoft.com/office/drawing/2014/main" id="{D5AB0FC2-4DE3-4870-892B-C56B6A5C647B}"/>
                  </a:ext>
                </a:extLst>
              </p:cNvPr>
              <p:cNvSpPr/>
              <p:nvPr/>
            </p:nvSpPr>
            <p:spPr>
              <a:xfrm>
                <a:off x="4999896" y="2046523"/>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8581FC30-7C2F-48DD-9FB1-B5A451C2703E}"/>
                  </a:ext>
                </a:extLst>
              </p:cNvPr>
              <p:cNvSpPr/>
              <p:nvPr/>
            </p:nvSpPr>
            <p:spPr>
              <a:xfrm>
                <a:off x="5247818" y="2047222"/>
                <a:ext cx="372433"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AB47ADB6-DA2A-43F5-BC16-79A206FA72A6}"/>
                  </a:ext>
                </a:extLst>
              </p:cNvPr>
              <p:cNvSpPr/>
              <p:nvPr/>
            </p:nvSpPr>
            <p:spPr>
              <a:xfrm>
                <a:off x="5623537" y="2047222"/>
                <a:ext cx="244635"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4" name="Straight Arrow Connector 83">
              <a:extLst>
                <a:ext uri="{FF2B5EF4-FFF2-40B4-BE49-F238E27FC236}">
                  <a16:creationId xmlns:a16="http://schemas.microsoft.com/office/drawing/2014/main" id="{3B354A6F-B5A3-4B96-9600-24EA3D10785C}"/>
                </a:ext>
              </a:extLst>
            </p:cNvPr>
            <p:cNvCxnSpPr>
              <a:cxnSpLocks/>
            </p:cNvCxnSpPr>
            <p:nvPr/>
          </p:nvCxnSpPr>
          <p:spPr>
            <a:xfrm flipH="1">
              <a:off x="4918436" y="2063775"/>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7F8AC24-F09B-4317-8DC0-72D554E5AD6B}"/>
                </a:ext>
              </a:extLst>
            </p:cNvPr>
            <p:cNvCxnSpPr>
              <a:cxnSpLocks/>
            </p:cNvCxnSpPr>
            <p:nvPr/>
          </p:nvCxnSpPr>
          <p:spPr>
            <a:xfrm flipH="1">
              <a:off x="4140362" y="2675079"/>
              <a:ext cx="396386" cy="5132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4BC18F-55DE-4009-871A-692B36A98AB9}"/>
                </a:ext>
              </a:extLst>
            </p:cNvPr>
            <p:cNvCxnSpPr>
              <a:cxnSpLocks/>
            </p:cNvCxnSpPr>
            <p:nvPr/>
          </p:nvCxnSpPr>
          <p:spPr>
            <a:xfrm flipH="1">
              <a:off x="4570650" y="3309916"/>
              <a:ext cx="570356" cy="444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ED12D3F-C313-452C-8204-1342862D2810}"/>
                </a:ext>
              </a:extLst>
            </p:cNvPr>
            <p:cNvCxnSpPr>
              <a:cxnSpLocks/>
            </p:cNvCxnSpPr>
            <p:nvPr/>
          </p:nvCxnSpPr>
          <p:spPr>
            <a:xfrm flipH="1">
              <a:off x="6826330" y="3337022"/>
              <a:ext cx="281505" cy="39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50438AF-21AE-4670-B457-1AFFD15ABB33}"/>
                </a:ext>
              </a:extLst>
            </p:cNvPr>
            <p:cNvCxnSpPr>
              <a:cxnSpLocks/>
              <a:endCxn id="146" idx="0"/>
            </p:cNvCxnSpPr>
            <p:nvPr/>
          </p:nvCxnSpPr>
          <p:spPr>
            <a:xfrm>
              <a:off x="5196342" y="2646749"/>
              <a:ext cx="264435" cy="5204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24882AE-F98A-4C2C-AAC2-3512560E6F8C}"/>
                </a:ext>
              </a:extLst>
            </p:cNvPr>
            <p:cNvCxnSpPr>
              <a:cxnSpLocks/>
              <a:endCxn id="152" idx="0"/>
            </p:cNvCxnSpPr>
            <p:nvPr/>
          </p:nvCxnSpPr>
          <p:spPr>
            <a:xfrm>
              <a:off x="6127162" y="2027564"/>
              <a:ext cx="359504" cy="492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E6431A7-3453-4007-AE30-17953BF5F4DB}"/>
                </a:ext>
              </a:extLst>
            </p:cNvPr>
            <p:cNvCxnSpPr>
              <a:cxnSpLocks/>
              <a:endCxn id="143" idx="0"/>
            </p:cNvCxnSpPr>
            <p:nvPr/>
          </p:nvCxnSpPr>
          <p:spPr>
            <a:xfrm>
              <a:off x="6813660" y="2644652"/>
              <a:ext cx="568000" cy="5218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564C84-470D-429F-BF02-68851FC99ADF}"/>
                </a:ext>
              </a:extLst>
            </p:cNvPr>
            <p:cNvCxnSpPr>
              <a:cxnSpLocks/>
              <a:endCxn id="137" idx="0"/>
            </p:cNvCxnSpPr>
            <p:nvPr/>
          </p:nvCxnSpPr>
          <p:spPr>
            <a:xfrm>
              <a:off x="5789853" y="3271822"/>
              <a:ext cx="121763" cy="483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5FAC9AE-96D2-4DC1-B7ED-3F1E6F61956A}"/>
                </a:ext>
              </a:extLst>
            </p:cNvPr>
            <p:cNvGrpSpPr/>
            <p:nvPr/>
          </p:nvGrpSpPr>
          <p:grpSpPr>
            <a:xfrm>
              <a:off x="7633094" y="3255725"/>
              <a:ext cx="120770" cy="108382"/>
              <a:chOff x="9721970" y="2177531"/>
              <a:chExt cx="120770" cy="108382"/>
            </a:xfrm>
          </p:grpSpPr>
          <p:cxnSp>
            <p:nvCxnSpPr>
              <p:cNvPr id="131" name="Straight Connector 130">
                <a:extLst>
                  <a:ext uri="{FF2B5EF4-FFF2-40B4-BE49-F238E27FC236}">
                    <a16:creationId xmlns:a16="http://schemas.microsoft.com/office/drawing/2014/main" id="{C53FA886-CC1F-4135-829D-B297264B9330}"/>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09-0837-498C-B915-C5054B5AAA82}"/>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F806F1-ACA4-4694-BEED-F00142F32468}"/>
                </a:ext>
              </a:extLst>
            </p:cNvPr>
            <p:cNvGrpSpPr/>
            <p:nvPr/>
          </p:nvGrpSpPr>
          <p:grpSpPr>
            <a:xfrm>
              <a:off x="7220209" y="3811074"/>
              <a:ext cx="120770" cy="108382"/>
              <a:chOff x="9721970" y="2177531"/>
              <a:chExt cx="120770" cy="108382"/>
            </a:xfrm>
          </p:grpSpPr>
          <p:cxnSp>
            <p:nvCxnSpPr>
              <p:cNvPr id="129" name="Straight Connector 128">
                <a:extLst>
                  <a:ext uri="{FF2B5EF4-FFF2-40B4-BE49-F238E27FC236}">
                    <a16:creationId xmlns:a16="http://schemas.microsoft.com/office/drawing/2014/main" id="{1A758862-7575-42CD-A83F-13A8F05827D1}"/>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8ABB05-5484-4E03-B96A-A23605DF526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B9A91AE-1A5E-4013-8763-DBA0C1FA4065}"/>
                </a:ext>
              </a:extLst>
            </p:cNvPr>
            <p:cNvGrpSpPr/>
            <p:nvPr/>
          </p:nvGrpSpPr>
          <p:grpSpPr>
            <a:xfrm>
              <a:off x="6594843" y="3821046"/>
              <a:ext cx="120770" cy="108382"/>
              <a:chOff x="9721970" y="2177531"/>
              <a:chExt cx="120770" cy="108382"/>
            </a:xfrm>
          </p:grpSpPr>
          <p:cxnSp>
            <p:nvCxnSpPr>
              <p:cNvPr id="127" name="Straight Connector 126">
                <a:extLst>
                  <a:ext uri="{FF2B5EF4-FFF2-40B4-BE49-F238E27FC236}">
                    <a16:creationId xmlns:a16="http://schemas.microsoft.com/office/drawing/2014/main" id="{CEB60CFD-BA3B-48C9-B1FB-EB3D65AB3AF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CEB337-1BDE-43AE-B348-C3EE278D13A6}"/>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1CD66AF-4FAC-4A6D-9384-8FFBD915BA49}"/>
                </a:ext>
              </a:extLst>
            </p:cNvPr>
            <p:cNvGrpSpPr/>
            <p:nvPr/>
          </p:nvGrpSpPr>
          <p:grpSpPr>
            <a:xfrm>
              <a:off x="6084204" y="2596914"/>
              <a:ext cx="120770" cy="108382"/>
              <a:chOff x="9721970" y="2177531"/>
              <a:chExt cx="120770" cy="108382"/>
            </a:xfrm>
          </p:grpSpPr>
          <p:cxnSp>
            <p:nvCxnSpPr>
              <p:cNvPr id="125" name="Straight Connector 124">
                <a:extLst>
                  <a:ext uri="{FF2B5EF4-FFF2-40B4-BE49-F238E27FC236}">
                    <a16:creationId xmlns:a16="http://schemas.microsoft.com/office/drawing/2014/main" id="{43BCBAC9-A253-4445-A9D3-C2DD525DE6F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0E6157-F651-44E5-A637-DA8B3AFB6E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42F52E84-1411-4C11-8EA6-BD78EB891848}"/>
                </a:ext>
              </a:extLst>
            </p:cNvPr>
            <p:cNvGrpSpPr/>
            <p:nvPr/>
          </p:nvGrpSpPr>
          <p:grpSpPr>
            <a:xfrm>
              <a:off x="3750450" y="3255725"/>
              <a:ext cx="120770" cy="108382"/>
              <a:chOff x="9721970" y="2177531"/>
              <a:chExt cx="120770" cy="108382"/>
            </a:xfrm>
          </p:grpSpPr>
          <p:cxnSp>
            <p:nvCxnSpPr>
              <p:cNvPr id="123" name="Straight Connector 122">
                <a:extLst>
                  <a:ext uri="{FF2B5EF4-FFF2-40B4-BE49-F238E27FC236}">
                    <a16:creationId xmlns:a16="http://schemas.microsoft.com/office/drawing/2014/main" id="{728E32A1-22A1-4F97-9077-B266FCA83ACE}"/>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018CB9-805E-4D48-ABA3-C7859007FF9B}"/>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866A1D3E-8CE7-4102-BDFC-D9664569DB86}"/>
                </a:ext>
              </a:extLst>
            </p:cNvPr>
            <p:cNvGrpSpPr/>
            <p:nvPr/>
          </p:nvGrpSpPr>
          <p:grpSpPr>
            <a:xfrm>
              <a:off x="4387916" y="3268755"/>
              <a:ext cx="120770" cy="108382"/>
              <a:chOff x="9721970" y="2177531"/>
              <a:chExt cx="120770" cy="108382"/>
            </a:xfrm>
          </p:grpSpPr>
          <p:cxnSp>
            <p:nvCxnSpPr>
              <p:cNvPr id="121" name="Straight Connector 120">
                <a:extLst>
                  <a:ext uri="{FF2B5EF4-FFF2-40B4-BE49-F238E27FC236}">
                    <a16:creationId xmlns:a16="http://schemas.microsoft.com/office/drawing/2014/main" id="{E4EF9BC4-4E10-4882-AE54-84BF6226D50C}"/>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F706A4-F69B-414A-98E3-C1C67A30CBB8}"/>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12A5EF5-593A-456D-8377-AD4E449670E3}"/>
                </a:ext>
              </a:extLst>
            </p:cNvPr>
            <p:cNvGrpSpPr/>
            <p:nvPr/>
          </p:nvGrpSpPr>
          <p:grpSpPr>
            <a:xfrm>
              <a:off x="4273467" y="3847953"/>
              <a:ext cx="120770" cy="108382"/>
              <a:chOff x="9721970" y="2177531"/>
              <a:chExt cx="120770" cy="108382"/>
            </a:xfrm>
          </p:grpSpPr>
          <p:cxnSp>
            <p:nvCxnSpPr>
              <p:cNvPr id="119" name="Straight Connector 118">
                <a:extLst>
                  <a:ext uri="{FF2B5EF4-FFF2-40B4-BE49-F238E27FC236}">
                    <a16:creationId xmlns:a16="http://schemas.microsoft.com/office/drawing/2014/main" id="{7FBA3E3E-84DB-4495-9986-8A74723A1BEF}"/>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BA00C-7098-4EB1-BE80-FFD42A708915}"/>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09551500-AFCA-43B7-BA96-3632D3EE187E}"/>
                </a:ext>
              </a:extLst>
            </p:cNvPr>
            <p:cNvGrpSpPr/>
            <p:nvPr/>
          </p:nvGrpSpPr>
          <p:grpSpPr>
            <a:xfrm>
              <a:off x="4905868" y="3847953"/>
              <a:ext cx="120770" cy="108382"/>
              <a:chOff x="9721970" y="2177531"/>
              <a:chExt cx="120770" cy="108382"/>
            </a:xfrm>
          </p:grpSpPr>
          <p:cxnSp>
            <p:nvCxnSpPr>
              <p:cNvPr id="117" name="Straight Connector 116">
                <a:extLst>
                  <a:ext uri="{FF2B5EF4-FFF2-40B4-BE49-F238E27FC236}">
                    <a16:creationId xmlns:a16="http://schemas.microsoft.com/office/drawing/2014/main" id="{9591297D-54EB-4E6B-B2E4-739433738C12}"/>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10D814E-43D4-467B-9205-8B4D4ADEA9D1}"/>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2D1C9457-D2F5-41D6-9BC2-792CE475B330}"/>
                </a:ext>
              </a:extLst>
            </p:cNvPr>
            <p:cNvGrpSpPr/>
            <p:nvPr/>
          </p:nvGrpSpPr>
          <p:grpSpPr>
            <a:xfrm>
              <a:off x="5526223" y="3830051"/>
              <a:ext cx="120770" cy="108382"/>
              <a:chOff x="9721970" y="2177531"/>
              <a:chExt cx="120770" cy="108382"/>
            </a:xfrm>
          </p:grpSpPr>
          <p:cxnSp>
            <p:nvCxnSpPr>
              <p:cNvPr id="115" name="Straight Connector 114">
                <a:extLst>
                  <a:ext uri="{FF2B5EF4-FFF2-40B4-BE49-F238E27FC236}">
                    <a16:creationId xmlns:a16="http://schemas.microsoft.com/office/drawing/2014/main" id="{A60A3E13-A67B-43F0-AF94-829DF51E9B3A}"/>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B47BBDF-69F6-4B83-A7D5-DEDF9A62B6A4}"/>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E026AED0-FBC8-4E59-ACA2-5C9EA458B097}"/>
                </a:ext>
              </a:extLst>
            </p:cNvPr>
            <p:cNvGrpSpPr/>
            <p:nvPr/>
          </p:nvGrpSpPr>
          <p:grpSpPr>
            <a:xfrm>
              <a:off x="6144589" y="3830051"/>
              <a:ext cx="120770" cy="108382"/>
              <a:chOff x="9721970" y="2177531"/>
              <a:chExt cx="120770" cy="108382"/>
            </a:xfrm>
          </p:grpSpPr>
          <p:cxnSp>
            <p:nvCxnSpPr>
              <p:cNvPr id="113" name="Straight Connector 112">
                <a:extLst>
                  <a:ext uri="{FF2B5EF4-FFF2-40B4-BE49-F238E27FC236}">
                    <a16:creationId xmlns:a16="http://schemas.microsoft.com/office/drawing/2014/main" id="{5BD15DE9-93F9-4052-AC8B-72AF08CEF19B}"/>
                  </a:ext>
                </a:extLst>
              </p:cNvPr>
              <p:cNvCxnSpPr/>
              <p:nvPr/>
            </p:nvCxnSpPr>
            <p:spPr>
              <a:xfrm>
                <a:off x="9721970" y="2177531"/>
                <a:ext cx="120770" cy="108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A6B78A-C890-4963-B39E-4290B3954030}"/>
                  </a:ext>
                </a:extLst>
              </p:cNvPr>
              <p:cNvCxnSpPr>
                <a:cxnSpLocks/>
              </p:cNvCxnSpPr>
              <p:nvPr/>
            </p:nvCxnSpPr>
            <p:spPr>
              <a:xfrm flipH="1">
                <a:off x="9739224" y="2177531"/>
                <a:ext cx="103516" cy="10838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FD7332EE-6FBF-4F7D-8328-3455DC2EF394}"/>
                </a:ext>
              </a:extLst>
            </p:cNvPr>
            <p:cNvSpPr txBox="1"/>
            <p:nvPr/>
          </p:nvSpPr>
          <p:spPr>
            <a:xfrm>
              <a:off x="5691743" y="1862390"/>
              <a:ext cx="276734" cy="369332"/>
            </a:xfrm>
            <a:prstGeom prst="rect">
              <a:avLst/>
            </a:prstGeom>
            <a:noFill/>
          </p:spPr>
          <p:txBody>
            <a:bodyPr wrap="square" rtlCol="0">
              <a:spAutoFit/>
            </a:bodyPr>
            <a:lstStyle/>
            <a:p>
              <a:pPr algn="ctr"/>
              <a:r>
                <a:rPr lang="en-US" dirty="0">
                  <a:solidFill>
                    <a:schemeClr val="accent5">
                      <a:lumMod val="50000"/>
                    </a:schemeClr>
                  </a:solidFill>
                </a:rPr>
                <a:t>2</a:t>
              </a:r>
              <a:endParaRPr lang="en-IN" dirty="0">
                <a:solidFill>
                  <a:schemeClr val="accent5">
                    <a:lumMod val="50000"/>
                  </a:schemeClr>
                </a:solidFill>
              </a:endParaRPr>
            </a:p>
          </p:txBody>
        </p:sp>
        <p:sp>
          <p:nvSpPr>
            <p:cNvPr id="103" name="TextBox 102">
              <a:extLst>
                <a:ext uri="{FF2B5EF4-FFF2-40B4-BE49-F238E27FC236}">
                  <a16:creationId xmlns:a16="http://schemas.microsoft.com/office/drawing/2014/main" id="{06F5C219-D782-4CC3-ABEE-01CCD187C8EF}"/>
                </a:ext>
              </a:extLst>
            </p:cNvPr>
            <p:cNvSpPr txBox="1"/>
            <p:nvPr/>
          </p:nvSpPr>
          <p:spPr>
            <a:xfrm>
              <a:off x="6363659" y="2466439"/>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04" name="TextBox 103">
              <a:extLst>
                <a:ext uri="{FF2B5EF4-FFF2-40B4-BE49-F238E27FC236}">
                  <a16:creationId xmlns:a16="http://schemas.microsoft.com/office/drawing/2014/main" id="{7BD045EB-6B91-4863-94D0-3664C04408C3}"/>
                </a:ext>
              </a:extLst>
            </p:cNvPr>
            <p:cNvSpPr txBox="1"/>
            <p:nvPr/>
          </p:nvSpPr>
          <p:spPr>
            <a:xfrm>
              <a:off x="4767280" y="2466439"/>
              <a:ext cx="276734" cy="369332"/>
            </a:xfrm>
            <a:prstGeom prst="rect">
              <a:avLst/>
            </a:prstGeom>
            <a:noFill/>
          </p:spPr>
          <p:txBody>
            <a:bodyPr wrap="square" rtlCol="0">
              <a:spAutoFit/>
            </a:bodyPr>
            <a:lstStyle/>
            <a:p>
              <a:pPr algn="ctr"/>
              <a:r>
                <a:rPr lang="en-US" dirty="0">
                  <a:solidFill>
                    <a:schemeClr val="accent5">
                      <a:lumMod val="50000"/>
                    </a:schemeClr>
                  </a:solidFill>
                </a:rPr>
                <a:t>7</a:t>
              </a:r>
              <a:endParaRPr lang="en-IN" dirty="0">
                <a:solidFill>
                  <a:schemeClr val="accent5">
                    <a:lumMod val="50000"/>
                  </a:schemeClr>
                </a:solidFill>
              </a:endParaRPr>
            </a:p>
          </p:txBody>
        </p:sp>
        <p:sp>
          <p:nvSpPr>
            <p:cNvPr id="105" name="TextBox 104">
              <a:extLst>
                <a:ext uri="{FF2B5EF4-FFF2-40B4-BE49-F238E27FC236}">
                  <a16:creationId xmlns:a16="http://schemas.microsoft.com/office/drawing/2014/main" id="{62FB9143-9640-4173-B142-80B9825D82C9}"/>
                </a:ext>
              </a:extLst>
            </p:cNvPr>
            <p:cNvSpPr txBox="1"/>
            <p:nvPr/>
          </p:nvSpPr>
          <p:spPr>
            <a:xfrm>
              <a:off x="7266612" y="3123174"/>
              <a:ext cx="276734" cy="369332"/>
            </a:xfrm>
            <a:prstGeom prst="rect">
              <a:avLst/>
            </a:prstGeom>
            <a:noFill/>
          </p:spPr>
          <p:txBody>
            <a:bodyPr wrap="square" rtlCol="0">
              <a:spAutoFit/>
            </a:bodyPr>
            <a:lstStyle/>
            <a:p>
              <a:pPr algn="ctr"/>
              <a:r>
                <a:rPr lang="en-US" dirty="0">
                  <a:solidFill>
                    <a:schemeClr val="accent5">
                      <a:lumMod val="50000"/>
                    </a:schemeClr>
                  </a:solidFill>
                </a:rPr>
                <a:t>9</a:t>
              </a:r>
              <a:endParaRPr lang="en-IN" dirty="0">
                <a:solidFill>
                  <a:schemeClr val="accent5">
                    <a:lumMod val="50000"/>
                  </a:schemeClr>
                </a:solidFill>
              </a:endParaRPr>
            </a:p>
          </p:txBody>
        </p:sp>
        <p:sp>
          <p:nvSpPr>
            <p:cNvPr id="106" name="TextBox 105">
              <a:extLst>
                <a:ext uri="{FF2B5EF4-FFF2-40B4-BE49-F238E27FC236}">
                  <a16:creationId xmlns:a16="http://schemas.microsoft.com/office/drawing/2014/main" id="{A7894C43-C74F-490E-9E9C-6B330D80D8E0}"/>
                </a:ext>
              </a:extLst>
            </p:cNvPr>
            <p:cNvSpPr txBox="1"/>
            <p:nvPr/>
          </p:nvSpPr>
          <p:spPr>
            <a:xfrm>
              <a:off x="6839478" y="3691194"/>
              <a:ext cx="276734" cy="369332"/>
            </a:xfrm>
            <a:prstGeom prst="rect">
              <a:avLst/>
            </a:prstGeom>
            <a:noFill/>
          </p:spPr>
          <p:txBody>
            <a:bodyPr wrap="square" rtlCol="0">
              <a:spAutoFit/>
            </a:bodyPr>
            <a:lstStyle/>
            <a:p>
              <a:pPr algn="ctr"/>
              <a:r>
                <a:rPr lang="en-US" dirty="0">
                  <a:solidFill>
                    <a:schemeClr val="accent5">
                      <a:lumMod val="50000"/>
                    </a:schemeClr>
                  </a:solidFill>
                </a:rPr>
                <a:t>4</a:t>
              </a:r>
              <a:endParaRPr lang="en-IN" dirty="0">
                <a:solidFill>
                  <a:schemeClr val="accent5">
                    <a:lumMod val="50000"/>
                  </a:schemeClr>
                </a:solidFill>
              </a:endParaRPr>
            </a:p>
          </p:txBody>
        </p:sp>
        <p:sp>
          <p:nvSpPr>
            <p:cNvPr id="107" name="TextBox 106">
              <a:extLst>
                <a:ext uri="{FF2B5EF4-FFF2-40B4-BE49-F238E27FC236}">
                  <a16:creationId xmlns:a16="http://schemas.microsoft.com/office/drawing/2014/main" id="{0C393B31-C92D-4BFE-A70C-9303A6997A1A}"/>
                </a:ext>
              </a:extLst>
            </p:cNvPr>
            <p:cNvSpPr txBox="1"/>
            <p:nvPr/>
          </p:nvSpPr>
          <p:spPr>
            <a:xfrm>
              <a:off x="5659609" y="3691982"/>
              <a:ext cx="476236" cy="369332"/>
            </a:xfrm>
            <a:prstGeom prst="rect">
              <a:avLst/>
            </a:prstGeom>
            <a:noFill/>
          </p:spPr>
          <p:txBody>
            <a:bodyPr wrap="square" rtlCol="0">
              <a:spAutoFit/>
            </a:bodyPr>
            <a:lstStyle/>
            <a:p>
              <a:pPr algn="ctr"/>
              <a:r>
                <a:rPr lang="en-US" dirty="0">
                  <a:solidFill>
                    <a:schemeClr val="accent5">
                      <a:lumMod val="50000"/>
                    </a:schemeClr>
                  </a:solidFill>
                </a:rPr>
                <a:t>11</a:t>
              </a:r>
              <a:endParaRPr lang="en-IN" dirty="0">
                <a:solidFill>
                  <a:schemeClr val="accent5">
                    <a:lumMod val="50000"/>
                  </a:schemeClr>
                </a:solidFill>
              </a:endParaRPr>
            </a:p>
          </p:txBody>
        </p:sp>
        <p:sp>
          <p:nvSpPr>
            <p:cNvPr id="108" name="TextBox 107">
              <a:extLst>
                <a:ext uri="{FF2B5EF4-FFF2-40B4-BE49-F238E27FC236}">
                  <a16:creationId xmlns:a16="http://schemas.microsoft.com/office/drawing/2014/main" id="{EFAEF807-BBB0-452E-ACB3-5996156A7A61}"/>
                </a:ext>
              </a:extLst>
            </p:cNvPr>
            <p:cNvSpPr txBox="1"/>
            <p:nvPr/>
          </p:nvSpPr>
          <p:spPr>
            <a:xfrm>
              <a:off x="5329741" y="3123174"/>
              <a:ext cx="276734" cy="369332"/>
            </a:xfrm>
            <a:prstGeom prst="rect">
              <a:avLst/>
            </a:prstGeom>
            <a:noFill/>
          </p:spPr>
          <p:txBody>
            <a:bodyPr wrap="square" rtlCol="0">
              <a:spAutoFit/>
            </a:bodyPr>
            <a:lstStyle/>
            <a:p>
              <a:pPr algn="ctr"/>
              <a:r>
                <a:rPr lang="en-US" dirty="0">
                  <a:solidFill>
                    <a:schemeClr val="accent5">
                      <a:lumMod val="50000"/>
                    </a:schemeClr>
                  </a:solidFill>
                </a:rPr>
                <a:t>6</a:t>
              </a:r>
              <a:endParaRPr lang="en-IN" dirty="0">
                <a:solidFill>
                  <a:schemeClr val="accent5">
                    <a:lumMod val="50000"/>
                  </a:schemeClr>
                </a:solidFill>
              </a:endParaRPr>
            </a:p>
          </p:txBody>
        </p:sp>
        <p:sp>
          <p:nvSpPr>
            <p:cNvPr id="109" name="TextBox 108">
              <a:extLst>
                <a:ext uri="{FF2B5EF4-FFF2-40B4-BE49-F238E27FC236}">
                  <a16:creationId xmlns:a16="http://schemas.microsoft.com/office/drawing/2014/main" id="{5E399C8B-71AD-4F6E-8226-CEC05480CD11}"/>
                </a:ext>
              </a:extLst>
            </p:cNvPr>
            <p:cNvSpPr txBox="1"/>
            <p:nvPr/>
          </p:nvSpPr>
          <p:spPr>
            <a:xfrm>
              <a:off x="4518361" y="3717122"/>
              <a:ext cx="276734" cy="369332"/>
            </a:xfrm>
            <a:prstGeom prst="rect">
              <a:avLst/>
            </a:prstGeom>
            <a:noFill/>
          </p:spPr>
          <p:txBody>
            <a:bodyPr wrap="square" rtlCol="0">
              <a:spAutoFit/>
            </a:bodyPr>
            <a:lstStyle/>
            <a:p>
              <a:pPr algn="ctr"/>
              <a:r>
                <a:rPr lang="en-US" dirty="0">
                  <a:solidFill>
                    <a:schemeClr val="accent5">
                      <a:lumMod val="50000"/>
                    </a:schemeClr>
                  </a:solidFill>
                </a:rPr>
                <a:t>5</a:t>
              </a:r>
              <a:endParaRPr lang="en-IN" dirty="0">
                <a:solidFill>
                  <a:schemeClr val="accent5">
                    <a:lumMod val="50000"/>
                  </a:schemeClr>
                </a:solidFill>
              </a:endParaRPr>
            </a:p>
          </p:txBody>
        </p:sp>
        <p:sp>
          <p:nvSpPr>
            <p:cNvPr id="110" name="Rectangle 109">
              <a:extLst>
                <a:ext uri="{FF2B5EF4-FFF2-40B4-BE49-F238E27FC236}">
                  <a16:creationId xmlns:a16="http://schemas.microsoft.com/office/drawing/2014/main" id="{CBBF9A4D-E0B0-4224-AE96-803925F752EF}"/>
                </a:ext>
              </a:extLst>
            </p:cNvPr>
            <p:cNvSpPr/>
            <p:nvPr/>
          </p:nvSpPr>
          <p:spPr>
            <a:xfrm>
              <a:off x="5675688" y="1243809"/>
              <a:ext cx="292789" cy="260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TextBox 110">
              <a:extLst>
                <a:ext uri="{FF2B5EF4-FFF2-40B4-BE49-F238E27FC236}">
                  <a16:creationId xmlns:a16="http://schemas.microsoft.com/office/drawing/2014/main" id="{E88A5DE9-6496-4F59-B8F7-CE0274E3969E}"/>
                </a:ext>
              </a:extLst>
            </p:cNvPr>
            <p:cNvSpPr txBox="1"/>
            <p:nvPr/>
          </p:nvSpPr>
          <p:spPr>
            <a:xfrm>
              <a:off x="5691743" y="1187595"/>
              <a:ext cx="276734" cy="369332"/>
            </a:xfrm>
            <a:prstGeom prst="rect">
              <a:avLst/>
            </a:prstGeom>
            <a:noFill/>
          </p:spPr>
          <p:txBody>
            <a:bodyPr wrap="square" rtlCol="0">
              <a:spAutoFit/>
            </a:bodyPr>
            <a:lstStyle/>
            <a:p>
              <a:pPr algn="ctr"/>
              <a:r>
                <a:rPr lang="en-US" dirty="0">
                  <a:solidFill>
                    <a:schemeClr val="accent5">
                      <a:lumMod val="50000"/>
                    </a:schemeClr>
                  </a:solidFill>
                </a:rPr>
                <a:t>R</a:t>
              </a:r>
              <a:endParaRPr lang="en-IN" dirty="0">
                <a:solidFill>
                  <a:schemeClr val="accent5">
                    <a:lumMod val="50000"/>
                  </a:schemeClr>
                </a:solidFill>
              </a:endParaRPr>
            </a:p>
          </p:txBody>
        </p:sp>
        <p:cxnSp>
          <p:nvCxnSpPr>
            <p:cNvPr id="112" name="Straight Arrow Connector 111">
              <a:extLst>
                <a:ext uri="{FF2B5EF4-FFF2-40B4-BE49-F238E27FC236}">
                  <a16:creationId xmlns:a16="http://schemas.microsoft.com/office/drawing/2014/main" id="{6171A300-E249-48DE-8644-EB251E11032D}"/>
                </a:ext>
              </a:extLst>
            </p:cNvPr>
            <p:cNvCxnSpPr>
              <a:cxnSpLocks/>
            </p:cNvCxnSpPr>
            <p:nvPr/>
          </p:nvCxnSpPr>
          <p:spPr>
            <a:xfrm>
              <a:off x="5801993" y="1479582"/>
              <a:ext cx="0" cy="433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EAFB23E9-8B5B-4F0C-81F3-27035B1CF7CA}"/>
              </a:ext>
            </a:extLst>
          </p:cNvPr>
          <p:cNvSpPr txBox="1"/>
          <p:nvPr/>
        </p:nvSpPr>
        <p:spPr>
          <a:xfrm>
            <a:off x="189576" y="3390562"/>
            <a:ext cx="4643913" cy="2585323"/>
          </a:xfrm>
          <a:prstGeom prst="rect">
            <a:avLst/>
          </a:prstGeom>
          <a:solidFill>
            <a:schemeClr val="accent4">
              <a:lumMod val="40000"/>
              <a:lumOff val="60000"/>
            </a:schemeClr>
          </a:solidFill>
        </p:spPr>
        <p:txBody>
          <a:bodyPr wrap="square" rtlCol="0">
            <a:spAutoFit/>
          </a:bodyPr>
          <a:lstStyle/>
          <a:p>
            <a:pPr marL="85725" lvl="2"/>
            <a:r>
              <a:rPr lang="en-US" b="1" dirty="0">
                <a:latin typeface="+mj-lt"/>
              </a:rPr>
              <a:t>v</a:t>
            </a:r>
            <a:r>
              <a:rPr lang="en-US" b="1" i="0" dirty="0">
                <a:latin typeface="+mj-lt"/>
              </a:rPr>
              <a:t>oid preorder ( </a:t>
            </a:r>
            <a:r>
              <a:rPr lang="en-US" b="1" i="0" dirty="0" err="1">
                <a:latin typeface="+mj-lt"/>
              </a:rPr>
              <a:t>tnd</a:t>
            </a:r>
            <a:r>
              <a:rPr lang="en-US" b="1" i="0" dirty="0">
                <a:latin typeface="+mj-lt"/>
              </a:rPr>
              <a:t>  *root)</a:t>
            </a:r>
          </a:p>
          <a:p>
            <a:pPr marL="85725" lvl="2"/>
            <a:r>
              <a:rPr lang="en-US" b="1" dirty="0">
                <a:latin typeface="+mj-lt"/>
              </a:rPr>
              <a:t>{</a:t>
            </a:r>
          </a:p>
          <a:p>
            <a:pPr marL="85725" lvl="2"/>
            <a:r>
              <a:rPr lang="en-US" b="1" dirty="0">
                <a:latin typeface="+mj-lt"/>
              </a:rPr>
              <a:t>   if(root!=NULL)</a:t>
            </a:r>
          </a:p>
          <a:p>
            <a:pPr marL="85725" lvl="2"/>
            <a:r>
              <a:rPr lang="en-US" b="1" dirty="0">
                <a:latin typeface="+mj-lt"/>
              </a:rPr>
              <a:t>    {</a:t>
            </a:r>
          </a:p>
          <a:p>
            <a:pPr marL="85725" lvl="2"/>
            <a:r>
              <a:rPr lang="en-US" b="1" dirty="0">
                <a:latin typeface="+mj-lt"/>
              </a:rPr>
              <a:t>      </a:t>
            </a:r>
            <a:r>
              <a:rPr lang="en-US" b="1" dirty="0" err="1">
                <a:latin typeface="+mj-lt"/>
              </a:rPr>
              <a:t>printf</a:t>
            </a:r>
            <a:r>
              <a:rPr lang="en-US" b="1" dirty="0">
                <a:latin typeface="+mj-lt"/>
              </a:rPr>
              <a:t>(“ %d”, root-&gt;data);</a:t>
            </a:r>
          </a:p>
          <a:p>
            <a:pPr marL="85725" lvl="2"/>
            <a:r>
              <a:rPr lang="en-US" b="1" dirty="0">
                <a:latin typeface="+mj-lt"/>
              </a:rPr>
              <a:t>      preorder(root-&gt;left);</a:t>
            </a:r>
          </a:p>
          <a:p>
            <a:pPr marL="85725" lvl="2"/>
            <a:r>
              <a:rPr lang="en-US" b="1" dirty="0">
                <a:latin typeface="+mj-lt"/>
              </a:rPr>
              <a:t>      preorder(root-&gt;right);</a:t>
            </a:r>
          </a:p>
          <a:p>
            <a:pPr marL="85725" lvl="2"/>
            <a:r>
              <a:rPr lang="en-US" b="1" dirty="0">
                <a:latin typeface="+mj-lt"/>
              </a:rPr>
              <a:t>    }</a:t>
            </a:r>
          </a:p>
          <a:p>
            <a:pPr marL="85725" lvl="2"/>
            <a:r>
              <a:rPr lang="en-US" b="1" dirty="0">
                <a:latin typeface="+mj-lt"/>
              </a:rPr>
              <a:t> }</a:t>
            </a:r>
            <a:endParaRPr lang="en-IN" dirty="0"/>
          </a:p>
        </p:txBody>
      </p:sp>
      <p:sp>
        <p:nvSpPr>
          <p:cNvPr id="164" name="TextBox 163">
            <a:extLst>
              <a:ext uri="{FF2B5EF4-FFF2-40B4-BE49-F238E27FC236}">
                <a16:creationId xmlns:a16="http://schemas.microsoft.com/office/drawing/2014/main" id="{9463F43A-2520-4D76-AC1E-1E3DC234BB2E}"/>
              </a:ext>
            </a:extLst>
          </p:cNvPr>
          <p:cNvSpPr txBox="1"/>
          <p:nvPr/>
        </p:nvSpPr>
        <p:spPr>
          <a:xfrm>
            <a:off x="5008192" y="875693"/>
            <a:ext cx="3095063" cy="1754326"/>
          </a:xfrm>
          <a:prstGeom prst="rect">
            <a:avLst/>
          </a:prstGeom>
          <a:solidFill>
            <a:schemeClr val="accent4">
              <a:lumMod val="40000"/>
              <a:lumOff val="60000"/>
            </a:schemeClr>
          </a:solidFill>
        </p:spPr>
        <p:txBody>
          <a:bodyPr wrap="square" rtlCol="0">
            <a:spAutoFit/>
          </a:bodyPr>
          <a:lstStyle/>
          <a:p>
            <a:pPr marL="85725" lvl="2"/>
            <a:r>
              <a:rPr lang="en-US" dirty="0"/>
              <a:t>typedef struct </a:t>
            </a:r>
            <a:r>
              <a:rPr lang="en-US" dirty="0" err="1"/>
              <a:t>tree_node</a:t>
            </a:r>
            <a:endParaRPr lang="en-US" dirty="0"/>
          </a:p>
          <a:p>
            <a:pPr marL="85725" lvl="2"/>
            <a:r>
              <a:rPr lang="en-US" dirty="0"/>
              <a:t>{ </a:t>
            </a:r>
          </a:p>
          <a:p>
            <a:pPr marL="85725" lvl="2"/>
            <a:r>
              <a:rPr lang="en-US" dirty="0"/>
              <a:t>  int data;</a:t>
            </a:r>
          </a:p>
          <a:p>
            <a:pPr marL="85725" lvl="2"/>
            <a:r>
              <a:rPr lang="en-US" dirty="0"/>
              <a:t>  struct </a:t>
            </a:r>
            <a:r>
              <a:rPr lang="en-US" dirty="0" err="1"/>
              <a:t>tree_node</a:t>
            </a:r>
            <a:r>
              <a:rPr lang="en-US" dirty="0"/>
              <a:t> *left;</a:t>
            </a:r>
          </a:p>
          <a:p>
            <a:pPr marL="85725" lvl="2"/>
            <a:r>
              <a:rPr lang="en-US" dirty="0"/>
              <a:t>  struct </a:t>
            </a:r>
            <a:r>
              <a:rPr lang="en-US" dirty="0" err="1"/>
              <a:t>tree_node</a:t>
            </a:r>
            <a:r>
              <a:rPr lang="en-US" dirty="0"/>
              <a:t> </a:t>
            </a:r>
            <a:r>
              <a:rPr lang="en-US"/>
              <a:t>*right;</a:t>
            </a:r>
            <a:endParaRPr lang="en-US" dirty="0"/>
          </a:p>
          <a:p>
            <a:pPr marL="85725" lvl="2"/>
            <a:r>
              <a:rPr lang="en-US" dirty="0"/>
              <a:t>} </a:t>
            </a:r>
            <a:r>
              <a:rPr lang="en-US" dirty="0" err="1"/>
              <a:t>tnd</a:t>
            </a:r>
            <a:r>
              <a:rPr lang="en-US" dirty="0"/>
              <a:t>;</a:t>
            </a:r>
            <a:endParaRPr lang="en-IN" dirty="0"/>
          </a:p>
        </p:txBody>
      </p:sp>
    </p:spTree>
    <p:extLst>
      <p:ext uri="{BB962C8B-B14F-4D97-AF65-F5344CB8AC3E}">
        <p14:creationId xmlns:p14="http://schemas.microsoft.com/office/powerpoint/2010/main" val="329077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down)">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2">
                                            <p:txEl>
                                              <p:pRg st="0" end="0"/>
                                            </p:txEl>
                                          </p:spTgt>
                                        </p:tgtEl>
                                        <p:attrNameLst>
                                          <p:attrName>style.visibility</p:attrName>
                                        </p:attrNameLst>
                                      </p:cBhvr>
                                      <p:to>
                                        <p:strVal val="visible"/>
                                      </p:to>
                                    </p:set>
                                    <p:animEffect transition="in" filter="wipe(down)">
                                      <p:cBhvr>
                                        <p:cTn id="25" dur="500"/>
                                        <p:tgtEl>
                                          <p:spTgt spid="162">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2">
                                            <p:txEl>
                                              <p:pRg st="1" end="1"/>
                                            </p:txEl>
                                          </p:spTgt>
                                        </p:tgtEl>
                                        <p:attrNameLst>
                                          <p:attrName>style.visibility</p:attrName>
                                        </p:attrNameLst>
                                      </p:cBhvr>
                                      <p:to>
                                        <p:strVal val="visible"/>
                                      </p:to>
                                    </p:set>
                                    <p:animEffect transition="in" filter="wipe(down)">
                                      <p:cBhvr>
                                        <p:cTn id="28" dur="500"/>
                                        <p:tgtEl>
                                          <p:spTgt spid="162">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2">
                                            <p:txEl>
                                              <p:pRg st="2" end="2"/>
                                            </p:txEl>
                                          </p:spTgt>
                                        </p:tgtEl>
                                        <p:attrNameLst>
                                          <p:attrName>style.visibility</p:attrName>
                                        </p:attrNameLst>
                                      </p:cBhvr>
                                      <p:to>
                                        <p:strVal val="visible"/>
                                      </p:to>
                                    </p:set>
                                    <p:animEffect transition="in" filter="wipe(down)">
                                      <p:cBhvr>
                                        <p:cTn id="31" dur="500"/>
                                        <p:tgtEl>
                                          <p:spTgt spid="162">
                                            <p:txEl>
                                              <p:pRg st="2" end="2"/>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62">
                                            <p:txEl>
                                              <p:pRg st="3" end="3"/>
                                            </p:txEl>
                                          </p:spTgt>
                                        </p:tgtEl>
                                        <p:attrNameLst>
                                          <p:attrName>style.visibility</p:attrName>
                                        </p:attrNameLst>
                                      </p:cBhvr>
                                      <p:to>
                                        <p:strVal val="visible"/>
                                      </p:to>
                                    </p:set>
                                    <p:animEffect transition="in" filter="wipe(down)">
                                      <p:cBhvr>
                                        <p:cTn id="34" dur="500"/>
                                        <p:tgtEl>
                                          <p:spTgt spid="162">
                                            <p:txEl>
                                              <p:pRg st="3" end="3"/>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62">
                                            <p:txEl>
                                              <p:pRg st="4" end="4"/>
                                            </p:txEl>
                                          </p:spTgt>
                                        </p:tgtEl>
                                        <p:attrNameLst>
                                          <p:attrName>style.visibility</p:attrName>
                                        </p:attrNameLst>
                                      </p:cBhvr>
                                      <p:to>
                                        <p:strVal val="visible"/>
                                      </p:to>
                                    </p:set>
                                    <p:animEffect transition="in" filter="wipe(down)">
                                      <p:cBhvr>
                                        <p:cTn id="37" dur="500"/>
                                        <p:tgtEl>
                                          <p:spTgt spid="162">
                                            <p:txEl>
                                              <p:pRg st="4" end="4"/>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62">
                                            <p:txEl>
                                              <p:pRg st="5" end="5"/>
                                            </p:txEl>
                                          </p:spTgt>
                                        </p:tgtEl>
                                        <p:attrNameLst>
                                          <p:attrName>style.visibility</p:attrName>
                                        </p:attrNameLst>
                                      </p:cBhvr>
                                      <p:to>
                                        <p:strVal val="visible"/>
                                      </p:to>
                                    </p:set>
                                    <p:animEffect transition="in" filter="wipe(down)">
                                      <p:cBhvr>
                                        <p:cTn id="40" dur="500"/>
                                        <p:tgtEl>
                                          <p:spTgt spid="162">
                                            <p:txEl>
                                              <p:pRg st="5" end="5"/>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62">
                                            <p:txEl>
                                              <p:pRg st="6" end="6"/>
                                            </p:txEl>
                                          </p:spTgt>
                                        </p:tgtEl>
                                        <p:attrNameLst>
                                          <p:attrName>style.visibility</p:attrName>
                                        </p:attrNameLst>
                                      </p:cBhvr>
                                      <p:to>
                                        <p:strVal val="visible"/>
                                      </p:to>
                                    </p:set>
                                    <p:animEffect transition="in" filter="wipe(down)">
                                      <p:cBhvr>
                                        <p:cTn id="43" dur="500"/>
                                        <p:tgtEl>
                                          <p:spTgt spid="162">
                                            <p:txEl>
                                              <p:pRg st="6" end="6"/>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162">
                                            <p:txEl>
                                              <p:pRg st="7" end="7"/>
                                            </p:txEl>
                                          </p:spTgt>
                                        </p:tgtEl>
                                        <p:attrNameLst>
                                          <p:attrName>style.visibility</p:attrName>
                                        </p:attrNameLst>
                                      </p:cBhvr>
                                      <p:to>
                                        <p:strVal val="visible"/>
                                      </p:to>
                                    </p:set>
                                    <p:animEffect transition="in" filter="wipe(down)">
                                      <p:cBhvr>
                                        <p:cTn id="46" dur="500"/>
                                        <p:tgtEl>
                                          <p:spTgt spid="162">
                                            <p:txEl>
                                              <p:pRg st="7" end="7"/>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2">
                                            <p:txEl>
                                              <p:pRg st="8" end="8"/>
                                            </p:txEl>
                                          </p:spTgt>
                                        </p:tgtEl>
                                        <p:attrNameLst>
                                          <p:attrName>style.visibility</p:attrName>
                                        </p:attrNameLst>
                                      </p:cBhvr>
                                      <p:to>
                                        <p:strVal val="visible"/>
                                      </p:to>
                                    </p:set>
                                    <p:animEffect transition="in" filter="wipe(down)">
                                      <p:cBhvr>
                                        <p:cTn id="49" dur="500"/>
                                        <p:tgtEl>
                                          <p:spTgt spid="1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6" grpId="0" animBg="1"/>
      <p:bldP spid="1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5439</TotalTime>
  <Words>3240</Words>
  <Application>Microsoft Office PowerPoint</Application>
  <PresentationFormat>Widescreen</PresentationFormat>
  <Paragraphs>1000</Paragraphs>
  <Slides>48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Symbol</vt:lpstr>
      <vt:lpstr>Times New Roman</vt:lpstr>
      <vt:lpstr>Wingdings</vt:lpstr>
      <vt:lpstr>Office Theme</vt:lpstr>
      <vt:lpstr>Data Structure &amp; Algorithms (PCC-CS301)</vt:lpstr>
      <vt:lpstr>Outline : Lecture 8</vt:lpstr>
      <vt:lpstr>Tree</vt:lpstr>
      <vt:lpstr>Trees:</vt:lpstr>
      <vt:lpstr>Binary Tree:</vt:lpstr>
      <vt:lpstr>Extended Binary Tree: 2-Tree</vt:lpstr>
      <vt:lpstr>Representation Binary Trees in Memory:</vt:lpstr>
      <vt:lpstr>Traversing Binary Trees</vt:lpstr>
      <vt:lpstr>Traversing Algorithms of Binary Trees: Preorder</vt:lpstr>
      <vt:lpstr>Traversing Algorithms of Binary Trees: Inorder</vt:lpstr>
      <vt:lpstr>Traversing Algorithms of Binary Trees: Postorder</vt:lpstr>
      <vt:lpstr>Threaded Binary Trees</vt:lpstr>
      <vt:lpstr>Inorder Threaded Binary Trees</vt:lpstr>
      <vt:lpstr>PowerPoint Presentation</vt:lpstr>
      <vt:lpstr>Binary Search Trees (BST):</vt:lpstr>
      <vt:lpstr>Binary Search Trees (BST): Insertion &amp; Searching</vt:lpstr>
      <vt:lpstr>Binary Search Trees (BST): Complexity of Searching</vt:lpstr>
      <vt:lpstr>Binary Search Trees (BST): Deletion</vt:lpstr>
      <vt:lpstr>Binary Search Trees (BST): Deletion</vt:lpstr>
      <vt:lpstr>Binary Search Trees (BST): Deletion</vt:lpstr>
      <vt:lpstr>Binary Search Trees (BST): Deletion</vt:lpstr>
      <vt:lpstr>Problems of BST: Searching </vt:lpstr>
      <vt:lpstr>Problems of BST: Searching</vt:lpstr>
      <vt:lpstr>AVL Trees</vt:lpstr>
      <vt:lpstr>Balanced and unbalanced BST</vt:lpstr>
      <vt:lpstr>Approaches to balancing trees</vt:lpstr>
      <vt:lpstr>Balancing Binary Search Trees</vt:lpstr>
      <vt:lpstr>Perfect Balance</vt:lpstr>
      <vt:lpstr>AVL - Good but not Perfect Balance</vt:lpstr>
      <vt:lpstr>Node Heights</vt:lpstr>
      <vt:lpstr>Node Heights after Insert 7</vt:lpstr>
      <vt:lpstr>Insert and Rotation in AVL Trees</vt:lpstr>
      <vt:lpstr>Single Rotation in an 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Insertion in AVL Trees</vt:lpstr>
      <vt:lpstr>Example of Insertions in an AVL Tree</vt:lpstr>
      <vt:lpstr>Example of Insertions in an AVL Tree</vt:lpstr>
      <vt:lpstr>Double rotation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 (PCC-CS301)</dc:title>
  <dc:creator>91974</dc:creator>
  <cp:lastModifiedBy>91974</cp:lastModifiedBy>
  <cp:revision>352</cp:revision>
  <dcterms:created xsi:type="dcterms:W3CDTF">2020-10-08T04:40:06Z</dcterms:created>
  <dcterms:modified xsi:type="dcterms:W3CDTF">2021-03-12T07:20:57Z</dcterms:modified>
</cp:coreProperties>
</file>