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4" r:id="rId6"/>
    <p:sldId id="265" r:id="rId7"/>
    <p:sldId id="266" r:id="rId8"/>
    <p:sldId id="260" r:id="rId9"/>
    <p:sldId id="261" r:id="rId10"/>
    <p:sldId id="267"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8" d="100"/>
          <a:sy n="98" d="100"/>
        </p:scale>
        <p:origin x="-41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8"/>
            <a:ext cx="6249600" cy="3693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err="1" smtClean="0"/>
              <a:t>Sourav</a:t>
            </a:r>
            <a:r>
              <a:rPr lang="en-US" dirty="0" smtClean="0"/>
              <a:t> </a:t>
            </a:r>
            <a:r>
              <a:rPr lang="en-US" dirty="0" err="1" smtClean="0"/>
              <a:t>Mandal</a:t>
            </a:r>
            <a:endParaRP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47750"/>
            <a:ext cx="9144000" cy="3908762"/>
          </a:xfrm>
          <a:prstGeom prst="rect">
            <a:avLst/>
          </a:prstGeom>
        </p:spPr>
        <p:txBody>
          <a:bodyPr wrap="square">
            <a:spAutoFit/>
          </a:bodyPr>
          <a:lstStyle/>
          <a:p>
            <a:r>
              <a:rPr lang="en-US" sz="800" dirty="0" smtClean="0"/>
              <a:t>419</a:t>
            </a:r>
            <a:r>
              <a:rPr lang="en-US" sz="800" dirty="0" smtClean="0"/>
              <a:t>, 3290, 1438, 1905, 768, 1182, 165, 2492, 167, 2659, 2653, 753, 1428, 173, 174, 2651, 1885, 3118, 322, 180, 3375, 182, 320, 2992, 577, 2993, 739, 1232, 1233, 1446, 548, 1404, 3286, 357, 1137, 2705, 1942, 2929, 1140, 2183, 3402, 2308, 1470, 2698, 534, 799, 2695, 538, 2476, 144, 1158, 2374, 793, 790, 346, 151, 344, 1460, 3283, 2369, 195, 310, 124, 235, 668, 3315, 239, 1313, 3074, 3344, 3044, 1792, 1317, 2548, 3048, 621, 3337, 1328, 1773, 1770, 1329, 1331, 2301, 2304, 1358, 640, 637, 1357, 1748, 1346, 2310, 669, 234, 729, 1802, 2999, 200, 725, 1396, 721, 2523, 1252, 719, 1830, 1706, 3007, 2341, 704, 2340, 2339, 298, 3086, 605, 695, 1722, 2606, 2603, 1726, 1291, 3080, 1299, 2335, 2379, 2937, 270, 2013, 52, 2851, 2109, 2023, 1558, 2434, 2111, 906, 3199, 820, 902, 2856, 3202, 2859, 1000, 3217, 2083, 2860, 3251, 995, 973, 1068, 2747, 3451, 2816, 2060, 2120, 23, 407, 953, 3232, 2836, 946, 25, 2055, 2841, 3470, 1028, 37, 934, 2029, 1033, 2791, 925, 2103, 2822, 2428, 2762, 2761, 2033, 2850, 2794, 1074, 2865, 886, 3262, 2386, 2418, 2728, 2458, 1506, 2149, 983, 2464, 2152, 1115, 109, 2914, 3433, 3169, 3420, 3225, 498, 3223, 1492, 117, 2465, 3157, 2165, 515, 99, 377, 1625, 2391, 975, 3191, 1076, 2737, 1530, 1084, 2879, 1086, 2070, 2072, 2130, 1091, 2826, 1578, 89, 1991, 91, 3256, 2884, 381, 1629, 1740, 1745, 1577, 1367, 433, 1353, 3231, 2318, 359, 611, 1600, 3151, 1478, 368, 2372, 1511, 2358, 478, 1519, 2498, 1691, 318, 3300, 3112, 2505, 1407, 1545, 307, 1390, 2530, 2531, 1713, 3241, 1721, 443, 442, 3077, 2425, 1549, 1, 789, 187, 110, 835, 115, 1953, 1950, 2923, 2942, 142, 796, 1925, 3395, 786, 1165, 2680, 1893, 2647, 1217, 2990, 185, 3427, 1970, 856, 1054, 3495, 993, 2082, 2088, 2796, 1014, 945, 928, 2027, 1098, 908, 903, 2751, 76, 1993, 2732, 1990, 1985, 1867, 1824, 2641, 723, 3013, 215, 2611, 2618, 1274, 2621, 2622, 2585, 1318, 656, 1798, 260, 1760, 730, 2633, 633, 3335, 1763, 652, 2730, 116, 1221, 3088, 990, 1104, 2607, 3183, 410, 1515, 440, 962, 1301, 86, 1996, 1999, 3154, 470, 2009, 1315, 955, 3468, 1480, 2559, 338, 1702, 825, 2479, 1914, 2958, 2251, 1758, 2672, 172, 1690, 328, 1134, 2935, 217, 776, 1467, 56, 398, 1207, 576, 772, 3105, 556, 2831, 736, 2808, 2427, 918, 1586, 1449, 1184, 2555, 513, 1308, 1062, 829, 1123, 703, 1471, 3016, 2536, 533, 3181, 2947, 2892, 3012, 2729, 1589, 2597, 2623, 1303, 2961, 1378, 2683, 545, 1306, 2712, 2805, 2195, 2057, 2053, 3255, 374, 2044, 371, 40, 3467, 363, 360, 1926, 2022, 2377, 2017, 220, 62, 3307, 2005, 2345, 3298, 21, 312, 1860, 1594, 189, 1787, 2213, 1602, 1663, 1668, 2114, 285, 290, 2012, 3356, 3227, 2676, 2969, 2282, 2092, 1143, 1872, 53, 2378, 2995, 517, 2550, 974, 2325, 134, 511, 1052, 70, 1453, 3084, 1972, 1994, 1413, 1088, 3445, 1918, 3114, 858, 188, 572, 224, 693, 1081, 327, 505, 593, 884, 1289, 3448, 979, 1445, 3293, 3129, 2191, 3130, 1452, 2535, 364, 3031, 2786, 2779, 2780, 2693, 1342, 716, 1522, 140, 1532, 1623, 2396, 1795, 2833, 1540, 465, 2443, 3197, 1617, 122, 1767, 2426, 3054, 2661, 2922, 1610, 2404, 1327, 1326, 447, 3472, 1355, 1906, 937, 132, 933, 3386, 3332, 156, 3008, 405, 2778, 485, 1500, 831, 1120, 256, 817, 3042, 1965, 2908, 2689, 2954, 625, 3065, 2520, 1944, 1166, 2709, 1794, 683, 2329, 843, 1934, 293, 3082, 279, 1304, 2575, 262, 631, 612, 681, 639, 613, 673, 1709, 1297, 1319, 3355, 245, 1701, 2775, 1650, 3152, 1479, 17, 362, 3158, 1607, 1484, 3163, 964, 926, 3363, 932, 2980, 1190, 766, 1833, 1624, 2448, 717, 3193, 2977, 464, 951, 2254, 203, 3239, 216, 2063, 218, 5, 1815, 321, 2502, 1077, 2125, 1684, 564, 694, 2485, 3393, 2365, 550, 891, 1454, 3133, 543, 2862, 3455, 2081, 2471, 529, 3210, 2098, 2421, 649, 1895, 1504, 276, 1822, 742, 705, 520, 2714, 3147, 350, 64, 687, 1903, 2632, 697, 1179, 3374, 2319, 2561, 1638, 1116, 1095, 3253, 824, 1571, 2470, 2752, 1507, 2848, 2106, 2038, 2079, 1264, 1070, 660, 30, 2976, 81, 1012, 2054, 1240, 199, 3486, 2814, 1873, 3494, 1425, 2112, 1408, 297, 680, 3312, 3096, 851, 101, 1983, 3419, 2136, 1941, 1167, 1161, 1923, 2823, 2817, 108, 826, 1886, 1197, 143, 2168, 1216, 2708, 3487, 745, 1219, 2075, 985, 3480, 1087, 2050, 2108, 2122, 1174, 2746, 2748, 2967, 2731, 1148, 854, 1159, 106, 1038, 2773, 2042, 2838, 3473, 3475, 1108, 2414, 3282, 309, 1687, 2436, 3119, 316, 2376, 476, 2276, 675, 1399, 3257, 3043, 589, 3125, 3275, 3338, 2573, 1781, 1333, 2306, 1705, 1751, 281, 296, 1648, 3203, 236, 1655, 559, 3139, 1829, 3209, 1854, 409, 2236, 1253, 1265, 126, 1978, 1703, 3216, 2758, 2389, 1393, 900, 1764, 1035, 2710, 1456, 2846, 2713, 3322, 2994, 2719, 2330, 1341, 3156, 2878, 1185, 876, 689, 1564, 2949, 1538, 966, 3142, 155, 2905, 2452, 1608, 885, 2840, 3123, 1105, 2128, 1963, 1359, 481, 351, 1584, 3452, 3446, 1121, 3222, 2556, 1485, 2032, 1203, 1565, 1810, 1495, 100, 1145, 2468, 1473, 2375, 1056, 2750, 2469, 1477, 2474, 2020, 2755, 1870, 2036, 1483, 1616, 1551, 2400, 1554, 1611, 1006, 2433, 2401, 2793, 2095, 1561, 2799, 1567, 1570, 1599, 1576, 1597, 1579, 987, 1547, 1537, 1517, 1030, 1049, 2770, 2380, 1646, 1493, 1494, 1644, 1461, 1502, 1627, 1503, 2101, 2383, 1024, 2385, 2454, 1021, 2046, 1643, 2138, 2367, 1451, 2268, 1818, 1817, 1812, 2684, 2194, 2601, 1811, 1917, 1282, 2686, 2592, 2190, 1806, 1302, 2279, 1152, 2189, 2281, 1272, 1591, 2201, 1194, 1858, 1210, 1881, 1853, 1205, 1887, 2240, 2247, 1237, 1820, 1845, 1844, 1250, 1837, 2210, 2266, 2620, 1821, 1933, 2697, 2283, 2132, 1106, 2528, 1103, 2527, 1102, 2726, 1866, 1398, 1698, 2537, 2733, 1696, 1694, 2740, 1435, 2489, 2361, 1672, 2723, 2538, 1144, 1947, 2184, 1937, 2284, 2702, 1788, 2182, 2574, 1332, 1133, 2717, 1129, 2565, 1762, 1957, 2155, 2542, 1374, 1113, 2616, 2076, 461, 171, 2886, 2887, 177, 3201, 2901, 47, 844, 2880, 50, 3382, 833, 832, 500, 507, 44, 41, </a:t>
            </a:r>
            <a:r>
              <a:rPr lang="en-US" sz="800" dirty="0" smtClean="0"/>
              <a:t>3249</a:t>
            </a:r>
            <a:endParaRPr lang="en-US" sz="800" dirty="0"/>
          </a:p>
        </p:txBody>
      </p:sp>
      <p:sp>
        <p:nvSpPr>
          <p:cNvPr id="7" name="Shape 99"/>
          <p:cNvSpPr/>
          <p:nvPr/>
        </p:nvSpPr>
        <p:spPr>
          <a:xfrm>
            <a:off x="0" y="361950"/>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mn-lt"/>
              </a:rPr>
              <a:t>These were the customer id of the top 1000 customers</a:t>
            </a:r>
            <a:endParaRPr>
              <a:latin typeface="+mn-l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smtClean="0"/>
              <a:t>Thank You</a:t>
            </a:r>
            <a:endParaRP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385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mn-lt"/>
              </a:rPr>
              <a:t>Identifying and recommending High Value Customers</a:t>
            </a:r>
            <a:endParaRPr>
              <a:latin typeface="+mn-lt"/>
            </a:endParaRPr>
          </a:p>
        </p:txBody>
      </p:sp>
      <p:sp>
        <p:nvSpPr>
          <p:cNvPr id="124" name="Shape 73"/>
          <p:cNvSpPr/>
          <p:nvPr/>
        </p:nvSpPr>
        <p:spPr>
          <a:xfrm>
            <a:off x="0" y="1657350"/>
            <a:ext cx="4134600" cy="209592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US" b="1" u="sng" dirty="0" smtClean="0">
                <a:latin typeface="Baskerville Old Face" pitchFamily="18" charset="0"/>
              </a:rPr>
              <a:t>Outline Of Problem</a:t>
            </a:r>
          </a:p>
          <a:p>
            <a:pPr algn="ctr"/>
            <a:endParaRPr lang="en-US" sz="900" b="1" u="sng" dirty="0" smtClean="0"/>
          </a:p>
          <a:p>
            <a:pPr>
              <a:buFont typeface="Arial" pitchFamily="34" charset="0"/>
              <a:buChar char="•"/>
            </a:pPr>
            <a:r>
              <a:rPr lang="en-US" sz="1200" dirty="0" smtClean="0">
                <a:latin typeface="Nirmala UI" pitchFamily="34" charset="0"/>
                <a:cs typeface="Nirmala UI" pitchFamily="34" charset="0"/>
              </a:rPr>
              <a:t> Sprocket Central is a company that specializes in high quality bike accessories.</a:t>
            </a:r>
          </a:p>
          <a:p>
            <a:pPr>
              <a:buFont typeface="Arial" pitchFamily="34" charset="0"/>
              <a:buChar char="•"/>
            </a:pPr>
            <a:endParaRPr lang="en-US" sz="1200" dirty="0" smtClean="0">
              <a:latin typeface="Nirmala UI" pitchFamily="34" charset="0"/>
              <a:cs typeface="Nirmala UI" pitchFamily="34" charset="0"/>
            </a:endParaRPr>
          </a:p>
          <a:p>
            <a:pPr>
              <a:buFont typeface="Arial" pitchFamily="34" charset="0"/>
              <a:buChar char="•"/>
            </a:pPr>
            <a:r>
              <a:rPr lang="en-US" sz="1200" dirty="0" smtClean="0">
                <a:latin typeface="Nirmala UI" pitchFamily="34" charset="0"/>
                <a:cs typeface="Nirmala UI" pitchFamily="34" charset="0"/>
              </a:rPr>
              <a:t> The Marketing teams is looking to boost sales.</a:t>
            </a:r>
          </a:p>
          <a:p>
            <a:pPr>
              <a:buFont typeface="Arial" pitchFamily="34" charset="0"/>
              <a:buChar char="•"/>
            </a:pPr>
            <a:endParaRPr lang="en-US" sz="1200" dirty="0" smtClean="0">
              <a:latin typeface="Nirmala UI" pitchFamily="34" charset="0"/>
              <a:cs typeface="Nirmala UI" pitchFamily="34" charset="0"/>
            </a:endParaRPr>
          </a:p>
          <a:p>
            <a:pPr>
              <a:buFont typeface="Arial" pitchFamily="34" charset="0"/>
              <a:buChar char="•"/>
            </a:pPr>
            <a:r>
              <a:rPr lang="en-US" sz="1200" dirty="0" smtClean="0">
                <a:latin typeface="Nirmala UI" pitchFamily="34" charset="0"/>
                <a:cs typeface="Nirmala UI" pitchFamily="34" charset="0"/>
              </a:rPr>
              <a:t> </a:t>
            </a:r>
            <a:r>
              <a:rPr lang="en-US" sz="1200" dirty="0" smtClean="0">
                <a:latin typeface="Nirmala UI" pitchFamily="34" charset="0"/>
                <a:cs typeface="Nirmala UI" pitchFamily="34" charset="0"/>
              </a:rPr>
              <a:t>To target 1000 new customers that will bring highest value to the </a:t>
            </a:r>
            <a:r>
              <a:rPr lang="en-US" sz="1200" dirty="0" err="1" smtClean="0">
                <a:latin typeface="Nirmala UI" pitchFamily="34" charset="0"/>
                <a:cs typeface="Nirmala UI" pitchFamily="34" charset="0"/>
              </a:rPr>
              <a:t>bussiness</a:t>
            </a:r>
            <a:r>
              <a:rPr lang="en-US" sz="1200" dirty="0" smtClean="0">
                <a:latin typeface="Nirmala UI" pitchFamily="34" charset="0"/>
                <a:cs typeface="Nirmala UI" pitchFamily="34" charset="0"/>
              </a:rPr>
              <a:t>.</a:t>
            </a:r>
            <a:endParaRPr sz="1200">
              <a:latin typeface="Nirmala UI" pitchFamily="34" charset="0"/>
              <a:cs typeface="Nirmala UI" pitchFamily="34"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73"/>
          <p:cNvSpPr/>
          <p:nvPr/>
        </p:nvSpPr>
        <p:spPr>
          <a:xfrm>
            <a:off x="4648200" y="1657350"/>
            <a:ext cx="4134600" cy="23082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US" b="1" u="sng" dirty="0" smtClean="0">
                <a:latin typeface="Baskerville Old Face" pitchFamily="18" charset="0"/>
              </a:rPr>
              <a:t>Approach For Data Analysis</a:t>
            </a:r>
          </a:p>
          <a:p>
            <a:pPr algn="ctr"/>
            <a:endParaRPr lang="en-US" sz="900" b="1" u="sng" dirty="0" smtClean="0"/>
          </a:p>
          <a:p>
            <a:pPr>
              <a:buFont typeface="Arial" pitchFamily="34" charset="0"/>
              <a:buChar char="•"/>
            </a:pPr>
            <a:r>
              <a:rPr lang="en-US" sz="1200" dirty="0" smtClean="0">
                <a:latin typeface="Nirmala UI" pitchFamily="34" charset="0"/>
                <a:cs typeface="Nirmala UI" pitchFamily="34" charset="0"/>
              </a:rPr>
              <a:t> </a:t>
            </a:r>
            <a:r>
              <a:rPr lang="en-US" sz="1200" dirty="0" smtClean="0">
                <a:latin typeface="Century Gothic" pitchFamily="34" charset="0"/>
              </a:rPr>
              <a:t>Profit of Wealth Segment by Age </a:t>
            </a:r>
            <a:r>
              <a:rPr lang="en-US" sz="1200" dirty="0" smtClean="0">
                <a:latin typeface="Century Gothic" pitchFamily="34" charset="0"/>
              </a:rPr>
              <a:t>Category.</a:t>
            </a:r>
            <a:endParaRPr lang="en-US" sz="1200" dirty="0" smtClean="0">
              <a:latin typeface="Century Gothic" pitchFamily="34" charset="0"/>
            </a:endParaRPr>
          </a:p>
          <a:p>
            <a:pPr>
              <a:buFont typeface="Arial" pitchFamily="34" charset="0"/>
              <a:buChar char="•"/>
            </a:pPr>
            <a:endParaRPr lang="en-US" sz="1200" dirty="0" smtClean="0">
              <a:latin typeface="Nirmala UI" pitchFamily="34" charset="0"/>
              <a:cs typeface="Nirmala UI" pitchFamily="34" charset="0"/>
            </a:endParaRPr>
          </a:p>
          <a:p>
            <a:pPr>
              <a:buFont typeface="Arial" pitchFamily="34" charset="0"/>
              <a:buChar char="•"/>
            </a:pPr>
            <a:r>
              <a:rPr lang="en-US" sz="1200" dirty="0" smtClean="0">
                <a:latin typeface="Nirmala UI" pitchFamily="34" charset="0"/>
                <a:cs typeface="Nirmala UI" pitchFamily="34" charset="0"/>
              </a:rPr>
              <a:t> Numbers of cars owned in each state.</a:t>
            </a:r>
          </a:p>
          <a:p>
            <a:pPr>
              <a:buFont typeface="Arial" pitchFamily="34" charset="0"/>
              <a:buChar char="•"/>
            </a:pPr>
            <a:endParaRPr lang="en-US" sz="1200" dirty="0" smtClean="0">
              <a:latin typeface="Nirmala UI" pitchFamily="34" charset="0"/>
              <a:cs typeface="Nirmala UI" pitchFamily="34" charset="0"/>
            </a:endParaRPr>
          </a:p>
          <a:p>
            <a:pPr>
              <a:buFont typeface="Arial" pitchFamily="34" charset="0"/>
              <a:buChar char="•"/>
            </a:pPr>
            <a:r>
              <a:rPr lang="en-US" sz="1200" dirty="0" smtClean="0">
                <a:latin typeface="Nirmala UI" pitchFamily="34" charset="0"/>
                <a:cs typeface="Nirmala UI" pitchFamily="34" charset="0"/>
              </a:rPr>
              <a:t> </a:t>
            </a:r>
            <a:r>
              <a:rPr lang="en-US" sz="1200" dirty="0" smtClean="0">
                <a:latin typeface="Nirmala UI" pitchFamily="34" charset="0"/>
                <a:cs typeface="Nirmala UI" pitchFamily="34" charset="0"/>
              </a:rPr>
              <a:t>Top Industries contributing the maximum profit and bike related sales.</a:t>
            </a:r>
          </a:p>
          <a:p>
            <a:pPr>
              <a:buFont typeface="Arial" pitchFamily="34" charset="0"/>
              <a:buChar char="•"/>
            </a:pPr>
            <a:endParaRPr lang="en-US" sz="1200" dirty="0" smtClean="0">
              <a:latin typeface="Nirmala UI" pitchFamily="34" charset="0"/>
              <a:cs typeface="Nirmala UI" pitchFamily="34" charset="0"/>
            </a:endParaRPr>
          </a:p>
          <a:p>
            <a:pPr>
              <a:buFont typeface="Arial" pitchFamily="34" charset="0"/>
              <a:buChar char="•"/>
            </a:pPr>
            <a:r>
              <a:rPr lang="en-US" sz="1200" dirty="0" smtClean="0">
                <a:latin typeface="Nirmala UI" pitchFamily="34" charset="0"/>
                <a:cs typeface="Nirmala UI" pitchFamily="34" charset="0"/>
              </a:rPr>
              <a:t> Bike Related Purchase Over Last Three Years  On Gender.</a:t>
            </a:r>
            <a:endParaRPr sz="1200">
              <a:latin typeface="Nirmala UI" pitchFamily="34" charset="0"/>
              <a:cs typeface="Nirmala UI"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600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Century Gothic" pitchFamily="34" charset="0"/>
              </a:rPr>
              <a:t>Profit of Wealth Segment by Age Category</a:t>
            </a:r>
            <a:endParaRPr>
              <a:latin typeface="Century Gothic" pitchFamily="34" charset="0"/>
            </a:endParaRPr>
          </a:p>
        </p:txBody>
      </p:sp>
      <p:sp>
        <p:nvSpPr>
          <p:cNvPr id="133" name="Shape 82"/>
          <p:cNvSpPr/>
          <p:nvPr/>
        </p:nvSpPr>
        <p:spPr>
          <a:xfrm>
            <a:off x="152400" y="1885950"/>
            <a:ext cx="4519375" cy="266223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US" sz="1400" dirty="0" smtClean="0">
                <a:latin typeface="Bell MT" pitchFamily="18" charset="0"/>
                <a:ea typeface="Arial Unicode MS" pitchFamily="34" charset="-128"/>
                <a:cs typeface="Arial Unicode MS" pitchFamily="34" charset="-128"/>
              </a:rPr>
              <a:t> </a:t>
            </a:r>
            <a:r>
              <a:rPr lang="en-US" sz="1400" dirty="0" smtClean="0">
                <a:latin typeface="Bell MT" pitchFamily="18" charset="0"/>
                <a:ea typeface="Arial Unicode MS" pitchFamily="34" charset="-128"/>
                <a:cs typeface="Arial Unicode MS" pitchFamily="34" charset="-128"/>
              </a:rPr>
              <a:t>Overall, among the different Age Category, Mass </a:t>
            </a:r>
            <a:r>
              <a:rPr lang="en-US" sz="1400" dirty="0" smtClean="0">
                <a:latin typeface="Bell MT" pitchFamily="18" charset="0"/>
                <a:ea typeface="Arial Unicode MS" pitchFamily="34" charset="-128"/>
                <a:cs typeface="Arial Unicode MS" pitchFamily="34" charset="-128"/>
              </a:rPr>
              <a:t>C</a:t>
            </a:r>
            <a:r>
              <a:rPr lang="en-US" sz="1400" dirty="0" smtClean="0">
                <a:latin typeface="Bell MT" pitchFamily="18" charset="0"/>
                <a:ea typeface="Arial Unicode MS" pitchFamily="34" charset="-128"/>
                <a:cs typeface="Arial Unicode MS" pitchFamily="34" charset="-128"/>
              </a:rPr>
              <a:t>ustomer segment of the Wealth Category makes the highest profit.</a:t>
            </a:r>
          </a:p>
          <a:p>
            <a:pPr>
              <a:buFont typeface="Arial" pitchFamily="34" charset="0"/>
              <a:buChar char="•"/>
            </a:pPr>
            <a:endParaRPr lang="en-US" sz="1400" dirty="0" smtClean="0">
              <a:latin typeface="Bell MT" pitchFamily="18" charset="0"/>
              <a:ea typeface="Arial Unicode MS" pitchFamily="34" charset="-128"/>
              <a:cs typeface="Arial Unicode MS" pitchFamily="34" charset="-128"/>
            </a:endParaRPr>
          </a:p>
          <a:p>
            <a:pPr>
              <a:buFont typeface="Arial" pitchFamily="34" charset="0"/>
              <a:buChar char="•"/>
            </a:pPr>
            <a:r>
              <a:rPr lang="en-US" sz="1400" dirty="0" smtClean="0">
                <a:latin typeface="Bell MT" pitchFamily="18" charset="0"/>
                <a:ea typeface="Arial Unicode MS" pitchFamily="34" charset="-128"/>
                <a:cs typeface="Arial Unicode MS" pitchFamily="34" charset="-128"/>
              </a:rPr>
              <a:t> </a:t>
            </a:r>
            <a:r>
              <a:rPr lang="en-US" sz="1400" dirty="0" smtClean="0">
                <a:latin typeface="Bell MT" pitchFamily="18" charset="0"/>
                <a:ea typeface="Arial Unicode MS" pitchFamily="34" charset="-128"/>
                <a:cs typeface="Arial Unicode MS" pitchFamily="34" charset="-128"/>
              </a:rPr>
              <a:t>Mass Customer Aged between 41-50 are likely to bring more profit for the company compared to other groups.</a:t>
            </a:r>
          </a:p>
          <a:p>
            <a:pPr>
              <a:buFont typeface="Arial" pitchFamily="34" charset="0"/>
              <a:buChar char="•"/>
            </a:pPr>
            <a:endParaRPr lang="en-US" sz="1400" dirty="0" smtClean="0">
              <a:latin typeface="Bell MT" pitchFamily="18" charset="0"/>
              <a:ea typeface="Arial Unicode MS" pitchFamily="34" charset="-128"/>
              <a:cs typeface="Arial Unicode MS" pitchFamily="34" charset="-128"/>
            </a:endParaRPr>
          </a:p>
          <a:p>
            <a:pPr>
              <a:buFont typeface="Arial" pitchFamily="34" charset="0"/>
              <a:buChar char="•"/>
            </a:pPr>
            <a:r>
              <a:rPr lang="en-US" sz="1400" dirty="0" smtClean="0">
                <a:latin typeface="Bell MT" pitchFamily="18" charset="0"/>
                <a:ea typeface="Arial Unicode MS" pitchFamily="34" charset="-128"/>
                <a:cs typeface="Arial Unicode MS" pitchFamily="34" charset="-128"/>
              </a:rPr>
              <a:t> </a:t>
            </a:r>
            <a:r>
              <a:rPr lang="en-US" sz="1400" dirty="0" smtClean="0">
                <a:latin typeface="Bell MT" pitchFamily="18" charset="0"/>
                <a:ea typeface="Arial Unicode MS" pitchFamily="34" charset="-128"/>
                <a:cs typeface="Arial Unicode MS" pitchFamily="34" charset="-128"/>
              </a:rPr>
              <a:t>This also shows a trend in increase in buying power of customers till the age of 50 then it gradually decrease, thus leading to a lower profit.</a:t>
            </a:r>
            <a:endParaRPr sz="1400">
              <a:latin typeface="Bell MT" pitchFamily="18" charset="0"/>
              <a:ea typeface="Arial Unicode MS" pitchFamily="34" charset="-128"/>
              <a:cs typeface="Arial Unicode MS" pitchFamily="34" charset="-128"/>
            </a:endParaRP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descr="D:\Temp\KMPG_Fig\Figure 2021-05-05 222232 (1).png"/>
          <p:cNvPicPr>
            <a:picLocks noChangeAspect="1" noChangeArrowheads="1"/>
          </p:cNvPicPr>
          <p:nvPr/>
        </p:nvPicPr>
        <p:blipFill>
          <a:blip r:embed="rId2"/>
          <a:srcRect/>
          <a:stretch>
            <a:fillRect/>
          </a:stretch>
        </p:blipFill>
        <p:spPr bwMode="auto">
          <a:xfrm>
            <a:off x="4724400" y="2038350"/>
            <a:ext cx="4419600" cy="3105150"/>
          </a:xfrm>
          <a:prstGeom prst="rect">
            <a:avLst/>
          </a:prstGeom>
          <a:noFill/>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549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mn-lt"/>
                <a:cs typeface="Nirmala UI" pitchFamily="34" charset="0"/>
              </a:rPr>
              <a:t>Numbers of cars owned in each state.</a:t>
            </a:r>
            <a:endParaRPr>
              <a:latin typeface="+mn-lt"/>
            </a:endParaRPr>
          </a:p>
        </p:txBody>
      </p:sp>
      <p:sp>
        <p:nvSpPr>
          <p:cNvPr id="133" name="Shape 82"/>
          <p:cNvSpPr/>
          <p:nvPr/>
        </p:nvSpPr>
        <p:spPr>
          <a:xfrm>
            <a:off x="228600" y="1809750"/>
            <a:ext cx="4134600" cy="166266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US" sz="1200" dirty="0" smtClean="0">
                <a:latin typeface="Bell MT" pitchFamily="18" charset="0"/>
              </a:rPr>
              <a:t>New South Wales could be potential market opportunities for the company</a:t>
            </a:r>
          </a:p>
          <a:p>
            <a:pPr>
              <a:buFont typeface="Arial" pitchFamily="34" charset="0"/>
              <a:buChar char="•"/>
            </a:pPr>
            <a:endParaRPr lang="en-US" sz="1200" dirty="0" smtClean="0">
              <a:latin typeface="Bell MT" pitchFamily="18" charset="0"/>
            </a:endParaRPr>
          </a:p>
          <a:p>
            <a:pPr>
              <a:buFont typeface="Arial" pitchFamily="34" charset="0"/>
              <a:buChar char="•"/>
            </a:pPr>
            <a:r>
              <a:rPr lang="en-US" sz="1200" dirty="0" smtClean="0">
                <a:latin typeface="Bell MT" pitchFamily="18" charset="0"/>
              </a:rPr>
              <a:t>New South </a:t>
            </a:r>
            <a:r>
              <a:rPr lang="en-US" sz="1200" dirty="0" smtClean="0">
                <a:latin typeface="Bell MT" pitchFamily="18" charset="0"/>
              </a:rPr>
              <a:t>Wales, has the highest potential as the number of people that own car is almost equal to the people who don’t own cars which shows that there is opportunity to find value customers there. </a:t>
            </a:r>
            <a:endParaRPr sz="1200">
              <a:latin typeface="Bell MT" pitchFamily="18"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1" name="Picture 3"/>
          <p:cNvPicPr>
            <a:picLocks noChangeAspect="1" noChangeArrowheads="1"/>
          </p:cNvPicPr>
          <p:nvPr/>
        </p:nvPicPr>
        <p:blipFill>
          <a:blip r:embed="rId2"/>
          <a:srcRect/>
          <a:stretch>
            <a:fillRect/>
          </a:stretch>
        </p:blipFill>
        <p:spPr bwMode="auto">
          <a:xfrm>
            <a:off x="5181600" y="1885950"/>
            <a:ext cx="3962400" cy="3257550"/>
          </a:xfrm>
          <a:prstGeom prst="rect">
            <a:avLst/>
          </a:prstGeom>
          <a:noFill/>
          <a:ln w="9525">
            <a:noFill/>
            <a:miter lim="800000"/>
            <a:headEnd/>
            <a:tailEnd/>
          </a:ln>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925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Nirmala UI" pitchFamily="34" charset="0"/>
                <a:cs typeface="Nirmala UI" pitchFamily="34" charset="0"/>
              </a:rPr>
              <a:t>Top Industries contributing the maximum profit and bike related </a:t>
            </a:r>
            <a:r>
              <a:rPr lang="en-US" dirty="0" smtClean="0">
                <a:latin typeface="Nirmala UI" pitchFamily="34" charset="0"/>
                <a:cs typeface="Nirmala UI" pitchFamily="34" charset="0"/>
              </a:rPr>
              <a:t>sales</a:t>
            </a:r>
            <a:r>
              <a:rPr smtClean="0"/>
              <a:t>.</a:t>
            </a:r>
            <a:endParaRPr/>
          </a:p>
        </p:txBody>
      </p:sp>
      <p:sp>
        <p:nvSpPr>
          <p:cNvPr id="133" name="Shape 82"/>
          <p:cNvSpPr/>
          <p:nvPr/>
        </p:nvSpPr>
        <p:spPr>
          <a:xfrm>
            <a:off x="152400" y="1885950"/>
            <a:ext cx="4267200" cy="208739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US" sz="1200" b="1" dirty="0" smtClean="0">
                <a:latin typeface="Bell MT" pitchFamily="18" charset="0"/>
              </a:rPr>
              <a:t>Manufacturing</a:t>
            </a:r>
            <a:r>
              <a:rPr lang="en-US" sz="1200" dirty="0" smtClean="0">
                <a:latin typeface="Bell MT" pitchFamily="18" charset="0"/>
              </a:rPr>
              <a:t> and </a:t>
            </a:r>
            <a:r>
              <a:rPr lang="en-US" sz="1200" b="1" dirty="0" smtClean="0">
                <a:latin typeface="Bell MT" pitchFamily="18" charset="0"/>
              </a:rPr>
              <a:t>Financial Services </a:t>
            </a:r>
            <a:r>
              <a:rPr lang="en-US" sz="1200" dirty="0" smtClean="0">
                <a:latin typeface="Bell MT" pitchFamily="18" charset="0"/>
              </a:rPr>
              <a:t>followed by </a:t>
            </a:r>
            <a:r>
              <a:rPr lang="en-US" sz="1200" b="1" dirty="0" smtClean="0">
                <a:latin typeface="Bell MT" pitchFamily="18" charset="0"/>
              </a:rPr>
              <a:t>Health </a:t>
            </a:r>
            <a:r>
              <a:rPr lang="en-US" sz="1200" dirty="0" smtClean="0">
                <a:latin typeface="Bell MT" pitchFamily="18" charset="0"/>
              </a:rPr>
              <a:t>industries brings the highest profit to the company.</a:t>
            </a:r>
          </a:p>
          <a:p>
            <a:pPr>
              <a:buFont typeface="Arial" pitchFamily="34" charset="0"/>
              <a:buChar char="•"/>
            </a:pPr>
            <a:endParaRPr lang="en-US" sz="1200" dirty="0" smtClean="0">
              <a:latin typeface="Bell MT" pitchFamily="18" charset="0"/>
            </a:endParaRPr>
          </a:p>
          <a:p>
            <a:pPr>
              <a:buFont typeface="Arial" pitchFamily="34" charset="0"/>
              <a:buChar char="•"/>
            </a:pPr>
            <a:r>
              <a:rPr lang="en-US" sz="1200" dirty="0" smtClean="0">
                <a:latin typeface="Bell MT" pitchFamily="18" charset="0"/>
              </a:rPr>
              <a:t>This can be obvious as most of these industry sectors are based within the city or on the outside of the city therefore consumers prefer bikes for commuting.</a:t>
            </a:r>
          </a:p>
          <a:p>
            <a:pPr>
              <a:buFont typeface="Arial" pitchFamily="34" charset="0"/>
              <a:buChar char="•"/>
            </a:pPr>
            <a:endParaRPr lang="en-US" sz="1200" dirty="0" smtClean="0">
              <a:latin typeface="Bell MT" pitchFamily="18" charset="0"/>
            </a:endParaRPr>
          </a:p>
          <a:p>
            <a:pPr>
              <a:buFont typeface="Arial" pitchFamily="34" charset="0"/>
              <a:buChar char="•"/>
            </a:pPr>
            <a:r>
              <a:rPr lang="en-US" sz="1200" dirty="0" smtClean="0">
                <a:latin typeface="Bell MT" pitchFamily="18" charset="0"/>
              </a:rPr>
              <a:t>Most of the industry sectors have returned less than $1 million in profits.</a:t>
            </a:r>
            <a:endParaRPr sz="1200">
              <a:latin typeface="Bell MT" pitchFamily="18"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5" name="Picture 3" descr="D:\Temp\KMPG_Fig\Figure 2021-05-06 101550.png"/>
          <p:cNvPicPr>
            <a:picLocks noChangeAspect="1" noChangeArrowheads="1"/>
          </p:cNvPicPr>
          <p:nvPr/>
        </p:nvPicPr>
        <p:blipFill>
          <a:blip r:embed="rId2"/>
          <a:srcRect/>
          <a:stretch>
            <a:fillRect/>
          </a:stretch>
        </p:blipFill>
        <p:spPr bwMode="auto">
          <a:xfrm>
            <a:off x="4418013" y="1809750"/>
            <a:ext cx="4725987" cy="3333750"/>
          </a:xfrm>
          <a:prstGeom prst="rect">
            <a:avLst/>
          </a:prstGeom>
          <a:noFill/>
        </p:spPr>
      </p:pic>
      <p:sp>
        <p:nvSpPr>
          <p:cNvPr id="12" name="Rectangle 11"/>
          <p:cNvSpPr/>
          <p:nvPr/>
        </p:nvSpPr>
        <p:spPr>
          <a:xfrm rot="16200000">
            <a:off x="3773388" y="2836962"/>
            <a:ext cx="1143000" cy="307775"/>
          </a:xfrm>
          <a:prstGeom prst="rect">
            <a:avLst/>
          </a:prstGeom>
          <a:no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rgbClr val="000000"/>
                </a:solidFill>
                <a:effectLst/>
                <a:uFillTx/>
                <a:latin typeface="+mj-lt"/>
                <a:ea typeface="+mn-ea"/>
                <a:cs typeface="+mn-cs"/>
                <a:sym typeface="Arial"/>
              </a:rPr>
              <a:t>In millions</a:t>
            </a:r>
            <a:endParaRPr kumimoji="0" lang="en-US" sz="1400" b="0" i="0" u="none" strike="noStrike" cap="none" spc="0" normalizeH="0" baseline="0" dirty="0">
              <a:ln>
                <a:noFill/>
              </a:ln>
              <a:solidFill>
                <a:srgbClr val="000000"/>
              </a:solidFill>
              <a:effectLst/>
              <a:uFillTx/>
              <a:latin typeface="+mj-lt"/>
              <a:ea typeface="+mn-ea"/>
              <a:cs typeface="+mn-cs"/>
              <a:sym typeface="Aria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549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Nirmala UI" pitchFamily="34" charset="0"/>
                <a:cs typeface="Nirmala UI" pitchFamily="34" charset="0"/>
              </a:rPr>
              <a:t>Bike Related Purchase Over Last Three Years  On Gender.</a:t>
            </a:r>
            <a:endParaRPr/>
          </a:p>
        </p:txBody>
      </p:sp>
      <p:sp>
        <p:nvSpPr>
          <p:cNvPr id="133" name="Shape 82"/>
          <p:cNvSpPr/>
          <p:nvPr/>
        </p:nvSpPr>
        <p:spPr>
          <a:xfrm>
            <a:off x="152400" y="1809750"/>
            <a:ext cx="4595575" cy="191895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US" sz="1400" dirty="0" smtClean="0">
                <a:latin typeface="Bell MT" pitchFamily="18" charset="0"/>
              </a:rPr>
              <a:t> </a:t>
            </a:r>
            <a:r>
              <a:rPr lang="en-US" sz="1400" dirty="0" smtClean="0">
                <a:latin typeface="Bell MT" pitchFamily="18" charset="0"/>
              </a:rPr>
              <a:t>In Past 3 years, Females Have Purchased more Bikes than Males.</a:t>
            </a:r>
          </a:p>
          <a:p>
            <a:pPr>
              <a:buFont typeface="Arial" pitchFamily="34" charset="0"/>
              <a:buChar char="•"/>
            </a:pPr>
            <a:endParaRPr lang="en-US" sz="1400" dirty="0" smtClean="0">
              <a:latin typeface="Bell MT" pitchFamily="18" charset="0"/>
            </a:endParaRPr>
          </a:p>
          <a:p>
            <a:pPr>
              <a:buFont typeface="Arial" pitchFamily="34" charset="0"/>
              <a:buChar char="•"/>
            </a:pPr>
            <a:r>
              <a:rPr lang="en-US" sz="1400" dirty="0" smtClean="0">
                <a:latin typeface="Bell MT" pitchFamily="18" charset="0"/>
              </a:rPr>
              <a:t> On an Average Females have 1% higher bike related purchase compared to men in the last 3 years.</a:t>
            </a:r>
          </a:p>
          <a:p>
            <a:pPr>
              <a:buFont typeface="Arial" pitchFamily="34" charset="0"/>
              <a:buChar char="•"/>
            </a:pPr>
            <a:endParaRPr lang="en-US" sz="1400" dirty="0" smtClean="0">
              <a:latin typeface="Bell MT" pitchFamily="18" charset="0"/>
            </a:endParaRPr>
          </a:p>
          <a:p>
            <a:pPr>
              <a:buFont typeface="Arial" pitchFamily="34" charset="0"/>
              <a:buChar char="•"/>
            </a:pPr>
            <a:r>
              <a:rPr lang="en-US" sz="1400" dirty="0" smtClean="0">
                <a:latin typeface="Bell MT" pitchFamily="18" charset="0"/>
              </a:rPr>
              <a:t> Even Female Contributes more profit than that of Male.</a:t>
            </a:r>
            <a:endParaRPr sz="1400">
              <a:latin typeface="Bell MT" pitchFamily="18"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099" name="Picture 3" descr="D:\Temp\KMPG_Fig\Figure 2021-05-06 100153.png"/>
          <p:cNvPicPr>
            <a:picLocks noChangeAspect="1" noChangeArrowheads="1"/>
          </p:cNvPicPr>
          <p:nvPr/>
        </p:nvPicPr>
        <p:blipFill>
          <a:blip r:embed="rId2"/>
          <a:srcRect/>
          <a:stretch>
            <a:fillRect/>
          </a:stretch>
        </p:blipFill>
        <p:spPr bwMode="auto">
          <a:xfrm>
            <a:off x="4800600" y="1504950"/>
            <a:ext cx="4343400" cy="3638550"/>
          </a:xfrm>
          <a:prstGeom prst="rect">
            <a:avLst/>
          </a:prstGeom>
          <a:noFill/>
        </p:spPr>
      </p:pic>
      <p:pic>
        <p:nvPicPr>
          <p:cNvPr id="4101" name="Picture 5" descr="C:\Users\user\Pictures\Screenshots\Screenshot (347).png"/>
          <p:cNvPicPr>
            <a:picLocks noChangeAspect="1" noChangeArrowheads="1"/>
          </p:cNvPicPr>
          <p:nvPr/>
        </p:nvPicPr>
        <p:blipFill>
          <a:blip r:embed="rId3"/>
          <a:srcRect/>
          <a:stretch>
            <a:fillRect/>
          </a:stretch>
        </p:blipFill>
        <p:spPr bwMode="auto">
          <a:xfrm>
            <a:off x="2133600" y="3867150"/>
            <a:ext cx="2505075" cy="1123950"/>
          </a:xfrm>
          <a:prstGeom prst="rect">
            <a:avLst/>
          </a:prstGeom>
          <a:noFill/>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385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mn-lt"/>
              </a:rPr>
              <a:t>Customer Classification – Targeting High Value Customers.</a:t>
            </a:r>
            <a:endParaRPr>
              <a:latin typeface="+mn-lt"/>
            </a:endParaRPr>
          </a:p>
        </p:txBody>
      </p:sp>
      <p:sp>
        <p:nvSpPr>
          <p:cNvPr id="142" name="Shape 91"/>
          <p:cNvSpPr/>
          <p:nvPr/>
        </p:nvSpPr>
        <p:spPr>
          <a:xfrm>
            <a:off x="228600" y="1581150"/>
            <a:ext cx="8786575" cy="97235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u="sng" dirty="0" smtClean="0">
                <a:latin typeface="Narkisim" pitchFamily="34" charset="-79"/>
                <a:cs typeface="Narkisim" pitchFamily="34" charset="-79"/>
              </a:rPr>
              <a:t>We Performed RFM Technique Of Classification to group the Customers in Platinum, Gold, Silver and Bronze Customers According to their RFM values And to </a:t>
            </a:r>
            <a:r>
              <a:rPr lang="en-US" u="sng" dirty="0" smtClean="0">
                <a:latin typeface="Narkisim" pitchFamily="34" charset="-79"/>
                <a:cs typeface="Narkisim" pitchFamily="34" charset="-79"/>
              </a:rPr>
              <a:t>f</a:t>
            </a:r>
            <a:r>
              <a:rPr lang="en-US" u="sng" dirty="0" smtClean="0">
                <a:latin typeface="Narkisim" pitchFamily="34" charset="-79"/>
                <a:cs typeface="Narkisim" pitchFamily="34" charset="-79"/>
              </a:rPr>
              <a:t>ind the high value customers that should be targeted from the new list:</a:t>
            </a:r>
            <a:endParaRPr u="sng">
              <a:latin typeface="Narkisim" pitchFamily="34" charset="-79"/>
              <a:cs typeface="Narkisim" pitchFamily="34" charset="-79"/>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1" name="Shape 100"/>
          <p:cNvSpPr/>
          <p:nvPr/>
        </p:nvSpPr>
        <p:spPr>
          <a:xfrm>
            <a:off x="304800" y="2495550"/>
            <a:ext cx="5562600" cy="16626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US" sz="1200" dirty="0" smtClean="0">
                <a:latin typeface="Bell MT" pitchFamily="18" charset="0"/>
              </a:rPr>
              <a:t>Most of the high value customers will be female as compared to male.</a:t>
            </a:r>
          </a:p>
          <a:p>
            <a:pPr>
              <a:buFont typeface="Arial" pitchFamily="34" charset="0"/>
              <a:buChar char="•"/>
            </a:pPr>
            <a:endParaRPr lang="en-US" sz="1200" dirty="0" smtClean="0">
              <a:latin typeface="Bell MT" pitchFamily="18" charset="0"/>
            </a:endParaRPr>
          </a:p>
          <a:p>
            <a:pPr>
              <a:buFont typeface="Arial" pitchFamily="34" charset="0"/>
              <a:buChar char="•"/>
            </a:pPr>
            <a:r>
              <a:rPr lang="en-US" sz="1200" dirty="0" smtClean="0">
                <a:latin typeface="Bell MT" pitchFamily="18" charset="0"/>
              </a:rPr>
              <a:t>Working in the financial services, health and manufacturing industry sector.</a:t>
            </a:r>
          </a:p>
          <a:p>
            <a:pPr>
              <a:buFont typeface="Arial" pitchFamily="34" charset="0"/>
              <a:buChar char="•"/>
            </a:pPr>
            <a:endParaRPr lang="en-US" sz="1200" dirty="0" smtClean="0">
              <a:latin typeface="Bell MT" pitchFamily="18" charset="0"/>
            </a:endParaRPr>
          </a:p>
          <a:p>
            <a:pPr>
              <a:buFont typeface="Arial" pitchFamily="34" charset="0"/>
              <a:buChar char="•"/>
            </a:pPr>
            <a:r>
              <a:rPr lang="en-US" sz="1200" dirty="0" smtClean="0">
                <a:latin typeface="Bell MT" pitchFamily="18" charset="0"/>
              </a:rPr>
              <a:t>Aged between 41-50.</a:t>
            </a:r>
          </a:p>
          <a:p>
            <a:pPr>
              <a:buFont typeface="Arial" pitchFamily="34" charset="0"/>
              <a:buChar char="•"/>
            </a:pPr>
            <a:endParaRPr lang="en-US" sz="1200" dirty="0" smtClean="0">
              <a:latin typeface="Bell MT" pitchFamily="18" charset="0"/>
            </a:endParaRPr>
          </a:p>
          <a:p>
            <a:pPr>
              <a:buFont typeface="Arial" pitchFamily="34" charset="0"/>
              <a:buChar char="•"/>
            </a:pPr>
            <a:r>
              <a:rPr lang="en-US" sz="1200" dirty="0" smtClean="0">
                <a:latin typeface="Bell MT" pitchFamily="18" charset="0"/>
              </a:rPr>
              <a:t>Who are currently living in New South Whales.</a:t>
            </a:r>
            <a:endParaRPr sz="1200">
              <a:latin typeface="Bell MT" pitchFamily="18" charset="0"/>
            </a:endParaRPr>
          </a:p>
        </p:txBody>
      </p:sp>
      <p:pic>
        <p:nvPicPr>
          <p:cNvPr id="5122" name="Picture 2" descr="D:\Temp\KMPG_Fig\Figure 2021-05-05 222232.png"/>
          <p:cNvPicPr>
            <a:picLocks noChangeAspect="1" noChangeArrowheads="1"/>
          </p:cNvPicPr>
          <p:nvPr/>
        </p:nvPicPr>
        <p:blipFill>
          <a:blip r:embed="rId2"/>
          <a:srcRect/>
          <a:stretch>
            <a:fillRect/>
          </a:stretch>
        </p:blipFill>
        <p:spPr bwMode="auto">
          <a:xfrm>
            <a:off x="5410200" y="2343150"/>
            <a:ext cx="3298808" cy="2571750"/>
          </a:xfrm>
          <a:prstGeom prst="rect">
            <a:avLst/>
          </a:prstGeom>
          <a:noFill/>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385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mn-lt"/>
              </a:rPr>
              <a:t>Summary Table for High Value Customers</a:t>
            </a:r>
            <a:endParaRPr>
              <a:latin typeface="+mn-lt"/>
            </a:endParaRPr>
          </a:p>
        </p:txBody>
      </p:sp>
      <p:sp>
        <p:nvSpPr>
          <p:cNvPr id="151" name="Shape 100"/>
          <p:cNvSpPr/>
          <p:nvPr/>
        </p:nvSpPr>
        <p:spPr>
          <a:xfrm>
            <a:off x="228600" y="1504950"/>
            <a:ext cx="8557975" cy="39699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smtClean="0">
                <a:latin typeface="Bell MT" pitchFamily="18" charset="0"/>
              </a:rPr>
              <a:t>Here is a snapshot of a few customer that will come under high value customer classification.</a:t>
            </a:r>
            <a:endParaRPr sz="1200">
              <a:latin typeface="Bell MT"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8193" name="Picture 1" descr="C:\Users\user\Pictures\Screenshots\Screenshot (348).png"/>
          <p:cNvPicPr>
            <a:picLocks noChangeAspect="1" noChangeArrowheads="1"/>
          </p:cNvPicPr>
          <p:nvPr/>
        </p:nvPicPr>
        <p:blipFill>
          <a:blip r:embed="rId2"/>
          <a:srcRect/>
          <a:stretch>
            <a:fillRect/>
          </a:stretch>
        </p:blipFill>
        <p:spPr bwMode="auto">
          <a:xfrm>
            <a:off x="0" y="1962151"/>
            <a:ext cx="9144000" cy="3205162"/>
          </a:xfrm>
          <a:prstGeom prst="rect">
            <a:avLst/>
          </a:prstGeom>
          <a:noFill/>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245</TotalTime>
  <Words>2839</Words>
  <PresentationFormat>On-screen Show (16:9)</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Sourav Mandal</dc:creator>
  <cp:lastModifiedBy>user</cp:lastModifiedBy>
  <cp:revision>22</cp:revision>
  <dcterms:modified xsi:type="dcterms:W3CDTF">2021-05-06T07:57:04Z</dcterms:modified>
</cp:coreProperties>
</file>