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notesMasterIdLst>
    <p:notesMasterId r:id="rId18"/>
  </p:notesMasterIdLst>
  <p:sldIdLst>
    <p:sldId id="271" r:id="rId2"/>
    <p:sldId id="258" r:id="rId3"/>
    <p:sldId id="259" r:id="rId4"/>
    <p:sldId id="263" r:id="rId5"/>
    <p:sldId id="260" r:id="rId6"/>
    <p:sldId id="267" r:id="rId7"/>
    <p:sldId id="261" r:id="rId8"/>
    <p:sldId id="262" r:id="rId9"/>
    <p:sldId id="272" r:id="rId10"/>
    <p:sldId id="273" r:id="rId11"/>
    <p:sldId id="264" r:id="rId12"/>
    <p:sldId id="266" r:id="rId13"/>
    <p:sldId id="265" r:id="rId14"/>
    <p:sldId id="269" r:id="rId15"/>
    <p:sldId id="268"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480" autoAdjust="0"/>
    <p:restoredTop sz="94660"/>
  </p:normalViewPr>
  <p:slideViewPr>
    <p:cSldViewPr>
      <p:cViewPr varScale="1">
        <p:scale>
          <a:sx n="88" d="100"/>
          <a:sy n="88" d="100"/>
        </p:scale>
        <p:origin x="-1382"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4BA26E-B55D-4382-9B7B-F5795571F459}" type="datetimeFigureOut">
              <a:rPr lang="en-US" smtClean="0"/>
              <a:pPr/>
              <a:t>2/15/2019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06EB67-1E0A-4617-AD31-23AAEDFDC66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06EB67-1E0A-4617-AD31-23AAEDFDC66A}"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ABC302F-330F-45AA-9F3E-901899EE167F}" type="datetimeFigureOut">
              <a:rPr lang="en-US" smtClean="0"/>
              <a:pPr/>
              <a:t>2/15/2019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B20B08F-C60C-4204-B815-4F0CF91DF10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BC302F-330F-45AA-9F3E-901899EE167F}" type="datetimeFigureOut">
              <a:rPr lang="en-US" smtClean="0"/>
              <a:pPr/>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0B08F-C60C-4204-B815-4F0CF91DF1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BC302F-330F-45AA-9F3E-901899EE167F}" type="datetimeFigureOut">
              <a:rPr lang="en-US" smtClean="0"/>
              <a:pPr/>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0B08F-C60C-4204-B815-4F0CF91DF10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1" y="4732865"/>
            <a:ext cx="759857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8701" y="932112"/>
            <a:ext cx="656987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14351" y="5299603"/>
            <a:ext cx="7598570"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BC302F-330F-45AA-9F3E-901899EE167F}" type="datetimeFigureOut">
              <a:rPr lang="en-US" smtClean="0"/>
              <a:pPr/>
              <a:t>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0B08F-C60C-4204-B815-4F0CF91DF104}" type="slidenum">
              <a:rPr lang="en-US" smtClean="0"/>
              <a:pPr/>
              <a:t>‹#›</a:t>
            </a:fld>
            <a:endParaRPr lang="en-US"/>
          </a:p>
        </p:txBody>
      </p:sp>
    </p:spTree>
    <p:extLst>
      <p:ext uri="{BB962C8B-B14F-4D97-AF65-F5344CB8AC3E}">
        <p14:creationId xmlns:p14="http://schemas.microsoft.com/office/powerpoint/2010/main" xmlns="" val="3386312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BC302F-330F-45AA-9F3E-901899EE167F}" type="datetimeFigureOut">
              <a:rPr lang="en-US" smtClean="0"/>
              <a:pPr/>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0B08F-C60C-4204-B815-4F0CF91DF1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ABC302F-330F-45AA-9F3E-901899EE167F}" type="datetimeFigureOut">
              <a:rPr lang="en-US" smtClean="0"/>
              <a:pPr/>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0B08F-C60C-4204-B815-4F0CF91DF10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ABC302F-330F-45AA-9F3E-901899EE167F}" type="datetimeFigureOut">
              <a:rPr lang="en-US" smtClean="0"/>
              <a:pPr/>
              <a:t>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0B08F-C60C-4204-B815-4F0CF91DF1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ABC302F-330F-45AA-9F3E-901899EE167F}" type="datetimeFigureOut">
              <a:rPr lang="en-US" smtClean="0"/>
              <a:pPr/>
              <a:t>2/15/2019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20B08F-C60C-4204-B815-4F0CF91DF1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ABC302F-330F-45AA-9F3E-901899EE167F}" type="datetimeFigureOut">
              <a:rPr lang="en-US" smtClean="0"/>
              <a:pPr/>
              <a:t>2/15/2019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20B08F-C60C-4204-B815-4F0CF91DF1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BC302F-330F-45AA-9F3E-901899EE167F}" type="datetimeFigureOut">
              <a:rPr lang="en-US" smtClean="0"/>
              <a:pPr/>
              <a:t>2/15/2019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20B08F-C60C-4204-B815-4F0CF91DF1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ABC302F-330F-45AA-9F3E-901899EE167F}" type="datetimeFigureOut">
              <a:rPr lang="en-US" smtClean="0"/>
              <a:pPr/>
              <a:t>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0B08F-C60C-4204-B815-4F0CF91DF1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ABC302F-330F-45AA-9F3E-901899EE167F}" type="datetimeFigureOut">
              <a:rPr lang="en-US" smtClean="0"/>
              <a:pPr/>
              <a:t>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B20B08F-C60C-4204-B815-4F0CF91DF10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ABC302F-330F-45AA-9F3E-901899EE167F}" type="datetimeFigureOut">
              <a:rPr lang="en-US" smtClean="0"/>
              <a:pPr/>
              <a:t>2/15/2019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20B08F-C60C-4204-B815-4F0CF91DF10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ideo" Target="file:///C:\Users\user\Downloads\WhatsApp%20Video%202019-02-14%20at%209.13.04%20PM.mp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C000"/>
                </a:solidFill>
              </a:rPr>
              <a:t>THE DEFENSIVE HOOP</a:t>
            </a:r>
            <a:endParaRPr lang="en-US" dirty="0">
              <a:solidFill>
                <a:srgbClr val="FFC000"/>
              </a:solidFill>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FLOWCHART</a:t>
            </a:r>
            <a:endParaRPr lang="en-US"/>
          </a:p>
        </p:txBody>
      </p:sp>
      <p:pic>
        <p:nvPicPr>
          <p:cNvPr id="4" name="Content Placeholder 3" descr="flowchart.png"/>
          <p:cNvPicPr>
            <a:picLocks noGrp="1" noChangeAspect="1"/>
          </p:cNvPicPr>
          <p:nvPr>
            <p:ph idx="1"/>
          </p:nvPr>
        </p:nvPicPr>
        <p:blipFill>
          <a:blip r:embed="rId2"/>
          <a:stretch>
            <a:fillRect/>
          </a:stretch>
        </p:blipFill>
        <p:spPr>
          <a:xfrm>
            <a:off x="457200" y="2455961"/>
            <a:ext cx="8229600" cy="334784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MICROPROCESSOR</a:t>
            </a:r>
            <a:endParaRPr lang="en-US" dirty="0">
              <a:solidFill>
                <a:srgbClr val="00B050"/>
              </a:solidFill>
            </a:endParaRPr>
          </a:p>
        </p:txBody>
      </p:sp>
      <p:sp>
        <p:nvSpPr>
          <p:cNvPr id="3" name="Content Placeholder 2"/>
          <p:cNvSpPr>
            <a:spLocks noGrp="1"/>
          </p:cNvSpPr>
          <p:nvPr>
            <p:ph idx="1"/>
          </p:nvPr>
        </p:nvSpPr>
        <p:spPr/>
        <p:txBody>
          <a:bodyPr>
            <a:normAutofit/>
          </a:bodyPr>
          <a:lstStyle/>
          <a:p>
            <a:pPr>
              <a:buNone/>
            </a:pPr>
            <a:r>
              <a:rPr lang="en-US" sz="1400" dirty="0" smtClean="0">
                <a:latin typeface="Agency FB" pitchFamily="34" charset="0"/>
              </a:rPr>
              <a:t>           1. A microprocessor is a computer processor that incorporates the functions of a central processing unit on a single integrated circuit (IC),[1] or at most a few integrated circuits.</a:t>
            </a:r>
          </a:p>
          <a:p>
            <a:pPr>
              <a:buNone/>
            </a:pPr>
            <a:r>
              <a:rPr lang="en-US" sz="1400" dirty="0" smtClean="0">
                <a:latin typeface="Agency FB" pitchFamily="34" charset="0"/>
              </a:rPr>
              <a:t>          2.The microprocessor is a multipurpose, clock driven, register based, digital integrated circuit that accepts binary data as input, processes it according to instructions stored in its memory, and provides results as output.</a:t>
            </a:r>
          </a:p>
          <a:p>
            <a:pPr>
              <a:buNone/>
            </a:pPr>
            <a:r>
              <a:rPr lang="en-US" sz="1400" dirty="0" smtClean="0">
                <a:latin typeface="Agency FB" pitchFamily="34" charset="0"/>
              </a:rPr>
              <a:t>          3.Microprocessors contain both combinational logic and sequential digital logic. They operate on numbers and symbols represented in the binary number system.</a:t>
            </a:r>
          </a:p>
          <a:p>
            <a:pPr>
              <a:buNone/>
            </a:pPr>
            <a:r>
              <a:rPr lang="en-US" sz="1400" dirty="0" smtClean="0">
                <a:latin typeface="Agency FB" pitchFamily="34" charset="0"/>
              </a:rPr>
              <a:t>          4.The integration of a whole CPU onto a single chip or on a few chips greatly reduced the cost of processing power, increasing efficiency.</a:t>
            </a:r>
          </a:p>
          <a:p>
            <a:pPr>
              <a:buNone/>
            </a:pPr>
            <a:r>
              <a:rPr lang="en-US" sz="1400" dirty="0" smtClean="0">
                <a:latin typeface="Agency FB" pitchFamily="34" charset="0"/>
              </a:rPr>
              <a:t>          5. Integrated circuit processors are produced in large numbers by highly automated processes, resulting in a low per-unit cost. Single-chip processors increase reliability because there are many fewer electrical connections that could fail.</a:t>
            </a:r>
          </a:p>
          <a:p>
            <a:pPr marL="342900" indent="-342900"/>
            <a:r>
              <a:rPr lang="en-US" sz="1400" dirty="0" smtClean="0">
                <a:latin typeface="Agency FB" pitchFamily="34" charset="0"/>
              </a:rPr>
              <a:t>The microprocessor  is coded via arduino.cc IDE.</a:t>
            </a:r>
            <a:endParaRPr lang="en-US" sz="1400" dirty="0">
              <a:latin typeface="Agency FB"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APP DEVELOPMENT</a:t>
            </a:r>
            <a:endParaRPr lang="en-US" dirty="0">
              <a:solidFill>
                <a:schemeClr val="accent6">
                  <a:lumMod val="75000"/>
                </a:schemeClr>
              </a:solidFill>
            </a:endParaRPr>
          </a:p>
        </p:txBody>
      </p:sp>
      <p:sp>
        <p:nvSpPr>
          <p:cNvPr id="3" name="Content Placeholder 2"/>
          <p:cNvSpPr>
            <a:spLocks noGrp="1"/>
          </p:cNvSpPr>
          <p:nvPr>
            <p:ph idx="1"/>
          </p:nvPr>
        </p:nvSpPr>
        <p:spPr/>
        <p:txBody>
          <a:bodyPr>
            <a:normAutofit/>
          </a:bodyPr>
          <a:lstStyle/>
          <a:p>
            <a:r>
              <a:rPr lang="en-US" sz="1400" dirty="0" smtClean="0">
                <a:latin typeface="Agency FB" pitchFamily="34" charset="0"/>
              </a:rPr>
              <a:t>The application is the connecting link between the safety devices and the server.</a:t>
            </a:r>
          </a:p>
          <a:p>
            <a:r>
              <a:rPr lang="en-US" sz="1400" dirty="0" smtClean="0">
                <a:latin typeface="Agency FB" pitchFamily="34" charset="0"/>
              </a:rPr>
              <a:t>The devices are connected to the application via Bluetooth.</a:t>
            </a:r>
          </a:p>
          <a:p>
            <a:r>
              <a:rPr lang="en-US" sz="1400" dirty="0" smtClean="0">
                <a:latin typeface="Agency FB" pitchFamily="34" charset="0"/>
              </a:rPr>
              <a:t>The devices are given distinct codes in order to provide individuality.</a:t>
            </a:r>
          </a:p>
          <a:p>
            <a:r>
              <a:rPr lang="en-US" sz="1400" dirty="0" smtClean="0">
                <a:latin typeface="Agency FB" pitchFamily="34" charset="0"/>
              </a:rPr>
              <a:t>By registering the codes on the application on mobile </a:t>
            </a:r>
            <a:r>
              <a:rPr lang="en-US" sz="1400" dirty="0" err="1" smtClean="0">
                <a:latin typeface="Agency FB" pitchFamily="34" charset="0"/>
              </a:rPr>
              <a:t>platform,the</a:t>
            </a:r>
            <a:r>
              <a:rPr lang="en-US" sz="1400" dirty="0" smtClean="0">
                <a:latin typeface="Agency FB" pitchFamily="34" charset="0"/>
              </a:rPr>
              <a:t> devices get activated and are ready to use.</a:t>
            </a:r>
          </a:p>
          <a:p>
            <a:r>
              <a:rPr lang="en-US" sz="1400" dirty="0" smtClean="0">
                <a:latin typeface="Agency FB" pitchFamily="34" charset="0"/>
              </a:rPr>
              <a:t>The application used for this purpose is built on various </a:t>
            </a:r>
            <a:r>
              <a:rPr lang="en-US" sz="1400" dirty="0" err="1" smtClean="0">
                <a:latin typeface="Agency FB" pitchFamily="34" charset="0"/>
              </a:rPr>
              <a:t>programminng</a:t>
            </a:r>
            <a:r>
              <a:rPr lang="en-US" sz="1400" dirty="0" smtClean="0">
                <a:latin typeface="Agency FB" pitchFamily="34" charset="0"/>
              </a:rPr>
              <a:t> languages namely C,C++,</a:t>
            </a:r>
            <a:r>
              <a:rPr lang="en-US" sz="1400" dirty="0" err="1" smtClean="0">
                <a:latin typeface="Agency FB" pitchFamily="34" charset="0"/>
              </a:rPr>
              <a:t>Python,Java</a:t>
            </a:r>
            <a:r>
              <a:rPr lang="en-US" sz="1400" dirty="0" smtClean="0">
                <a:latin typeface="Agency FB" pitchFamily="34" charset="0"/>
              </a:rPr>
              <a:t> etc.</a:t>
            </a:r>
          </a:p>
          <a:p>
            <a:r>
              <a:rPr lang="en-US" sz="1400" dirty="0" smtClean="0">
                <a:latin typeface="Agency FB" pitchFamily="34" charset="0"/>
              </a:rPr>
              <a:t>The app stores user information and data , receives the signal and sends the predefined message to the selected members when SOS call is given.</a:t>
            </a:r>
          </a:p>
          <a:p>
            <a:r>
              <a:rPr lang="en-US" sz="1400" dirty="0" smtClean="0">
                <a:latin typeface="Agency FB" pitchFamily="34" charset="0"/>
              </a:rPr>
              <a:t>Also the images captured by </a:t>
            </a:r>
            <a:r>
              <a:rPr lang="en-US" sz="1400" dirty="0" err="1" smtClean="0">
                <a:latin typeface="Agency FB" pitchFamily="34" charset="0"/>
              </a:rPr>
              <a:t>microcam</a:t>
            </a:r>
            <a:r>
              <a:rPr lang="en-US" sz="1400" dirty="0" smtClean="0">
                <a:latin typeface="Agency FB" pitchFamily="34" charset="0"/>
              </a:rPr>
              <a:t> placed in the pendant to the selected contacts and police.</a:t>
            </a:r>
          </a:p>
          <a:p>
            <a:endParaRPr lang="en-US" sz="1400" dirty="0">
              <a:latin typeface="Agency FB" pitchFamily="34"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SERVER DEVELOPMENT</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1400" dirty="0" smtClean="0">
                <a:latin typeface="Agency FB" pitchFamily="34" charset="0"/>
              </a:rPr>
              <a:t>The server performs one of the most crucial task.</a:t>
            </a:r>
          </a:p>
          <a:p>
            <a:r>
              <a:rPr lang="en-US" sz="1400" dirty="0" smtClean="0">
                <a:latin typeface="Agency FB" pitchFamily="34" charset="0"/>
              </a:rPr>
              <a:t>Server receives data from chip embedded in ring via mobile data on </a:t>
            </a:r>
            <a:r>
              <a:rPr lang="en-US" sz="1400" dirty="0" err="1" smtClean="0">
                <a:latin typeface="Agency FB" pitchFamily="34" charset="0"/>
              </a:rPr>
              <a:t>smartphones</a:t>
            </a:r>
            <a:r>
              <a:rPr lang="en-US" sz="1400" dirty="0" smtClean="0">
                <a:latin typeface="Agency FB" pitchFamily="34" charset="0"/>
              </a:rPr>
              <a:t>.</a:t>
            </a:r>
          </a:p>
          <a:p>
            <a:r>
              <a:rPr lang="en-US" sz="1400" dirty="0" smtClean="0">
                <a:latin typeface="Agency FB" pitchFamily="34" charset="0"/>
              </a:rPr>
              <a:t>The server acts as the connecting link between the user and the preselected members and the emergency services </a:t>
            </a:r>
            <a:r>
              <a:rPr lang="en-US" sz="1400" dirty="0" err="1" smtClean="0">
                <a:latin typeface="Agency FB" pitchFamily="34" charset="0"/>
              </a:rPr>
              <a:t>i.e</a:t>
            </a:r>
            <a:r>
              <a:rPr lang="en-US" sz="1400" dirty="0" smtClean="0">
                <a:latin typeface="Agency FB" pitchFamily="34" charset="0"/>
              </a:rPr>
              <a:t> the Police.</a:t>
            </a:r>
          </a:p>
          <a:p>
            <a:r>
              <a:rPr lang="en-US" sz="1400" dirty="0" smtClean="0">
                <a:latin typeface="Agency FB" pitchFamily="34" charset="0"/>
              </a:rPr>
              <a:t>It tracks the user through GPS via the tracker and keeps record of its track from the moment the chip is activated.</a:t>
            </a:r>
          </a:p>
          <a:p>
            <a:endParaRPr lang="en-US" sz="1400" dirty="0">
              <a:latin typeface="Agency FB" pitchFamily="34"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5486400" cy="1219200"/>
          </a:xfrm>
        </p:spPr>
        <p:txBody>
          <a:bodyPr>
            <a:normAutofit/>
          </a:bodyPr>
          <a:lstStyle/>
          <a:p>
            <a:r>
              <a:rPr lang="en-US" dirty="0" smtClean="0">
                <a:solidFill>
                  <a:srgbClr val="FFFF00"/>
                </a:solidFill>
                <a:latin typeface="Bahnschrift Light" pitchFamily="34" charset="0"/>
              </a:rPr>
              <a:t>Electric shock giver: the major part</a:t>
            </a:r>
            <a:endParaRPr lang="en-US" dirty="0">
              <a:solidFill>
                <a:srgbClr val="FFFF00"/>
              </a:solidFill>
              <a:latin typeface="Bahnschrift Light" pitchFamily="34" charset="0"/>
            </a:endParaRPr>
          </a:p>
        </p:txBody>
      </p:sp>
      <p:sp>
        <p:nvSpPr>
          <p:cNvPr id="4" name="Text Placeholder 3"/>
          <p:cNvSpPr>
            <a:spLocks noGrp="1"/>
          </p:cNvSpPr>
          <p:nvPr>
            <p:ph type="body" sz="half" idx="2"/>
          </p:nvPr>
        </p:nvSpPr>
        <p:spPr>
          <a:xfrm>
            <a:off x="457200" y="1828800"/>
            <a:ext cx="5486400" cy="3886200"/>
          </a:xfrm>
        </p:spPr>
        <p:txBody>
          <a:bodyPr>
            <a:normAutofit/>
          </a:bodyPr>
          <a:lstStyle/>
          <a:p>
            <a:pPr>
              <a:buFont typeface="Arial" pitchFamily="34" charset="0"/>
              <a:buChar char="•"/>
            </a:pPr>
            <a:r>
              <a:rPr lang="en-US" dirty="0" smtClean="0"/>
              <a:t> The major part of our project is the electric shock giver ,which will be         fitted in the ring.</a:t>
            </a:r>
          </a:p>
          <a:p>
            <a:pPr>
              <a:buFont typeface="Arial" pitchFamily="34" charset="0"/>
              <a:buChar char="•"/>
            </a:pPr>
            <a:r>
              <a:rPr lang="en-US" dirty="0" smtClean="0"/>
              <a:t>  The SHOCKGIVER gets activated when the button of the ring is pressed for more than 4 seconds.</a:t>
            </a:r>
          </a:p>
          <a:p>
            <a:pPr>
              <a:buFont typeface="Arial" pitchFamily="34" charset="0"/>
              <a:buChar char="•"/>
            </a:pPr>
            <a:r>
              <a:rPr lang="en-US" dirty="0" smtClean="0"/>
              <a:t>  the shock giver shall only give shock to the culprit , means the user shall be fully electrically insulated and during surprise attack to the </a:t>
            </a:r>
            <a:r>
              <a:rPr lang="en-US" dirty="0" err="1" smtClean="0"/>
              <a:t>culprit,will</a:t>
            </a:r>
            <a:r>
              <a:rPr lang="en-US" dirty="0" smtClean="0"/>
              <a:t> give time to the user to run away from his sight and hide.</a:t>
            </a:r>
          </a:p>
          <a:p>
            <a:pPr>
              <a:buFont typeface="Arial" pitchFamily="34" charset="0"/>
              <a:buChar char="•"/>
            </a:pPr>
            <a:r>
              <a:rPr lang="en-US" dirty="0" smtClean="0"/>
              <a:t>For insulation </a:t>
            </a:r>
            <a:r>
              <a:rPr lang="en-US" dirty="0" err="1" smtClean="0"/>
              <a:t>purpose,we</a:t>
            </a:r>
            <a:r>
              <a:rPr lang="en-US" dirty="0" smtClean="0"/>
              <a:t> cover the entire device with carbon </a:t>
            </a:r>
            <a:r>
              <a:rPr lang="en-US" dirty="0" err="1" smtClean="0"/>
              <a:t>fibre</a:t>
            </a:r>
            <a:r>
              <a:rPr lang="en-US" dirty="0" smtClean="0"/>
              <a:t>.</a:t>
            </a:r>
          </a:p>
          <a:p>
            <a:pPr>
              <a:buFont typeface="Arial" pitchFamily="34" charset="0"/>
              <a:buChar char="•"/>
            </a:pPr>
            <a:r>
              <a:rPr lang="en-US" dirty="0" smtClean="0"/>
              <a:t>When the button is pressed for  5secs it accumulates charge and releases it as </a:t>
            </a:r>
            <a:r>
              <a:rPr lang="en-US" dirty="0" err="1" smtClean="0"/>
              <a:t>electic</a:t>
            </a:r>
            <a:r>
              <a:rPr lang="en-US" dirty="0" smtClean="0"/>
              <a:t> shock.</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a:p>
        </p:txBody>
      </p:sp>
      <p:pic>
        <p:nvPicPr>
          <p:cNvPr id="5" name="Picture Placeholder 4" descr="Untitled.jpg"/>
          <p:cNvPicPr>
            <a:picLocks noGrp="1" noChangeAspect="1"/>
          </p:cNvPicPr>
          <p:nvPr>
            <p:ph type="pic" idx="1"/>
          </p:nvPr>
        </p:nvPicPr>
        <p:blipFill>
          <a:blip r:embed="rId2"/>
          <a:srcRect l="16984" r="16984"/>
          <a:stretch>
            <a:fillRect/>
          </a:stretch>
        </p:blipFill>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5.jpg"/>
          <p:cNvPicPr>
            <a:picLocks noGrp="1" noChangeAspect="1"/>
          </p:cNvPicPr>
          <p:nvPr>
            <p:ph type="pic" idx="1"/>
          </p:nvPr>
        </p:nvPicPr>
        <p:blipFill>
          <a:blip r:embed="rId2"/>
          <a:srcRect l="19028" r="19028"/>
          <a:stretch>
            <a:fillRect/>
          </a:stretch>
        </p:blipFill>
        <p:spPr>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WhatsApp Video 2019-02-14 at 9.13.04 PM.mp4">
            <a:hlinkClick r:id="" action="ppaction://media"/>
          </p:cNvPr>
          <p:cNvPicPr>
            <a:picLocks noGrp="1" noRot="1" noChangeAspect="1"/>
          </p:cNvPicPr>
          <p:nvPr>
            <p:ph idx="1"/>
            <a:videoFile r:link="rId1"/>
          </p:nvPr>
        </p:nvPicPr>
        <p:blipFill>
          <a:blip r:embed="rId3"/>
          <a:stretch>
            <a:fillRect/>
          </a:stretch>
        </p:blipFill>
        <p:spPr>
          <a:xfrm>
            <a:off x="1676400" y="1295400"/>
            <a:ext cx="6096000" cy="45720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p:cTn id="7" repeatCount="indefinite" fill="hold" display="0">
                  <p:stCondLst>
                    <p:cond delay="indefinite"/>
                  </p:stCondLst>
                  <p:endCondLst>
                    <p:cond evt="onNext" delay="0">
                      <p:tgtEl>
                        <p:sldTgt/>
                      </p:tgtEl>
                    </p:cond>
                    <p:cond evt="onPrev" delay="0">
                      <p:tgtEl>
                        <p:sldTgt/>
                      </p:tgtEl>
                    </p:cond>
                  </p:end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Algerian" pitchFamily="82" charset="0"/>
              </a:rPr>
              <a:t>THE DEFENSIVE HOOP</a:t>
            </a:r>
            <a:endParaRPr lang="en-US" sz="2400" dirty="0">
              <a:latin typeface="Algerian" pitchFamily="82" charset="0"/>
            </a:endParaRPr>
          </a:p>
        </p:txBody>
      </p:sp>
      <p:sp>
        <p:nvSpPr>
          <p:cNvPr id="3" name="Content Placeholder 2"/>
          <p:cNvSpPr>
            <a:spLocks noGrp="1"/>
          </p:cNvSpPr>
          <p:nvPr>
            <p:ph idx="1"/>
          </p:nvPr>
        </p:nvSpPr>
        <p:spPr>
          <a:xfrm>
            <a:off x="533400" y="3048000"/>
            <a:ext cx="7598569" cy="3649133"/>
          </a:xfrm>
        </p:spPr>
        <p:txBody>
          <a:bodyPr>
            <a:normAutofit fontScale="62500" lnSpcReduction="20000"/>
          </a:bodyPr>
          <a:lstStyle/>
          <a:p>
            <a:r>
              <a:rPr lang="en-US" dirty="0" smtClean="0">
                <a:latin typeface="Agency FB" pitchFamily="34" charset="0"/>
              </a:rPr>
              <a:t>With </a:t>
            </a:r>
            <a:r>
              <a:rPr lang="en-US" dirty="0">
                <a:latin typeface="Agency FB" pitchFamily="34" charset="0"/>
              </a:rPr>
              <a:t>the ongoing </a:t>
            </a:r>
            <a:r>
              <a:rPr lang="en-US" dirty="0" err="1">
                <a:latin typeface="Agency FB" pitchFamily="34" charset="0"/>
              </a:rPr>
              <a:t>urbanisation</a:t>
            </a:r>
            <a:r>
              <a:rPr lang="en-US" dirty="0">
                <a:latin typeface="Agency FB" pitchFamily="34" charset="0"/>
              </a:rPr>
              <a:t> a lot of women prefer to work in Tier I-II cities for better wages but their security is a major concern. They face trouble like harassment, kidnapping, molestation or even rape. To provide them security and safeguard their dignity we have come up with a user-friendly idea.</a:t>
            </a:r>
          </a:p>
          <a:p>
            <a:r>
              <a:rPr lang="en-US" dirty="0">
                <a:latin typeface="Agency FB" pitchFamily="34" charset="0"/>
              </a:rPr>
              <a:t>The idea suggests using technology in their daily fashion entities like rings, pendants(not necessarily gold or silver) which can be reliable and easily concealed .The ring and pendant are provided with microchips with specified codes which are connected to a server and is activated through </a:t>
            </a:r>
            <a:r>
              <a:rPr lang="en-US" dirty="0" err="1">
                <a:latin typeface="Agency FB" pitchFamily="34" charset="0"/>
              </a:rPr>
              <a:t>smartphones</a:t>
            </a:r>
            <a:r>
              <a:rPr lang="en-US" dirty="0">
                <a:latin typeface="Agency FB" pitchFamily="34" charset="0"/>
              </a:rPr>
              <a:t>. User can select a group of people </a:t>
            </a:r>
            <a:r>
              <a:rPr lang="en-US" dirty="0" smtClean="0">
                <a:latin typeface="Agency FB" pitchFamily="34" charset="0"/>
              </a:rPr>
              <a:t>whom </a:t>
            </a:r>
            <a:r>
              <a:rPr lang="en-US" dirty="0">
                <a:latin typeface="Agency FB" pitchFamily="34" charset="0"/>
              </a:rPr>
              <a:t>can be sent SOS call at time of need and the server will inform the police. The ring is provided with a button on the bottom part which when pressed twice gets activated </a:t>
            </a:r>
            <a:r>
              <a:rPr lang="en-US" dirty="0" smtClean="0">
                <a:latin typeface="Agency FB" pitchFamily="34" charset="0"/>
              </a:rPr>
              <a:t>, </a:t>
            </a:r>
            <a:r>
              <a:rPr lang="en-US" dirty="0">
                <a:latin typeface="Agency FB" pitchFamily="34" charset="0"/>
              </a:rPr>
              <a:t>turns on the GPS and sends </a:t>
            </a:r>
            <a:r>
              <a:rPr lang="en-US" dirty="0" smtClean="0">
                <a:latin typeface="Agency FB" pitchFamily="34" charset="0"/>
              </a:rPr>
              <a:t>location and SOS call </a:t>
            </a:r>
            <a:r>
              <a:rPr lang="en-US" dirty="0">
                <a:latin typeface="Agency FB" pitchFamily="34" charset="0"/>
              </a:rPr>
              <a:t>continuously. The pendant on the other hand contains a </a:t>
            </a:r>
            <a:r>
              <a:rPr lang="en-US" dirty="0" err="1" smtClean="0">
                <a:latin typeface="Agency FB" pitchFamily="34" charset="0"/>
              </a:rPr>
              <a:t>microcamera</a:t>
            </a:r>
            <a:r>
              <a:rPr lang="en-US" dirty="0" smtClean="0">
                <a:latin typeface="Agency FB" pitchFamily="34" charset="0"/>
              </a:rPr>
              <a:t> </a:t>
            </a:r>
            <a:r>
              <a:rPr lang="en-US" dirty="0">
                <a:latin typeface="Agency FB" pitchFamily="34" charset="0"/>
              </a:rPr>
              <a:t>which captures pictures of the culprit and sends to the server. It is also activated upon pressing a button. The ring and the pendant are provided with button cell.</a:t>
            </a:r>
          </a:p>
          <a:p>
            <a:r>
              <a:rPr lang="en-US" dirty="0">
                <a:latin typeface="Agency FB" pitchFamily="34" charset="0"/>
              </a:rPr>
              <a:t> For additional security the ring is also provided with a mild electric shock which gets activated on keeping the button pressed for 5 seconds. The users will be provided with a user manual.</a:t>
            </a:r>
          </a:p>
          <a:p>
            <a:r>
              <a:rPr lang="en-US" dirty="0" smtClean="0">
                <a:latin typeface="Agency FB" pitchFamily="34" charset="0"/>
              </a:rPr>
              <a:t>The </a:t>
            </a:r>
            <a:r>
              <a:rPr lang="en-US" dirty="0">
                <a:latin typeface="Agency FB" pitchFamily="34" charset="0"/>
              </a:rPr>
              <a:t>issue that may be faced while electrocuting is that the user should not get electrical shock and should be provided with insulator in the ring and pendant itself</a:t>
            </a:r>
            <a:r>
              <a:rPr lang="en-US" dirty="0" smtClean="0">
                <a:latin typeface="Agency FB" pitchFamily="34" charset="0"/>
              </a:rPr>
              <a:t>.</a:t>
            </a:r>
          </a:p>
          <a:p>
            <a:endParaRPr lang="en-US" dirty="0" smtClean="0">
              <a:latin typeface="Agency FB" pitchFamily="34" charset="0"/>
            </a:endParaRPr>
          </a:p>
          <a:p>
            <a:endParaRPr lang="en-US" dirty="0">
              <a:latin typeface="Agency FB" pitchFamily="34" charset="0"/>
            </a:endParaRPr>
          </a:p>
          <a:p>
            <a:endParaRPr lang="en-US" dirty="0" smtClean="0">
              <a:latin typeface="Agency FB" pitchFamily="34" charset="0"/>
            </a:endParaRPr>
          </a:p>
          <a:p>
            <a:endParaRPr lang="en-US" dirty="0">
              <a:latin typeface="Agency FB" pitchFamily="34" charset="0"/>
            </a:endParaRPr>
          </a:p>
          <a:p>
            <a:endParaRPr lang="en-US" dirty="0" smtClean="0">
              <a:latin typeface="Agency FB" pitchFamily="34" charset="0"/>
            </a:endParaRPr>
          </a:p>
          <a:p>
            <a:endParaRPr lang="en-US" dirty="0">
              <a:latin typeface="Agency FB" pitchFamily="34" charset="0"/>
            </a:endParaRPr>
          </a:p>
          <a:p>
            <a:pPr>
              <a:buNone/>
            </a:pPr>
            <a:endParaRPr lang="en-US" dirty="0" smtClean="0">
              <a:latin typeface="Agency FB"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1676400"/>
            <a:ext cx="2686050" cy="1295400"/>
          </a:xfrm>
        </p:spPr>
        <p:txBody>
          <a:bodyPr>
            <a:normAutofit/>
          </a:bodyPr>
          <a:lstStyle/>
          <a:p>
            <a:r>
              <a:rPr lang="en-US" dirty="0" smtClean="0"/>
              <a:t>                 </a:t>
            </a:r>
            <a:r>
              <a:rPr lang="en-US" sz="3200" dirty="0" smtClean="0">
                <a:solidFill>
                  <a:srgbClr val="99FFCC"/>
                </a:solidFill>
                <a:latin typeface="Castellar" pitchFamily="18" charset="0"/>
              </a:rPr>
              <a:t>SAFETY RING</a:t>
            </a:r>
            <a:endParaRPr lang="en-US" sz="3200" dirty="0">
              <a:solidFill>
                <a:srgbClr val="99FFCC"/>
              </a:solidFill>
              <a:latin typeface="Castellar" pitchFamily="18" charset="0"/>
            </a:endParaRPr>
          </a:p>
        </p:txBody>
      </p:sp>
      <p:pic>
        <p:nvPicPr>
          <p:cNvPr id="8" name="Picture Placeholder 7" descr="1.png"/>
          <p:cNvPicPr>
            <a:picLocks noGrp="1" noChangeAspect="1"/>
          </p:cNvPicPr>
          <p:nvPr>
            <p:ph type="pic" idx="1"/>
          </p:nvPr>
        </p:nvPicPr>
        <p:blipFill>
          <a:blip r:embed="rId2"/>
          <a:srcRect t="8451" b="8451"/>
          <a:stretch>
            <a:fillRect/>
          </a:stretch>
        </p:blipFill>
        <p:spPr>
          <a:prstGeom prst="roundRect">
            <a:avLst>
              <a:gd name="adj" fmla="val 13423"/>
            </a:avLst>
          </a:prstGeo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2.png"/>
          <p:cNvPicPr>
            <a:picLocks noGrp="1" noChangeAspect="1"/>
          </p:cNvPicPr>
          <p:nvPr>
            <p:ph type="pic" idx="1"/>
          </p:nvPr>
        </p:nvPicPr>
        <p:blipFill>
          <a:blip r:embed="rId2"/>
          <a:srcRect t="7238" b="7238"/>
          <a:stretch>
            <a:fillRect/>
          </a:stretch>
        </p:blipFill>
        <p:spPr>
          <a:xfrm>
            <a:off x="1676400" y="1199517"/>
            <a:ext cx="4617720" cy="3931920"/>
          </a:xfr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598569" cy="1456267"/>
          </a:xfrm>
        </p:spPr>
        <p:txBody>
          <a:bodyPr/>
          <a:lstStyle/>
          <a:p>
            <a:r>
              <a:rPr lang="en-US" dirty="0" smtClean="0">
                <a:solidFill>
                  <a:srgbClr val="FF0000"/>
                </a:solidFill>
                <a:latin typeface="Castellar" pitchFamily="18" charset="0"/>
              </a:rPr>
              <a:t>SAFETY RING</a:t>
            </a:r>
            <a:endParaRPr lang="en-US" dirty="0">
              <a:solidFill>
                <a:srgbClr val="FF0000"/>
              </a:solidFill>
              <a:latin typeface="Castellar" pitchFamily="18" charset="0"/>
            </a:endParaRPr>
          </a:p>
        </p:txBody>
      </p:sp>
      <p:sp>
        <p:nvSpPr>
          <p:cNvPr id="3" name="Content Placeholder 2"/>
          <p:cNvSpPr>
            <a:spLocks noGrp="1"/>
          </p:cNvSpPr>
          <p:nvPr>
            <p:ph idx="1"/>
          </p:nvPr>
        </p:nvSpPr>
        <p:spPr>
          <a:xfrm>
            <a:off x="97631" y="-152400"/>
            <a:ext cx="7598569" cy="4715933"/>
          </a:xfrm>
        </p:spPr>
        <p:txBody>
          <a:bodyPr>
            <a:noAutofit/>
          </a:bodyPr>
          <a:lstStyle/>
          <a:p>
            <a:endParaRPr lang="en-US" sz="1400" dirty="0" smtClean="0">
              <a:latin typeface="Agency FB" pitchFamily="34" charset="0"/>
            </a:endParaRPr>
          </a:p>
          <a:p>
            <a:endParaRPr lang="en-US" sz="1400" dirty="0" smtClean="0">
              <a:latin typeface="Agency FB" pitchFamily="34" charset="0"/>
            </a:endParaRPr>
          </a:p>
          <a:p>
            <a:endParaRPr lang="en-US" sz="1400" dirty="0" smtClean="0">
              <a:latin typeface="Agency FB" pitchFamily="34" charset="0"/>
            </a:endParaRPr>
          </a:p>
          <a:p>
            <a:endParaRPr lang="en-US" sz="1400" dirty="0" smtClean="0">
              <a:latin typeface="Agency FB" pitchFamily="34" charset="0"/>
            </a:endParaRPr>
          </a:p>
          <a:p>
            <a:endParaRPr lang="en-US" sz="1400" dirty="0" smtClean="0">
              <a:latin typeface="Agency FB" pitchFamily="34" charset="0"/>
            </a:endParaRPr>
          </a:p>
          <a:p>
            <a:endParaRPr lang="en-US" sz="1400" dirty="0" smtClean="0">
              <a:latin typeface="Agency FB" pitchFamily="34" charset="0"/>
            </a:endParaRPr>
          </a:p>
          <a:p>
            <a:endParaRPr lang="en-US" sz="1400" dirty="0" smtClean="0">
              <a:latin typeface="Agency FB" pitchFamily="34" charset="0"/>
            </a:endParaRPr>
          </a:p>
          <a:p>
            <a:endParaRPr lang="en-US" sz="1400" dirty="0" smtClean="0">
              <a:latin typeface="Agency FB" pitchFamily="34" charset="0"/>
            </a:endParaRPr>
          </a:p>
          <a:p>
            <a:r>
              <a:rPr lang="en-US" sz="1400" dirty="0" smtClean="0">
                <a:latin typeface="Agency FB" pitchFamily="34" charset="0"/>
              </a:rPr>
              <a:t>Fashion has become an indispensible part of life. Using a ring with technological aid to provide security to user is essential.</a:t>
            </a:r>
          </a:p>
          <a:p>
            <a:r>
              <a:rPr lang="en-US" sz="1400" dirty="0" smtClean="0">
                <a:latin typeface="Agency FB" pitchFamily="34" charset="0"/>
              </a:rPr>
              <a:t>The ring comes with an inbuilt </a:t>
            </a:r>
            <a:r>
              <a:rPr lang="en-US" sz="1400" dirty="0" err="1" smtClean="0">
                <a:latin typeface="Agency FB" pitchFamily="34" charset="0"/>
              </a:rPr>
              <a:t>nano</a:t>
            </a:r>
            <a:r>
              <a:rPr lang="en-US" sz="1400" dirty="0" smtClean="0">
                <a:latin typeface="Agency FB" pitchFamily="34" charset="0"/>
              </a:rPr>
              <a:t>-chip which is programmed that is GPS,SOS alarm enabled and providing electric shock when required.</a:t>
            </a:r>
          </a:p>
          <a:p>
            <a:pPr>
              <a:buNone/>
            </a:pPr>
            <a:r>
              <a:rPr lang="en-US" sz="1400" u="sng" dirty="0" smtClean="0">
                <a:solidFill>
                  <a:schemeClr val="tx2">
                    <a:lumMod val="60000"/>
                    <a:lumOff val="40000"/>
                  </a:schemeClr>
                </a:solidFill>
                <a:latin typeface="Agency FB" pitchFamily="34" charset="0"/>
              </a:rPr>
              <a:t>   </a:t>
            </a:r>
            <a:r>
              <a:rPr lang="en-US" sz="1400" u="sng" dirty="0" smtClean="0">
                <a:solidFill>
                  <a:schemeClr val="tx2">
                    <a:lumMod val="60000"/>
                    <a:lumOff val="40000"/>
                  </a:schemeClr>
                </a:solidFill>
                <a:latin typeface="Algerian" pitchFamily="82" charset="0"/>
              </a:rPr>
              <a:t>CONSTRUCTION</a:t>
            </a:r>
          </a:p>
          <a:p>
            <a:r>
              <a:rPr lang="en-US" sz="1400" dirty="0" smtClean="0">
                <a:latin typeface="Agency FB" pitchFamily="34" charset="0"/>
              </a:rPr>
              <a:t>The ring is made of either alloys or Carbon Polymer in order to provide insulation to the user.</a:t>
            </a:r>
          </a:p>
          <a:p>
            <a:r>
              <a:rPr lang="en-US" sz="1400" dirty="0" smtClean="0">
                <a:latin typeface="Agency FB" pitchFamily="34" charset="0"/>
              </a:rPr>
              <a:t>The ring comes in various sizes.</a:t>
            </a:r>
          </a:p>
          <a:p>
            <a:r>
              <a:rPr lang="en-US" sz="1400" dirty="0" smtClean="0">
                <a:latin typeface="Agency FB" pitchFamily="34" charset="0"/>
              </a:rPr>
              <a:t>It is advisable to wear the ring in the strong finger </a:t>
            </a:r>
            <a:r>
              <a:rPr lang="en-US" sz="1400" dirty="0" err="1" smtClean="0">
                <a:latin typeface="Agency FB" pitchFamily="34" charset="0"/>
              </a:rPr>
              <a:t>i.e</a:t>
            </a:r>
            <a:r>
              <a:rPr lang="en-US" sz="1400" dirty="0" smtClean="0">
                <a:latin typeface="Agency FB" pitchFamily="34" charset="0"/>
              </a:rPr>
              <a:t> the middle finger instead of the  traditional ring finger.</a:t>
            </a:r>
          </a:p>
          <a:p>
            <a:r>
              <a:rPr lang="en-US" sz="1400" dirty="0" smtClean="0">
                <a:latin typeface="Agency FB" pitchFamily="34" charset="0"/>
              </a:rPr>
              <a:t>The chip is installed inside it within carbon polymer along with the GPS and all the wiring remain inside the case.</a:t>
            </a:r>
          </a:p>
          <a:p>
            <a:r>
              <a:rPr lang="en-US" sz="1400" dirty="0" smtClean="0">
                <a:latin typeface="Agency FB" pitchFamily="34" charset="0"/>
              </a:rPr>
              <a:t>The usb2.0 is provided which can be </a:t>
            </a:r>
            <a:r>
              <a:rPr lang="en-US" sz="1400" dirty="0" err="1" smtClean="0">
                <a:latin typeface="Agency FB" pitchFamily="34" charset="0"/>
              </a:rPr>
              <a:t>slided</a:t>
            </a:r>
            <a:r>
              <a:rPr lang="en-US" sz="1400" dirty="0" smtClean="0">
                <a:latin typeface="Agency FB" pitchFamily="34" charset="0"/>
              </a:rPr>
              <a:t> out in order to charge.</a:t>
            </a:r>
          </a:p>
          <a:p>
            <a:r>
              <a:rPr lang="en-US" sz="1400" dirty="0" smtClean="0">
                <a:latin typeface="Agency FB" pitchFamily="34" charset="0"/>
              </a:rPr>
              <a:t>The  switch is present on the exterior.</a:t>
            </a:r>
          </a:p>
          <a:p>
            <a:r>
              <a:rPr lang="en-US" sz="1400" dirty="0" smtClean="0">
                <a:latin typeface="Agency FB" pitchFamily="34" charset="0"/>
              </a:rPr>
              <a:t>The backbone of every smart ring is Bluetooth technology. Bluetooth is a close-range wireless technology that allows any two Bluetooth-enabled devices to communicate with each other as far away as 328 feet (100 meters) . You've probably seen hands-free Bluetooth headsets that let you make cell phone calls without actually holding the phone. Like those headsets, the ring and the pendant contain a Bluetooth chip, which is really a small radio that can transmit signals to the mobile application.</a:t>
            </a:r>
          </a:p>
          <a:p>
            <a:r>
              <a:rPr lang="en-US" sz="1300" dirty="0" smtClean="0"/>
              <a:t>Bluetooth is considered a low-power </a:t>
            </a:r>
            <a:r>
              <a:rPr lang="en-US" sz="1300" dirty="0" err="1" smtClean="0"/>
              <a:t>technology,thus</a:t>
            </a:r>
            <a:r>
              <a:rPr lang="en-US" sz="1300" dirty="0" smtClean="0"/>
              <a:t> it needs very less battery.</a:t>
            </a:r>
            <a:endParaRPr lang="en-US" sz="1300" dirty="0" smtClean="0">
              <a:latin typeface="Agency FB" pitchFamily="34" charset="0"/>
            </a:endParaRPr>
          </a:p>
          <a:p>
            <a:endParaRPr lang="en-US" sz="1400" dirty="0">
              <a:latin typeface="Agency FB" pitchFamily="34" charset="0"/>
            </a:endParaRPr>
          </a:p>
          <a:p>
            <a:endParaRPr lang="en-US" sz="1400" dirty="0" smtClean="0">
              <a:latin typeface="Agency FB" pitchFamily="34" charset="0"/>
            </a:endParaRPr>
          </a:p>
          <a:p>
            <a:endParaRPr lang="en-US" sz="1400" dirty="0">
              <a:latin typeface="Agency FB" pitchFamily="34" charset="0"/>
            </a:endParaRPr>
          </a:p>
          <a:p>
            <a:endParaRPr lang="en-US" sz="1400" dirty="0" smtClean="0">
              <a:latin typeface="Agency FB" pitchFamily="34" charset="0"/>
            </a:endParaRPr>
          </a:p>
          <a:p>
            <a:endParaRPr lang="en-US" sz="1400" dirty="0">
              <a:latin typeface="Agency FB" pitchFamily="34" charset="0"/>
            </a:endParaRPr>
          </a:p>
          <a:p>
            <a:endParaRPr lang="en-US" sz="1400" dirty="0" smtClean="0">
              <a:latin typeface="Agency FB" pitchFamily="34" charset="0"/>
            </a:endParaRPr>
          </a:p>
          <a:p>
            <a:endParaRPr lang="en-US" sz="1400" dirty="0">
              <a:latin typeface="Agency FB" pitchFamily="34" charset="0"/>
            </a:endParaRPr>
          </a:p>
          <a:p>
            <a:endParaRPr lang="en-US" sz="1400" dirty="0" smtClean="0">
              <a:latin typeface="Agency FB" pitchFamily="34" charset="0"/>
            </a:endParaRPr>
          </a:p>
          <a:p>
            <a:endParaRPr lang="en-US" sz="1400" dirty="0">
              <a:latin typeface="Agency FB" pitchFamily="34" charset="0"/>
            </a:endParaRPr>
          </a:p>
          <a:p>
            <a:endParaRPr lang="en-US" sz="1400" dirty="0" smtClean="0">
              <a:latin typeface="Agency FB" pitchFamily="34" charset="0"/>
            </a:endParaRPr>
          </a:p>
          <a:p>
            <a:endParaRPr lang="en-US" sz="1400" dirty="0">
              <a:latin typeface="Agency FB" pitchFamily="34" charset="0"/>
            </a:endParaRPr>
          </a:p>
          <a:p>
            <a:endParaRPr lang="en-US" sz="1400" dirty="0" smtClean="0">
              <a:latin typeface="Agency FB" pitchFamily="34" charset="0"/>
            </a:endParaRPr>
          </a:p>
          <a:p>
            <a:endParaRPr lang="en-US" sz="1400" dirty="0" smtClean="0">
              <a:latin typeface="Agency FB" pitchFamily="34" charset="0"/>
            </a:endParaRPr>
          </a:p>
        </p:txBody>
      </p:sp>
      <p:pic>
        <p:nvPicPr>
          <p:cNvPr id="4" name="Picture 3" descr="Capture.PNG"/>
          <p:cNvPicPr>
            <a:picLocks noChangeAspect="1"/>
          </p:cNvPicPr>
          <p:nvPr/>
        </p:nvPicPr>
        <p:blipFill>
          <a:blip r:embed="rId2" cstate="print"/>
          <a:stretch>
            <a:fillRect/>
          </a:stretch>
        </p:blipFill>
        <p:spPr>
          <a:xfrm>
            <a:off x="6858000" y="2362200"/>
            <a:ext cx="2135178" cy="1600200"/>
          </a:xfrm>
          <a:prstGeom prst="rect">
            <a:avLst/>
          </a:prstGeo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latin typeface="Algerian" pitchFamily="82" charset="0"/>
              </a:rPr>
              <a:t>Pendant</a:t>
            </a:r>
            <a:endParaRPr lang="en-US" dirty="0">
              <a:solidFill>
                <a:schemeClr val="accent6">
                  <a:lumMod val="75000"/>
                </a:schemeClr>
              </a:solidFill>
              <a:latin typeface="Algerian" pitchFamily="82" charset="0"/>
            </a:endParaRPr>
          </a:p>
        </p:txBody>
      </p:sp>
      <p:sp>
        <p:nvSpPr>
          <p:cNvPr id="3" name="Content Placeholder 2"/>
          <p:cNvSpPr>
            <a:spLocks noGrp="1"/>
          </p:cNvSpPr>
          <p:nvPr>
            <p:ph idx="1"/>
          </p:nvPr>
        </p:nvSpPr>
        <p:spPr/>
        <p:txBody>
          <a:bodyPr>
            <a:normAutofit/>
          </a:bodyPr>
          <a:lstStyle/>
          <a:p>
            <a:r>
              <a:rPr lang="en-US" sz="1400" dirty="0" smtClean="0">
                <a:latin typeface="Agency FB" pitchFamily="34" charset="0"/>
              </a:rPr>
              <a:t>The pendant is the other part of the safety system.</a:t>
            </a:r>
          </a:p>
          <a:p>
            <a:r>
              <a:rPr lang="en-US" sz="1400" dirty="0" smtClean="0">
                <a:latin typeface="Agency FB" pitchFamily="34" charset="0"/>
              </a:rPr>
              <a:t>It comes with a </a:t>
            </a:r>
            <a:r>
              <a:rPr lang="en-US" sz="1400" dirty="0" err="1" smtClean="0">
                <a:latin typeface="Agency FB" pitchFamily="34" charset="0"/>
              </a:rPr>
              <a:t>microcam</a:t>
            </a:r>
            <a:r>
              <a:rPr lang="en-US" sz="1400" dirty="0" smtClean="0">
                <a:latin typeface="Agency FB" pitchFamily="34" charset="0"/>
              </a:rPr>
              <a:t> that is almost concealable is placed at the centre.</a:t>
            </a:r>
          </a:p>
          <a:p>
            <a:r>
              <a:rPr lang="en-US" sz="1400" dirty="0" smtClean="0">
                <a:latin typeface="Agency FB" pitchFamily="34" charset="0"/>
              </a:rPr>
              <a:t>Inside of it there exists a microchip that controls the functioning of the </a:t>
            </a:r>
            <a:r>
              <a:rPr lang="en-US" sz="1400" dirty="0" err="1" smtClean="0">
                <a:latin typeface="Agency FB" pitchFamily="34" charset="0"/>
              </a:rPr>
              <a:t>microcam</a:t>
            </a:r>
            <a:r>
              <a:rPr lang="en-US" sz="1400" dirty="0" smtClean="0">
                <a:latin typeface="Agency FB" pitchFamily="34" charset="0"/>
              </a:rPr>
              <a:t>.</a:t>
            </a:r>
          </a:p>
          <a:p>
            <a:r>
              <a:rPr lang="en-US" sz="1400" dirty="0" smtClean="0">
                <a:latin typeface="Agency FB" pitchFamily="34" charset="0"/>
              </a:rPr>
              <a:t>It has to be worn just as a normal pendant with the camera facing the front enabling to capture pictures.</a:t>
            </a:r>
          </a:p>
          <a:p>
            <a:r>
              <a:rPr lang="en-US" sz="1400" dirty="0" smtClean="0">
                <a:latin typeface="Agency FB" pitchFamily="34" charset="0"/>
              </a:rPr>
              <a:t>It starts when the switch is pressed and starts clicking pictures.</a:t>
            </a:r>
          </a:p>
          <a:p>
            <a:r>
              <a:rPr lang="en-US" sz="1400" dirty="0" smtClean="0">
                <a:latin typeface="Agency FB" pitchFamily="34" charset="0"/>
              </a:rPr>
              <a:t>Similar to the ring, the device is connected to the server via mobile data on smart phones.</a:t>
            </a:r>
          </a:p>
          <a:p>
            <a:r>
              <a:rPr lang="en-US" sz="1400" dirty="0" smtClean="0">
                <a:latin typeface="Agency FB" pitchFamily="34" charset="0"/>
              </a:rPr>
              <a:t>The device is connected to the smart phones via Bluetooth.</a:t>
            </a:r>
          </a:p>
          <a:p>
            <a:r>
              <a:rPr lang="en-US" sz="1400" dirty="0" smtClean="0">
                <a:latin typeface="Agency FB" pitchFamily="34" charset="0"/>
              </a:rPr>
              <a:t>In order to recharge an usb is provided on the side which can be </a:t>
            </a:r>
            <a:r>
              <a:rPr lang="en-US" sz="1400" dirty="0" err="1" smtClean="0">
                <a:latin typeface="Agency FB" pitchFamily="34" charset="0"/>
              </a:rPr>
              <a:t>slided</a:t>
            </a:r>
            <a:r>
              <a:rPr lang="en-US" sz="1400" dirty="0" smtClean="0">
                <a:latin typeface="Agency FB" pitchFamily="34" charset="0"/>
              </a:rPr>
              <a:t> in and out.</a:t>
            </a:r>
          </a:p>
          <a:p>
            <a:r>
              <a:rPr lang="en-US" sz="1400" dirty="0" smtClean="0">
                <a:latin typeface="Agency FB" pitchFamily="34" charset="0"/>
              </a:rPr>
              <a:t>It is provided with an insulated casing like </a:t>
            </a:r>
            <a:r>
              <a:rPr lang="en-US" sz="1400" dirty="0" err="1" smtClean="0">
                <a:latin typeface="Agency FB" pitchFamily="34" charset="0"/>
              </a:rPr>
              <a:t>fibreglass</a:t>
            </a:r>
            <a:r>
              <a:rPr lang="en-US" sz="1400" dirty="0" smtClean="0">
                <a:latin typeface="Agency FB" pitchFamily="34" charset="0"/>
              </a:rPr>
              <a:t>, </a:t>
            </a:r>
            <a:r>
              <a:rPr lang="en-US" sz="1400" dirty="0" err="1" smtClean="0">
                <a:latin typeface="Agency FB" pitchFamily="34" charset="0"/>
              </a:rPr>
              <a:t>polystrene</a:t>
            </a:r>
            <a:r>
              <a:rPr lang="en-US" sz="1400" dirty="0" smtClean="0">
                <a:latin typeface="Agency FB" pitchFamily="34" charset="0"/>
              </a:rPr>
              <a:t> which will prevent the user </a:t>
            </a:r>
            <a:r>
              <a:rPr lang="en-US" sz="1400" dirty="0" err="1" smtClean="0">
                <a:latin typeface="Agency FB" pitchFamily="34" charset="0"/>
              </a:rPr>
              <a:t>frem</a:t>
            </a:r>
            <a:r>
              <a:rPr lang="en-US" sz="1400" dirty="0" smtClean="0">
                <a:latin typeface="Agency FB" pitchFamily="34" charset="0"/>
              </a:rPr>
              <a:t> getting any electric shock.</a:t>
            </a:r>
            <a:endParaRPr lang="en-US" sz="1400" dirty="0">
              <a:latin typeface="Agency FB" pitchFamily="34" charset="0"/>
            </a:endParaRPr>
          </a:p>
        </p:txBody>
      </p:sp>
      <p:pic>
        <p:nvPicPr>
          <p:cNvPr id="4" name="Picture 3" descr="98.jpg"/>
          <p:cNvPicPr>
            <a:picLocks noChangeAspect="1"/>
          </p:cNvPicPr>
          <p:nvPr/>
        </p:nvPicPr>
        <p:blipFill>
          <a:blip r:embed="rId2"/>
          <a:stretch>
            <a:fillRect/>
          </a:stretch>
        </p:blipFill>
        <p:spPr>
          <a:xfrm>
            <a:off x="6096000" y="990600"/>
            <a:ext cx="2008909" cy="2008909"/>
          </a:xfrm>
          <a:prstGeom prst="rect">
            <a:avLst/>
          </a:prstGeom>
        </p:spPr>
      </p:pic>
      <p:pic>
        <p:nvPicPr>
          <p:cNvPr id="5" name="Picture 4" descr="999.jpg"/>
          <p:cNvPicPr>
            <a:picLocks noChangeAspect="1"/>
          </p:cNvPicPr>
          <p:nvPr/>
        </p:nvPicPr>
        <p:blipFill>
          <a:blip r:embed="rId3"/>
          <a:stretch>
            <a:fillRect/>
          </a:stretch>
        </p:blipFill>
        <p:spPr>
          <a:xfrm>
            <a:off x="3886200" y="1219200"/>
            <a:ext cx="1447800" cy="1447800"/>
          </a:xfrm>
          <a:prstGeom prst="rect">
            <a:avLst/>
          </a:prstGeo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4.PNG"/>
          <p:cNvPicPr>
            <a:picLocks noGrp="1" noChangeAspect="1"/>
          </p:cNvPicPr>
          <p:nvPr>
            <p:ph idx="1"/>
          </p:nvPr>
        </p:nvPicPr>
        <p:blipFill>
          <a:blip r:embed="rId3"/>
          <a:stretch>
            <a:fillRect/>
          </a:stretch>
        </p:blipFill>
        <p:spPr>
          <a:xfrm>
            <a:off x="76200" y="838200"/>
            <a:ext cx="8946260" cy="5135563"/>
          </a:xfr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half" idx="2"/>
          </p:nvPr>
        </p:nvSpPr>
        <p:spPr>
          <a:xfrm flipH="1">
            <a:off x="7278688" y="6400800"/>
            <a:ext cx="188912" cy="76200"/>
          </a:xfrm>
        </p:spPr>
        <p:txBody>
          <a:bodyPr>
            <a:normAutofit fontScale="25000" lnSpcReduction="20000"/>
          </a:bodyPr>
          <a:lstStyle/>
          <a:p>
            <a:endParaRPr lang="en-US" dirty="0"/>
          </a:p>
        </p:txBody>
      </p:sp>
      <p:pic>
        <p:nvPicPr>
          <p:cNvPr id="5" name="Picture Placeholder 4" descr="5.PNG"/>
          <p:cNvPicPr>
            <a:picLocks noGrp="1" noChangeAspect="1"/>
          </p:cNvPicPr>
          <p:nvPr>
            <p:ph type="pic" idx="1"/>
          </p:nvPr>
        </p:nvPicPr>
        <p:blipFill>
          <a:blip r:embed="rId2"/>
          <a:srcRect l="3357" t="-24958" r="5985"/>
          <a:stretch>
            <a:fillRect/>
          </a:stretch>
        </p:blipFill>
        <p:spPr>
          <a:xfrm>
            <a:off x="114144" y="457200"/>
            <a:ext cx="8789084" cy="58674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WhatsApp Image 2019-02-14 at 10.47.30 PM.jpeg"/>
          <p:cNvPicPr>
            <a:picLocks noGrp="1" noChangeAspect="1"/>
          </p:cNvPicPr>
          <p:nvPr>
            <p:ph type="pic" idx="1"/>
          </p:nvPr>
        </p:nvPicPr>
        <p:blipFill>
          <a:blip r:embed="rId2"/>
          <a:srcRect t="7177" b="7177"/>
          <a:stretch>
            <a:fillRect/>
          </a:stretch>
        </p:blipFill>
        <p:spPr>
          <a:prstGeom prst="rect">
            <a:avLst/>
          </a:prstGeom>
          <a:ln>
            <a:noFill/>
          </a:ln>
          <a:effectLst>
            <a:outerShdw blurRad="292100" dist="139700" dir="2700000" algn="tl" rotWithShape="0">
              <a:srgbClr val="333333">
                <a:alpha val="65000"/>
              </a:srgbClr>
            </a:outerShdw>
          </a:effectLst>
        </p:spPr>
      </p:pic>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638</TotalTime>
  <Words>1051</Words>
  <Application>Microsoft Office PowerPoint</Application>
  <PresentationFormat>On-screen Show (4:3)</PresentationFormat>
  <Paragraphs>82</Paragraphs>
  <Slides>16</Slides>
  <Notes>1</Notes>
  <HiddenSlides>0</HiddenSlides>
  <MMClips>1</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THE DEFENSIVE HOOP</vt:lpstr>
      <vt:lpstr>THE DEFENSIVE HOOP</vt:lpstr>
      <vt:lpstr>                 SAFETY RING</vt:lpstr>
      <vt:lpstr>Slide 4</vt:lpstr>
      <vt:lpstr>SAFETY RING</vt:lpstr>
      <vt:lpstr>Pendant</vt:lpstr>
      <vt:lpstr>Slide 7</vt:lpstr>
      <vt:lpstr>Slide 8</vt:lpstr>
      <vt:lpstr>Slide 9</vt:lpstr>
      <vt:lpstr>    FLOWCHART</vt:lpstr>
      <vt:lpstr>MICROPROCESSOR</vt:lpstr>
      <vt:lpstr>APP DEVELOPMENT</vt:lpstr>
      <vt:lpstr>SERVER DEVELOPMENT</vt:lpstr>
      <vt:lpstr>Electric shock giver: the major part</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73</cp:revision>
  <dcterms:created xsi:type="dcterms:W3CDTF">2019-02-13T17:17:42Z</dcterms:created>
  <dcterms:modified xsi:type="dcterms:W3CDTF">2019-02-15T10:25:57Z</dcterms:modified>
</cp:coreProperties>
</file>