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72" r:id="rId3"/>
    <p:sldId id="264" r:id="rId4"/>
    <p:sldId id="271" r:id="rId5"/>
    <p:sldId id="266" r:id="rId6"/>
    <p:sldId id="273" r:id="rId7"/>
    <p:sldId id="267" r:id="rId8"/>
    <p:sldId id="260" r:id="rId9"/>
    <p:sldId id="259" r:id="rId10"/>
    <p:sldId id="268" r:id="rId11"/>
    <p:sldId id="261" r:id="rId12"/>
    <p:sldId id="270" r:id="rId13"/>
    <p:sldId id="274" r:id="rId14"/>
    <p:sldId id="269" r:id="rId15"/>
    <p:sldId id="262"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87" autoAdjust="0"/>
    <p:restoredTop sz="82562" autoAdjust="0"/>
  </p:normalViewPr>
  <p:slideViewPr>
    <p:cSldViewPr>
      <p:cViewPr varScale="1">
        <p:scale>
          <a:sx n="56" d="100"/>
          <a:sy n="56" d="100"/>
        </p:scale>
        <p:origin x="-1686"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6F4C91-2079-4EC2-B0E3-1876C0FAF1C0}" type="doc">
      <dgm:prSet loTypeId="urn:microsoft.com/office/officeart/2005/8/layout/StepDownProcess" loCatId="process" qsTypeId="urn:microsoft.com/office/officeart/2005/8/quickstyle/simple3" qsCatId="simple" csTypeId="urn:microsoft.com/office/officeart/2005/8/colors/accent1_1" csCatId="accent1" phldr="1"/>
      <dgm:spPr/>
      <dgm:t>
        <a:bodyPr/>
        <a:lstStyle/>
        <a:p>
          <a:endParaRPr lang="en-US"/>
        </a:p>
      </dgm:t>
    </dgm:pt>
    <dgm:pt modelId="{5A47EE38-F165-4EF8-861E-E0BC44CA47A7}">
      <dgm:prSet phldrT="[Text]"/>
      <dgm:spPr/>
      <dgm:t>
        <a:bodyPr/>
        <a:lstStyle/>
        <a:p>
          <a:r>
            <a:rPr lang="en-US" dirty="0" smtClean="0"/>
            <a:t>Input Matrix</a:t>
          </a:r>
          <a:endParaRPr lang="en-US" dirty="0"/>
        </a:p>
      </dgm:t>
    </dgm:pt>
    <dgm:pt modelId="{585305E1-29E6-42D5-A7FC-FE97549924DA}" type="parTrans" cxnId="{2B3AB690-45BB-4806-B06E-0C2B4EE9848B}">
      <dgm:prSet/>
      <dgm:spPr/>
      <dgm:t>
        <a:bodyPr/>
        <a:lstStyle/>
        <a:p>
          <a:endParaRPr lang="en-US"/>
        </a:p>
      </dgm:t>
    </dgm:pt>
    <dgm:pt modelId="{1977565A-09EE-42E0-B0E2-BA7340134C80}" type="sibTrans" cxnId="{2B3AB690-45BB-4806-B06E-0C2B4EE9848B}">
      <dgm:prSet/>
      <dgm:spPr/>
      <dgm:t>
        <a:bodyPr/>
        <a:lstStyle/>
        <a:p>
          <a:endParaRPr lang="en-US"/>
        </a:p>
      </dgm:t>
    </dgm:pt>
    <dgm:pt modelId="{E17EE7CC-7B88-4C3E-AFA2-C37167D55FC3}">
      <dgm:prSet phldrT="[Text]"/>
      <dgm:spPr/>
      <dgm:t>
        <a:bodyPr/>
        <a:lstStyle/>
        <a:p>
          <a:r>
            <a:rPr lang="en-US" dirty="0" smtClean="0"/>
            <a:t>Data Set</a:t>
          </a:r>
          <a:endParaRPr lang="en-US" dirty="0"/>
        </a:p>
      </dgm:t>
    </dgm:pt>
    <dgm:pt modelId="{86E28FA7-8C85-4AD6-B6E0-6F8629270DE6}" type="parTrans" cxnId="{795CD4D6-111E-4890-8F1C-FA45D69C35DC}">
      <dgm:prSet/>
      <dgm:spPr/>
      <dgm:t>
        <a:bodyPr/>
        <a:lstStyle/>
        <a:p>
          <a:endParaRPr lang="en-US"/>
        </a:p>
      </dgm:t>
    </dgm:pt>
    <dgm:pt modelId="{01D7ADC8-038B-4427-ABF2-3E07ECFCB99C}" type="sibTrans" cxnId="{795CD4D6-111E-4890-8F1C-FA45D69C35DC}">
      <dgm:prSet/>
      <dgm:spPr/>
      <dgm:t>
        <a:bodyPr/>
        <a:lstStyle/>
        <a:p>
          <a:endParaRPr lang="en-US"/>
        </a:p>
      </dgm:t>
    </dgm:pt>
    <dgm:pt modelId="{2F788F0F-3B52-4DFE-8BBD-8D5999F55B27}">
      <dgm:prSet phldrT="[Text]"/>
      <dgm:spPr/>
      <dgm:t>
        <a:bodyPr/>
        <a:lstStyle/>
        <a:p>
          <a:r>
            <a:rPr lang="en-US" dirty="0" smtClean="0"/>
            <a:t>Training </a:t>
          </a:r>
          <a:endParaRPr lang="en-US" dirty="0"/>
        </a:p>
      </dgm:t>
    </dgm:pt>
    <dgm:pt modelId="{2DDF3B2E-2B1E-4305-8873-6486E4435F5D}" type="parTrans" cxnId="{FDAB6625-1EF5-4313-B96A-10D7F1570C51}">
      <dgm:prSet/>
      <dgm:spPr/>
      <dgm:t>
        <a:bodyPr/>
        <a:lstStyle/>
        <a:p>
          <a:endParaRPr lang="en-US"/>
        </a:p>
      </dgm:t>
    </dgm:pt>
    <dgm:pt modelId="{85BAD216-224A-40F9-A484-A8E225F60F0F}" type="sibTrans" cxnId="{FDAB6625-1EF5-4313-B96A-10D7F1570C51}">
      <dgm:prSet/>
      <dgm:spPr/>
      <dgm:t>
        <a:bodyPr/>
        <a:lstStyle/>
        <a:p>
          <a:endParaRPr lang="en-US"/>
        </a:p>
      </dgm:t>
    </dgm:pt>
    <dgm:pt modelId="{F0992ECF-6E86-48E3-832C-38B55F196C1A}">
      <dgm:prSet phldrT="[Text]"/>
      <dgm:spPr/>
      <dgm:t>
        <a:bodyPr/>
        <a:lstStyle/>
        <a:p>
          <a:r>
            <a:rPr lang="en-US" dirty="0" smtClean="0"/>
            <a:t>Artificial Neural Networks</a:t>
          </a:r>
          <a:endParaRPr lang="en-US" dirty="0"/>
        </a:p>
      </dgm:t>
    </dgm:pt>
    <dgm:pt modelId="{15889BE3-DE97-4CBF-BF7B-BCC63DA3943B}" type="parTrans" cxnId="{B4E2B6D9-FFE8-440F-B6AE-D74C5A3A3C49}">
      <dgm:prSet/>
      <dgm:spPr/>
      <dgm:t>
        <a:bodyPr/>
        <a:lstStyle/>
        <a:p>
          <a:endParaRPr lang="en-US"/>
        </a:p>
      </dgm:t>
    </dgm:pt>
    <dgm:pt modelId="{AD2B3A0D-C870-46DC-A7D8-1773CD8A05F8}" type="sibTrans" cxnId="{B4E2B6D9-FFE8-440F-B6AE-D74C5A3A3C49}">
      <dgm:prSet/>
      <dgm:spPr/>
      <dgm:t>
        <a:bodyPr/>
        <a:lstStyle/>
        <a:p>
          <a:endParaRPr lang="en-US"/>
        </a:p>
      </dgm:t>
    </dgm:pt>
    <dgm:pt modelId="{1718CE8F-20AB-4143-88B2-ECEC55962362}">
      <dgm:prSet phldrT="[Text]"/>
      <dgm:spPr/>
      <dgm:t>
        <a:bodyPr/>
        <a:lstStyle/>
        <a:p>
          <a:r>
            <a:rPr lang="en-US" dirty="0" smtClean="0"/>
            <a:t>Output </a:t>
          </a:r>
          <a:endParaRPr lang="en-US" dirty="0"/>
        </a:p>
      </dgm:t>
    </dgm:pt>
    <dgm:pt modelId="{E616389A-1F3F-4915-921D-0693D3858172}" type="parTrans" cxnId="{D2D2ACED-39B7-4811-9EA1-B8BC1043991C}">
      <dgm:prSet/>
      <dgm:spPr/>
      <dgm:t>
        <a:bodyPr/>
        <a:lstStyle/>
        <a:p>
          <a:endParaRPr lang="en-US"/>
        </a:p>
      </dgm:t>
    </dgm:pt>
    <dgm:pt modelId="{0224B3B7-296C-4DC4-A80E-CC1C15639A35}" type="sibTrans" cxnId="{D2D2ACED-39B7-4811-9EA1-B8BC1043991C}">
      <dgm:prSet/>
      <dgm:spPr/>
      <dgm:t>
        <a:bodyPr/>
        <a:lstStyle/>
        <a:p>
          <a:endParaRPr lang="en-US"/>
        </a:p>
      </dgm:t>
    </dgm:pt>
    <dgm:pt modelId="{9ABDD8F2-8D59-479C-8868-41CC38F55FA6}">
      <dgm:prSet phldrT="[Text]" custT="1"/>
      <dgm:spPr/>
      <dgm:t>
        <a:bodyPr/>
        <a:lstStyle/>
        <a:p>
          <a:r>
            <a:rPr lang="en-US" sz="1600" dirty="0" smtClean="0"/>
            <a:t>26 alphabets</a:t>
          </a:r>
          <a:endParaRPr lang="en-US" sz="1600" dirty="0"/>
        </a:p>
      </dgm:t>
    </dgm:pt>
    <dgm:pt modelId="{8546947E-F946-4DE5-852D-AFEDF2E70839}" type="parTrans" cxnId="{E67165CF-1EED-45CD-B937-DBD524372B09}">
      <dgm:prSet/>
      <dgm:spPr/>
      <dgm:t>
        <a:bodyPr/>
        <a:lstStyle/>
        <a:p>
          <a:endParaRPr lang="en-US"/>
        </a:p>
      </dgm:t>
    </dgm:pt>
    <dgm:pt modelId="{1794106E-004C-4FE7-9798-ABE48C2D509B}" type="sibTrans" cxnId="{E67165CF-1EED-45CD-B937-DBD524372B09}">
      <dgm:prSet/>
      <dgm:spPr/>
      <dgm:t>
        <a:bodyPr/>
        <a:lstStyle/>
        <a:p>
          <a:endParaRPr lang="en-US"/>
        </a:p>
      </dgm:t>
    </dgm:pt>
    <dgm:pt modelId="{CCF22B84-341F-4078-B5D4-8B1AA93316B9}">
      <dgm:prSet phldrT="[Text]"/>
      <dgm:spPr/>
      <dgm:t>
        <a:bodyPr/>
        <a:lstStyle/>
        <a:p>
          <a:r>
            <a:rPr lang="en-US" dirty="0" smtClean="0"/>
            <a:t>Backpropagation Algorithm</a:t>
          </a:r>
          <a:endParaRPr lang="en-US" dirty="0"/>
        </a:p>
      </dgm:t>
    </dgm:pt>
    <dgm:pt modelId="{B16508F9-C3CF-48B7-B8BD-439B79A09BDB}" type="parTrans" cxnId="{EF88B476-193B-41B0-89BC-E4412943BCE3}">
      <dgm:prSet/>
      <dgm:spPr/>
      <dgm:t>
        <a:bodyPr/>
        <a:lstStyle/>
        <a:p>
          <a:endParaRPr lang="en-US"/>
        </a:p>
      </dgm:t>
    </dgm:pt>
    <dgm:pt modelId="{8CB0A15D-B6E7-47C1-B12C-4BEA98430A92}" type="sibTrans" cxnId="{EF88B476-193B-41B0-89BC-E4412943BCE3}">
      <dgm:prSet/>
      <dgm:spPr/>
      <dgm:t>
        <a:bodyPr/>
        <a:lstStyle/>
        <a:p>
          <a:endParaRPr lang="en-US"/>
        </a:p>
      </dgm:t>
    </dgm:pt>
    <dgm:pt modelId="{CD51F6C7-FD66-426C-8EF3-C7D8DEE5A71C}">
      <dgm:prSet phldrT="[Text]" custT="1"/>
      <dgm:spPr/>
      <dgm:t>
        <a:bodyPr/>
        <a:lstStyle/>
        <a:p>
          <a:r>
            <a:rPr lang="en-US" sz="1600" dirty="0" smtClean="0"/>
            <a:t>Performance Analysis </a:t>
          </a:r>
          <a:endParaRPr lang="en-US" sz="1600" dirty="0"/>
        </a:p>
      </dgm:t>
    </dgm:pt>
    <dgm:pt modelId="{B24690ED-1314-4B9C-9356-69B27DCABC09}" type="parTrans" cxnId="{5B740478-4CB9-4D6C-9937-FBE42A6F270C}">
      <dgm:prSet/>
      <dgm:spPr/>
      <dgm:t>
        <a:bodyPr/>
        <a:lstStyle/>
        <a:p>
          <a:endParaRPr lang="en-US"/>
        </a:p>
      </dgm:t>
    </dgm:pt>
    <dgm:pt modelId="{31035FB3-83FC-49AC-B084-EDDAE9138538}" type="sibTrans" cxnId="{5B740478-4CB9-4D6C-9937-FBE42A6F270C}">
      <dgm:prSet/>
      <dgm:spPr/>
      <dgm:t>
        <a:bodyPr/>
        <a:lstStyle/>
        <a:p>
          <a:endParaRPr lang="en-US"/>
        </a:p>
      </dgm:t>
    </dgm:pt>
    <dgm:pt modelId="{EB42B002-C3FF-4E30-B319-E65D1D7B1503}" type="pres">
      <dgm:prSet presAssocID="{6E6F4C91-2079-4EC2-B0E3-1876C0FAF1C0}" presName="rootnode" presStyleCnt="0">
        <dgm:presLayoutVars>
          <dgm:chMax/>
          <dgm:chPref/>
          <dgm:dir/>
          <dgm:animLvl val="lvl"/>
        </dgm:presLayoutVars>
      </dgm:prSet>
      <dgm:spPr/>
      <dgm:t>
        <a:bodyPr/>
        <a:lstStyle/>
        <a:p>
          <a:endParaRPr lang="en-US"/>
        </a:p>
      </dgm:t>
    </dgm:pt>
    <dgm:pt modelId="{23E3D607-34C2-4E5D-A934-A2F597267EBD}" type="pres">
      <dgm:prSet presAssocID="{5A47EE38-F165-4EF8-861E-E0BC44CA47A7}" presName="composite" presStyleCnt="0"/>
      <dgm:spPr/>
    </dgm:pt>
    <dgm:pt modelId="{092A2429-B300-4771-A2AC-FFDE07F7CB27}" type="pres">
      <dgm:prSet presAssocID="{5A47EE38-F165-4EF8-861E-E0BC44CA47A7}" presName="bentUpArrow1" presStyleLbl="alignImgPlace1" presStyleIdx="0" presStyleCnt="2" custScaleX="64631" custScaleY="67683" custLinFactNeighborX="16400" custLinFactNeighborY="-39470"/>
      <dgm:spPr/>
    </dgm:pt>
    <dgm:pt modelId="{360D9B67-EF24-40B3-B992-D520EA149F07}" type="pres">
      <dgm:prSet presAssocID="{5A47EE38-F165-4EF8-861E-E0BC44CA47A7}" presName="ParentText" presStyleLbl="node1" presStyleIdx="0" presStyleCnt="3" custScaleY="60451">
        <dgm:presLayoutVars>
          <dgm:chMax val="1"/>
          <dgm:chPref val="1"/>
          <dgm:bulletEnabled val="1"/>
        </dgm:presLayoutVars>
      </dgm:prSet>
      <dgm:spPr/>
      <dgm:t>
        <a:bodyPr/>
        <a:lstStyle/>
        <a:p>
          <a:endParaRPr lang="en-US"/>
        </a:p>
      </dgm:t>
    </dgm:pt>
    <dgm:pt modelId="{D7CF5C87-FAA9-47BB-A1CE-CEAF4F084908}" type="pres">
      <dgm:prSet presAssocID="{5A47EE38-F165-4EF8-861E-E0BC44CA47A7}" presName="ChildText" presStyleLbl="revTx" presStyleIdx="0" presStyleCnt="3" custScaleX="248543" custLinFactNeighborX="65172" custLinFactNeighborY="3961">
        <dgm:presLayoutVars>
          <dgm:chMax val="0"/>
          <dgm:chPref val="0"/>
          <dgm:bulletEnabled val="1"/>
        </dgm:presLayoutVars>
      </dgm:prSet>
      <dgm:spPr/>
      <dgm:t>
        <a:bodyPr/>
        <a:lstStyle/>
        <a:p>
          <a:endParaRPr lang="en-US"/>
        </a:p>
      </dgm:t>
    </dgm:pt>
    <dgm:pt modelId="{CFAFB06E-4296-43FA-837E-607C3D4E0064}" type="pres">
      <dgm:prSet presAssocID="{1977565A-09EE-42E0-B0E2-BA7340134C80}" presName="sibTrans" presStyleCnt="0"/>
      <dgm:spPr/>
    </dgm:pt>
    <dgm:pt modelId="{7DE5AAEE-40D6-42D9-98C4-6F534F9D283B}" type="pres">
      <dgm:prSet presAssocID="{2F788F0F-3B52-4DFE-8BBD-8D5999F55B27}" presName="composite" presStyleCnt="0"/>
      <dgm:spPr/>
    </dgm:pt>
    <dgm:pt modelId="{F2FAB72E-B584-4B4D-ABEA-1CED358ABCD0}" type="pres">
      <dgm:prSet presAssocID="{2F788F0F-3B52-4DFE-8BBD-8D5999F55B27}" presName="bentUpArrow1" presStyleLbl="alignImgPlace1" presStyleIdx="1" presStyleCnt="2" custScaleY="78496" custLinFactNeighborX="-13309" custLinFactNeighborY="-50839"/>
      <dgm:spPr/>
    </dgm:pt>
    <dgm:pt modelId="{50691B4C-40F1-4299-9A39-0BCAC593C4F0}" type="pres">
      <dgm:prSet presAssocID="{2F788F0F-3B52-4DFE-8BBD-8D5999F55B27}" presName="ParentText" presStyleLbl="node1" presStyleIdx="1" presStyleCnt="3" custScaleY="51193" custLinFactNeighborX="-30934" custLinFactNeighborY="-13806">
        <dgm:presLayoutVars>
          <dgm:chMax val="1"/>
          <dgm:chPref val="1"/>
          <dgm:bulletEnabled val="1"/>
        </dgm:presLayoutVars>
      </dgm:prSet>
      <dgm:spPr/>
      <dgm:t>
        <a:bodyPr/>
        <a:lstStyle/>
        <a:p>
          <a:endParaRPr lang="en-US"/>
        </a:p>
      </dgm:t>
    </dgm:pt>
    <dgm:pt modelId="{B139DA82-CE7A-4B99-80D5-A8FAF682C801}" type="pres">
      <dgm:prSet presAssocID="{2F788F0F-3B52-4DFE-8BBD-8D5999F55B27}" presName="ChildText" presStyleLbl="revTx" presStyleIdx="1" presStyleCnt="3" custScaleX="347533" custLinFactNeighborX="64147" custLinFactNeighborY="-5986">
        <dgm:presLayoutVars>
          <dgm:chMax val="0"/>
          <dgm:chPref val="0"/>
          <dgm:bulletEnabled val="1"/>
        </dgm:presLayoutVars>
      </dgm:prSet>
      <dgm:spPr/>
      <dgm:t>
        <a:bodyPr/>
        <a:lstStyle/>
        <a:p>
          <a:endParaRPr lang="en-US"/>
        </a:p>
      </dgm:t>
    </dgm:pt>
    <dgm:pt modelId="{D3DF5897-D5B6-45A7-A666-6946AA94833F}" type="pres">
      <dgm:prSet presAssocID="{85BAD216-224A-40F9-A484-A8E225F60F0F}" presName="sibTrans" presStyleCnt="0"/>
      <dgm:spPr/>
    </dgm:pt>
    <dgm:pt modelId="{AD055E89-7E26-4D9D-8ADD-1949075ED93B}" type="pres">
      <dgm:prSet presAssocID="{1718CE8F-20AB-4143-88B2-ECEC55962362}" presName="composite" presStyleCnt="0"/>
      <dgm:spPr/>
    </dgm:pt>
    <dgm:pt modelId="{F63F6B45-A9AE-4186-BD27-3A8617F01D18}" type="pres">
      <dgm:prSet presAssocID="{1718CE8F-20AB-4143-88B2-ECEC55962362}" presName="ParentText" presStyleLbl="node1" presStyleIdx="2" presStyleCnt="3" custScaleY="52888" custLinFactNeighborX="-38776" custLinFactNeighborY="-23933">
        <dgm:presLayoutVars>
          <dgm:chMax val="1"/>
          <dgm:chPref val="1"/>
          <dgm:bulletEnabled val="1"/>
        </dgm:presLayoutVars>
      </dgm:prSet>
      <dgm:spPr/>
      <dgm:t>
        <a:bodyPr/>
        <a:lstStyle/>
        <a:p>
          <a:endParaRPr lang="en-US"/>
        </a:p>
      </dgm:t>
    </dgm:pt>
    <dgm:pt modelId="{ED044216-B860-42F8-B4D9-3D146FA90063}" type="pres">
      <dgm:prSet presAssocID="{1718CE8F-20AB-4143-88B2-ECEC55962362}" presName="FinalChildText" presStyleLbl="revTx" presStyleIdx="2" presStyleCnt="3" custScaleX="212329" custScaleY="75846" custLinFactNeighborX="-9445" custLinFactNeighborY="-26323">
        <dgm:presLayoutVars>
          <dgm:chMax val="0"/>
          <dgm:chPref val="0"/>
          <dgm:bulletEnabled val="1"/>
        </dgm:presLayoutVars>
      </dgm:prSet>
      <dgm:spPr/>
      <dgm:t>
        <a:bodyPr/>
        <a:lstStyle/>
        <a:p>
          <a:endParaRPr lang="en-US"/>
        </a:p>
      </dgm:t>
    </dgm:pt>
  </dgm:ptLst>
  <dgm:cxnLst>
    <dgm:cxn modelId="{B4E2B6D9-FFE8-440F-B6AE-D74C5A3A3C49}" srcId="{2F788F0F-3B52-4DFE-8BBD-8D5999F55B27}" destId="{F0992ECF-6E86-48E3-832C-38B55F196C1A}" srcOrd="0" destOrd="0" parTransId="{15889BE3-DE97-4CBF-BF7B-BCC63DA3943B}" sibTransId="{AD2B3A0D-C870-46DC-A7D8-1773CD8A05F8}"/>
    <dgm:cxn modelId="{9B703124-C4B0-4D07-A489-76C265884499}" type="presOf" srcId="{CD51F6C7-FD66-426C-8EF3-C7D8DEE5A71C}" destId="{ED044216-B860-42F8-B4D9-3D146FA90063}" srcOrd="0" destOrd="1" presId="urn:microsoft.com/office/officeart/2005/8/layout/StepDownProcess"/>
    <dgm:cxn modelId="{795CD4D6-111E-4890-8F1C-FA45D69C35DC}" srcId="{5A47EE38-F165-4EF8-861E-E0BC44CA47A7}" destId="{E17EE7CC-7B88-4C3E-AFA2-C37167D55FC3}" srcOrd="0" destOrd="0" parTransId="{86E28FA7-8C85-4AD6-B6E0-6F8629270DE6}" sibTransId="{01D7ADC8-038B-4427-ABF2-3E07ECFCB99C}"/>
    <dgm:cxn modelId="{44E93197-199F-432C-B3D9-1E94EBF59F39}" type="presOf" srcId="{6E6F4C91-2079-4EC2-B0E3-1876C0FAF1C0}" destId="{EB42B002-C3FF-4E30-B319-E65D1D7B1503}" srcOrd="0" destOrd="0" presId="urn:microsoft.com/office/officeart/2005/8/layout/StepDownProcess"/>
    <dgm:cxn modelId="{2B3AB690-45BB-4806-B06E-0C2B4EE9848B}" srcId="{6E6F4C91-2079-4EC2-B0E3-1876C0FAF1C0}" destId="{5A47EE38-F165-4EF8-861E-E0BC44CA47A7}" srcOrd="0" destOrd="0" parTransId="{585305E1-29E6-42D5-A7FC-FE97549924DA}" sibTransId="{1977565A-09EE-42E0-B0E2-BA7340134C80}"/>
    <dgm:cxn modelId="{E78A553B-D552-4F58-B161-0DE6C09C8BFF}" type="presOf" srcId="{F0992ECF-6E86-48E3-832C-38B55F196C1A}" destId="{B139DA82-CE7A-4B99-80D5-A8FAF682C801}" srcOrd="0" destOrd="0" presId="urn:microsoft.com/office/officeart/2005/8/layout/StepDownProcess"/>
    <dgm:cxn modelId="{44337E86-D8F6-4E00-BFC4-B1FBCCB7C997}" type="presOf" srcId="{9ABDD8F2-8D59-479C-8868-41CC38F55FA6}" destId="{ED044216-B860-42F8-B4D9-3D146FA90063}" srcOrd="0" destOrd="0" presId="urn:microsoft.com/office/officeart/2005/8/layout/StepDownProcess"/>
    <dgm:cxn modelId="{5B740478-4CB9-4D6C-9937-FBE42A6F270C}" srcId="{1718CE8F-20AB-4143-88B2-ECEC55962362}" destId="{CD51F6C7-FD66-426C-8EF3-C7D8DEE5A71C}" srcOrd="1" destOrd="0" parTransId="{B24690ED-1314-4B9C-9356-69B27DCABC09}" sibTransId="{31035FB3-83FC-49AC-B084-EDDAE9138538}"/>
    <dgm:cxn modelId="{3F1E7EBB-BD79-47F9-9F48-5767E2CF4D66}" type="presOf" srcId="{5A47EE38-F165-4EF8-861E-E0BC44CA47A7}" destId="{360D9B67-EF24-40B3-B992-D520EA149F07}" srcOrd="0" destOrd="0" presId="urn:microsoft.com/office/officeart/2005/8/layout/StepDownProcess"/>
    <dgm:cxn modelId="{EF88B476-193B-41B0-89BC-E4412943BCE3}" srcId="{2F788F0F-3B52-4DFE-8BBD-8D5999F55B27}" destId="{CCF22B84-341F-4078-B5D4-8B1AA93316B9}" srcOrd="1" destOrd="0" parTransId="{B16508F9-C3CF-48B7-B8BD-439B79A09BDB}" sibTransId="{8CB0A15D-B6E7-47C1-B12C-4BEA98430A92}"/>
    <dgm:cxn modelId="{A015C064-8592-43C6-A7F1-7C9DE957B1C1}" type="presOf" srcId="{1718CE8F-20AB-4143-88B2-ECEC55962362}" destId="{F63F6B45-A9AE-4186-BD27-3A8617F01D18}" srcOrd="0" destOrd="0" presId="urn:microsoft.com/office/officeart/2005/8/layout/StepDownProcess"/>
    <dgm:cxn modelId="{4CA25676-1C1F-4CC8-B522-03926406EC63}" type="presOf" srcId="{CCF22B84-341F-4078-B5D4-8B1AA93316B9}" destId="{B139DA82-CE7A-4B99-80D5-A8FAF682C801}" srcOrd="0" destOrd="1" presId="urn:microsoft.com/office/officeart/2005/8/layout/StepDownProcess"/>
    <dgm:cxn modelId="{E67165CF-1EED-45CD-B937-DBD524372B09}" srcId="{1718CE8F-20AB-4143-88B2-ECEC55962362}" destId="{9ABDD8F2-8D59-479C-8868-41CC38F55FA6}" srcOrd="0" destOrd="0" parTransId="{8546947E-F946-4DE5-852D-AFEDF2E70839}" sibTransId="{1794106E-004C-4FE7-9798-ABE48C2D509B}"/>
    <dgm:cxn modelId="{42550367-ABBC-40D9-874F-0AA727FE1A03}" type="presOf" srcId="{E17EE7CC-7B88-4C3E-AFA2-C37167D55FC3}" destId="{D7CF5C87-FAA9-47BB-A1CE-CEAF4F084908}" srcOrd="0" destOrd="0" presId="urn:microsoft.com/office/officeart/2005/8/layout/StepDownProcess"/>
    <dgm:cxn modelId="{FDAB6625-1EF5-4313-B96A-10D7F1570C51}" srcId="{6E6F4C91-2079-4EC2-B0E3-1876C0FAF1C0}" destId="{2F788F0F-3B52-4DFE-8BBD-8D5999F55B27}" srcOrd="1" destOrd="0" parTransId="{2DDF3B2E-2B1E-4305-8873-6486E4435F5D}" sibTransId="{85BAD216-224A-40F9-A484-A8E225F60F0F}"/>
    <dgm:cxn modelId="{D3AA6025-1A02-4A24-AD19-97D18E1E19AA}" type="presOf" srcId="{2F788F0F-3B52-4DFE-8BBD-8D5999F55B27}" destId="{50691B4C-40F1-4299-9A39-0BCAC593C4F0}" srcOrd="0" destOrd="0" presId="urn:microsoft.com/office/officeart/2005/8/layout/StepDownProcess"/>
    <dgm:cxn modelId="{D2D2ACED-39B7-4811-9EA1-B8BC1043991C}" srcId="{6E6F4C91-2079-4EC2-B0E3-1876C0FAF1C0}" destId="{1718CE8F-20AB-4143-88B2-ECEC55962362}" srcOrd="2" destOrd="0" parTransId="{E616389A-1F3F-4915-921D-0693D3858172}" sibTransId="{0224B3B7-296C-4DC4-A80E-CC1C15639A35}"/>
    <dgm:cxn modelId="{4036BE1C-DD77-44E9-A989-7F3AD58359E5}" type="presParOf" srcId="{EB42B002-C3FF-4E30-B319-E65D1D7B1503}" destId="{23E3D607-34C2-4E5D-A934-A2F597267EBD}" srcOrd="0" destOrd="0" presId="urn:microsoft.com/office/officeart/2005/8/layout/StepDownProcess"/>
    <dgm:cxn modelId="{120E264B-A0FA-4E23-9422-4186C9004CC8}" type="presParOf" srcId="{23E3D607-34C2-4E5D-A934-A2F597267EBD}" destId="{092A2429-B300-4771-A2AC-FFDE07F7CB27}" srcOrd="0" destOrd="0" presId="urn:microsoft.com/office/officeart/2005/8/layout/StepDownProcess"/>
    <dgm:cxn modelId="{7216DE9F-0332-45E0-B5BC-17C752E2D376}" type="presParOf" srcId="{23E3D607-34C2-4E5D-A934-A2F597267EBD}" destId="{360D9B67-EF24-40B3-B992-D520EA149F07}" srcOrd="1" destOrd="0" presId="urn:microsoft.com/office/officeart/2005/8/layout/StepDownProcess"/>
    <dgm:cxn modelId="{275C4DCE-6523-4696-8422-4C2FC32FAAFA}" type="presParOf" srcId="{23E3D607-34C2-4E5D-A934-A2F597267EBD}" destId="{D7CF5C87-FAA9-47BB-A1CE-CEAF4F084908}" srcOrd="2" destOrd="0" presId="urn:microsoft.com/office/officeart/2005/8/layout/StepDownProcess"/>
    <dgm:cxn modelId="{97536B71-6A6D-4A4D-81A5-52957AA88932}" type="presParOf" srcId="{EB42B002-C3FF-4E30-B319-E65D1D7B1503}" destId="{CFAFB06E-4296-43FA-837E-607C3D4E0064}" srcOrd="1" destOrd="0" presId="urn:microsoft.com/office/officeart/2005/8/layout/StepDownProcess"/>
    <dgm:cxn modelId="{A6372BAB-B39D-4736-A519-E87E3DE1FCF1}" type="presParOf" srcId="{EB42B002-C3FF-4E30-B319-E65D1D7B1503}" destId="{7DE5AAEE-40D6-42D9-98C4-6F534F9D283B}" srcOrd="2" destOrd="0" presId="urn:microsoft.com/office/officeart/2005/8/layout/StepDownProcess"/>
    <dgm:cxn modelId="{9753C383-E487-44D1-AC3B-AD57F6FB7E30}" type="presParOf" srcId="{7DE5AAEE-40D6-42D9-98C4-6F534F9D283B}" destId="{F2FAB72E-B584-4B4D-ABEA-1CED358ABCD0}" srcOrd="0" destOrd="0" presId="urn:microsoft.com/office/officeart/2005/8/layout/StepDownProcess"/>
    <dgm:cxn modelId="{DE06537E-68CC-4D85-8D75-81D3E8BCA2AD}" type="presParOf" srcId="{7DE5AAEE-40D6-42D9-98C4-6F534F9D283B}" destId="{50691B4C-40F1-4299-9A39-0BCAC593C4F0}" srcOrd="1" destOrd="0" presId="urn:microsoft.com/office/officeart/2005/8/layout/StepDownProcess"/>
    <dgm:cxn modelId="{88845FFA-5482-4B93-8732-BC9FC96CC5A0}" type="presParOf" srcId="{7DE5AAEE-40D6-42D9-98C4-6F534F9D283B}" destId="{B139DA82-CE7A-4B99-80D5-A8FAF682C801}" srcOrd="2" destOrd="0" presId="urn:microsoft.com/office/officeart/2005/8/layout/StepDownProcess"/>
    <dgm:cxn modelId="{CF9FB660-8300-4A15-A395-2DDA1C64D99D}" type="presParOf" srcId="{EB42B002-C3FF-4E30-B319-E65D1D7B1503}" destId="{D3DF5897-D5B6-45A7-A666-6946AA94833F}" srcOrd="3" destOrd="0" presId="urn:microsoft.com/office/officeart/2005/8/layout/StepDownProcess"/>
    <dgm:cxn modelId="{E949EEB7-EA52-4D35-9E03-9FA35D222E05}" type="presParOf" srcId="{EB42B002-C3FF-4E30-B319-E65D1D7B1503}" destId="{AD055E89-7E26-4D9D-8ADD-1949075ED93B}" srcOrd="4" destOrd="0" presId="urn:microsoft.com/office/officeart/2005/8/layout/StepDownProcess"/>
    <dgm:cxn modelId="{46CBE96E-3FE2-410D-9BC3-43EA7A564264}" type="presParOf" srcId="{AD055E89-7E26-4D9D-8ADD-1949075ED93B}" destId="{F63F6B45-A9AE-4186-BD27-3A8617F01D18}" srcOrd="0" destOrd="0" presId="urn:microsoft.com/office/officeart/2005/8/layout/StepDownProcess"/>
    <dgm:cxn modelId="{50AEA998-43B2-4802-831B-8A5617249F7C}" type="presParOf" srcId="{AD055E89-7E26-4D9D-8ADD-1949075ED93B}" destId="{ED044216-B860-42F8-B4D9-3D146FA90063}"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1C79262-BEF0-477B-997F-DC47DD96D0F8}" type="doc">
      <dgm:prSet loTypeId="urn:microsoft.com/office/officeart/2009/3/layout/IncreasingArrowsProcess" loCatId="process" qsTypeId="urn:microsoft.com/office/officeart/2005/8/quickstyle/3d1" qsCatId="3D" csTypeId="urn:microsoft.com/office/officeart/2005/8/colors/accent2_1" csCatId="accent2" phldr="1"/>
      <dgm:spPr/>
      <dgm:t>
        <a:bodyPr/>
        <a:lstStyle/>
        <a:p>
          <a:endParaRPr lang="en-US"/>
        </a:p>
      </dgm:t>
    </dgm:pt>
    <dgm:pt modelId="{ED6C60D7-D9D7-429E-A3F0-78433A2046D2}">
      <dgm:prSet phldrT="[Text]"/>
      <dgm:spPr/>
      <dgm:t>
        <a:bodyPr/>
        <a:lstStyle/>
        <a:p>
          <a:r>
            <a:rPr lang="en-US" dirty="0" smtClean="0"/>
            <a:t>Character Images</a:t>
          </a:r>
          <a:endParaRPr lang="en-US" dirty="0"/>
        </a:p>
      </dgm:t>
    </dgm:pt>
    <dgm:pt modelId="{8AF9D8ED-646A-4FEB-8416-2BC8E4653A61}" type="parTrans" cxnId="{853F9204-7EE2-49EF-AD67-CE9520F4898A}">
      <dgm:prSet/>
      <dgm:spPr/>
      <dgm:t>
        <a:bodyPr/>
        <a:lstStyle/>
        <a:p>
          <a:endParaRPr lang="en-US"/>
        </a:p>
      </dgm:t>
    </dgm:pt>
    <dgm:pt modelId="{9AFCD439-7D5E-4764-9B86-81AC49C5F6FF}" type="sibTrans" cxnId="{853F9204-7EE2-49EF-AD67-CE9520F4898A}">
      <dgm:prSet/>
      <dgm:spPr/>
      <dgm:t>
        <a:bodyPr/>
        <a:lstStyle/>
        <a:p>
          <a:endParaRPr lang="en-US"/>
        </a:p>
      </dgm:t>
    </dgm:pt>
    <dgm:pt modelId="{FF9DB29B-D686-437C-B630-4920A5AE9349}">
      <dgm:prSet phldrT="[Text]"/>
      <dgm:spPr/>
      <dgm:t>
        <a:bodyPr/>
        <a:lstStyle/>
        <a:p>
          <a:r>
            <a:rPr lang="en-US" dirty="0" smtClean="0"/>
            <a:t>Character images from 20 different fonts for 26 alphabets of  English language randomly distorted to produce  20,000 unique stimuli</a:t>
          </a:r>
          <a:endParaRPr lang="en-US" dirty="0"/>
        </a:p>
      </dgm:t>
    </dgm:pt>
    <dgm:pt modelId="{0C062CCC-A5DB-4F8B-A235-423D3B849560}" type="parTrans" cxnId="{3311CBF1-643B-4477-A905-C4D379F31F92}">
      <dgm:prSet/>
      <dgm:spPr/>
      <dgm:t>
        <a:bodyPr/>
        <a:lstStyle/>
        <a:p>
          <a:endParaRPr lang="en-US"/>
        </a:p>
      </dgm:t>
    </dgm:pt>
    <dgm:pt modelId="{78310A0B-AFFC-4D7A-82A3-5D747C045D60}" type="sibTrans" cxnId="{3311CBF1-643B-4477-A905-C4D379F31F92}">
      <dgm:prSet/>
      <dgm:spPr/>
      <dgm:t>
        <a:bodyPr/>
        <a:lstStyle/>
        <a:p>
          <a:endParaRPr lang="en-US"/>
        </a:p>
      </dgm:t>
    </dgm:pt>
    <dgm:pt modelId="{E2DD08FB-027F-471E-BA0D-69670A0FC408}">
      <dgm:prSet phldrT="[Text]"/>
      <dgm:spPr/>
      <dgm:t>
        <a:bodyPr/>
        <a:lstStyle/>
        <a:p>
          <a:r>
            <a:rPr lang="en-US" dirty="0" smtClean="0"/>
            <a:t>Stimuli</a:t>
          </a:r>
          <a:endParaRPr lang="en-US" dirty="0"/>
        </a:p>
      </dgm:t>
    </dgm:pt>
    <dgm:pt modelId="{72A45FB2-2941-42DA-ADA2-5B61961ABDF1}" type="parTrans" cxnId="{ABE527FD-F21D-4C49-9904-4F56E914EC8B}">
      <dgm:prSet/>
      <dgm:spPr/>
      <dgm:t>
        <a:bodyPr/>
        <a:lstStyle/>
        <a:p>
          <a:endParaRPr lang="en-US"/>
        </a:p>
      </dgm:t>
    </dgm:pt>
    <dgm:pt modelId="{D6C653C4-4D51-48D4-A9EC-32C21D63F949}" type="sibTrans" cxnId="{ABE527FD-F21D-4C49-9904-4F56E914EC8B}">
      <dgm:prSet/>
      <dgm:spPr/>
      <dgm:t>
        <a:bodyPr/>
        <a:lstStyle/>
        <a:p>
          <a:endParaRPr lang="en-US"/>
        </a:p>
      </dgm:t>
    </dgm:pt>
    <dgm:pt modelId="{AFE9F569-7318-4DE9-AAB0-52611ABCAD38}">
      <dgm:prSet phldrT="[Text]"/>
      <dgm:spPr/>
      <dgm:t>
        <a:bodyPr/>
        <a:lstStyle/>
        <a:p>
          <a:r>
            <a:rPr lang="en-US" dirty="0" smtClean="0"/>
            <a:t>16 primitive numerical attributes </a:t>
          </a:r>
          <a:r>
            <a:rPr lang="en-US" b="0" i="0" dirty="0" smtClean="0"/>
            <a:t>scaled to fit into a range of integer values from 0 through 15</a:t>
          </a:r>
          <a:endParaRPr lang="en-US" dirty="0" smtClean="0"/>
        </a:p>
        <a:p>
          <a:endParaRPr lang="en-US" dirty="0"/>
        </a:p>
      </dgm:t>
    </dgm:pt>
    <dgm:pt modelId="{B211069E-71B9-4496-AC00-42AA454FBAD7}" type="parTrans" cxnId="{D572A97D-4D3A-4541-91F3-4841711620FB}">
      <dgm:prSet/>
      <dgm:spPr/>
      <dgm:t>
        <a:bodyPr/>
        <a:lstStyle/>
        <a:p>
          <a:endParaRPr lang="en-US"/>
        </a:p>
      </dgm:t>
    </dgm:pt>
    <dgm:pt modelId="{38E63556-6883-4418-91C0-F287604ADE2F}" type="sibTrans" cxnId="{D572A97D-4D3A-4541-91F3-4841711620FB}">
      <dgm:prSet/>
      <dgm:spPr/>
      <dgm:t>
        <a:bodyPr/>
        <a:lstStyle/>
        <a:p>
          <a:endParaRPr lang="en-US"/>
        </a:p>
      </dgm:t>
    </dgm:pt>
    <dgm:pt modelId="{1BF151A4-68A5-4D52-BC93-84C0E28C256D}">
      <dgm:prSet phldrT="[Text]"/>
      <dgm:spPr/>
      <dgm:t>
        <a:bodyPr/>
        <a:lstStyle/>
        <a:p>
          <a:r>
            <a:rPr lang="en-US" dirty="0" smtClean="0"/>
            <a:t>Partitioning</a:t>
          </a:r>
          <a:endParaRPr lang="en-US" dirty="0"/>
        </a:p>
      </dgm:t>
    </dgm:pt>
    <dgm:pt modelId="{D7C36EB4-25E0-4888-BDB7-4E9AEA32AC01}" type="parTrans" cxnId="{5A17E3CB-284F-41B8-B897-16C85D0136E7}">
      <dgm:prSet/>
      <dgm:spPr/>
      <dgm:t>
        <a:bodyPr/>
        <a:lstStyle/>
        <a:p>
          <a:endParaRPr lang="en-US"/>
        </a:p>
      </dgm:t>
    </dgm:pt>
    <dgm:pt modelId="{D8E6EB13-7FCC-4CB4-B199-4B8B6DE614C7}" type="sibTrans" cxnId="{5A17E3CB-284F-41B8-B897-16C85D0136E7}">
      <dgm:prSet/>
      <dgm:spPr/>
      <dgm:t>
        <a:bodyPr/>
        <a:lstStyle/>
        <a:p>
          <a:endParaRPr lang="en-US"/>
        </a:p>
      </dgm:t>
    </dgm:pt>
    <dgm:pt modelId="{2155BED5-4D85-43E2-A530-F4D09B2BCED0}">
      <dgm:prSet phldrT="[Text]"/>
      <dgm:spPr/>
      <dgm:t>
        <a:bodyPr/>
        <a:lstStyle/>
        <a:p>
          <a:r>
            <a:rPr lang="en-US" b="0" i="0" dirty="0" smtClean="0"/>
            <a:t>Train on the first 16000 items and then use the resulting model to predict the letter category for the remaining 4000</a:t>
          </a:r>
          <a:endParaRPr lang="en-US" dirty="0"/>
        </a:p>
      </dgm:t>
    </dgm:pt>
    <dgm:pt modelId="{867362DC-A0EF-4C38-9B80-8442867B842C}" type="parTrans" cxnId="{3607015A-4D95-4A74-83A4-96103D6F01C7}">
      <dgm:prSet/>
      <dgm:spPr/>
      <dgm:t>
        <a:bodyPr/>
        <a:lstStyle/>
        <a:p>
          <a:endParaRPr lang="en-US"/>
        </a:p>
      </dgm:t>
    </dgm:pt>
    <dgm:pt modelId="{34C15DBE-52F3-43AB-A0B6-AA77D359085F}" type="sibTrans" cxnId="{3607015A-4D95-4A74-83A4-96103D6F01C7}">
      <dgm:prSet/>
      <dgm:spPr/>
      <dgm:t>
        <a:bodyPr/>
        <a:lstStyle/>
        <a:p>
          <a:endParaRPr lang="en-US"/>
        </a:p>
      </dgm:t>
    </dgm:pt>
    <dgm:pt modelId="{32D7360C-63DA-4FF3-A098-F33CC4E11502}" type="pres">
      <dgm:prSet presAssocID="{F1C79262-BEF0-477B-997F-DC47DD96D0F8}" presName="Name0" presStyleCnt="0">
        <dgm:presLayoutVars>
          <dgm:chMax val="5"/>
          <dgm:chPref val="5"/>
          <dgm:dir/>
          <dgm:animLvl val="lvl"/>
        </dgm:presLayoutVars>
      </dgm:prSet>
      <dgm:spPr/>
      <dgm:t>
        <a:bodyPr/>
        <a:lstStyle/>
        <a:p>
          <a:endParaRPr lang="en-US"/>
        </a:p>
      </dgm:t>
    </dgm:pt>
    <dgm:pt modelId="{765B107F-5E88-43BF-B719-AC4419EF1E87}" type="pres">
      <dgm:prSet presAssocID="{ED6C60D7-D9D7-429E-A3F0-78433A2046D2}" presName="parentText1" presStyleLbl="node1" presStyleIdx="0" presStyleCnt="3">
        <dgm:presLayoutVars>
          <dgm:chMax/>
          <dgm:chPref val="3"/>
          <dgm:bulletEnabled val="1"/>
        </dgm:presLayoutVars>
      </dgm:prSet>
      <dgm:spPr/>
      <dgm:t>
        <a:bodyPr/>
        <a:lstStyle/>
        <a:p>
          <a:endParaRPr lang="en-US"/>
        </a:p>
      </dgm:t>
    </dgm:pt>
    <dgm:pt modelId="{B07ECDF8-A33E-4F9D-997F-DB29194F7872}" type="pres">
      <dgm:prSet presAssocID="{ED6C60D7-D9D7-429E-A3F0-78433A2046D2}" presName="childText1" presStyleLbl="solidAlignAcc1" presStyleIdx="0" presStyleCnt="3">
        <dgm:presLayoutVars>
          <dgm:chMax val="0"/>
          <dgm:chPref val="0"/>
          <dgm:bulletEnabled val="1"/>
        </dgm:presLayoutVars>
      </dgm:prSet>
      <dgm:spPr/>
      <dgm:t>
        <a:bodyPr/>
        <a:lstStyle/>
        <a:p>
          <a:endParaRPr lang="en-US"/>
        </a:p>
      </dgm:t>
    </dgm:pt>
    <dgm:pt modelId="{B72B81EE-3A72-4FED-ABD3-5B1A43254BA1}" type="pres">
      <dgm:prSet presAssocID="{E2DD08FB-027F-471E-BA0D-69670A0FC408}" presName="parentText2" presStyleLbl="node1" presStyleIdx="1" presStyleCnt="3">
        <dgm:presLayoutVars>
          <dgm:chMax/>
          <dgm:chPref val="3"/>
          <dgm:bulletEnabled val="1"/>
        </dgm:presLayoutVars>
      </dgm:prSet>
      <dgm:spPr/>
      <dgm:t>
        <a:bodyPr/>
        <a:lstStyle/>
        <a:p>
          <a:endParaRPr lang="en-US"/>
        </a:p>
      </dgm:t>
    </dgm:pt>
    <dgm:pt modelId="{31A929A5-9661-488C-8B1D-4A65FB76AC59}" type="pres">
      <dgm:prSet presAssocID="{E2DD08FB-027F-471E-BA0D-69670A0FC408}" presName="childText2" presStyleLbl="solidAlignAcc1" presStyleIdx="1" presStyleCnt="3" custScaleX="98260">
        <dgm:presLayoutVars>
          <dgm:chMax val="0"/>
          <dgm:chPref val="0"/>
          <dgm:bulletEnabled val="1"/>
        </dgm:presLayoutVars>
      </dgm:prSet>
      <dgm:spPr/>
      <dgm:t>
        <a:bodyPr/>
        <a:lstStyle/>
        <a:p>
          <a:endParaRPr lang="en-US"/>
        </a:p>
      </dgm:t>
    </dgm:pt>
    <dgm:pt modelId="{F74FEC9C-6D95-4A88-8CDD-5FE839B3726E}" type="pres">
      <dgm:prSet presAssocID="{1BF151A4-68A5-4D52-BC93-84C0E28C256D}" presName="parentText3" presStyleLbl="node1" presStyleIdx="2" presStyleCnt="3">
        <dgm:presLayoutVars>
          <dgm:chMax/>
          <dgm:chPref val="3"/>
          <dgm:bulletEnabled val="1"/>
        </dgm:presLayoutVars>
      </dgm:prSet>
      <dgm:spPr/>
      <dgm:t>
        <a:bodyPr/>
        <a:lstStyle/>
        <a:p>
          <a:endParaRPr lang="en-US"/>
        </a:p>
      </dgm:t>
    </dgm:pt>
    <dgm:pt modelId="{3AA35833-D6C3-4AF6-9DDC-F970E491D529}" type="pres">
      <dgm:prSet presAssocID="{1BF151A4-68A5-4D52-BC93-84C0E28C256D}" presName="childText3" presStyleLbl="solidAlignAcc1" presStyleIdx="2" presStyleCnt="3">
        <dgm:presLayoutVars>
          <dgm:chMax val="0"/>
          <dgm:chPref val="0"/>
          <dgm:bulletEnabled val="1"/>
        </dgm:presLayoutVars>
      </dgm:prSet>
      <dgm:spPr/>
      <dgm:t>
        <a:bodyPr/>
        <a:lstStyle/>
        <a:p>
          <a:endParaRPr lang="en-US"/>
        </a:p>
      </dgm:t>
    </dgm:pt>
  </dgm:ptLst>
  <dgm:cxnLst>
    <dgm:cxn modelId="{1C23F0B1-23A6-42EE-92CB-D03EE958288A}" type="presOf" srcId="{F1C79262-BEF0-477B-997F-DC47DD96D0F8}" destId="{32D7360C-63DA-4FF3-A098-F33CC4E11502}" srcOrd="0" destOrd="0" presId="urn:microsoft.com/office/officeart/2009/3/layout/IncreasingArrowsProcess"/>
    <dgm:cxn modelId="{D572A97D-4D3A-4541-91F3-4841711620FB}" srcId="{E2DD08FB-027F-471E-BA0D-69670A0FC408}" destId="{AFE9F569-7318-4DE9-AAB0-52611ABCAD38}" srcOrd="0" destOrd="0" parTransId="{B211069E-71B9-4496-AC00-42AA454FBAD7}" sibTransId="{38E63556-6883-4418-91C0-F287604ADE2F}"/>
    <dgm:cxn modelId="{823503C3-E15C-4984-B498-4D684D7FE99D}" type="presOf" srcId="{AFE9F569-7318-4DE9-AAB0-52611ABCAD38}" destId="{31A929A5-9661-488C-8B1D-4A65FB76AC59}" srcOrd="0" destOrd="0" presId="urn:microsoft.com/office/officeart/2009/3/layout/IncreasingArrowsProcess"/>
    <dgm:cxn modelId="{0AD9763B-80AD-4DF7-8339-F306356F17FA}" type="presOf" srcId="{2155BED5-4D85-43E2-A530-F4D09B2BCED0}" destId="{3AA35833-D6C3-4AF6-9DDC-F970E491D529}" srcOrd="0" destOrd="0" presId="urn:microsoft.com/office/officeart/2009/3/layout/IncreasingArrowsProcess"/>
    <dgm:cxn modelId="{3311CBF1-643B-4477-A905-C4D379F31F92}" srcId="{ED6C60D7-D9D7-429E-A3F0-78433A2046D2}" destId="{FF9DB29B-D686-437C-B630-4920A5AE9349}" srcOrd="0" destOrd="0" parTransId="{0C062CCC-A5DB-4F8B-A235-423D3B849560}" sibTransId="{78310A0B-AFFC-4D7A-82A3-5D747C045D60}"/>
    <dgm:cxn modelId="{B1F3FA8F-7D50-456C-9837-6A1EA855476F}" type="presOf" srcId="{FF9DB29B-D686-437C-B630-4920A5AE9349}" destId="{B07ECDF8-A33E-4F9D-997F-DB29194F7872}" srcOrd="0" destOrd="0" presId="urn:microsoft.com/office/officeart/2009/3/layout/IncreasingArrowsProcess"/>
    <dgm:cxn modelId="{0234B05A-B141-4D5E-A34D-29006430AF20}" type="presOf" srcId="{E2DD08FB-027F-471E-BA0D-69670A0FC408}" destId="{B72B81EE-3A72-4FED-ABD3-5B1A43254BA1}" srcOrd="0" destOrd="0" presId="urn:microsoft.com/office/officeart/2009/3/layout/IncreasingArrowsProcess"/>
    <dgm:cxn modelId="{853F9204-7EE2-49EF-AD67-CE9520F4898A}" srcId="{F1C79262-BEF0-477B-997F-DC47DD96D0F8}" destId="{ED6C60D7-D9D7-429E-A3F0-78433A2046D2}" srcOrd="0" destOrd="0" parTransId="{8AF9D8ED-646A-4FEB-8416-2BC8E4653A61}" sibTransId="{9AFCD439-7D5E-4764-9B86-81AC49C5F6FF}"/>
    <dgm:cxn modelId="{9A65FC96-CD72-4B4E-ABF0-C38DEC5D1DD4}" type="presOf" srcId="{ED6C60D7-D9D7-429E-A3F0-78433A2046D2}" destId="{765B107F-5E88-43BF-B719-AC4419EF1E87}" srcOrd="0" destOrd="0" presId="urn:microsoft.com/office/officeart/2009/3/layout/IncreasingArrowsProcess"/>
    <dgm:cxn modelId="{ABE527FD-F21D-4C49-9904-4F56E914EC8B}" srcId="{F1C79262-BEF0-477B-997F-DC47DD96D0F8}" destId="{E2DD08FB-027F-471E-BA0D-69670A0FC408}" srcOrd="1" destOrd="0" parTransId="{72A45FB2-2941-42DA-ADA2-5B61961ABDF1}" sibTransId="{D6C653C4-4D51-48D4-A9EC-32C21D63F949}"/>
    <dgm:cxn modelId="{5A17E3CB-284F-41B8-B897-16C85D0136E7}" srcId="{F1C79262-BEF0-477B-997F-DC47DD96D0F8}" destId="{1BF151A4-68A5-4D52-BC93-84C0E28C256D}" srcOrd="2" destOrd="0" parTransId="{D7C36EB4-25E0-4888-BDB7-4E9AEA32AC01}" sibTransId="{D8E6EB13-7FCC-4CB4-B199-4B8B6DE614C7}"/>
    <dgm:cxn modelId="{3607015A-4D95-4A74-83A4-96103D6F01C7}" srcId="{1BF151A4-68A5-4D52-BC93-84C0E28C256D}" destId="{2155BED5-4D85-43E2-A530-F4D09B2BCED0}" srcOrd="0" destOrd="0" parTransId="{867362DC-A0EF-4C38-9B80-8442867B842C}" sibTransId="{34C15DBE-52F3-43AB-A0B6-AA77D359085F}"/>
    <dgm:cxn modelId="{565456DE-0A21-4994-AD2C-FA4402B3E1C7}" type="presOf" srcId="{1BF151A4-68A5-4D52-BC93-84C0E28C256D}" destId="{F74FEC9C-6D95-4A88-8CDD-5FE839B3726E}" srcOrd="0" destOrd="0" presId="urn:microsoft.com/office/officeart/2009/3/layout/IncreasingArrowsProcess"/>
    <dgm:cxn modelId="{16292AE8-C5E8-4B39-84E2-A74EAC3390F3}" type="presParOf" srcId="{32D7360C-63DA-4FF3-A098-F33CC4E11502}" destId="{765B107F-5E88-43BF-B719-AC4419EF1E87}" srcOrd="0" destOrd="0" presId="urn:microsoft.com/office/officeart/2009/3/layout/IncreasingArrowsProcess"/>
    <dgm:cxn modelId="{EFFEF3AE-A7C9-479B-912D-3947A66AC59D}" type="presParOf" srcId="{32D7360C-63DA-4FF3-A098-F33CC4E11502}" destId="{B07ECDF8-A33E-4F9D-997F-DB29194F7872}" srcOrd="1" destOrd="0" presId="urn:microsoft.com/office/officeart/2009/3/layout/IncreasingArrowsProcess"/>
    <dgm:cxn modelId="{68FA2933-CA09-4851-B5F9-9E32AC971A67}" type="presParOf" srcId="{32D7360C-63DA-4FF3-A098-F33CC4E11502}" destId="{B72B81EE-3A72-4FED-ABD3-5B1A43254BA1}" srcOrd="2" destOrd="0" presId="urn:microsoft.com/office/officeart/2009/3/layout/IncreasingArrowsProcess"/>
    <dgm:cxn modelId="{90178820-AA46-434F-B87C-5E53E4FC6E31}" type="presParOf" srcId="{32D7360C-63DA-4FF3-A098-F33CC4E11502}" destId="{31A929A5-9661-488C-8B1D-4A65FB76AC59}" srcOrd="3" destOrd="0" presId="urn:microsoft.com/office/officeart/2009/3/layout/IncreasingArrowsProcess"/>
    <dgm:cxn modelId="{F560B777-E417-4DEA-AF56-D482AA2E34EE}" type="presParOf" srcId="{32D7360C-63DA-4FF3-A098-F33CC4E11502}" destId="{F74FEC9C-6D95-4A88-8CDD-5FE839B3726E}" srcOrd="4" destOrd="0" presId="urn:microsoft.com/office/officeart/2009/3/layout/IncreasingArrowsProcess"/>
    <dgm:cxn modelId="{D4945AD0-A6C2-419F-A022-23C15041B262}" type="presParOf" srcId="{32D7360C-63DA-4FF3-A098-F33CC4E11502}" destId="{3AA35833-D6C3-4AF6-9DDC-F970E491D529}" srcOrd="5" destOrd="0" presId="urn:microsoft.com/office/officeart/2009/3/layout/IncreasingArrows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D7044C6-8C33-4A74-9E28-4D3E2B47B3D1}" type="doc">
      <dgm:prSet loTypeId="urn:microsoft.com/office/officeart/2005/8/layout/process2" loCatId="process" qsTypeId="urn:microsoft.com/office/officeart/2005/8/quickstyle/simple3" qsCatId="simple" csTypeId="urn:microsoft.com/office/officeart/2005/8/colors/accent2_1" csCatId="accent2" phldr="1"/>
      <dgm:spPr/>
    </dgm:pt>
    <dgm:pt modelId="{B38C8503-4A93-468B-9E46-8C5C02DA9FB6}">
      <dgm:prSet/>
      <dgm:spPr/>
      <dgm:t>
        <a:bodyPr/>
        <a:lstStyle/>
        <a:p>
          <a:r>
            <a:rPr lang="en-US" dirty="0" smtClean="0"/>
            <a:t>Data Set </a:t>
          </a:r>
          <a:endParaRPr lang="en-US" dirty="0"/>
        </a:p>
      </dgm:t>
    </dgm:pt>
    <dgm:pt modelId="{B2843CDA-061C-441D-B2DA-EE4A249A2BBD}" type="parTrans" cxnId="{D570C802-2D7C-4FD6-96AF-C2903E6D62DA}">
      <dgm:prSet/>
      <dgm:spPr/>
      <dgm:t>
        <a:bodyPr/>
        <a:lstStyle/>
        <a:p>
          <a:endParaRPr lang="en-US"/>
        </a:p>
      </dgm:t>
    </dgm:pt>
    <dgm:pt modelId="{0F800C35-D7BC-4A86-8A8A-9AF290BD597E}" type="sibTrans" cxnId="{D570C802-2D7C-4FD6-96AF-C2903E6D62DA}">
      <dgm:prSet/>
      <dgm:spPr/>
      <dgm:t>
        <a:bodyPr/>
        <a:lstStyle/>
        <a:p>
          <a:endParaRPr lang="en-US"/>
        </a:p>
      </dgm:t>
    </dgm:pt>
    <dgm:pt modelId="{F11FD9D3-9159-41D7-8925-61859556A73C}">
      <dgm:prSet phldrT="[Text]"/>
      <dgm:spPr/>
      <dgm:t>
        <a:bodyPr/>
        <a:lstStyle/>
        <a:p>
          <a:r>
            <a:rPr lang="en-US" dirty="0" smtClean="0"/>
            <a:t>Post – Processing </a:t>
          </a:r>
          <a:endParaRPr lang="en-US" dirty="0"/>
        </a:p>
      </dgm:t>
    </dgm:pt>
    <dgm:pt modelId="{DDFCF448-6627-415B-8D72-EEAC9CA63C5E}" type="parTrans" cxnId="{4177AA54-C7CD-4CB2-AE56-A40857C480FD}">
      <dgm:prSet/>
      <dgm:spPr/>
      <dgm:t>
        <a:bodyPr/>
        <a:lstStyle/>
        <a:p>
          <a:endParaRPr lang="en-US"/>
        </a:p>
      </dgm:t>
    </dgm:pt>
    <dgm:pt modelId="{5D27CC88-F3A0-4D93-95DB-0A3E5C04A346}" type="sibTrans" cxnId="{4177AA54-C7CD-4CB2-AE56-A40857C480FD}">
      <dgm:prSet/>
      <dgm:spPr/>
      <dgm:t>
        <a:bodyPr/>
        <a:lstStyle/>
        <a:p>
          <a:endParaRPr lang="en-US"/>
        </a:p>
      </dgm:t>
    </dgm:pt>
    <dgm:pt modelId="{013A7E24-B1B3-4857-A89E-5D3E0B2FD245}">
      <dgm:prSet phldrT="[Text]"/>
      <dgm:spPr/>
      <dgm:t>
        <a:bodyPr/>
        <a:lstStyle/>
        <a:p>
          <a:r>
            <a:rPr lang="en-US" dirty="0" smtClean="0"/>
            <a:t>Input </a:t>
          </a:r>
          <a:endParaRPr lang="en-US" dirty="0"/>
        </a:p>
      </dgm:t>
    </dgm:pt>
    <dgm:pt modelId="{39C71386-9F8F-402D-9406-36B808369472}" type="parTrans" cxnId="{433EE92C-B645-4516-91A8-F94455DD80A0}">
      <dgm:prSet/>
      <dgm:spPr/>
      <dgm:t>
        <a:bodyPr/>
        <a:lstStyle/>
        <a:p>
          <a:endParaRPr lang="en-US"/>
        </a:p>
      </dgm:t>
    </dgm:pt>
    <dgm:pt modelId="{369261CB-F9AA-4057-B78B-C2A681BC2E05}" type="sibTrans" cxnId="{433EE92C-B645-4516-91A8-F94455DD80A0}">
      <dgm:prSet/>
      <dgm:spPr/>
      <dgm:t>
        <a:bodyPr/>
        <a:lstStyle/>
        <a:p>
          <a:endParaRPr lang="en-US"/>
        </a:p>
      </dgm:t>
    </dgm:pt>
    <dgm:pt modelId="{640DDBE1-B535-4AA6-8B63-5B33AA102472}">
      <dgm:prSet phldrT="[Text]"/>
      <dgm:spPr/>
      <dgm:t>
        <a:bodyPr/>
        <a:lstStyle/>
        <a:p>
          <a:r>
            <a:rPr lang="en-US" dirty="0" smtClean="0"/>
            <a:t>ANN Implementation</a:t>
          </a:r>
          <a:endParaRPr lang="en-US" dirty="0"/>
        </a:p>
      </dgm:t>
    </dgm:pt>
    <dgm:pt modelId="{71C41D76-4520-4603-926D-F3BF19AA752B}" type="parTrans" cxnId="{FAA4BBEC-B147-4D6C-A420-AACC60A1DCBC}">
      <dgm:prSet/>
      <dgm:spPr/>
      <dgm:t>
        <a:bodyPr/>
        <a:lstStyle/>
        <a:p>
          <a:endParaRPr lang="en-US"/>
        </a:p>
      </dgm:t>
    </dgm:pt>
    <dgm:pt modelId="{16990E48-03D2-4A6D-84B4-4E45F668EC81}" type="sibTrans" cxnId="{FAA4BBEC-B147-4D6C-A420-AACC60A1DCBC}">
      <dgm:prSet/>
      <dgm:spPr/>
      <dgm:t>
        <a:bodyPr/>
        <a:lstStyle/>
        <a:p>
          <a:endParaRPr lang="en-US"/>
        </a:p>
      </dgm:t>
    </dgm:pt>
    <dgm:pt modelId="{2206EFFA-6190-4B0D-A55F-13F598E413D7}">
      <dgm:prSet phldrT="[Text]"/>
      <dgm:spPr/>
      <dgm:t>
        <a:bodyPr/>
        <a:lstStyle/>
        <a:p>
          <a:r>
            <a:rPr lang="en-US" dirty="0" smtClean="0"/>
            <a:t>Output</a:t>
          </a:r>
          <a:endParaRPr lang="en-US" dirty="0"/>
        </a:p>
      </dgm:t>
    </dgm:pt>
    <dgm:pt modelId="{0298E662-C3E1-40D4-9502-B99001B9643A}" type="parTrans" cxnId="{10F4F323-99A2-47FF-A99B-755337C81ACA}">
      <dgm:prSet/>
      <dgm:spPr/>
      <dgm:t>
        <a:bodyPr/>
        <a:lstStyle/>
        <a:p>
          <a:endParaRPr lang="en-US"/>
        </a:p>
      </dgm:t>
    </dgm:pt>
    <dgm:pt modelId="{9253246D-49F1-434E-963E-CB3F75041260}" type="sibTrans" cxnId="{10F4F323-99A2-47FF-A99B-755337C81ACA}">
      <dgm:prSet/>
      <dgm:spPr/>
      <dgm:t>
        <a:bodyPr/>
        <a:lstStyle/>
        <a:p>
          <a:endParaRPr lang="en-US"/>
        </a:p>
      </dgm:t>
    </dgm:pt>
    <dgm:pt modelId="{DC04FD56-D681-4DCD-BF1A-5C1FD66F34FC}">
      <dgm:prSet phldrT="[Text]"/>
      <dgm:spPr/>
      <dgm:t>
        <a:bodyPr/>
        <a:lstStyle/>
        <a:p>
          <a:r>
            <a:rPr lang="en-US" dirty="0" smtClean="0"/>
            <a:t>Backpropagation Algorithm</a:t>
          </a:r>
          <a:endParaRPr lang="en-US" dirty="0"/>
        </a:p>
      </dgm:t>
    </dgm:pt>
    <dgm:pt modelId="{DEA35358-E9A0-46C1-BA7B-94C14E7201C0}" type="parTrans" cxnId="{B07F464F-21CB-4CF5-AD7B-E4B257B17A26}">
      <dgm:prSet/>
      <dgm:spPr/>
      <dgm:t>
        <a:bodyPr/>
        <a:lstStyle/>
        <a:p>
          <a:endParaRPr lang="en-US"/>
        </a:p>
      </dgm:t>
    </dgm:pt>
    <dgm:pt modelId="{12F3A9C6-F088-449A-94B0-6E0D8FBE83E2}" type="sibTrans" cxnId="{B07F464F-21CB-4CF5-AD7B-E4B257B17A26}">
      <dgm:prSet/>
      <dgm:spPr/>
      <dgm:t>
        <a:bodyPr/>
        <a:lstStyle/>
        <a:p>
          <a:endParaRPr lang="en-US"/>
        </a:p>
      </dgm:t>
    </dgm:pt>
    <dgm:pt modelId="{E75A9D56-5566-4B18-A360-5A3C017B47D6}" type="pres">
      <dgm:prSet presAssocID="{8D7044C6-8C33-4A74-9E28-4D3E2B47B3D1}" presName="linearFlow" presStyleCnt="0">
        <dgm:presLayoutVars>
          <dgm:resizeHandles val="exact"/>
        </dgm:presLayoutVars>
      </dgm:prSet>
      <dgm:spPr/>
    </dgm:pt>
    <dgm:pt modelId="{FB472DC9-301E-410C-B8BD-52C71100978A}" type="pres">
      <dgm:prSet presAssocID="{013A7E24-B1B3-4857-A89E-5D3E0B2FD245}" presName="node" presStyleLbl="node1" presStyleIdx="0" presStyleCnt="6" custLinFactNeighborX="-2343" custLinFactNeighborY="-537">
        <dgm:presLayoutVars>
          <dgm:bulletEnabled val="1"/>
        </dgm:presLayoutVars>
      </dgm:prSet>
      <dgm:spPr/>
      <dgm:t>
        <a:bodyPr/>
        <a:lstStyle/>
        <a:p>
          <a:endParaRPr lang="en-US"/>
        </a:p>
      </dgm:t>
    </dgm:pt>
    <dgm:pt modelId="{35439979-DE5C-45A7-81A7-821180DF5751}" type="pres">
      <dgm:prSet presAssocID="{369261CB-F9AA-4057-B78B-C2A681BC2E05}" presName="sibTrans" presStyleLbl="sibTrans2D1" presStyleIdx="0" presStyleCnt="5"/>
      <dgm:spPr/>
      <dgm:t>
        <a:bodyPr/>
        <a:lstStyle/>
        <a:p>
          <a:endParaRPr lang="en-US"/>
        </a:p>
      </dgm:t>
    </dgm:pt>
    <dgm:pt modelId="{6445564B-1046-412C-ABFD-804174A8B99D}" type="pres">
      <dgm:prSet presAssocID="{369261CB-F9AA-4057-B78B-C2A681BC2E05}" presName="connectorText" presStyleLbl="sibTrans2D1" presStyleIdx="0" presStyleCnt="5"/>
      <dgm:spPr/>
      <dgm:t>
        <a:bodyPr/>
        <a:lstStyle/>
        <a:p>
          <a:endParaRPr lang="en-US"/>
        </a:p>
      </dgm:t>
    </dgm:pt>
    <dgm:pt modelId="{B4F36CAF-066A-44E3-847D-2C31E51C1B33}" type="pres">
      <dgm:prSet presAssocID="{B38C8503-4A93-468B-9E46-8C5C02DA9FB6}" presName="node" presStyleLbl="node1" presStyleIdx="1" presStyleCnt="6">
        <dgm:presLayoutVars>
          <dgm:bulletEnabled val="1"/>
        </dgm:presLayoutVars>
      </dgm:prSet>
      <dgm:spPr/>
      <dgm:t>
        <a:bodyPr/>
        <a:lstStyle/>
        <a:p>
          <a:endParaRPr lang="en-US"/>
        </a:p>
      </dgm:t>
    </dgm:pt>
    <dgm:pt modelId="{C14826A1-ECE6-4BB8-B360-CC03E34DD610}" type="pres">
      <dgm:prSet presAssocID="{0F800C35-D7BC-4A86-8A8A-9AF290BD597E}" presName="sibTrans" presStyleLbl="sibTrans2D1" presStyleIdx="1" presStyleCnt="5"/>
      <dgm:spPr/>
      <dgm:t>
        <a:bodyPr/>
        <a:lstStyle/>
        <a:p>
          <a:endParaRPr lang="en-US"/>
        </a:p>
      </dgm:t>
    </dgm:pt>
    <dgm:pt modelId="{800DDF31-1AB2-42DB-B546-AD1B4ADB039A}" type="pres">
      <dgm:prSet presAssocID="{0F800C35-D7BC-4A86-8A8A-9AF290BD597E}" presName="connectorText" presStyleLbl="sibTrans2D1" presStyleIdx="1" presStyleCnt="5"/>
      <dgm:spPr/>
      <dgm:t>
        <a:bodyPr/>
        <a:lstStyle/>
        <a:p>
          <a:endParaRPr lang="en-US"/>
        </a:p>
      </dgm:t>
    </dgm:pt>
    <dgm:pt modelId="{19CEFFA5-3D6A-4A69-AC7F-561C89B0CCEF}" type="pres">
      <dgm:prSet presAssocID="{640DDBE1-B535-4AA6-8B63-5B33AA102472}" presName="node" presStyleLbl="node1" presStyleIdx="2" presStyleCnt="6">
        <dgm:presLayoutVars>
          <dgm:bulletEnabled val="1"/>
        </dgm:presLayoutVars>
      </dgm:prSet>
      <dgm:spPr/>
      <dgm:t>
        <a:bodyPr/>
        <a:lstStyle/>
        <a:p>
          <a:endParaRPr lang="en-US"/>
        </a:p>
      </dgm:t>
    </dgm:pt>
    <dgm:pt modelId="{B4C5A292-BABC-4271-83C1-3E100DD3D1AF}" type="pres">
      <dgm:prSet presAssocID="{16990E48-03D2-4A6D-84B4-4E45F668EC81}" presName="sibTrans" presStyleLbl="sibTrans2D1" presStyleIdx="2" presStyleCnt="5"/>
      <dgm:spPr/>
      <dgm:t>
        <a:bodyPr/>
        <a:lstStyle/>
        <a:p>
          <a:endParaRPr lang="en-US"/>
        </a:p>
      </dgm:t>
    </dgm:pt>
    <dgm:pt modelId="{F4DF8DEE-67EB-42C5-9242-6F0E79252884}" type="pres">
      <dgm:prSet presAssocID="{16990E48-03D2-4A6D-84B4-4E45F668EC81}" presName="connectorText" presStyleLbl="sibTrans2D1" presStyleIdx="2" presStyleCnt="5"/>
      <dgm:spPr/>
      <dgm:t>
        <a:bodyPr/>
        <a:lstStyle/>
        <a:p>
          <a:endParaRPr lang="en-US"/>
        </a:p>
      </dgm:t>
    </dgm:pt>
    <dgm:pt modelId="{7022C993-E652-41E3-929A-FC82DBB7A720}" type="pres">
      <dgm:prSet presAssocID="{DC04FD56-D681-4DCD-BF1A-5C1FD66F34FC}" presName="node" presStyleLbl="node1" presStyleIdx="3" presStyleCnt="6">
        <dgm:presLayoutVars>
          <dgm:bulletEnabled val="1"/>
        </dgm:presLayoutVars>
      </dgm:prSet>
      <dgm:spPr/>
      <dgm:t>
        <a:bodyPr/>
        <a:lstStyle/>
        <a:p>
          <a:endParaRPr lang="en-US"/>
        </a:p>
      </dgm:t>
    </dgm:pt>
    <dgm:pt modelId="{CC185135-1327-4BA5-8666-E157B229F48E}" type="pres">
      <dgm:prSet presAssocID="{12F3A9C6-F088-449A-94B0-6E0D8FBE83E2}" presName="sibTrans" presStyleLbl="sibTrans2D1" presStyleIdx="3" presStyleCnt="5"/>
      <dgm:spPr/>
      <dgm:t>
        <a:bodyPr/>
        <a:lstStyle/>
        <a:p>
          <a:endParaRPr lang="en-US"/>
        </a:p>
      </dgm:t>
    </dgm:pt>
    <dgm:pt modelId="{2F0EB2D7-2222-48DF-B119-5AD9B4599EF2}" type="pres">
      <dgm:prSet presAssocID="{12F3A9C6-F088-449A-94B0-6E0D8FBE83E2}" presName="connectorText" presStyleLbl="sibTrans2D1" presStyleIdx="3" presStyleCnt="5"/>
      <dgm:spPr/>
      <dgm:t>
        <a:bodyPr/>
        <a:lstStyle/>
        <a:p>
          <a:endParaRPr lang="en-US"/>
        </a:p>
      </dgm:t>
    </dgm:pt>
    <dgm:pt modelId="{96075F54-5813-41F7-AB55-6A4D4A17D79E}" type="pres">
      <dgm:prSet presAssocID="{F11FD9D3-9159-41D7-8925-61859556A73C}" presName="node" presStyleLbl="node1" presStyleIdx="4" presStyleCnt="6">
        <dgm:presLayoutVars>
          <dgm:bulletEnabled val="1"/>
        </dgm:presLayoutVars>
      </dgm:prSet>
      <dgm:spPr/>
      <dgm:t>
        <a:bodyPr/>
        <a:lstStyle/>
        <a:p>
          <a:endParaRPr lang="en-US"/>
        </a:p>
      </dgm:t>
    </dgm:pt>
    <dgm:pt modelId="{A4BCEA71-ADC1-4CEB-988C-873A2ED389F6}" type="pres">
      <dgm:prSet presAssocID="{5D27CC88-F3A0-4D93-95DB-0A3E5C04A346}" presName="sibTrans" presStyleLbl="sibTrans2D1" presStyleIdx="4" presStyleCnt="5"/>
      <dgm:spPr/>
      <dgm:t>
        <a:bodyPr/>
        <a:lstStyle/>
        <a:p>
          <a:endParaRPr lang="en-US"/>
        </a:p>
      </dgm:t>
    </dgm:pt>
    <dgm:pt modelId="{9CFE19B3-B176-4169-B22A-F461E620E839}" type="pres">
      <dgm:prSet presAssocID="{5D27CC88-F3A0-4D93-95DB-0A3E5C04A346}" presName="connectorText" presStyleLbl="sibTrans2D1" presStyleIdx="4" presStyleCnt="5"/>
      <dgm:spPr/>
      <dgm:t>
        <a:bodyPr/>
        <a:lstStyle/>
        <a:p>
          <a:endParaRPr lang="en-US"/>
        </a:p>
      </dgm:t>
    </dgm:pt>
    <dgm:pt modelId="{DB514ECC-24BA-4B34-A4D7-0230C028860E}" type="pres">
      <dgm:prSet presAssocID="{2206EFFA-6190-4B0D-A55F-13F598E413D7}" presName="node" presStyleLbl="node1" presStyleIdx="5" presStyleCnt="6">
        <dgm:presLayoutVars>
          <dgm:bulletEnabled val="1"/>
        </dgm:presLayoutVars>
      </dgm:prSet>
      <dgm:spPr/>
      <dgm:t>
        <a:bodyPr/>
        <a:lstStyle/>
        <a:p>
          <a:endParaRPr lang="en-US"/>
        </a:p>
      </dgm:t>
    </dgm:pt>
  </dgm:ptLst>
  <dgm:cxnLst>
    <dgm:cxn modelId="{C861FBF9-5167-4874-8753-0F268251B231}" type="presOf" srcId="{16990E48-03D2-4A6D-84B4-4E45F668EC81}" destId="{B4C5A292-BABC-4271-83C1-3E100DD3D1AF}" srcOrd="0" destOrd="0" presId="urn:microsoft.com/office/officeart/2005/8/layout/process2"/>
    <dgm:cxn modelId="{10F4F323-99A2-47FF-A99B-755337C81ACA}" srcId="{8D7044C6-8C33-4A74-9E28-4D3E2B47B3D1}" destId="{2206EFFA-6190-4B0D-A55F-13F598E413D7}" srcOrd="5" destOrd="0" parTransId="{0298E662-C3E1-40D4-9502-B99001B9643A}" sibTransId="{9253246D-49F1-434E-963E-CB3F75041260}"/>
    <dgm:cxn modelId="{8DEA6B0C-BE58-4310-8865-92B3AE55CF5B}" type="presOf" srcId="{B38C8503-4A93-468B-9E46-8C5C02DA9FB6}" destId="{B4F36CAF-066A-44E3-847D-2C31E51C1B33}" srcOrd="0" destOrd="0" presId="urn:microsoft.com/office/officeart/2005/8/layout/process2"/>
    <dgm:cxn modelId="{49ECD6CB-959B-4EB7-82CF-27AE86D0EA14}" type="presOf" srcId="{013A7E24-B1B3-4857-A89E-5D3E0B2FD245}" destId="{FB472DC9-301E-410C-B8BD-52C71100978A}" srcOrd="0" destOrd="0" presId="urn:microsoft.com/office/officeart/2005/8/layout/process2"/>
    <dgm:cxn modelId="{F102FB4E-03F2-48C1-BBDE-2AD071C644E7}" type="presOf" srcId="{DC04FD56-D681-4DCD-BF1A-5C1FD66F34FC}" destId="{7022C993-E652-41E3-929A-FC82DBB7A720}" srcOrd="0" destOrd="0" presId="urn:microsoft.com/office/officeart/2005/8/layout/process2"/>
    <dgm:cxn modelId="{433EE92C-B645-4516-91A8-F94455DD80A0}" srcId="{8D7044C6-8C33-4A74-9E28-4D3E2B47B3D1}" destId="{013A7E24-B1B3-4857-A89E-5D3E0B2FD245}" srcOrd="0" destOrd="0" parTransId="{39C71386-9F8F-402D-9406-36B808369472}" sibTransId="{369261CB-F9AA-4057-B78B-C2A681BC2E05}"/>
    <dgm:cxn modelId="{C96025F5-684F-440F-945C-BE67274FA24A}" type="presOf" srcId="{2206EFFA-6190-4B0D-A55F-13F598E413D7}" destId="{DB514ECC-24BA-4B34-A4D7-0230C028860E}" srcOrd="0" destOrd="0" presId="urn:microsoft.com/office/officeart/2005/8/layout/process2"/>
    <dgm:cxn modelId="{5637F28D-1EB2-4064-9CB3-EF9C7D4F66BB}" type="presOf" srcId="{F11FD9D3-9159-41D7-8925-61859556A73C}" destId="{96075F54-5813-41F7-AB55-6A4D4A17D79E}" srcOrd="0" destOrd="0" presId="urn:microsoft.com/office/officeart/2005/8/layout/process2"/>
    <dgm:cxn modelId="{D5E4D3C0-8805-410B-BCD8-646E7C304B4A}" type="presOf" srcId="{8D7044C6-8C33-4A74-9E28-4D3E2B47B3D1}" destId="{E75A9D56-5566-4B18-A360-5A3C017B47D6}" srcOrd="0" destOrd="0" presId="urn:microsoft.com/office/officeart/2005/8/layout/process2"/>
    <dgm:cxn modelId="{8A2DAC19-00F7-45B9-BEDF-E2BB6FBC657D}" type="presOf" srcId="{5D27CC88-F3A0-4D93-95DB-0A3E5C04A346}" destId="{A4BCEA71-ADC1-4CEB-988C-873A2ED389F6}" srcOrd="0" destOrd="0" presId="urn:microsoft.com/office/officeart/2005/8/layout/process2"/>
    <dgm:cxn modelId="{0C379E1C-35AD-40A0-9DA2-C8ADCF4B6886}" type="presOf" srcId="{369261CB-F9AA-4057-B78B-C2A681BC2E05}" destId="{35439979-DE5C-45A7-81A7-821180DF5751}" srcOrd="0" destOrd="0" presId="urn:microsoft.com/office/officeart/2005/8/layout/process2"/>
    <dgm:cxn modelId="{4177AA54-C7CD-4CB2-AE56-A40857C480FD}" srcId="{8D7044C6-8C33-4A74-9E28-4D3E2B47B3D1}" destId="{F11FD9D3-9159-41D7-8925-61859556A73C}" srcOrd="4" destOrd="0" parTransId="{DDFCF448-6627-415B-8D72-EEAC9CA63C5E}" sibTransId="{5D27CC88-F3A0-4D93-95DB-0A3E5C04A346}"/>
    <dgm:cxn modelId="{0E5A8C11-9235-47C3-A132-29ABA103C2BD}" type="presOf" srcId="{640DDBE1-B535-4AA6-8B63-5B33AA102472}" destId="{19CEFFA5-3D6A-4A69-AC7F-561C89B0CCEF}" srcOrd="0" destOrd="0" presId="urn:microsoft.com/office/officeart/2005/8/layout/process2"/>
    <dgm:cxn modelId="{D2ED91D0-6D13-4EE9-90C4-E5CE08150F8B}" type="presOf" srcId="{5D27CC88-F3A0-4D93-95DB-0A3E5C04A346}" destId="{9CFE19B3-B176-4169-B22A-F461E620E839}" srcOrd="1" destOrd="0" presId="urn:microsoft.com/office/officeart/2005/8/layout/process2"/>
    <dgm:cxn modelId="{D7ED66D9-3B33-4D4F-B282-1487603E224F}" type="presOf" srcId="{12F3A9C6-F088-449A-94B0-6E0D8FBE83E2}" destId="{2F0EB2D7-2222-48DF-B119-5AD9B4599EF2}" srcOrd="1" destOrd="0" presId="urn:microsoft.com/office/officeart/2005/8/layout/process2"/>
    <dgm:cxn modelId="{A49D7A48-481C-48F3-8F2F-3F4AC333DAB8}" type="presOf" srcId="{16990E48-03D2-4A6D-84B4-4E45F668EC81}" destId="{F4DF8DEE-67EB-42C5-9242-6F0E79252884}" srcOrd="1" destOrd="0" presId="urn:microsoft.com/office/officeart/2005/8/layout/process2"/>
    <dgm:cxn modelId="{4490C5BA-79D2-4990-B84C-DE4DB077ABF5}" type="presOf" srcId="{0F800C35-D7BC-4A86-8A8A-9AF290BD597E}" destId="{800DDF31-1AB2-42DB-B546-AD1B4ADB039A}" srcOrd="1" destOrd="0" presId="urn:microsoft.com/office/officeart/2005/8/layout/process2"/>
    <dgm:cxn modelId="{B07F464F-21CB-4CF5-AD7B-E4B257B17A26}" srcId="{8D7044C6-8C33-4A74-9E28-4D3E2B47B3D1}" destId="{DC04FD56-D681-4DCD-BF1A-5C1FD66F34FC}" srcOrd="3" destOrd="0" parTransId="{DEA35358-E9A0-46C1-BA7B-94C14E7201C0}" sibTransId="{12F3A9C6-F088-449A-94B0-6E0D8FBE83E2}"/>
    <dgm:cxn modelId="{FAA4BBEC-B147-4D6C-A420-AACC60A1DCBC}" srcId="{8D7044C6-8C33-4A74-9E28-4D3E2B47B3D1}" destId="{640DDBE1-B535-4AA6-8B63-5B33AA102472}" srcOrd="2" destOrd="0" parTransId="{71C41D76-4520-4603-926D-F3BF19AA752B}" sibTransId="{16990E48-03D2-4A6D-84B4-4E45F668EC81}"/>
    <dgm:cxn modelId="{009D60D6-0D48-48AE-BFF8-B6782DAE3EE1}" type="presOf" srcId="{0F800C35-D7BC-4A86-8A8A-9AF290BD597E}" destId="{C14826A1-ECE6-4BB8-B360-CC03E34DD610}" srcOrd="0" destOrd="0" presId="urn:microsoft.com/office/officeart/2005/8/layout/process2"/>
    <dgm:cxn modelId="{069D5F35-0DAF-4B7E-B77C-1999651245D0}" type="presOf" srcId="{12F3A9C6-F088-449A-94B0-6E0D8FBE83E2}" destId="{CC185135-1327-4BA5-8666-E157B229F48E}" srcOrd="0" destOrd="0" presId="urn:microsoft.com/office/officeart/2005/8/layout/process2"/>
    <dgm:cxn modelId="{83FFBB7E-2612-4E58-AD74-DFF9A39DF718}" type="presOf" srcId="{369261CB-F9AA-4057-B78B-C2A681BC2E05}" destId="{6445564B-1046-412C-ABFD-804174A8B99D}" srcOrd="1" destOrd="0" presId="urn:microsoft.com/office/officeart/2005/8/layout/process2"/>
    <dgm:cxn modelId="{D570C802-2D7C-4FD6-96AF-C2903E6D62DA}" srcId="{8D7044C6-8C33-4A74-9E28-4D3E2B47B3D1}" destId="{B38C8503-4A93-468B-9E46-8C5C02DA9FB6}" srcOrd="1" destOrd="0" parTransId="{B2843CDA-061C-441D-B2DA-EE4A249A2BBD}" sibTransId="{0F800C35-D7BC-4A86-8A8A-9AF290BD597E}"/>
    <dgm:cxn modelId="{507B22AE-AB34-4488-AEFF-F8CCD8968740}" type="presParOf" srcId="{E75A9D56-5566-4B18-A360-5A3C017B47D6}" destId="{FB472DC9-301E-410C-B8BD-52C71100978A}" srcOrd="0" destOrd="0" presId="urn:microsoft.com/office/officeart/2005/8/layout/process2"/>
    <dgm:cxn modelId="{11FCBB83-FF69-4427-9813-5858F4CB0761}" type="presParOf" srcId="{E75A9D56-5566-4B18-A360-5A3C017B47D6}" destId="{35439979-DE5C-45A7-81A7-821180DF5751}" srcOrd="1" destOrd="0" presId="urn:microsoft.com/office/officeart/2005/8/layout/process2"/>
    <dgm:cxn modelId="{EC3B525A-CB4C-4F1D-8C1B-BACD554A4335}" type="presParOf" srcId="{35439979-DE5C-45A7-81A7-821180DF5751}" destId="{6445564B-1046-412C-ABFD-804174A8B99D}" srcOrd="0" destOrd="0" presId="urn:microsoft.com/office/officeart/2005/8/layout/process2"/>
    <dgm:cxn modelId="{F5B48FBE-A64A-484E-B661-3D521CEECB2D}" type="presParOf" srcId="{E75A9D56-5566-4B18-A360-5A3C017B47D6}" destId="{B4F36CAF-066A-44E3-847D-2C31E51C1B33}" srcOrd="2" destOrd="0" presId="urn:microsoft.com/office/officeart/2005/8/layout/process2"/>
    <dgm:cxn modelId="{B4A23EB1-2768-43B8-92B4-B43D482F28D6}" type="presParOf" srcId="{E75A9D56-5566-4B18-A360-5A3C017B47D6}" destId="{C14826A1-ECE6-4BB8-B360-CC03E34DD610}" srcOrd="3" destOrd="0" presId="urn:microsoft.com/office/officeart/2005/8/layout/process2"/>
    <dgm:cxn modelId="{46CC58DB-A219-44E2-9843-43EF859B909F}" type="presParOf" srcId="{C14826A1-ECE6-4BB8-B360-CC03E34DD610}" destId="{800DDF31-1AB2-42DB-B546-AD1B4ADB039A}" srcOrd="0" destOrd="0" presId="urn:microsoft.com/office/officeart/2005/8/layout/process2"/>
    <dgm:cxn modelId="{50F4CC6D-40DB-4606-88FC-D07F31FCAC3F}" type="presParOf" srcId="{E75A9D56-5566-4B18-A360-5A3C017B47D6}" destId="{19CEFFA5-3D6A-4A69-AC7F-561C89B0CCEF}" srcOrd="4" destOrd="0" presId="urn:microsoft.com/office/officeart/2005/8/layout/process2"/>
    <dgm:cxn modelId="{2CF7619A-983B-470E-9C65-DCC6C5519781}" type="presParOf" srcId="{E75A9D56-5566-4B18-A360-5A3C017B47D6}" destId="{B4C5A292-BABC-4271-83C1-3E100DD3D1AF}" srcOrd="5" destOrd="0" presId="urn:microsoft.com/office/officeart/2005/8/layout/process2"/>
    <dgm:cxn modelId="{CDD0AAB4-CD8B-490B-9C8C-DE8F80B5A3C9}" type="presParOf" srcId="{B4C5A292-BABC-4271-83C1-3E100DD3D1AF}" destId="{F4DF8DEE-67EB-42C5-9242-6F0E79252884}" srcOrd="0" destOrd="0" presId="urn:microsoft.com/office/officeart/2005/8/layout/process2"/>
    <dgm:cxn modelId="{2524D544-64CE-4B4E-93F6-1A55C9EEAC6C}" type="presParOf" srcId="{E75A9D56-5566-4B18-A360-5A3C017B47D6}" destId="{7022C993-E652-41E3-929A-FC82DBB7A720}" srcOrd="6" destOrd="0" presId="urn:microsoft.com/office/officeart/2005/8/layout/process2"/>
    <dgm:cxn modelId="{E20E1E63-FE70-470B-9866-5AB06B2A0E8D}" type="presParOf" srcId="{E75A9D56-5566-4B18-A360-5A3C017B47D6}" destId="{CC185135-1327-4BA5-8666-E157B229F48E}" srcOrd="7" destOrd="0" presId="urn:microsoft.com/office/officeart/2005/8/layout/process2"/>
    <dgm:cxn modelId="{B128D64C-9588-4395-8330-E5CB277C25CE}" type="presParOf" srcId="{CC185135-1327-4BA5-8666-E157B229F48E}" destId="{2F0EB2D7-2222-48DF-B119-5AD9B4599EF2}" srcOrd="0" destOrd="0" presId="urn:microsoft.com/office/officeart/2005/8/layout/process2"/>
    <dgm:cxn modelId="{5B5DB361-BC3A-4EB8-B1C7-14DCAE7DCDED}" type="presParOf" srcId="{E75A9D56-5566-4B18-A360-5A3C017B47D6}" destId="{96075F54-5813-41F7-AB55-6A4D4A17D79E}" srcOrd="8" destOrd="0" presId="urn:microsoft.com/office/officeart/2005/8/layout/process2"/>
    <dgm:cxn modelId="{16A30674-FA67-4A06-85CD-947C666A1072}" type="presParOf" srcId="{E75A9D56-5566-4B18-A360-5A3C017B47D6}" destId="{A4BCEA71-ADC1-4CEB-988C-873A2ED389F6}" srcOrd="9" destOrd="0" presId="urn:microsoft.com/office/officeart/2005/8/layout/process2"/>
    <dgm:cxn modelId="{F80C3244-46EF-49BE-B85C-5D6043089A00}" type="presParOf" srcId="{A4BCEA71-ADC1-4CEB-988C-873A2ED389F6}" destId="{9CFE19B3-B176-4169-B22A-F461E620E839}" srcOrd="0" destOrd="0" presId="urn:microsoft.com/office/officeart/2005/8/layout/process2"/>
    <dgm:cxn modelId="{C9CEE1D0-7916-4138-8314-A0035B1F1EAD}" type="presParOf" srcId="{E75A9D56-5566-4B18-A360-5A3C017B47D6}" destId="{DB514ECC-24BA-4B34-A4D7-0230C028860E}" srcOrd="10"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2A2429-B300-4771-A2AC-FFDE07F7CB27}">
      <dsp:nvSpPr>
        <dsp:cNvPr id="0" name=""/>
        <dsp:cNvSpPr/>
      </dsp:nvSpPr>
      <dsp:spPr>
        <a:xfrm rot="5400000">
          <a:off x="761312" y="914843"/>
          <a:ext cx="735298" cy="799363"/>
        </a:xfrm>
        <a:prstGeom prst="bentUpArrow">
          <a:avLst>
            <a:gd name="adj1" fmla="val 32840"/>
            <a:gd name="adj2" fmla="val 25000"/>
            <a:gd name="adj3" fmla="val 35780"/>
          </a:avLst>
        </a:prstGeom>
        <a:solidFill>
          <a:schemeClr val="accent1">
            <a:tint val="40000"/>
            <a:hueOff val="0"/>
            <a:satOff val="0"/>
            <a:lumOff val="0"/>
            <a:alphaOff val="0"/>
          </a:schemeClr>
        </a:solidFill>
        <a:ln w="9525"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360D9B67-EF24-40B3-B992-D520EA149F07}">
      <dsp:nvSpPr>
        <dsp:cNvPr id="0" name=""/>
        <dsp:cNvSpPr/>
      </dsp:nvSpPr>
      <dsp:spPr>
        <a:xfrm>
          <a:off x="95105" y="173773"/>
          <a:ext cx="1828834" cy="773848"/>
        </a:xfrm>
        <a:prstGeom prst="roundRect">
          <a:avLst>
            <a:gd name="adj" fmla="val 1667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Input Matrix</a:t>
          </a:r>
          <a:endParaRPr lang="en-US" sz="2300" kern="1200" dirty="0"/>
        </a:p>
      </dsp:txBody>
      <dsp:txXfrm>
        <a:off x="132888" y="211556"/>
        <a:ext cx="1753268" cy="698282"/>
      </dsp:txXfrm>
    </dsp:sp>
    <dsp:sp modelId="{D7CF5C87-FAA9-47BB-A1CE-CEAF4F084908}">
      <dsp:nvSpPr>
        <dsp:cNvPr id="0" name=""/>
        <dsp:cNvSpPr/>
      </dsp:nvSpPr>
      <dsp:spPr>
        <a:xfrm>
          <a:off x="1802905" y="83706"/>
          <a:ext cx="3305919" cy="10346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Data Set</a:t>
          </a:r>
          <a:endParaRPr lang="en-US" sz="1800" kern="1200" dirty="0"/>
        </a:p>
      </dsp:txBody>
      <dsp:txXfrm>
        <a:off x="1802905" y="83706"/>
        <a:ext cx="3305919" cy="1034653"/>
      </dsp:txXfrm>
    </dsp:sp>
    <dsp:sp modelId="{F2FAB72E-B584-4B4D-ABEA-1CED358ABCD0}">
      <dsp:nvSpPr>
        <dsp:cNvPr id="0" name=""/>
        <dsp:cNvSpPr/>
      </dsp:nvSpPr>
      <dsp:spPr>
        <a:xfrm rot="5400000">
          <a:off x="2325622" y="1712977"/>
          <a:ext cx="852769" cy="1236811"/>
        </a:xfrm>
        <a:prstGeom prst="bentUpArrow">
          <a:avLst>
            <a:gd name="adj1" fmla="val 32840"/>
            <a:gd name="adj2" fmla="val 25000"/>
            <a:gd name="adj3" fmla="val 35780"/>
          </a:avLst>
        </a:prstGeom>
        <a:solidFill>
          <a:schemeClr val="accent1">
            <a:tint val="40000"/>
            <a:hueOff val="0"/>
            <a:satOff val="0"/>
            <a:lumOff val="0"/>
            <a:alphaOff val="0"/>
          </a:schemeClr>
        </a:solidFill>
        <a:ln w="9525"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1">
          <a:scrgbClr r="0" g="0" b="0"/>
        </a:fillRef>
        <a:effectRef idx="1">
          <a:scrgbClr r="0" g="0" b="0"/>
        </a:effectRef>
        <a:fontRef idx="minor"/>
      </dsp:style>
    </dsp:sp>
    <dsp:sp modelId="{50691B4C-40F1-4299-9A39-0BCAC593C4F0}">
      <dsp:nvSpPr>
        <dsp:cNvPr id="0" name=""/>
        <dsp:cNvSpPr/>
      </dsp:nvSpPr>
      <dsp:spPr>
        <a:xfrm>
          <a:off x="1519863" y="1196665"/>
          <a:ext cx="1828834" cy="655334"/>
        </a:xfrm>
        <a:prstGeom prst="roundRect">
          <a:avLst>
            <a:gd name="adj" fmla="val 1667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Training </a:t>
          </a:r>
          <a:endParaRPr lang="en-US" sz="2300" kern="1200" dirty="0"/>
        </a:p>
      </dsp:txBody>
      <dsp:txXfrm>
        <a:off x="1551860" y="1228662"/>
        <a:ext cx="1764840" cy="591340"/>
      </dsp:txXfrm>
    </dsp:sp>
    <dsp:sp modelId="{B139DA82-CE7A-4B99-80D5-A8FAF682C801}">
      <dsp:nvSpPr>
        <dsp:cNvPr id="0" name=""/>
        <dsp:cNvSpPr/>
      </dsp:nvSpPr>
      <dsp:spPr>
        <a:xfrm>
          <a:off x="3121418" y="1121159"/>
          <a:ext cx="4622604" cy="10346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Artificial Neural Networks</a:t>
          </a:r>
          <a:endParaRPr lang="en-US" sz="1800" kern="1200" dirty="0"/>
        </a:p>
        <a:p>
          <a:pPr marL="171450" lvl="1" indent="-171450" algn="l" defTabSz="800100">
            <a:lnSpc>
              <a:spcPct val="90000"/>
            </a:lnSpc>
            <a:spcBef>
              <a:spcPct val="0"/>
            </a:spcBef>
            <a:spcAft>
              <a:spcPct val="15000"/>
            </a:spcAft>
            <a:buChar char="••"/>
          </a:pPr>
          <a:r>
            <a:rPr lang="en-US" sz="1800" kern="1200" dirty="0" smtClean="0"/>
            <a:t>Backpropagation Algorithm</a:t>
          </a:r>
          <a:endParaRPr lang="en-US" sz="1800" kern="1200" dirty="0"/>
        </a:p>
      </dsp:txBody>
      <dsp:txXfrm>
        <a:off x="3121418" y="1121159"/>
        <a:ext cx="4622604" cy="1034653"/>
      </dsp:txXfrm>
    </dsp:sp>
    <dsp:sp modelId="{F63F6B45-A9AE-4186-BD27-3A8617F01D18}">
      <dsp:nvSpPr>
        <dsp:cNvPr id="0" name=""/>
        <dsp:cNvSpPr/>
      </dsp:nvSpPr>
      <dsp:spPr>
        <a:xfrm>
          <a:off x="3366936" y="2130328"/>
          <a:ext cx="1828834" cy="677032"/>
        </a:xfrm>
        <a:prstGeom prst="roundRect">
          <a:avLst>
            <a:gd name="adj" fmla="val 1667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Output </a:t>
          </a:r>
          <a:endParaRPr lang="en-US" sz="2300" kern="1200" dirty="0"/>
        </a:p>
      </dsp:txBody>
      <dsp:txXfrm>
        <a:off x="3399992" y="2163384"/>
        <a:ext cx="1762722" cy="610920"/>
      </dsp:txXfrm>
    </dsp:sp>
    <dsp:sp modelId="{ED044216-B860-42F8-B4D9-3D146FA90063}">
      <dsp:nvSpPr>
        <dsp:cNvPr id="0" name=""/>
        <dsp:cNvSpPr/>
      </dsp:nvSpPr>
      <dsp:spPr>
        <a:xfrm>
          <a:off x="5032234" y="2109847"/>
          <a:ext cx="2824229" cy="7847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t>26 alphabets</a:t>
          </a:r>
          <a:endParaRPr lang="en-US" sz="1600" kern="1200" dirty="0"/>
        </a:p>
        <a:p>
          <a:pPr marL="171450" lvl="1" indent="-171450" algn="l" defTabSz="711200">
            <a:lnSpc>
              <a:spcPct val="90000"/>
            </a:lnSpc>
            <a:spcBef>
              <a:spcPct val="0"/>
            </a:spcBef>
            <a:spcAft>
              <a:spcPct val="15000"/>
            </a:spcAft>
            <a:buChar char="••"/>
          </a:pPr>
          <a:r>
            <a:rPr lang="en-US" sz="1600" kern="1200" dirty="0" smtClean="0"/>
            <a:t>Performance Analysis </a:t>
          </a:r>
          <a:endParaRPr lang="en-US" sz="1600" kern="1200" dirty="0"/>
        </a:p>
      </dsp:txBody>
      <dsp:txXfrm>
        <a:off x="5032234" y="2109847"/>
        <a:ext cx="2824229" cy="7847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5B107F-5E88-43BF-B719-AC4419EF1E87}">
      <dsp:nvSpPr>
        <dsp:cNvPr id="0" name=""/>
        <dsp:cNvSpPr/>
      </dsp:nvSpPr>
      <dsp:spPr>
        <a:xfrm>
          <a:off x="0" y="36490"/>
          <a:ext cx="7848600" cy="1143055"/>
        </a:xfrm>
        <a:prstGeom prst="rightArrow">
          <a:avLst>
            <a:gd name="adj1" fmla="val 50000"/>
            <a:gd name="adj2" fmla="val 5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254000" bIns="181460" numCol="1" spcCol="1270" anchor="ctr" anchorCtr="0">
          <a:noAutofit/>
        </a:bodyPr>
        <a:lstStyle/>
        <a:p>
          <a:pPr lvl="0" algn="l" defTabSz="1022350">
            <a:lnSpc>
              <a:spcPct val="90000"/>
            </a:lnSpc>
            <a:spcBef>
              <a:spcPct val="0"/>
            </a:spcBef>
            <a:spcAft>
              <a:spcPct val="35000"/>
            </a:spcAft>
          </a:pPr>
          <a:r>
            <a:rPr lang="en-US" sz="2300" kern="1200" dirty="0" smtClean="0"/>
            <a:t>Character Images</a:t>
          </a:r>
          <a:endParaRPr lang="en-US" sz="2300" kern="1200" dirty="0"/>
        </a:p>
      </dsp:txBody>
      <dsp:txXfrm>
        <a:off x="0" y="322254"/>
        <a:ext cx="7562836" cy="571527"/>
      </dsp:txXfrm>
    </dsp:sp>
    <dsp:sp modelId="{B07ECDF8-A33E-4F9D-997F-DB29194F7872}">
      <dsp:nvSpPr>
        <dsp:cNvPr id="0" name=""/>
        <dsp:cNvSpPr/>
      </dsp:nvSpPr>
      <dsp:spPr>
        <a:xfrm>
          <a:off x="0" y="917951"/>
          <a:ext cx="2417368" cy="2201945"/>
        </a:xfrm>
        <a:prstGeom prst="rect">
          <a:avLst/>
        </a:prstGeom>
        <a:solidFill>
          <a:schemeClr val="lt1">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smtClean="0"/>
            <a:t>Character images from 20 different fonts for 26 alphabets of  English language randomly distorted to produce  20,000 unique stimuli</a:t>
          </a:r>
          <a:endParaRPr lang="en-US" sz="1900" kern="1200" dirty="0"/>
        </a:p>
      </dsp:txBody>
      <dsp:txXfrm>
        <a:off x="0" y="917951"/>
        <a:ext cx="2417368" cy="2201945"/>
      </dsp:txXfrm>
    </dsp:sp>
    <dsp:sp modelId="{B72B81EE-3A72-4FED-ABD3-5B1A43254BA1}">
      <dsp:nvSpPr>
        <dsp:cNvPr id="0" name=""/>
        <dsp:cNvSpPr/>
      </dsp:nvSpPr>
      <dsp:spPr>
        <a:xfrm>
          <a:off x="2417368" y="417509"/>
          <a:ext cx="5431231" cy="1143055"/>
        </a:xfrm>
        <a:prstGeom prst="rightArrow">
          <a:avLst>
            <a:gd name="adj1" fmla="val 50000"/>
            <a:gd name="adj2" fmla="val 5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254000" bIns="181460" numCol="1" spcCol="1270" anchor="ctr" anchorCtr="0">
          <a:noAutofit/>
        </a:bodyPr>
        <a:lstStyle/>
        <a:p>
          <a:pPr lvl="0" algn="l" defTabSz="1022350">
            <a:lnSpc>
              <a:spcPct val="90000"/>
            </a:lnSpc>
            <a:spcBef>
              <a:spcPct val="0"/>
            </a:spcBef>
            <a:spcAft>
              <a:spcPct val="35000"/>
            </a:spcAft>
          </a:pPr>
          <a:r>
            <a:rPr lang="en-US" sz="2300" kern="1200" dirty="0" smtClean="0"/>
            <a:t>Stimuli</a:t>
          </a:r>
          <a:endParaRPr lang="en-US" sz="2300" kern="1200" dirty="0"/>
        </a:p>
      </dsp:txBody>
      <dsp:txXfrm>
        <a:off x="2417368" y="703273"/>
        <a:ext cx="5145467" cy="571527"/>
      </dsp:txXfrm>
    </dsp:sp>
    <dsp:sp modelId="{31A929A5-9661-488C-8B1D-4A65FB76AC59}">
      <dsp:nvSpPr>
        <dsp:cNvPr id="0" name=""/>
        <dsp:cNvSpPr/>
      </dsp:nvSpPr>
      <dsp:spPr>
        <a:xfrm>
          <a:off x="2438399" y="1298969"/>
          <a:ext cx="2375306" cy="2201945"/>
        </a:xfrm>
        <a:prstGeom prst="rect">
          <a:avLst/>
        </a:prstGeom>
        <a:solidFill>
          <a:schemeClr val="lt1">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kern="1200" dirty="0" smtClean="0"/>
            <a:t>16 primitive numerical attributes </a:t>
          </a:r>
          <a:r>
            <a:rPr lang="en-US" sz="1900" b="0" i="0" kern="1200" dirty="0" smtClean="0"/>
            <a:t>scaled to fit into a range of integer values from 0 through 15</a:t>
          </a:r>
          <a:endParaRPr lang="en-US" sz="1900" kern="1200" dirty="0" smtClean="0"/>
        </a:p>
        <a:p>
          <a:pPr lvl="0" algn="l" defTabSz="844550">
            <a:lnSpc>
              <a:spcPct val="90000"/>
            </a:lnSpc>
            <a:spcBef>
              <a:spcPct val="0"/>
            </a:spcBef>
            <a:spcAft>
              <a:spcPct val="35000"/>
            </a:spcAft>
          </a:pPr>
          <a:endParaRPr lang="en-US" sz="1900" kern="1200" dirty="0"/>
        </a:p>
      </dsp:txBody>
      <dsp:txXfrm>
        <a:off x="2438399" y="1298969"/>
        <a:ext cx="2375306" cy="2201945"/>
      </dsp:txXfrm>
    </dsp:sp>
    <dsp:sp modelId="{F74FEC9C-6D95-4A88-8CDD-5FE839B3726E}">
      <dsp:nvSpPr>
        <dsp:cNvPr id="0" name=""/>
        <dsp:cNvSpPr/>
      </dsp:nvSpPr>
      <dsp:spPr>
        <a:xfrm>
          <a:off x="4834737" y="798527"/>
          <a:ext cx="3013862" cy="1143055"/>
        </a:xfrm>
        <a:prstGeom prst="rightArrow">
          <a:avLst>
            <a:gd name="adj1" fmla="val 50000"/>
            <a:gd name="adj2" fmla="val 50000"/>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254000" bIns="181460" numCol="1" spcCol="1270" anchor="ctr" anchorCtr="0">
          <a:noAutofit/>
        </a:bodyPr>
        <a:lstStyle/>
        <a:p>
          <a:pPr lvl="0" algn="l" defTabSz="1022350">
            <a:lnSpc>
              <a:spcPct val="90000"/>
            </a:lnSpc>
            <a:spcBef>
              <a:spcPct val="0"/>
            </a:spcBef>
            <a:spcAft>
              <a:spcPct val="35000"/>
            </a:spcAft>
          </a:pPr>
          <a:r>
            <a:rPr lang="en-US" sz="2300" kern="1200" dirty="0" smtClean="0"/>
            <a:t>Partitioning</a:t>
          </a:r>
          <a:endParaRPr lang="en-US" sz="2300" kern="1200" dirty="0"/>
        </a:p>
      </dsp:txBody>
      <dsp:txXfrm>
        <a:off x="4834737" y="1084291"/>
        <a:ext cx="2728098" cy="571527"/>
      </dsp:txXfrm>
    </dsp:sp>
    <dsp:sp modelId="{3AA35833-D6C3-4AF6-9DDC-F970E491D529}">
      <dsp:nvSpPr>
        <dsp:cNvPr id="0" name=""/>
        <dsp:cNvSpPr/>
      </dsp:nvSpPr>
      <dsp:spPr>
        <a:xfrm>
          <a:off x="4834737" y="1679988"/>
          <a:ext cx="2417368" cy="2169719"/>
        </a:xfrm>
        <a:prstGeom prst="rect">
          <a:avLst/>
        </a:prstGeom>
        <a:solidFill>
          <a:schemeClr val="lt1">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t" anchorCtr="0">
          <a:noAutofit/>
        </a:bodyPr>
        <a:lstStyle/>
        <a:p>
          <a:pPr lvl="0" algn="l" defTabSz="844550">
            <a:lnSpc>
              <a:spcPct val="90000"/>
            </a:lnSpc>
            <a:spcBef>
              <a:spcPct val="0"/>
            </a:spcBef>
            <a:spcAft>
              <a:spcPct val="35000"/>
            </a:spcAft>
          </a:pPr>
          <a:r>
            <a:rPr lang="en-US" sz="1900" b="0" i="0" kern="1200" dirty="0" smtClean="0"/>
            <a:t>Train on the first 16000 items and then use the resulting model to predict the letter category for the remaining 4000</a:t>
          </a:r>
          <a:endParaRPr lang="en-US" sz="1900" kern="1200" dirty="0"/>
        </a:p>
      </dsp:txBody>
      <dsp:txXfrm>
        <a:off x="4834737" y="1679988"/>
        <a:ext cx="2417368" cy="21697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472DC9-301E-410C-B8BD-52C71100978A}">
      <dsp:nvSpPr>
        <dsp:cNvPr id="0" name=""/>
        <dsp:cNvSpPr/>
      </dsp:nvSpPr>
      <dsp:spPr>
        <a:xfrm>
          <a:off x="593806" y="407"/>
          <a:ext cx="1704321" cy="591201"/>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Input </a:t>
          </a:r>
          <a:endParaRPr lang="en-US" sz="1600" kern="1200" dirty="0"/>
        </a:p>
      </dsp:txBody>
      <dsp:txXfrm>
        <a:off x="611122" y="17723"/>
        <a:ext cx="1669689" cy="556569"/>
      </dsp:txXfrm>
    </dsp:sp>
    <dsp:sp modelId="{35439979-DE5C-45A7-81A7-821180DF5751}">
      <dsp:nvSpPr>
        <dsp:cNvPr id="0" name=""/>
        <dsp:cNvSpPr/>
      </dsp:nvSpPr>
      <dsp:spPr>
        <a:xfrm rot="5245580">
          <a:off x="1354375" y="607182"/>
          <a:ext cx="223116" cy="266040"/>
        </a:xfrm>
        <a:prstGeom prst="rightArrow">
          <a:avLst>
            <a:gd name="adj1" fmla="val 60000"/>
            <a:gd name="adj2" fmla="val 50000"/>
          </a:avLst>
        </a:prstGeom>
        <a:gradFill rotWithShape="0">
          <a:gsLst>
            <a:gs pos="0">
              <a:schemeClr val="accent2">
                <a:tint val="60000"/>
                <a:hueOff val="0"/>
                <a:satOff val="0"/>
                <a:lumOff val="0"/>
                <a:alphaOff val="0"/>
                <a:tint val="50000"/>
                <a:satMod val="300000"/>
              </a:schemeClr>
            </a:gs>
            <a:gs pos="35000">
              <a:schemeClr val="accent2">
                <a:tint val="60000"/>
                <a:hueOff val="0"/>
                <a:satOff val="0"/>
                <a:lumOff val="0"/>
                <a:alphaOff val="0"/>
                <a:tint val="37000"/>
                <a:satMod val="300000"/>
              </a:schemeClr>
            </a:gs>
            <a:gs pos="100000">
              <a:schemeClr val="accent2">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1384619" y="628677"/>
        <a:ext cx="159624" cy="156181"/>
      </dsp:txXfrm>
    </dsp:sp>
    <dsp:sp modelId="{B4F36CAF-066A-44E3-847D-2C31E51C1B33}">
      <dsp:nvSpPr>
        <dsp:cNvPr id="0" name=""/>
        <dsp:cNvSpPr/>
      </dsp:nvSpPr>
      <dsp:spPr>
        <a:xfrm>
          <a:off x="633739" y="888796"/>
          <a:ext cx="1704321" cy="591201"/>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Data Set </a:t>
          </a:r>
          <a:endParaRPr lang="en-US" sz="1600" kern="1200" dirty="0"/>
        </a:p>
      </dsp:txBody>
      <dsp:txXfrm>
        <a:off x="651055" y="906112"/>
        <a:ext cx="1669689" cy="556569"/>
      </dsp:txXfrm>
    </dsp:sp>
    <dsp:sp modelId="{C14826A1-ECE6-4BB8-B360-CC03E34DD610}">
      <dsp:nvSpPr>
        <dsp:cNvPr id="0" name=""/>
        <dsp:cNvSpPr/>
      </dsp:nvSpPr>
      <dsp:spPr>
        <a:xfrm rot="5400000">
          <a:off x="1375049" y="1494778"/>
          <a:ext cx="221700" cy="266040"/>
        </a:xfrm>
        <a:prstGeom prst="rightArrow">
          <a:avLst>
            <a:gd name="adj1" fmla="val 60000"/>
            <a:gd name="adj2" fmla="val 50000"/>
          </a:avLst>
        </a:prstGeom>
        <a:gradFill rotWithShape="0">
          <a:gsLst>
            <a:gs pos="0">
              <a:schemeClr val="accent2">
                <a:tint val="60000"/>
                <a:hueOff val="0"/>
                <a:satOff val="0"/>
                <a:lumOff val="0"/>
                <a:alphaOff val="0"/>
                <a:tint val="50000"/>
                <a:satMod val="300000"/>
              </a:schemeClr>
            </a:gs>
            <a:gs pos="35000">
              <a:schemeClr val="accent2">
                <a:tint val="60000"/>
                <a:hueOff val="0"/>
                <a:satOff val="0"/>
                <a:lumOff val="0"/>
                <a:alphaOff val="0"/>
                <a:tint val="37000"/>
                <a:satMod val="300000"/>
              </a:schemeClr>
            </a:gs>
            <a:gs pos="100000">
              <a:schemeClr val="accent2">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1406087" y="1516948"/>
        <a:ext cx="159624" cy="155190"/>
      </dsp:txXfrm>
    </dsp:sp>
    <dsp:sp modelId="{19CEFFA5-3D6A-4A69-AC7F-561C89B0CCEF}">
      <dsp:nvSpPr>
        <dsp:cNvPr id="0" name=""/>
        <dsp:cNvSpPr/>
      </dsp:nvSpPr>
      <dsp:spPr>
        <a:xfrm>
          <a:off x="633739" y="1775598"/>
          <a:ext cx="1704321" cy="591201"/>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ANN Implementation</a:t>
          </a:r>
          <a:endParaRPr lang="en-US" sz="1600" kern="1200" dirty="0"/>
        </a:p>
      </dsp:txBody>
      <dsp:txXfrm>
        <a:off x="651055" y="1792914"/>
        <a:ext cx="1669689" cy="556569"/>
      </dsp:txXfrm>
    </dsp:sp>
    <dsp:sp modelId="{B4C5A292-BABC-4271-83C1-3E100DD3D1AF}">
      <dsp:nvSpPr>
        <dsp:cNvPr id="0" name=""/>
        <dsp:cNvSpPr/>
      </dsp:nvSpPr>
      <dsp:spPr>
        <a:xfrm rot="5400000">
          <a:off x="1375049" y="2381579"/>
          <a:ext cx="221700" cy="266040"/>
        </a:xfrm>
        <a:prstGeom prst="rightArrow">
          <a:avLst>
            <a:gd name="adj1" fmla="val 60000"/>
            <a:gd name="adj2" fmla="val 50000"/>
          </a:avLst>
        </a:prstGeom>
        <a:gradFill rotWithShape="0">
          <a:gsLst>
            <a:gs pos="0">
              <a:schemeClr val="accent2">
                <a:tint val="60000"/>
                <a:hueOff val="0"/>
                <a:satOff val="0"/>
                <a:lumOff val="0"/>
                <a:alphaOff val="0"/>
                <a:tint val="50000"/>
                <a:satMod val="300000"/>
              </a:schemeClr>
            </a:gs>
            <a:gs pos="35000">
              <a:schemeClr val="accent2">
                <a:tint val="60000"/>
                <a:hueOff val="0"/>
                <a:satOff val="0"/>
                <a:lumOff val="0"/>
                <a:alphaOff val="0"/>
                <a:tint val="37000"/>
                <a:satMod val="300000"/>
              </a:schemeClr>
            </a:gs>
            <a:gs pos="100000">
              <a:schemeClr val="accent2">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1406087" y="2403749"/>
        <a:ext cx="159624" cy="155190"/>
      </dsp:txXfrm>
    </dsp:sp>
    <dsp:sp modelId="{7022C993-E652-41E3-929A-FC82DBB7A720}">
      <dsp:nvSpPr>
        <dsp:cNvPr id="0" name=""/>
        <dsp:cNvSpPr/>
      </dsp:nvSpPr>
      <dsp:spPr>
        <a:xfrm>
          <a:off x="633739" y="2662400"/>
          <a:ext cx="1704321" cy="591201"/>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Backpropagation Algorithm</a:t>
          </a:r>
          <a:endParaRPr lang="en-US" sz="1600" kern="1200" dirty="0"/>
        </a:p>
      </dsp:txBody>
      <dsp:txXfrm>
        <a:off x="651055" y="2679716"/>
        <a:ext cx="1669689" cy="556569"/>
      </dsp:txXfrm>
    </dsp:sp>
    <dsp:sp modelId="{CC185135-1327-4BA5-8666-E157B229F48E}">
      <dsp:nvSpPr>
        <dsp:cNvPr id="0" name=""/>
        <dsp:cNvSpPr/>
      </dsp:nvSpPr>
      <dsp:spPr>
        <a:xfrm rot="5400000">
          <a:off x="1375049" y="3268381"/>
          <a:ext cx="221700" cy="266040"/>
        </a:xfrm>
        <a:prstGeom prst="rightArrow">
          <a:avLst>
            <a:gd name="adj1" fmla="val 60000"/>
            <a:gd name="adj2" fmla="val 50000"/>
          </a:avLst>
        </a:prstGeom>
        <a:gradFill rotWithShape="0">
          <a:gsLst>
            <a:gs pos="0">
              <a:schemeClr val="accent2">
                <a:tint val="60000"/>
                <a:hueOff val="0"/>
                <a:satOff val="0"/>
                <a:lumOff val="0"/>
                <a:alphaOff val="0"/>
                <a:tint val="50000"/>
                <a:satMod val="300000"/>
              </a:schemeClr>
            </a:gs>
            <a:gs pos="35000">
              <a:schemeClr val="accent2">
                <a:tint val="60000"/>
                <a:hueOff val="0"/>
                <a:satOff val="0"/>
                <a:lumOff val="0"/>
                <a:alphaOff val="0"/>
                <a:tint val="37000"/>
                <a:satMod val="300000"/>
              </a:schemeClr>
            </a:gs>
            <a:gs pos="100000">
              <a:schemeClr val="accent2">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1406087" y="3290551"/>
        <a:ext cx="159624" cy="155190"/>
      </dsp:txXfrm>
    </dsp:sp>
    <dsp:sp modelId="{96075F54-5813-41F7-AB55-6A4D4A17D79E}">
      <dsp:nvSpPr>
        <dsp:cNvPr id="0" name=""/>
        <dsp:cNvSpPr/>
      </dsp:nvSpPr>
      <dsp:spPr>
        <a:xfrm>
          <a:off x="633739" y="3549201"/>
          <a:ext cx="1704321" cy="591201"/>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Post – Processing </a:t>
          </a:r>
          <a:endParaRPr lang="en-US" sz="1600" kern="1200" dirty="0"/>
        </a:p>
      </dsp:txBody>
      <dsp:txXfrm>
        <a:off x="651055" y="3566517"/>
        <a:ext cx="1669689" cy="556569"/>
      </dsp:txXfrm>
    </dsp:sp>
    <dsp:sp modelId="{A4BCEA71-ADC1-4CEB-988C-873A2ED389F6}">
      <dsp:nvSpPr>
        <dsp:cNvPr id="0" name=""/>
        <dsp:cNvSpPr/>
      </dsp:nvSpPr>
      <dsp:spPr>
        <a:xfrm rot="5400000">
          <a:off x="1375049" y="4155183"/>
          <a:ext cx="221700" cy="266040"/>
        </a:xfrm>
        <a:prstGeom prst="rightArrow">
          <a:avLst>
            <a:gd name="adj1" fmla="val 60000"/>
            <a:gd name="adj2" fmla="val 50000"/>
          </a:avLst>
        </a:prstGeom>
        <a:gradFill rotWithShape="0">
          <a:gsLst>
            <a:gs pos="0">
              <a:schemeClr val="accent2">
                <a:tint val="60000"/>
                <a:hueOff val="0"/>
                <a:satOff val="0"/>
                <a:lumOff val="0"/>
                <a:alphaOff val="0"/>
                <a:tint val="50000"/>
                <a:satMod val="300000"/>
              </a:schemeClr>
            </a:gs>
            <a:gs pos="35000">
              <a:schemeClr val="accent2">
                <a:tint val="60000"/>
                <a:hueOff val="0"/>
                <a:satOff val="0"/>
                <a:lumOff val="0"/>
                <a:alphaOff val="0"/>
                <a:tint val="37000"/>
                <a:satMod val="300000"/>
              </a:schemeClr>
            </a:gs>
            <a:gs pos="100000">
              <a:schemeClr val="accent2">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rot="-5400000">
        <a:off x="1406087" y="4177353"/>
        <a:ext cx="159624" cy="155190"/>
      </dsp:txXfrm>
    </dsp:sp>
    <dsp:sp modelId="{DB514ECC-24BA-4B34-A4D7-0230C028860E}">
      <dsp:nvSpPr>
        <dsp:cNvPr id="0" name=""/>
        <dsp:cNvSpPr/>
      </dsp:nvSpPr>
      <dsp:spPr>
        <a:xfrm>
          <a:off x="633739" y="4436003"/>
          <a:ext cx="1704321" cy="591201"/>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Output</a:t>
          </a:r>
          <a:endParaRPr lang="en-US" sz="1600" kern="1200" dirty="0"/>
        </a:p>
      </dsp:txBody>
      <dsp:txXfrm>
        <a:off x="651055" y="4453319"/>
        <a:ext cx="1669689" cy="556569"/>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EAA015-C6C5-4D85-8AD5-0530B4BE57CA}" type="datetimeFigureOut">
              <a:rPr lang="en-US" smtClean="0"/>
              <a:t>12/11/2015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6F5B1E-DB30-4146-948A-605F078A8F1E}" type="slidenum">
              <a:rPr lang="en-US" smtClean="0"/>
              <a:t>‹#›</a:t>
            </a:fld>
            <a:endParaRPr lang="en-US"/>
          </a:p>
        </p:txBody>
      </p:sp>
    </p:spTree>
    <p:extLst>
      <p:ext uri="{BB962C8B-B14F-4D97-AF65-F5344CB8AC3E}">
        <p14:creationId xmlns:p14="http://schemas.microsoft.com/office/powerpoint/2010/main" val="1429354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10. 12:25 – 12:40 Character Recognition using Neural Networks, </a:t>
            </a:r>
            <a:r>
              <a:rPr lang="en-US" sz="1200" b="0" i="0" kern="1200" dirty="0" err="1" smtClean="0">
                <a:solidFill>
                  <a:schemeClr val="tx1"/>
                </a:solidFill>
                <a:effectLst/>
                <a:latin typeface="+mn-lt"/>
                <a:ea typeface="+mn-ea"/>
                <a:cs typeface="+mn-cs"/>
              </a:rPr>
              <a:t>Akash</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Mohapatra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Sourav</a:t>
            </a:r>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Chakraborty</a:t>
            </a:r>
            <a:r>
              <a:rPr lang="en-US" sz="1200" b="0" i="0" kern="1200" dirty="0" smtClean="0">
                <a:solidFill>
                  <a:schemeClr val="tx1"/>
                </a:solidFill>
                <a:effectLst/>
                <a:latin typeface="+mn-lt"/>
                <a:ea typeface="+mn-ea"/>
                <a:cs typeface="+mn-cs"/>
              </a:rPr>
              <a:t>, Raja </a:t>
            </a:r>
            <a:r>
              <a:rPr lang="en-US" sz="1200" b="0" i="0" kern="1200" dirty="0" err="1" smtClean="0">
                <a:solidFill>
                  <a:schemeClr val="tx1"/>
                </a:solidFill>
                <a:effectLst/>
                <a:latin typeface="+mn-lt"/>
                <a:ea typeface="+mn-ea"/>
                <a:cs typeface="+mn-cs"/>
              </a:rPr>
              <a:t>Mummidi</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Lata</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Yadav</a:t>
            </a: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46F5B1E-DB30-4146-948A-605F078A8F1E}" type="slidenum">
              <a:rPr lang="en-US" smtClean="0"/>
              <a:t>1</a:t>
            </a:fld>
            <a:endParaRPr lang="en-US"/>
          </a:p>
        </p:txBody>
      </p:sp>
    </p:spTree>
    <p:extLst>
      <p:ext uri="{BB962C8B-B14F-4D97-AF65-F5344CB8AC3E}">
        <p14:creationId xmlns:p14="http://schemas.microsoft.com/office/powerpoint/2010/main" val="4265448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Difference in font and sizes makes recognition task difficult. </a:t>
            </a:r>
          </a:p>
          <a:p>
            <a:r>
              <a:rPr lang="en-US" sz="1200" dirty="0" smtClean="0"/>
              <a:t>Reusing scanned information to read and search content - challenging computation process (Speed of computing &amp; Efficiency matter)</a:t>
            </a:r>
          </a:p>
          <a:p>
            <a:endParaRPr lang="en-US" dirty="0"/>
          </a:p>
        </p:txBody>
      </p:sp>
      <p:sp>
        <p:nvSpPr>
          <p:cNvPr id="4" name="Slide Number Placeholder 3"/>
          <p:cNvSpPr>
            <a:spLocks noGrp="1"/>
          </p:cNvSpPr>
          <p:nvPr>
            <p:ph type="sldNum" sz="quarter" idx="10"/>
          </p:nvPr>
        </p:nvSpPr>
        <p:spPr/>
        <p:txBody>
          <a:bodyPr/>
          <a:lstStyle/>
          <a:p>
            <a:fld id="{546F5B1E-DB30-4146-948A-605F078A8F1E}" type="slidenum">
              <a:rPr lang="en-US" smtClean="0"/>
              <a:t>3</a:t>
            </a:fld>
            <a:endParaRPr lang="en-US"/>
          </a:p>
        </p:txBody>
      </p:sp>
    </p:spTree>
    <p:extLst>
      <p:ext uri="{BB962C8B-B14F-4D97-AF65-F5344CB8AC3E}">
        <p14:creationId xmlns:p14="http://schemas.microsoft.com/office/powerpoint/2010/main" val="322736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Now the network is ready to be trained. The samples are automatically divided into training, validation and test sets. The training set is used to teach the network. Training continues as long as the network continues improving on the validation set. The test set provides a completely independent measure of network accuracy.</a:t>
            </a:r>
          </a:p>
          <a:p>
            <a:endParaRPr lang="en-US" sz="1200" b="0" i="0" kern="1200" dirty="0" smtClean="0">
              <a:solidFill>
                <a:schemeClr val="tx1"/>
              </a:solidFill>
              <a:effectLst/>
              <a:latin typeface="+mn-lt"/>
              <a:ea typeface="+mn-ea"/>
              <a:cs typeface="+mn-cs"/>
            </a:endParaRPr>
          </a:p>
          <a:p>
            <a:r>
              <a:rPr lang="en-US" dirty="0" smtClean="0"/>
              <a:t>http://www.mathworks.com/help/nnet/examples/wine-classification.html</a:t>
            </a:r>
            <a:endParaRPr lang="en-US" dirty="0"/>
          </a:p>
        </p:txBody>
      </p:sp>
      <p:sp>
        <p:nvSpPr>
          <p:cNvPr id="4" name="Slide Number Placeholder 3"/>
          <p:cNvSpPr>
            <a:spLocks noGrp="1"/>
          </p:cNvSpPr>
          <p:nvPr>
            <p:ph type="sldNum" sz="quarter" idx="10"/>
          </p:nvPr>
        </p:nvSpPr>
        <p:spPr/>
        <p:txBody>
          <a:bodyPr/>
          <a:lstStyle/>
          <a:p>
            <a:fld id="{546F5B1E-DB30-4146-948A-605F078A8F1E}" type="slidenum">
              <a:rPr lang="en-US" smtClean="0"/>
              <a:t>10</a:t>
            </a:fld>
            <a:endParaRPr lang="en-US"/>
          </a:p>
        </p:txBody>
      </p:sp>
    </p:spTree>
    <p:extLst>
      <p:ext uri="{BB962C8B-B14F-4D97-AF65-F5344CB8AC3E}">
        <p14:creationId xmlns:p14="http://schemas.microsoft.com/office/powerpoint/2010/main" val="2188387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https://www.cvisiontech.com/docdoc/?p=232</a:t>
            </a:r>
            <a:endParaRPr lang="en-US" dirty="0"/>
          </a:p>
        </p:txBody>
      </p:sp>
      <p:sp>
        <p:nvSpPr>
          <p:cNvPr id="4" name="Slide Number Placeholder 3"/>
          <p:cNvSpPr>
            <a:spLocks noGrp="1"/>
          </p:cNvSpPr>
          <p:nvPr>
            <p:ph type="sldNum" sz="quarter" idx="10"/>
          </p:nvPr>
        </p:nvSpPr>
        <p:spPr/>
        <p:txBody>
          <a:bodyPr/>
          <a:lstStyle/>
          <a:p>
            <a:fld id="{546F5B1E-DB30-4146-948A-605F078A8F1E}" type="slidenum">
              <a:rPr lang="en-US" smtClean="0"/>
              <a:t>15</a:t>
            </a:fld>
            <a:endParaRPr lang="en-US"/>
          </a:p>
        </p:txBody>
      </p:sp>
    </p:spTree>
    <p:extLst>
      <p:ext uri="{BB962C8B-B14F-4D97-AF65-F5344CB8AC3E}">
        <p14:creationId xmlns:p14="http://schemas.microsoft.com/office/powerpoint/2010/main" val="1631464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108D7FC6-6740-4CB4-9CA5-99CFB560F1E6}" type="datetimeFigureOut">
              <a:rPr lang="en-US" smtClean="0"/>
              <a:t>12/11/2015</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E2F8A58-203B-4ECC-B167-367A27C6B910}" type="slidenum">
              <a:rPr lang="en-US" smtClean="0"/>
              <a:t>‹#›</a:t>
            </a:fld>
            <a:endParaRPr lang="en-US"/>
          </a:p>
        </p:txBody>
      </p:sp>
    </p:spTree>
    <p:extLst>
      <p:ext uri="{BB962C8B-B14F-4D97-AF65-F5344CB8AC3E}">
        <p14:creationId xmlns:p14="http://schemas.microsoft.com/office/powerpoint/2010/main" val="3254071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8D7FC6-6740-4CB4-9CA5-99CFB560F1E6}" type="datetimeFigureOut">
              <a:rPr lang="en-US" smtClean="0"/>
              <a:t>12/11/2015</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E2F8A58-203B-4ECC-B167-367A27C6B910}" type="slidenum">
              <a:rPr lang="en-US" smtClean="0"/>
              <a:t>‹#›</a:t>
            </a:fld>
            <a:endParaRPr lang="en-US"/>
          </a:p>
        </p:txBody>
      </p:sp>
    </p:spTree>
    <p:extLst>
      <p:ext uri="{BB962C8B-B14F-4D97-AF65-F5344CB8AC3E}">
        <p14:creationId xmlns:p14="http://schemas.microsoft.com/office/powerpoint/2010/main" val="3810501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2250" y="914400"/>
            <a:ext cx="1962150" cy="4800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914400"/>
            <a:ext cx="5734050" cy="4800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8D7FC6-6740-4CB4-9CA5-99CFB560F1E6}" type="datetimeFigureOut">
              <a:rPr lang="en-US" smtClean="0"/>
              <a:t>12/11/2015</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E2F8A58-203B-4ECC-B167-367A27C6B910}" type="slidenum">
              <a:rPr lang="en-US" smtClean="0"/>
              <a:t>‹#›</a:t>
            </a:fld>
            <a:endParaRPr lang="en-US"/>
          </a:p>
        </p:txBody>
      </p:sp>
    </p:spTree>
    <p:extLst>
      <p:ext uri="{BB962C8B-B14F-4D97-AF65-F5344CB8AC3E}">
        <p14:creationId xmlns:p14="http://schemas.microsoft.com/office/powerpoint/2010/main" val="298011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108D7FC6-6740-4CB4-9CA5-99CFB560F1E6}" type="datetimeFigureOut">
              <a:rPr lang="en-US" smtClean="0"/>
              <a:t>12/11/2015</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E2F8A58-203B-4ECC-B167-367A27C6B910}" type="slidenum">
              <a:rPr lang="en-US" smtClean="0"/>
              <a:t>‹#›</a:t>
            </a:fld>
            <a:endParaRPr lang="en-US"/>
          </a:p>
        </p:txBody>
      </p:sp>
    </p:spTree>
    <p:extLst>
      <p:ext uri="{BB962C8B-B14F-4D97-AF65-F5344CB8AC3E}">
        <p14:creationId xmlns:p14="http://schemas.microsoft.com/office/powerpoint/2010/main" val="1104746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108D7FC6-6740-4CB4-9CA5-99CFB560F1E6}" type="datetimeFigureOut">
              <a:rPr lang="en-US" smtClean="0"/>
              <a:t>12/11/2015</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E2F8A58-203B-4ECC-B167-367A27C6B910}" type="slidenum">
              <a:rPr lang="en-US" smtClean="0"/>
              <a:t>‹#›</a:t>
            </a:fld>
            <a:endParaRPr lang="en-US"/>
          </a:p>
        </p:txBody>
      </p:sp>
    </p:spTree>
    <p:extLst>
      <p:ext uri="{BB962C8B-B14F-4D97-AF65-F5344CB8AC3E}">
        <p14:creationId xmlns:p14="http://schemas.microsoft.com/office/powerpoint/2010/main" val="2553987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2163763"/>
            <a:ext cx="3848100" cy="3551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2163763"/>
            <a:ext cx="3848100" cy="35512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108D7FC6-6740-4CB4-9CA5-99CFB560F1E6}" type="datetimeFigureOut">
              <a:rPr lang="en-US" smtClean="0"/>
              <a:t>12/11/2015</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E2F8A58-203B-4ECC-B167-367A27C6B910}" type="slidenum">
              <a:rPr lang="en-US" smtClean="0"/>
              <a:t>‹#›</a:t>
            </a:fld>
            <a:endParaRPr lang="en-US"/>
          </a:p>
        </p:txBody>
      </p:sp>
    </p:spTree>
    <p:extLst>
      <p:ext uri="{BB962C8B-B14F-4D97-AF65-F5344CB8AC3E}">
        <p14:creationId xmlns:p14="http://schemas.microsoft.com/office/powerpoint/2010/main" val="4031216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108D7FC6-6740-4CB4-9CA5-99CFB560F1E6}" type="datetimeFigureOut">
              <a:rPr lang="en-US" smtClean="0"/>
              <a:t>12/11/2015</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8E2F8A58-203B-4ECC-B167-367A27C6B910}" type="slidenum">
              <a:rPr lang="en-US" smtClean="0"/>
              <a:t>‹#›</a:t>
            </a:fld>
            <a:endParaRPr lang="en-US"/>
          </a:p>
        </p:txBody>
      </p:sp>
    </p:spTree>
    <p:extLst>
      <p:ext uri="{BB962C8B-B14F-4D97-AF65-F5344CB8AC3E}">
        <p14:creationId xmlns:p14="http://schemas.microsoft.com/office/powerpoint/2010/main" val="4223815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108D7FC6-6740-4CB4-9CA5-99CFB560F1E6}" type="datetimeFigureOut">
              <a:rPr lang="en-US" smtClean="0"/>
              <a:t>12/11/2015</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8E2F8A58-203B-4ECC-B167-367A27C6B910}" type="slidenum">
              <a:rPr lang="en-US" smtClean="0"/>
              <a:t>‹#›</a:t>
            </a:fld>
            <a:endParaRPr lang="en-US"/>
          </a:p>
        </p:txBody>
      </p:sp>
    </p:spTree>
    <p:extLst>
      <p:ext uri="{BB962C8B-B14F-4D97-AF65-F5344CB8AC3E}">
        <p14:creationId xmlns:p14="http://schemas.microsoft.com/office/powerpoint/2010/main" val="1837124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108D7FC6-6740-4CB4-9CA5-99CFB560F1E6}" type="datetimeFigureOut">
              <a:rPr lang="en-US" smtClean="0"/>
              <a:t>12/11/2015</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E2F8A58-203B-4ECC-B167-367A27C6B910}" type="slidenum">
              <a:rPr lang="en-US" smtClean="0"/>
              <a:t>‹#›</a:t>
            </a:fld>
            <a:endParaRPr lang="en-US"/>
          </a:p>
        </p:txBody>
      </p:sp>
    </p:spTree>
    <p:extLst>
      <p:ext uri="{BB962C8B-B14F-4D97-AF65-F5344CB8AC3E}">
        <p14:creationId xmlns:p14="http://schemas.microsoft.com/office/powerpoint/2010/main" val="366249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08D7FC6-6740-4CB4-9CA5-99CFB560F1E6}" type="datetimeFigureOut">
              <a:rPr lang="en-US" smtClean="0"/>
              <a:t>12/11/2015</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E2F8A58-203B-4ECC-B167-367A27C6B910}" type="slidenum">
              <a:rPr lang="en-US" smtClean="0"/>
              <a:t>‹#›</a:t>
            </a:fld>
            <a:endParaRPr lang="en-US"/>
          </a:p>
        </p:txBody>
      </p:sp>
    </p:spTree>
    <p:extLst>
      <p:ext uri="{BB962C8B-B14F-4D97-AF65-F5344CB8AC3E}">
        <p14:creationId xmlns:p14="http://schemas.microsoft.com/office/powerpoint/2010/main" val="605777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108D7FC6-6740-4CB4-9CA5-99CFB560F1E6}" type="datetimeFigureOut">
              <a:rPr lang="en-US" smtClean="0"/>
              <a:t>12/11/2015</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E2F8A58-203B-4ECC-B167-367A27C6B910}" type="slidenum">
              <a:rPr lang="en-US" smtClean="0"/>
              <a:t>‹#›</a:t>
            </a:fld>
            <a:endParaRPr lang="en-US"/>
          </a:p>
        </p:txBody>
      </p:sp>
    </p:spTree>
    <p:extLst>
      <p:ext uri="{BB962C8B-B14F-4D97-AF65-F5344CB8AC3E}">
        <p14:creationId xmlns:p14="http://schemas.microsoft.com/office/powerpoint/2010/main" val="2550761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914400"/>
            <a:ext cx="7848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2163763"/>
            <a:ext cx="7848600" cy="3551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29350"/>
            <a:ext cx="1447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fld id="{108D7FC6-6740-4CB4-9CA5-99CFB560F1E6}" type="datetimeFigureOut">
              <a:rPr lang="en-US" smtClean="0"/>
              <a:t>12/11/2015</a:t>
            </a:fld>
            <a:endParaRPr lang="en-US"/>
          </a:p>
        </p:txBody>
      </p:sp>
      <p:sp>
        <p:nvSpPr>
          <p:cNvPr id="1029" name="Rectangle 5"/>
          <p:cNvSpPr>
            <a:spLocks noGrp="1" noChangeArrowheads="1"/>
          </p:cNvSpPr>
          <p:nvPr>
            <p:ph type="ftr" sz="quarter" idx="3"/>
          </p:nvPr>
        </p:nvSpPr>
        <p:spPr bwMode="auto">
          <a:xfrm>
            <a:off x="3352800" y="6229350"/>
            <a:ext cx="24384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7086600" y="6229350"/>
            <a:ext cx="1447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8E2F8A58-203B-4ECC-B167-367A27C6B910}" type="slidenum">
              <a:rPr lang="en-US" smtClean="0"/>
              <a:t>‹#›</a:t>
            </a:fld>
            <a:endParaRPr lang="en-US"/>
          </a:p>
        </p:txBody>
      </p:sp>
      <p:pic>
        <p:nvPicPr>
          <p:cNvPr id="1043" name="Picture 19" descr="forUC09_9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78105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47800"/>
            <a:ext cx="7772400" cy="1904999"/>
          </a:xfrm>
        </p:spPr>
        <p:txBody>
          <a:bodyPr/>
          <a:lstStyle/>
          <a:p>
            <a:r>
              <a:rPr lang="en-US" sz="3200" b="1" dirty="0">
                <a:solidFill>
                  <a:schemeClr val="tx2"/>
                </a:solidFill>
              </a:rPr>
              <a:t>CHARACTER RECOGNITION USING NEURAL NETWORKS</a:t>
            </a:r>
            <a:r>
              <a:rPr lang="en-US" sz="3200" dirty="0">
                <a:solidFill>
                  <a:schemeClr val="tx2"/>
                </a:solidFill>
              </a:rPr>
              <a:t/>
            </a:r>
            <a:br>
              <a:rPr lang="en-US" sz="3200" dirty="0">
                <a:solidFill>
                  <a:schemeClr val="tx2"/>
                </a:solidFill>
              </a:rPr>
            </a:br>
            <a:endParaRPr lang="en-US" sz="3200" dirty="0"/>
          </a:p>
        </p:txBody>
      </p:sp>
      <p:sp>
        <p:nvSpPr>
          <p:cNvPr id="3" name="Subtitle 2"/>
          <p:cNvSpPr>
            <a:spLocks noGrp="1"/>
          </p:cNvSpPr>
          <p:nvPr>
            <p:ph type="subTitle" idx="1"/>
          </p:nvPr>
        </p:nvSpPr>
        <p:spPr>
          <a:xfrm>
            <a:off x="5181600" y="4250267"/>
            <a:ext cx="3962400" cy="2590800"/>
          </a:xfrm>
        </p:spPr>
        <p:txBody>
          <a:bodyPr/>
          <a:lstStyle/>
          <a:p>
            <a:pPr algn="l"/>
            <a:r>
              <a:rPr lang="en-US" sz="2400" dirty="0" smtClean="0"/>
              <a:t>Presented By:</a:t>
            </a:r>
          </a:p>
          <a:p>
            <a:pPr algn="l"/>
            <a:r>
              <a:rPr lang="en-US" sz="2400" kern="1200" dirty="0" err="1"/>
              <a:t>Akash</a:t>
            </a:r>
            <a:r>
              <a:rPr lang="en-US" sz="2400" kern="1200" dirty="0"/>
              <a:t> </a:t>
            </a:r>
            <a:r>
              <a:rPr lang="en-US" sz="2400" kern="1200" dirty="0" err="1" smtClean="0"/>
              <a:t>Mohapatra</a:t>
            </a:r>
            <a:endParaRPr lang="en-US" sz="2400" kern="1200" dirty="0" smtClean="0"/>
          </a:p>
          <a:p>
            <a:pPr algn="l"/>
            <a:r>
              <a:rPr lang="en-US" sz="2400" kern="1200" dirty="0" err="1" smtClean="0"/>
              <a:t>Sourav</a:t>
            </a:r>
            <a:r>
              <a:rPr lang="en-US" sz="2400" kern="1200" dirty="0" smtClean="0"/>
              <a:t> </a:t>
            </a:r>
            <a:r>
              <a:rPr lang="en-US" sz="2400" kern="1200" dirty="0" err="1" smtClean="0"/>
              <a:t>Chakraborty</a:t>
            </a:r>
            <a:endParaRPr lang="en-US" sz="2400" kern="1200" dirty="0" smtClean="0"/>
          </a:p>
          <a:p>
            <a:pPr algn="l"/>
            <a:r>
              <a:rPr lang="en-US" sz="2400" kern="1200" dirty="0" smtClean="0"/>
              <a:t>Raja </a:t>
            </a:r>
            <a:r>
              <a:rPr lang="en-US" sz="2400" kern="1200" dirty="0" err="1" smtClean="0"/>
              <a:t>Mummidi</a:t>
            </a:r>
            <a:endParaRPr lang="en-US" sz="2400" kern="1200" dirty="0" smtClean="0"/>
          </a:p>
          <a:p>
            <a:pPr algn="l"/>
            <a:r>
              <a:rPr lang="en-US" sz="2400" kern="1200" dirty="0" err="1" smtClean="0"/>
              <a:t>Lata</a:t>
            </a:r>
            <a:r>
              <a:rPr lang="en-US" sz="2400" kern="1200" dirty="0" smtClean="0"/>
              <a:t> </a:t>
            </a:r>
            <a:r>
              <a:rPr lang="en-US" sz="2400" kern="1200" dirty="0" err="1"/>
              <a:t>Yadav</a:t>
            </a:r>
            <a:endParaRPr lang="en-US" sz="2400" kern="1200" dirty="0"/>
          </a:p>
          <a:p>
            <a:pPr algn="l"/>
            <a:endParaRPr lang="en-US" sz="2400" dirty="0" smtClean="0"/>
          </a:p>
          <a:p>
            <a:pPr algn="l"/>
            <a:endParaRPr lang="en-US" sz="2400" dirty="0" smtClean="0"/>
          </a:p>
        </p:txBody>
      </p:sp>
    </p:spTree>
    <p:extLst>
      <p:ext uri="{BB962C8B-B14F-4D97-AF65-F5344CB8AC3E}">
        <p14:creationId xmlns:p14="http://schemas.microsoft.com/office/powerpoint/2010/main" val="42008060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14400"/>
            <a:ext cx="7848600" cy="609600"/>
          </a:xfrm>
        </p:spPr>
        <p:txBody>
          <a:bodyPr/>
          <a:lstStyle/>
          <a:p>
            <a:r>
              <a:rPr lang="en-US" sz="3200" dirty="0" smtClean="0"/>
              <a:t>Training of Neural Network </a:t>
            </a:r>
            <a:endParaRPr lang="en-US" sz="3200" dirty="0"/>
          </a:p>
        </p:txBody>
      </p:sp>
      <p:sp>
        <p:nvSpPr>
          <p:cNvPr id="3" name="Content Placeholder 2"/>
          <p:cNvSpPr>
            <a:spLocks noGrp="1"/>
          </p:cNvSpPr>
          <p:nvPr>
            <p:ph idx="1"/>
          </p:nvPr>
        </p:nvSpPr>
        <p:spPr>
          <a:xfrm>
            <a:off x="685800" y="1600200"/>
            <a:ext cx="7848600" cy="4953000"/>
          </a:xfrm>
        </p:spPr>
        <p:txBody>
          <a:bodyPr/>
          <a:lstStyle/>
          <a:p>
            <a:r>
              <a:rPr lang="en-US" sz="2000" dirty="0" smtClean="0"/>
              <a:t>Before Training</a:t>
            </a:r>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endParaRPr lang="en-US" sz="2000" dirty="0" smtClean="0"/>
          </a:p>
          <a:p>
            <a:r>
              <a:rPr lang="en-US" sz="2000" dirty="0" smtClean="0"/>
              <a:t>After Training</a:t>
            </a:r>
          </a:p>
          <a:p>
            <a:endParaRPr lang="en-US" sz="2000" dirty="0"/>
          </a:p>
        </p:txBody>
      </p:sp>
      <p:pic>
        <p:nvPicPr>
          <p:cNvPr id="2050" name="Picture 2" descr="C:\Users\aakashdeep\Desktop\Dec2015\ML\classify_wine_demo_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8749" y="2057400"/>
            <a:ext cx="6324600" cy="18288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2051" name="Picture 3" descr="C:\Users\aakashdeep\Desktop\Dec2015\ML\classify_wine_demo_02.png"/>
          <p:cNvPicPr>
            <a:picLocks noChangeAspect="1" noChangeArrowheads="1"/>
          </p:cNvPicPr>
          <p:nvPr/>
        </p:nvPicPr>
        <p:blipFill rotWithShape="1">
          <a:blip r:embed="rId4">
            <a:extLst>
              <a:ext uri="{28A0092B-C50C-407E-A947-70E740481C1C}">
                <a14:useLocalDpi xmlns:a14="http://schemas.microsoft.com/office/drawing/2010/main" val="0"/>
              </a:ext>
            </a:extLst>
          </a:blip>
          <a:srcRect l="3612" t="4252" r="2855" b="78773"/>
          <a:stretch/>
        </p:blipFill>
        <p:spPr bwMode="auto">
          <a:xfrm>
            <a:off x="1524000" y="4648200"/>
            <a:ext cx="6324600" cy="1905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4" name="Rectangle 3"/>
          <p:cNvSpPr/>
          <p:nvPr/>
        </p:nvSpPr>
        <p:spPr>
          <a:xfrm>
            <a:off x="3778043" y="3554362"/>
            <a:ext cx="457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12</a:t>
            </a:r>
            <a:endParaRPr lang="en-US" sz="1200" b="1" dirty="0">
              <a:solidFill>
                <a:schemeClr val="tx1"/>
              </a:solidFill>
            </a:endParaRPr>
          </a:p>
        </p:txBody>
      </p:sp>
      <p:sp>
        <p:nvSpPr>
          <p:cNvPr id="5" name="Rectangle 4"/>
          <p:cNvSpPr/>
          <p:nvPr/>
        </p:nvSpPr>
        <p:spPr>
          <a:xfrm>
            <a:off x="1676400" y="5831114"/>
            <a:ext cx="381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16</a:t>
            </a:r>
            <a:endParaRPr lang="en-US" sz="1200" b="1" dirty="0">
              <a:solidFill>
                <a:schemeClr val="tx1"/>
              </a:solidFill>
            </a:endParaRPr>
          </a:p>
        </p:txBody>
      </p:sp>
      <p:sp>
        <p:nvSpPr>
          <p:cNvPr id="6" name="Rectangle 5"/>
          <p:cNvSpPr/>
          <p:nvPr/>
        </p:nvSpPr>
        <p:spPr>
          <a:xfrm>
            <a:off x="3836799" y="6242957"/>
            <a:ext cx="476865"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12</a:t>
            </a:r>
            <a:endParaRPr lang="en-US" sz="1200" b="1" dirty="0">
              <a:solidFill>
                <a:schemeClr val="tx1"/>
              </a:solidFill>
            </a:endParaRPr>
          </a:p>
        </p:txBody>
      </p:sp>
      <p:sp>
        <p:nvSpPr>
          <p:cNvPr id="7" name="Rectangle 6"/>
          <p:cNvSpPr/>
          <p:nvPr/>
        </p:nvSpPr>
        <p:spPr>
          <a:xfrm>
            <a:off x="6096000" y="6259285"/>
            <a:ext cx="457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smtClean="0">
                <a:solidFill>
                  <a:schemeClr val="tx1"/>
                </a:solidFill>
              </a:rPr>
              <a:t>1</a:t>
            </a:r>
            <a:endParaRPr lang="en-US" sz="1200" b="1" dirty="0">
              <a:solidFill>
                <a:schemeClr val="tx1"/>
              </a:solidFill>
            </a:endParaRPr>
          </a:p>
        </p:txBody>
      </p:sp>
      <p:sp>
        <p:nvSpPr>
          <p:cNvPr id="11" name="Rectangle 10"/>
          <p:cNvSpPr/>
          <p:nvPr/>
        </p:nvSpPr>
        <p:spPr>
          <a:xfrm>
            <a:off x="7175090" y="5939620"/>
            <a:ext cx="4572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1</a:t>
            </a:r>
          </a:p>
        </p:txBody>
      </p:sp>
    </p:spTree>
    <p:extLst>
      <p:ext uri="{BB962C8B-B14F-4D97-AF65-F5344CB8AC3E}">
        <p14:creationId xmlns:p14="http://schemas.microsoft.com/office/powerpoint/2010/main" val="31472814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 I</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8884273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 II</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3067869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838200"/>
            <a:ext cx="7848600" cy="838200"/>
          </a:xfrm>
        </p:spPr>
        <p:txBody>
          <a:bodyPr/>
          <a:lstStyle/>
          <a:p>
            <a:r>
              <a:rPr lang="en-US" sz="3200" dirty="0" smtClean="0"/>
              <a:t>Performance Analysis</a:t>
            </a:r>
            <a:endParaRPr lang="en-US" sz="3200"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9993225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14400"/>
            <a:ext cx="8229600" cy="762000"/>
          </a:xfrm>
        </p:spPr>
        <p:txBody>
          <a:bodyPr/>
          <a:lstStyle/>
          <a:p>
            <a:r>
              <a:rPr lang="en-US" sz="3200" dirty="0" smtClean="0"/>
              <a:t>Where can we use Character Recognition?</a:t>
            </a:r>
            <a:endParaRPr lang="en-US" sz="3200" dirty="0"/>
          </a:p>
        </p:txBody>
      </p:sp>
      <p:sp>
        <p:nvSpPr>
          <p:cNvPr id="3" name="Content Placeholder 2"/>
          <p:cNvSpPr>
            <a:spLocks noGrp="1"/>
          </p:cNvSpPr>
          <p:nvPr>
            <p:ph idx="1"/>
          </p:nvPr>
        </p:nvSpPr>
        <p:spPr>
          <a:xfrm>
            <a:off x="685800" y="1752601"/>
            <a:ext cx="7848600" cy="3962400"/>
          </a:xfrm>
        </p:spPr>
        <p:txBody>
          <a:bodyPr/>
          <a:lstStyle/>
          <a:p>
            <a:r>
              <a:rPr lang="en-US" sz="2000" dirty="0" smtClean="0"/>
              <a:t>Data Entry </a:t>
            </a:r>
            <a:r>
              <a:rPr lang="en-US" sz="2000" i="1" dirty="0">
                <a:solidFill>
                  <a:schemeClr val="tx1"/>
                </a:solidFill>
                <a:latin typeface="+mn-lt"/>
                <a:ea typeface="+mn-ea"/>
                <a:cs typeface="+mn-cs"/>
              </a:rPr>
              <a:t>(banking environment</a:t>
            </a:r>
            <a:r>
              <a:rPr lang="en-US" sz="2000" i="1" dirty="0" smtClean="0">
                <a:solidFill>
                  <a:schemeClr val="tx1"/>
                </a:solidFill>
                <a:latin typeface="+mn-lt"/>
                <a:ea typeface="+mn-ea"/>
                <a:cs typeface="+mn-cs"/>
              </a:rPr>
              <a:t>)</a:t>
            </a:r>
          </a:p>
          <a:p>
            <a:r>
              <a:rPr lang="en-US" sz="2000" dirty="0" smtClean="0"/>
              <a:t>Text Entry </a:t>
            </a:r>
            <a:r>
              <a:rPr lang="en-US" sz="2000" i="1" dirty="0">
                <a:solidFill>
                  <a:schemeClr val="tx1"/>
                </a:solidFill>
                <a:latin typeface="+mn-lt"/>
                <a:ea typeface="+mn-ea"/>
                <a:cs typeface="+mn-cs"/>
              </a:rPr>
              <a:t>(office automation</a:t>
            </a:r>
            <a:r>
              <a:rPr lang="en-US" sz="2000" i="1" dirty="0" smtClean="0">
                <a:solidFill>
                  <a:schemeClr val="tx1"/>
                </a:solidFill>
                <a:latin typeface="+mn-lt"/>
                <a:ea typeface="+mn-ea"/>
                <a:cs typeface="+mn-cs"/>
              </a:rPr>
              <a:t>)</a:t>
            </a:r>
          </a:p>
          <a:p>
            <a:r>
              <a:rPr lang="en-US" sz="2000" dirty="0">
                <a:solidFill>
                  <a:schemeClr val="tx1"/>
                </a:solidFill>
                <a:latin typeface="+mn-lt"/>
                <a:ea typeface="+mn-ea"/>
                <a:cs typeface="+mn-cs"/>
              </a:rPr>
              <a:t>Process automation </a:t>
            </a:r>
            <a:r>
              <a:rPr lang="en-US" sz="2000" i="1" dirty="0">
                <a:solidFill>
                  <a:schemeClr val="tx1"/>
                </a:solidFill>
                <a:latin typeface="+mn-lt"/>
                <a:ea typeface="+mn-ea"/>
                <a:cs typeface="+mn-cs"/>
              </a:rPr>
              <a:t>(post office)</a:t>
            </a:r>
            <a:endParaRPr lang="en-US" sz="2000" dirty="0" smtClean="0"/>
          </a:p>
          <a:p>
            <a:r>
              <a:rPr lang="en-US" sz="2000" dirty="0" smtClean="0"/>
              <a:t>Automatic Number Plate Recognition </a:t>
            </a:r>
          </a:p>
          <a:p>
            <a:r>
              <a:rPr lang="en-US" sz="2000" dirty="0" smtClean="0"/>
              <a:t>Extraction of information </a:t>
            </a:r>
            <a:r>
              <a:rPr lang="en-US" sz="2000" i="1" dirty="0" smtClean="0"/>
              <a:t>(Cards)</a:t>
            </a:r>
          </a:p>
          <a:p>
            <a:r>
              <a:rPr lang="en-US" sz="2000" dirty="0" smtClean="0"/>
              <a:t>Pen computing - </a:t>
            </a:r>
            <a:r>
              <a:rPr lang="en-US" sz="2000" dirty="0">
                <a:solidFill>
                  <a:schemeClr val="tx1"/>
                </a:solidFill>
                <a:latin typeface="+mn-lt"/>
                <a:ea typeface="+mn-ea"/>
                <a:cs typeface="+mn-cs"/>
              </a:rPr>
              <a:t>Converting handwriting in real time to control a computer</a:t>
            </a:r>
            <a:endParaRPr lang="en-US" sz="2000" dirty="0" smtClean="0"/>
          </a:p>
          <a:p>
            <a:r>
              <a:rPr lang="en-US" sz="2000" dirty="0" smtClean="0">
                <a:solidFill>
                  <a:schemeClr val="tx1"/>
                </a:solidFill>
              </a:rPr>
              <a:t>Assistive technology for blind and visually impaired users</a:t>
            </a:r>
          </a:p>
          <a:p>
            <a:r>
              <a:rPr lang="en-US" sz="2000" dirty="0">
                <a:solidFill>
                  <a:schemeClr val="tx1"/>
                </a:solidFill>
                <a:latin typeface="+mn-lt"/>
                <a:ea typeface="+mn-ea"/>
                <a:cs typeface="+mn-cs"/>
              </a:rPr>
              <a:t>Make electronic images of printed documents </a:t>
            </a:r>
            <a:r>
              <a:rPr lang="en-US" sz="2000" dirty="0" smtClean="0">
                <a:solidFill>
                  <a:schemeClr val="tx1"/>
                </a:solidFill>
                <a:latin typeface="+mn-lt"/>
                <a:ea typeface="+mn-ea"/>
                <a:cs typeface="+mn-cs"/>
              </a:rPr>
              <a:t>searchable </a:t>
            </a:r>
            <a:r>
              <a:rPr lang="en-US" sz="2000" i="1" dirty="0" smtClean="0">
                <a:solidFill>
                  <a:schemeClr val="tx1"/>
                </a:solidFill>
              </a:rPr>
              <a:t>(Google Books)</a:t>
            </a:r>
          </a:p>
          <a:p>
            <a:endParaRPr lang="en-US" sz="2000" dirty="0" smtClean="0">
              <a:solidFill>
                <a:schemeClr val="tx1"/>
              </a:solidFill>
            </a:endParaRPr>
          </a:p>
          <a:p>
            <a:endParaRPr lang="en-US" sz="2000" dirty="0"/>
          </a:p>
        </p:txBody>
      </p:sp>
    </p:spTree>
    <p:extLst>
      <p:ext uri="{BB962C8B-B14F-4D97-AF65-F5344CB8AC3E}">
        <p14:creationId xmlns:p14="http://schemas.microsoft.com/office/powerpoint/2010/main" val="42565700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14400"/>
            <a:ext cx="7848600" cy="609600"/>
          </a:xfrm>
        </p:spPr>
        <p:txBody>
          <a:bodyPr/>
          <a:lstStyle/>
          <a:p>
            <a:r>
              <a:rPr lang="en-US" sz="3200" dirty="0" smtClean="0"/>
              <a:t>Future Work </a:t>
            </a:r>
            <a:endParaRPr lang="en-US" sz="3200" dirty="0"/>
          </a:p>
        </p:txBody>
      </p:sp>
      <p:sp>
        <p:nvSpPr>
          <p:cNvPr id="3" name="Content Placeholder 2"/>
          <p:cNvSpPr>
            <a:spLocks noGrp="1"/>
          </p:cNvSpPr>
          <p:nvPr>
            <p:ph idx="1"/>
          </p:nvPr>
        </p:nvSpPr>
        <p:spPr>
          <a:xfrm>
            <a:off x="762000" y="1676400"/>
            <a:ext cx="7848600" cy="4419599"/>
          </a:xfrm>
        </p:spPr>
        <p:txBody>
          <a:bodyPr/>
          <a:lstStyle/>
          <a:p>
            <a:r>
              <a:rPr lang="en-US" sz="2000" dirty="0" smtClean="0"/>
              <a:t>Recognition of data from image – Segmentation and Feature extraction</a:t>
            </a:r>
          </a:p>
          <a:p>
            <a:r>
              <a:rPr lang="en-US" sz="2000" dirty="0" smtClean="0">
                <a:solidFill>
                  <a:schemeClr val="tx1"/>
                </a:solidFill>
              </a:rPr>
              <a:t>Removal of restriction over input – Target more fonts and other languages too</a:t>
            </a:r>
          </a:p>
          <a:p>
            <a:endParaRPr lang="en-US" sz="2000" dirty="0" smtClean="0">
              <a:solidFill>
                <a:schemeClr val="tx1"/>
              </a:solidFill>
            </a:endParaRPr>
          </a:p>
          <a:p>
            <a:endParaRPr lang="en-US" sz="2000" dirty="0"/>
          </a:p>
        </p:txBody>
      </p:sp>
    </p:spTree>
    <p:extLst>
      <p:ext uri="{BB962C8B-B14F-4D97-AF65-F5344CB8AC3E}">
        <p14:creationId xmlns:p14="http://schemas.microsoft.com/office/powerpoint/2010/main" val="6978758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14400"/>
            <a:ext cx="7848600" cy="685800"/>
          </a:xfrm>
        </p:spPr>
        <p:txBody>
          <a:bodyPr/>
          <a:lstStyle/>
          <a:p>
            <a:r>
              <a:rPr lang="en-US" sz="3200" dirty="0" smtClean="0"/>
              <a:t>Outline </a:t>
            </a:r>
            <a:endParaRPr lang="en-US" sz="3200" dirty="0"/>
          </a:p>
        </p:txBody>
      </p:sp>
      <p:sp>
        <p:nvSpPr>
          <p:cNvPr id="3" name="Content Placeholder 2"/>
          <p:cNvSpPr>
            <a:spLocks noGrp="1"/>
          </p:cNvSpPr>
          <p:nvPr>
            <p:ph idx="1"/>
          </p:nvPr>
        </p:nvSpPr>
        <p:spPr>
          <a:xfrm>
            <a:off x="685800" y="1676399"/>
            <a:ext cx="7848600" cy="4038601"/>
          </a:xfrm>
        </p:spPr>
        <p:txBody>
          <a:bodyPr/>
          <a:lstStyle/>
          <a:p>
            <a:pPr>
              <a:buFont typeface="Wingdings" pitchFamily="2" charset="2"/>
              <a:buChar char="ü"/>
            </a:pPr>
            <a:r>
              <a:rPr lang="en-US" sz="2000" dirty="0" smtClean="0"/>
              <a:t>Introduction to Character Recognition</a:t>
            </a:r>
          </a:p>
          <a:p>
            <a:pPr>
              <a:buFont typeface="Wingdings" pitchFamily="2" charset="2"/>
              <a:buChar char="ü"/>
            </a:pPr>
            <a:r>
              <a:rPr lang="en-US" sz="2000" dirty="0"/>
              <a:t>Why using neural networks</a:t>
            </a:r>
            <a:r>
              <a:rPr lang="en-US" sz="2000" dirty="0" smtClean="0"/>
              <a:t>?</a:t>
            </a:r>
          </a:p>
          <a:p>
            <a:pPr>
              <a:buFont typeface="Wingdings" pitchFamily="2" charset="2"/>
              <a:buChar char="ü"/>
            </a:pPr>
            <a:r>
              <a:rPr lang="en-US" sz="2000" dirty="0"/>
              <a:t>Proposed </a:t>
            </a:r>
            <a:r>
              <a:rPr lang="en-US" sz="2000" dirty="0" smtClean="0"/>
              <a:t>Model</a:t>
            </a:r>
          </a:p>
          <a:p>
            <a:pPr>
              <a:buFont typeface="Wingdings" pitchFamily="2" charset="2"/>
              <a:buChar char="ü"/>
            </a:pPr>
            <a:r>
              <a:rPr lang="en-US" sz="2000" dirty="0" smtClean="0"/>
              <a:t>Data Set Used for Character Recognition</a:t>
            </a:r>
          </a:p>
          <a:p>
            <a:pPr>
              <a:buFont typeface="Wingdings" pitchFamily="2" charset="2"/>
              <a:buChar char="ü"/>
            </a:pPr>
            <a:r>
              <a:rPr lang="en-US" sz="2000" dirty="0">
                <a:solidFill>
                  <a:schemeClr val="tx2"/>
                </a:solidFill>
              </a:rPr>
              <a:t>Case Study </a:t>
            </a:r>
            <a:endParaRPr lang="en-US" sz="2000" dirty="0" smtClean="0">
              <a:solidFill>
                <a:schemeClr val="tx2"/>
              </a:solidFill>
            </a:endParaRPr>
          </a:p>
          <a:p>
            <a:pPr>
              <a:buFont typeface="Wingdings" pitchFamily="2" charset="2"/>
              <a:buChar char="ü"/>
            </a:pPr>
            <a:r>
              <a:rPr lang="en-US" sz="2000" dirty="0" smtClean="0"/>
              <a:t>Backpropagation Algorithm</a:t>
            </a:r>
          </a:p>
          <a:p>
            <a:pPr>
              <a:buFont typeface="Wingdings" pitchFamily="2" charset="2"/>
              <a:buChar char="ü"/>
            </a:pPr>
            <a:r>
              <a:rPr lang="en-US" sz="2000" dirty="0" smtClean="0"/>
              <a:t>Feed-Forward Neural Network</a:t>
            </a:r>
          </a:p>
          <a:p>
            <a:pPr>
              <a:buFont typeface="Wingdings" pitchFamily="2" charset="2"/>
              <a:buChar char="ü"/>
            </a:pPr>
            <a:r>
              <a:rPr lang="en-US" sz="2000" dirty="0" smtClean="0"/>
              <a:t>Training of Neural Network </a:t>
            </a:r>
          </a:p>
          <a:p>
            <a:pPr>
              <a:buFont typeface="Wingdings" pitchFamily="2" charset="2"/>
              <a:buChar char="ü"/>
            </a:pPr>
            <a:r>
              <a:rPr lang="en-US" sz="2000" dirty="0" smtClean="0"/>
              <a:t>Results</a:t>
            </a:r>
          </a:p>
          <a:p>
            <a:pPr>
              <a:buFont typeface="Wingdings" pitchFamily="2" charset="2"/>
              <a:buChar char="ü"/>
            </a:pPr>
            <a:r>
              <a:rPr lang="en-US" sz="2000" dirty="0" smtClean="0"/>
              <a:t>Performance Analysis</a:t>
            </a:r>
          </a:p>
          <a:p>
            <a:pPr>
              <a:buFont typeface="Wingdings" pitchFamily="2" charset="2"/>
              <a:buChar char="ü"/>
            </a:pPr>
            <a:r>
              <a:rPr lang="en-US" sz="2000" dirty="0" smtClean="0"/>
              <a:t>Where can we use Character Recognition?</a:t>
            </a:r>
          </a:p>
          <a:p>
            <a:pPr>
              <a:buFont typeface="Wingdings" pitchFamily="2" charset="2"/>
              <a:buChar char="ü"/>
            </a:pPr>
            <a:r>
              <a:rPr lang="en-US" sz="2000" dirty="0" smtClean="0"/>
              <a:t>Future Scope</a:t>
            </a:r>
          </a:p>
          <a:p>
            <a:pPr>
              <a:buFont typeface="Wingdings" pitchFamily="2" charset="2"/>
              <a:buChar char="ü"/>
            </a:pPr>
            <a:endParaRPr lang="en-US" sz="2000" dirty="0" smtClean="0"/>
          </a:p>
          <a:p>
            <a:pPr>
              <a:buFont typeface="Wingdings" pitchFamily="2" charset="2"/>
              <a:buChar char="ü"/>
            </a:pPr>
            <a:endParaRPr lang="en-US" sz="2000" dirty="0" smtClean="0"/>
          </a:p>
          <a:p>
            <a:pPr>
              <a:buFont typeface="Wingdings" pitchFamily="2" charset="2"/>
              <a:buChar char="ü"/>
            </a:pPr>
            <a:endParaRPr lang="en-US" sz="2000" dirty="0" smtClean="0">
              <a:solidFill>
                <a:schemeClr val="tx2"/>
              </a:solidFill>
            </a:endParaRPr>
          </a:p>
          <a:p>
            <a:pPr>
              <a:buFont typeface="Wingdings" pitchFamily="2" charset="2"/>
              <a:buChar char="ü"/>
            </a:pPr>
            <a:endParaRPr lang="en-US" sz="2000" dirty="0" smtClean="0">
              <a:solidFill>
                <a:schemeClr val="tx2"/>
              </a:solidFill>
            </a:endParaRPr>
          </a:p>
          <a:p>
            <a:pPr>
              <a:buFont typeface="Wingdings" pitchFamily="2" charset="2"/>
              <a:buChar char="ü"/>
            </a:pPr>
            <a:endParaRPr lang="en-US" sz="2000" dirty="0" smtClean="0"/>
          </a:p>
          <a:p>
            <a:pPr>
              <a:buFont typeface="Wingdings" pitchFamily="2" charset="2"/>
              <a:buChar char="ü"/>
            </a:pPr>
            <a:endParaRPr lang="en-US" sz="2000" dirty="0" smtClean="0"/>
          </a:p>
          <a:p>
            <a:pPr>
              <a:buFont typeface="Wingdings" pitchFamily="2" charset="2"/>
              <a:buChar char="ü"/>
            </a:pPr>
            <a:endParaRPr lang="en-US" sz="2000" dirty="0" smtClean="0"/>
          </a:p>
          <a:p>
            <a:pPr>
              <a:buFont typeface="Wingdings" pitchFamily="2" charset="2"/>
              <a:buChar char="ü"/>
            </a:pPr>
            <a:endParaRPr lang="en-US" sz="2000" dirty="0"/>
          </a:p>
        </p:txBody>
      </p:sp>
    </p:spTree>
    <p:extLst>
      <p:ext uri="{BB962C8B-B14F-4D97-AF65-F5344CB8AC3E}">
        <p14:creationId xmlns:p14="http://schemas.microsoft.com/office/powerpoint/2010/main" val="11127828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838200"/>
            <a:ext cx="7848600" cy="762000"/>
          </a:xfrm>
        </p:spPr>
        <p:txBody>
          <a:bodyPr/>
          <a:lstStyle/>
          <a:p>
            <a:r>
              <a:rPr lang="en-US" sz="3200" dirty="0" smtClean="0"/>
              <a:t>Character Recognition : Introduction</a:t>
            </a:r>
            <a:endParaRPr lang="en-US" sz="3200" dirty="0"/>
          </a:p>
        </p:txBody>
      </p:sp>
      <p:sp>
        <p:nvSpPr>
          <p:cNvPr id="3" name="Content Placeholder 2"/>
          <p:cNvSpPr>
            <a:spLocks noGrp="1"/>
          </p:cNvSpPr>
          <p:nvPr>
            <p:ph idx="1"/>
          </p:nvPr>
        </p:nvSpPr>
        <p:spPr>
          <a:xfrm>
            <a:off x="685800" y="1752600"/>
            <a:ext cx="7848600" cy="4419600"/>
          </a:xfrm>
        </p:spPr>
        <p:txBody>
          <a:bodyPr/>
          <a:lstStyle/>
          <a:p>
            <a:r>
              <a:rPr lang="en-US" sz="2000" dirty="0" smtClean="0"/>
              <a:t>C</a:t>
            </a:r>
            <a:r>
              <a:rPr lang="en-US" sz="2000" dirty="0" smtClean="0">
                <a:solidFill>
                  <a:schemeClr val="tx1"/>
                </a:solidFill>
              </a:rPr>
              <a:t>onverting </a:t>
            </a:r>
            <a:r>
              <a:rPr lang="en-US" sz="2000" dirty="0">
                <a:solidFill>
                  <a:schemeClr val="tx1"/>
                </a:solidFill>
              </a:rPr>
              <a:t>the image obtained </a:t>
            </a:r>
            <a:r>
              <a:rPr lang="en-US" sz="2000" dirty="0" smtClean="0">
                <a:solidFill>
                  <a:schemeClr val="tx1"/>
                </a:solidFill>
              </a:rPr>
              <a:t>by scanning </a:t>
            </a:r>
            <a:r>
              <a:rPr lang="en-US" sz="2000" dirty="0">
                <a:solidFill>
                  <a:schemeClr val="tx1"/>
                </a:solidFill>
              </a:rPr>
              <a:t>a text or a document into machine </a:t>
            </a:r>
            <a:r>
              <a:rPr lang="en-US" sz="2000" dirty="0" smtClean="0">
                <a:solidFill>
                  <a:schemeClr val="tx1"/>
                </a:solidFill>
              </a:rPr>
              <a:t>editable format.</a:t>
            </a:r>
          </a:p>
          <a:p>
            <a:r>
              <a:rPr lang="en-US" sz="2000" dirty="0" smtClean="0"/>
              <a:t>Difficult &amp; </a:t>
            </a:r>
            <a:r>
              <a:rPr lang="en-US" sz="2000" dirty="0"/>
              <a:t>c</a:t>
            </a:r>
            <a:r>
              <a:rPr lang="en-US" sz="2000" dirty="0" smtClean="0"/>
              <a:t>hallenging computation process</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a:p>
        </p:txBody>
      </p:sp>
    </p:spTree>
    <p:extLst>
      <p:ext uri="{BB962C8B-B14F-4D97-AF65-F5344CB8AC3E}">
        <p14:creationId xmlns:p14="http://schemas.microsoft.com/office/powerpoint/2010/main" val="36819648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14400"/>
            <a:ext cx="7848600" cy="685800"/>
          </a:xfrm>
        </p:spPr>
        <p:txBody>
          <a:bodyPr/>
          <a:lstStyle/>
          <a:p>
            <a:r>
              <a:rPr lang="en-US" sz="3200" dirty="0" smtClean="0"/>
              <a:t>Why using neural networks?</a:t>
            </a:r>
            <a:endParaRPr lang="en-US" sz="3200" dirty="0"/>
          </a:p>
        </p:txBody>
      </p:sp>
      <p:sp>
        <p:nvSpPr>
          <p:cNvPr id="3" name="Content Placeholder 2"/>
          <p:cNvSpPr>
            <a:spLocks noGrp="1"/>
          </p:cNvSpPr>
          <p:nvPr>
            <p:ph idx="1"/>
          </p:nvPr>
        </p:nvSpPr>
        <p:spPr>
          <a:xfrm>
            <a:off x="685800" y="1676400"/>
            <a:ext cx="7848600" cy="4495799"/>
          </a:xfrm>
        </p:spPr>
        <p:txBody>
          <a:bodyPr/>
          <a:lstStyle/>
          <a:p>
            <a:r>
              <a:rPr lang="en-US" sz="2000" dirty="0" smtClean="0"/>
              <a:t>Human Mind – Decipher characters easily ,accurately &amp; Speedily (Presence of densely Neural Networks in his mind)</a:t>
            </a:r>
          </a:p>
          <a:p>
            <a:r>
              <a:rPr lang="en-US" sz="2000" dirty="0" smtClean="0"/>
              <a:t>Human Eyes - Optical Mechanism</a:t>
            </a:r>
          </a:p>
          <a:p>
            <a:r>
              <a:rPr lang="en-US" sz="2000" dirty="0" smtClean="0"/>
              <a:t>Human Brain - Sees input – Comprehend signals – Adaptive to minor changes and errors in visual patterns</a:t>
            </a:r>
          </a:p>
          <a:p>
            <a:r>
              <a:rPr lang="en-US" sz="2000" dirty="0" smtClean="0"/>
              <a:t>Human Vision System – learns from experience</a:t>
            </a:r>
          </a:p>
          <a:p>
            <a:endParaRPr lang="en-US" sz="2000" dirty="0" smtClean="0"/>
          </a:p>
          <a:p>
            <a:pPr marL="0" indent="0">
              <a:buNone/>
            </a:pPr>
            <a:r>
              <a:rPr lang="en-US" sz="2000" u="sng" dirty="0" smtClean="0"/>
              <a:t>Backpropagation artificial multi-layer neural network </a:t>
            </a:r>
          </a:p>
          <a:p>
            <a:r>
              <a:rPr lang="en-US" sz="2000" dirty="0" smtClean="0"/>
              <a:t>Inspired by Biological nervous system : </a:t>
            </a:r>
            <a:r>
              <a:rPr lang="en-US" sz="2000" dirty="0">
                <a:solidFill>
                  <a:schemeClr val="tx1"/>
                </a:solidFill>
                <a:latin typeface="+mn-lt"/>
                <a:ea typeface="+mn-ea"/>
                <a:cs typeface="+mn-cs"/>
              </a:rPr>
              <a:t>"just like the brain"</a:t>
            </a:r>
            <a:endParaRPr lang="en-US" sz="2000" dirty="0" smtClean="0"/>
          </a:p>
          <a:p>
            <a:r>
              <a:rPr lang="en-US" sz="2000" dirty="0" smtClean="0"/>
              <a:t>Improve quality of recognition ( </a:t>
            </a:r>
            <a:r>
              <a:rPr lang="en-US" sz="2000" dirty="0" smtClean="0">
                <a:solidFill>
                  <a:schemeClr val="tx1"/>
                </a:solidFill>
                <a:latin typeface="+mn-lt"/>
                <a:ea typeface="+mn-ea"/>
                <a:cs typeface="+mn-cs"/>
              </a:rPr>
              <a:t>comparably </a:t>
            </a:r>
            <a:r>
              <a:rPr lang="en-US" sz="2000" dirty="0">
                <a:solidFill>
                  <a:schemeClr val="tx1"/>
                </a:solidFill>
                <a:latin typeface="+mn-lt"/>
                <a:ea typeface="+mn-ea"/>
                <a:cs typeface="+mn-cs"/>
              </a:rPr>
              <a:t>high </a:t>
            </a:r>
            <a:r>
              <a:rPr lang="en-US" sz="2000" dirty="0" smtClean="0">
                <a:solidFill>
                  <a:schemeClr val="tx1"/>
                </a:solidFill>
                <a:latin typeface="+mn-lt"/>
                <a:ea typeface="+mn-ea"/>
                <a:cs typeface="+mn-cs"/>
              </a:rPr>
              <a:t>accuracy levels)</a:t>
            </a:r>
            <a:endParaRPr lang="en-US" sz="2000" dirty="0" smtClean="0"/>
          </a:p>
          <a:p>
            <a:r>
              <a:rPr lang="en-US" sz="2000" dirty="0" smtClean="0"/>
              <a:t>Efficient and fast in solving f</a:t>
            </a:r>
            <a:r>
              <a:rPr lang="en-US" sz="2000" dirty="0" smtClean="0">
                <a:solidFill>
                  <a:schemeClr val="tx1"/>
                </a:solidFill>
                <a:latin typeface="+mn-lt"/>
                <a:ea typeface="+mn-ea"/>
                <a:cs typeface="+mn-cs"/>
              </a:rPr>
              <a:t>uzzy</a:t>
            </a:r>
            <a:r>
              <a:rPr lang="en-US" sz="2000" dirty="0">
                <a:solidFill>
                  <a:schemeClr val="tx1"/>
                </a:solidFill>
                <a:latin typeface="+mn-lt"/>
                <a:ea typeface="+mn-ea"/>
                <a:cs typeface="+mn-cs"/>
              </a:rPr>
              <a:t>, </a:t>
            </a:r>
            <a:r>
              <a:rPr lang="en-US" sz="2000" dirty="0" smtClean="0"/>
              <a:t>e</a:t>
            </a:r>
            <a:r>
              <a:rPr lang="en-US" sz="2000" dirty="0" smtClean="0">
                <a:solidFill>
                  <a:schemeClr val="tx1"/>
                </a:solidFill>
                <a:latin typeface="+mn-lt"/>
                <a:ea typeface="+mn-ea"/>
                <a:cs typeface="+mn-cs"/>
              </a:rPr>
              <a:t>xtremely complex problems </a:t>
            </a:r>
            <a:r>
              <a:rPr lang="en-US" sz="2000" dirty="0">
                <a:solidFill>
                  <a:schemeClr val="tx1"/>
                </a:solidFill>
                <a:latin typeface="+mn-lt"/>
                <a:ea typeface="+mn-ea"/>
                <a:cs typeface="+mn-cs"/>
              </a:rPr>
              <a:t>that don't yield to traditional algorithmic </a:t>
            </a:r>
            <a:r>
              <a:rPr lang="en-US" sz="2000" dirty="0" smtClean="0">
                <a:solidFill>
                  <a:schemeClr val="tx1"/>
                </a:solidFill>
                <a:latin typeface="+mn-lt"/>
                <a:ea typeface="+mn-ea"/>
                <a:cs typeface="+mn-cs"/>
              </a:rPr>
              <a:t>approaches </a:t>
            </a:r>
            <a:endParaRPr lang="en-US" sz="2000" dirty="0" smtClean="0"/>
          </a:p>
          <a:p>
            <a:pPr marL="0" indent="0">
              <a:buNone/>
            </a:pPr>
            <a:endParaRPr lang="en-US" sz="2000" dirty="0" smtClean="0"/>
          </a:p>
          <a:p>
            <a:pPr marL="0" indent="0">
              <a:buNone/>
            </a:pPr>
            <a:endParaRPr lang="en-US" sz="2000" dirty="0" smtClean="0"/>
          </a:p>
          <a:p>
            <a:endParaRPr lang="en-US" sz="2000" dirty="0" smtClean="0"/>
          </a:p>
          <a:p>
            <a:endParaRPr lang="en-US" sz="2000" dirty="0" smtClean="0"/>
          </a:p>
          <a:p>
            <a:endParaRPr lang="en-US" sz="2000" dirty="0"/>
          </a:p>
        </p:txBody>
      </p:sp>
    </p:spTree>
    <p:extLst>
      <p:ext uri="{BB962C8B-B14F-4D97-AF65-F5344CB8AC3E}">
        <p14:creationId xmlns:p14="http://schemas.microsoft.com/office/powerpoint/2010/main" val="4684800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0"/>
            <a:ext cx="7848600" cy="762000"/>
          </a:xfrm>
        </p:spPr>
        <p:txBody>
          <a:bodyPr/>
          <a:lstStyle/>
          <a:p>
            <a:r>
              <a:rPr lang="en-US" sz="3200" dirty="0" smtClean="0"/>
              <a:t>Proposed Model</a:t>
            </a:r>
            <a:endParaRPr lang="en-US" sz="3200" dirty="0"/>
          </a:p>
        </p:txBody>
      </p:sp>
      <p:sp>
        <p:nvSpPr>
          <p:cNvPr id="3" name="Content Placeholder 2"/>
          <p:cNvSpPr>
            <a:spLocks noGrp="1"/>
          </p:cNvSpPr>
          <p:nvPr>
            <p:ph idx="1"/>
          </p:nvPr>
        </p:nvSpPr>
        <p:spPr>
          <a:xfrm>
            <a:off x="685800" y="1524000"/>
            <a:ext cx="7848600" cy="4952999"/>
          </a:xfrm>
        </p:spPr>
        <p:txBody>
          <a:bodyPr/>
          <a:lstStyle/>
          <a:p>
            <a:r>
              <a:rPr lang="en-US" sz="2000" dirty="0">
                <a:solidFill>
                  <a:schemeClr val="tx1"/>
                </a:solidFill>
                <a:latin typeface="+mn-lt"/>
                <a:ea typeface="+mn-ea"/>
                <a:cs typeface="+mn-cs"/>
              </a:rPr>
              <a:t>Recognition of </a:t>
            </a:r>
            <a:r>
              <a:rPr lang="en-US" sz="2000" dirty="0"/>
              <a:t>E</a:t>
            </a:r>
            <a:r>
              <a:rPr lang="en-US" sz="2000" dirty="0" smtClean="0">
                <a:solidFill>
                  <a:schemeClr val="tx1"/>
                </a:solidFill>
                <a:latin typeface="+mn-lt"/>
                <a:ea typeface="+mn-ea"/>
                <a:cs typeface="+mn-cs"/>
              </a:rPr>
              <a:t>nglish characters </a:t>
            </a:r>
            <a:r>
              <a:rPr lang="en-US" sz="2000" dirty="0">
                <a:solidFill>
                  <a:schemeClr val="tx1"/>
                </a:solidFill>
                <a:latin typeface="+mn-lt"/>
                <a:ea typeface="+mn-ea"/>
                <a:cs typeface="+mn-cs"/>
              </a:rPr>
              <a:t>and variations from a sample set of </a:t>
            </a:r>
            <a:r>
              <a:rPr lang="en-US" sz="2000" dirty="0" smtClean="0">
                <a:solidFill>
                  <a:schemeClr val="tx1"/>
                </a:solidFill>
                <a:latin typeface="+mn-lt"/>
                <a:ea typeface="+mn-ea"/>
                <a:cs typeface="+mn-cs"/>
              </a:rPr>
              <a:t>patterns  via ANN and Backpropagation algorithm              (</a:t>
            </a:r>
            <a:r>
              <a:rPr lang="en-US" sz="2000" dirty="0" smtClean="0"/>
              <a:t> Implementation in MATLAB )</a:t>
            </a:r>
          </a:p>
          <a:p>
            <a:r>
              <a:rPr lang="en-US" sz="2000" dirty="0" smtClean="0"/>
              <a:t>Performance analysis using various classification algorithms like KNN &amp; Decision tree</a:t>
            </a:r>
            <a:endParaRPr lang="en-US" sz="2000" dirty="0"/>
          </a:p>
        </p:txBody>
      </p:sp>
      <p:graphicFrame>
        <p:nvGraphicFramePr>
          <p:cNvPr id="4" name="Content Placeholder 3"/>
          <p:cNvGraphicFramePr>
            <a:graphicFrameLocks/>
          </p:cNvGraphicFramePr>
          <p:nvPr>
            <p:extLst>
              <p:ext uri="{D42A27DB-BD31-4B8C-83A1-F6EECF244321}">
                <p14:modId xmlns:p14="http://schemas.microsoft.com/office/powerpoint/2010/main" val="1742935841"/>
              </p:ext>
            </p:extLst>
          </p:nvPr>
        </p:nvGraphicFramePr>
        <p:xfrm>
          <a:off x="1066800" y="3200400"/>
          <a:ext cx="8077200" cy="3352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864760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14400"/>
            <a:ext cx="7848600" cy="762000"/>
          </a:xfrm>
        </p:spPr>
        <p:txBody>
          <a:bodyPr/>
          <a:lstStyle/>
          <a:p>
            <a:r>
              <a:rPr lang="en-US" sz="3200" dirty="0" smtClean="0"/>
              <a:t>Data Set Used for Character Recognition</a:t>
            </a:r>
            <a:endParaRPr lang="en-US" sz="32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450762085"/>
              </p:ext>
            </p:extLst>
          </p:nvPr>
        </p:nvGraphicFramePr>
        <p:xfrm>
          <a:off x="762000" y="1676400"/>
          <a:ext cx="7848600" cy="38861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825208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7848600" cy="762000"/>
          </a:xfrm>
        </p:spPr>
        <p:txBody>
          <a:bodyPr/>
          <a:lstStyle/>
          <a:p>
            <a:r>
              <a:rPr lang="en-US" sz="3200" dirty="0">
                <a:solidFill>
                  <a:schemeClr val="tx2"/>
                </a:solidFill>
                <a:latin typeface="+mj-lt"/>
                <a:ea typeface="+mj-ea"/>
                <a:cs typeface="+mj-cs"/>
              </a:rPr>
              <a:t>Case </a:t>
            </a:r>
            <a:r>
              <a:rPr lang="en-US" sz="3200" dirty="0" smtClean="0">
                <a:solidFill>
                  <a:schemeClr val="tx2"/>
                </a:solidFill>
                <a:latin typeface="+mj-lt"/>
                <a:ea typeface="+mj-ea"/>
                <a:cs typeface="+mj-cs"/>
              </a:rPr>
              <a:t>Study : System Overview </a:t>
            </a:r>
            <a:endParaRPr lang="en-US" sz="3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70905781"/>
              </p:ext>
            </p:extLst>
          </p:nvPr>
        </p:nvGraphicFramePr>
        <p:xfrm>
          <a:off x="914400" y="1676400"/>
          <a:ext cx="2971800" cy="502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3733800" y="2514600"/>
            <a:ext cx="4876800" cy="830997"/>
          </a:xfrm>
          <a:prstGeom prst="rect">
            <a:avLst/>
          </a:prstGeom>
          <a:noFill/>
        </p:spPr>
        <p:txBody>
          <a:bodyPr wrap="square" rtlCol="0">
            <a:spAutoFit/>
          </a:bodyPr>
          <a:lstStyle/>
          <a:p>
            <a:pPr marL="285750" indent="-285750">
              <a:buFont typeface="Wingdings" pitchFamily="2" charset="2"/>
              <a:buChar char="§"/>
            </a:pPr>
            <a:r>
              <a:rPr lang="en-US" sz="1600" dirty="0" smtClean="0"/>
              <a:t>Normalizing</a:t>
            </a:r>
          </a:p>
          <a:p>
            <a:pPr marL="285750" lvl="0" indent="-285750">
              <a:buFont typeface="Wingdings" pitchFamily="2" charset="2"/>
              <a:buChar char="§"/>
            </a:pPr>
            <a:r>
              <a:rPr lang="en-US" sz="1600" dirty="0" smtClean="0"/>
              <a:t>Partitioning</a:t>
            </a:r>
          </a:p>
          <a:p>
            <a:pPr marL="285750" indent="-285750">
              <a:buFont typeface="Wingdings" pitchFamily="2" charset="2"/>
              <a:buChar char="§"/>
            </a:pPr>
            <a:r>
              <a:rPr lang="en-US" sz="1600" dirty="0" smtClean="0"/>
              <a:t>Removing Noise</a:t>
            </a:r>
            <a:endParaRPr lang="en-US" sz="1600" dirty="0"/>
          </a:p>
        </p:txBody>
      </p:sp>
      <p:sp>
        <p:nvSpPr>
          <p:cNvPr id="8" name="TextBox 7"/>
          <p:cNvSpPr txBox="1"/>
          <p:nvPr/>
        </p:nvSpPr>
        <p:spPr>
          <a:xfrm>
            <a:off x="3733800" y="3394501"/>
            <a:ext cx="4016829" cy="830997"/>
          </a:xfrm>
          <a:prstGeom prst="rect">
            <a:avLst/>
          </a:prstGeom>
          <a:noFill/>
        </p:spPr>
        <p:txBody>
          <a:bodyPr wrap="square" rtlCol="0">
            <a:spAutoFit/>
          </a:bodyPr>
          <a:lstStyle/>
          <a:p>
            <a:pPr marL="285750" indent="-285750">
              <a:buFont typeface="Wingdings" pitchFamily="2" charset="2"/>
              <a:buChar char="§"/>
            </a:pPr>
            <a:r>
              <a:rPr lang="en-US" sz="1600" dirty="0" smtClean="0"/>
              <a:t>Create Neural Networks</a:t>
            </a:r>
          </a:p>
          <a:p>
            <a:pPr marL="285750" indent="-285750">
              <a:buFont typeface="Wingdings" pitchFamily="2" charset="2"/>
              <a:buChar char="§"/>
            </a:pPr>
            <a:r>
              <a:rPr lang="en-US" sz="1600" dirty="0" smtClean="0"/>
              <a:t>Constructing input and target Matrix</a:t>
            </a:r>
          </a:p>
          <a:p>
            <a:pPr marL="285750" indent="-285750">
              <a:buFont typeface="Wingdings" pitchFamily="2" charset="2"/>
              <a:buChar char="§"/>
            </a:pPr>
            <a:r>
              <a:rPr lang="en-US" sz="1600" dirty="0" smtClean="0"/>
              <a:t>Hidden layers and Neurons</a:t>
            </a:r>
            <a:endParaRPr lang="en-US" sz="1600" dirty="0"/>
          </a:p>
        </p:txBody>
      </p:sp>
      <p:sp>
        <p:nvSpPr>
          <p:cNvPr id="9" name="Right Brace 8"/>
          <p:cNvSpPr/>
          <p:nvPr/>
        </p:nvSpPr>
        <p:spPr>
          <a:xfrm>
            <a:off x="3352800" y="5181600"/>
            <a:ext cx="190500" cy="76200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0" name="TextBox 9"/>
          <p:cNvSpPr txBox="1"/>
          <p:nvPr/>
        </p:nvSpPr>
        <p:spPr>
          <a:xfrm>
            <a:off x="3733800" y="5181600"/>
            <a:ext cx="3202858" cy="584775"/>
          </a:xfrm>
          <a:prstGeom prst="rect">
            <a:avLst/>
          </a:prstGeom>
          <a:noFill/>
        </p:spPr>
        <p:txBody>
          <a:bodyPr wrap="square" rtlCol="0">
            <a:spAutoFit/>
          </a:bodyPr>
          <a:lstStyle/>
          <a:p>
            <a:pPr marL="285750" indent="-285750">
              <a:buFont typeface="Wingdings" pitchFamily="2" charset="2"/>
              <a:buChar char="§"/>
            </a:pPr>
            <a:r>
              <a:rPr lang="en-US" sz="1600" dirty="0" smtClean="0"/>
              <a:t>Testing &amp; Validating</a:t>
            </a:r>
          </a:p>
          <a:p>
            <a:pPr marL="285750" indent="-285750">
              <a:buFont typeface="Wingdings" pitchFamily="2" charset="2"/>
              <a:buChar char="§"/>
            </a:pPr>
            <a:r>
              <a:rPr lang="en-US" sz="1600" dirty="0" smtClean="0"/>
              <a:t>Performance Analysis</a:t>
            </a:r>
            <a:endParaRPr lang="en-US" sz="1600" dirty="0"/>
          </a:p>
        </p:txBody>
      </p:sp>
      <p:sp>
        <p:nvSpPr>
          <p:cNvPr id="11" name="Right Brace 10"/>
          <p:cNvSpPr/>
          <p:nvPr/>
        </p:nvSpPr>
        <p:spPr>
          <a:xfrm>
            <a:off x="3390900" y="3429000"/>
            <a:ext cx="190500" cy="76200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2" name="Right Brace 11"/>
          <p:cNvSpPr/>
          <p:nvPr/>
        </p:nvSpPr>
        <p:spPr>
          <a:xfrm>
            <a:off x="3390900" y="2514600"/>
            <a:ext cx="190500" cy="76200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2803663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14400"/>
            <a:ext cx="7848600" cy="609600"/>
          </a:xfrm>
        </p:spPr>
        <p:txBody>
          <a:bodyPr/>
          <a:lstStyle/>
          <a:p>
            <a:r>
              <a:rPr lang="en-US" sz="3200" dirty="0" smtClean="0"/>
              <a:t>Backpropagation Algorithm</a:t>
            </a:r>
            <a:endParaRPr lang="en-US" sz="3200" dirty="0"/>
          </a:p>
        </p:txBody>
      </p:sp>
      <p:sp>
        <p:nvSpPr>
          <p:cNvPr id="3" name="Content Placeholder 2"/>
          <p:cNvSpPr>
            <a:spLocks noGrp="1"/>
          </p:cNvSpPr>
          <p:nvPr>
            <p:ph idx="1"/>
          </p:nvPr>
        </p:nvSpPr>
        <p:spPr>
          <a:xfrm>
            <a:off x="609600" y="1600200"/>
            <a:ext cx="8534400" cy="4571999"/>
          </a:xfrm>
        </p:spPr>
        <p:txBody>
          <a:bodyPr/>
          <a:lstStyle/>
          <a:p>
            <a:r>
              <a:rPr lang="en-US" sz="2000" dirty="0" smtClean="0"/>
              <a:t>Create a feed-forward network with </a:t>
            </a:r>
            <a:r>
              <a:rPr lang="en-US" sz="2000" dirty="0" err="1" smtClean="0">
                <a:solidFill>
                  <a:schemeClr val="tx1"/>
                </a:solidFill>
              </a:rPr>
              <a:t>n</a:t>
            </a:r>
            <a:r>
              <a:rPr lang="en-US" sz="2000" baseline="-25000" dirty="0" err="1" smtClean="0">
                <a:solidFill>
                  <a:schemeClr val="tx1"/>
                </a:solidFill>
              </a:rPr>
              <a:t>input</a:t>
            </a:r>
            <a:r>
              <a:rPr lang="en-US" sz="2000" baseline="-25000" dirty="0" smtClean="0">
                <a:solidFill>
                  <a:schemeClr val="tx1"/>
                </a:solidFill>
              </a:rPr>
              <a:t> </a:t>
            </a:r>
            <a:r>
              <a:rPr lang="en-US" sz="2000" dirty="0" smtClean="0"/>
              <a:t>inputs , </a:t>
            </a:r>
            <a:r>
              <a:rPr lang="en-US" sz="2000" dirty="0" err="1" smtClean="0">
                <a:solidFill>
                  <a:schemeClr val="tx1"/>
                </a:solidFill>
              </a:rPr>
              <a:t>n</a:t>
            </a:r>
            <a:r>
              <a:rPr lang="en-US" sz="2000" baseline="-25000" dirty="0" err="1" smtClean="0"/>
              <a:t>hidden</a:t>
            </a:r>
            <a:r>
              <a:rPr lang="en-US" sz="2000" dirty="0" smtClean="0"/>
              <a:t> hidden units and </a:t>
            </a:r>
            <a:r>
              <a:rPr lang="en-US" sz="2000" dirty="0" err="1" smtClean="0">
                <a:solidFill>
                  <a:schemeClr val="tx1"/>
                </a:solidFill>
              </a:rPr>
              <a:t>n</a:t>
            </a:r>
            <a:r>
              <a:rPr lang="en-US" sz="2000" baseline="-25000" dirty="0" err="1" smtClean="0"/>
              <a:t>output</a:t>
            </a:r>
            <a:r>
              <a:rPr lang="en-US" sz="2000" baseline="-25000" dirty="0" smtClean="0"/>
              <a:t> </a:t>
            </a:r>
            <a:r>
              <a:rPr lang="en-US" sz="2000" dirty="0" smtClean="0"/>
              <a:t>units</a:t>
            </a:r>
          </a:p>
          <a:p>
            <a:r>
              <a:rPr lang="en-US" sz="2000" dirty="0">
                <a:solidFill>
                  <a:schemeClr val="tx1"/>
                </a:solidFill>
              </a:rPr>
              <a:t>Initialize all network weights to small random </a:t>
            </a:r>
            <a:r>
              <a:rPr lang="en-US" sz="2000" dirty="0" smtClean="0">
                <a:solidFill>
                  <a:schemeClr val="tx1"/>
                </a:solidFill>
              </a:rPr>
              <a:t>numbers</a:t>
            </a:r>
          </a:p>
          <a:p>
            <a:r>
              <a:rPr lang="en-US" sz="2000" dirty="0" smtClean="0"/>
              <a:t>Repeat until </a:t>
            </a:r>
            <a:r>
              <a:rPr lang="en-US" sz="2000" dirty="0">
                <a:solidFill>
                  <a:schemeClr val="tx1"/>
                </a:solidFill>
              </a:rPr>
              <a:t>termination </a:t>
            </a:r>
            <a:r>
              <a:rPr lang="en-US" sz="2000" dirty="0" smtClean="0">
                <a:solidFill>
                  <a:schemeClr val="tx1"/>
                </a:solidFill>
              </a:rPr>
              <a:t>condition</a:t>
            </a:r>
          </a:p>
          <a:p>
            <a:pPr marL="0" indent="0">
              <a:buNone/>
            </a:pPr>
            <a:endParaRPr lang="en-US" sz="2000" dirty="0" smtClean="0"/>
          </a:p>
          <a:p>
            <a:endParaRPr lang="en-US" sz="2000" dirty="0" smtClean="0">
              <a:solidFill>
                <a:schemeClr val="tx1"/>
              </a:solidFill>
            </a:endParaRPr>
          </a:p>
          <a:p>
            <a:pPr marL="0" indent="0">
              <a:buNone/>
            </a:pPr>
            <a:endParaRPr lang="en-US" sz="2000" dirty="0"/>
          </a:p>
        </p:txBody>
      </p:sp>
      <p:sp>
        <p:nvSpPr>
          <p:cNvPr id="4" name="TextBox 3"/>
          <p:cNvSpPr txBox="1"/>
          <p:nvPr/>
        </p:nvSpPr>
        <p:spPr>
          <a:xfrm>
            <a:off x="990600" y="3016045"/>
            <a:ext cx="8153400" cy="1338828"/>
          </a:xfrm>
          <a:prstGeom prst="rect">
            <a:avLst/>
          </a:prstGeom>
          <a:noFill/>
        </p:spPr>
        <p:txBody>
          <a:bodyPr wrap="square" rtlCol="0">
            <a:spAutoFit/>
          </a:bodyPr>
          <a:lstStyle/>
          <a:p>
            <a:pPr>
              <a:lnSpc>
                <a:spcPct val="150000"/>
              </a:lnSpc>
            </a:pPr>
            <a:r>
              <a:rPr lang="en-US" u="sng" dirty="0" smtClean="0"/>
              <a:t>For each training example</a:t>
            </a:r>
            <a:endParaRPr lang="en-US" dirty="0" smtClean="0"/>
          </a:p>
          <a:p>
            <a:pPr marL="285750" indent="-285750">
              <a:lnSpc>
                <a:spcPct val="150000"/>
              </a:lnSpc>
              <a:buFont typeface="Arial" pitchFamily="34" charset="0"/>
              <a:buChar char="•"/>
            </a:pPr>
            <a:r>
              <a:rPr lang="en-US" dirty="0" smtClean="0"/>
              <a:t> </a:t>
            </a:r>
            <a:r>
              <a:rPr lang="en-US" i="1" dirty="0" smtClean="0"/>
              <a:t>Propagate </a:t>
            </a:r>
            <a:r>
              <a:rPr lang="en-US" i="1" dirty="0"/>
              <a:t>the input forward through the </a:t>
            </a:r>
            <a:r>
              <a:rPr lang="en-US" i="1" dirty="0" smtClean="0"/>
              <a:t>network and compute the output </a:t>
            </a:r>
          </a:p>
          <a:p>
            <a:pPr marL="285750" indent="-285750">
              <a:lnSpc>
                <a:spcPct val="150000"/>
              </a:lnSpc>
              <a:buFont typeface="Arial" pitchFamily="34" charset="0"/>
              <a:buChar char="•"/>
            </a:pPr>
            <a:r>
              <a:rPr lang="en-US" i="1" dirty="0" smtClean="0"/>
              <a:t>Propagate the errors backward through the network</a:t>
            </a:r>
            <a:r>
              <a:rPr lang="en-US" dirty="0" smtClean="0"/>
              <a:t> </a:t>
            </a:r>
            <a:endParaRPr lang="en-US" dirty="0"/>
          </a:p>
        </p:txBody>
      </p:sp>
      <p:sp>
        <p:nvSpPr>
          <p:cNvPr id="5" name="TextBox 4"/>
          <p:cNvSpPr txBox="1"/>
          <p:nvPr/>
        </p:nvSpPr>
        <p:spPr>
          <a:xfrm>
            <a:off x="1905000" y="4354873"/>
            <a:ext cx="7239000" cy="1338828"/>
          </a:xfrm>
          <a:prstGeom prst="rect">
            <a:avLst/>
          </a:prstGeom>
          <a:noFill/>
        </p:spPr>
        <p:txBody>
          <a:bodyPr wrap="square" rtlCol="0">
            <a:spAutoFit/>
          </a:bodyPr>
          <a:lstStyle/>
          <a:p>
            <a:pPr marL="285750" indent="-285750">
              <a:lnSpc>
                <a:spcPct val="150000"/>
              </a:lnSpc>
              <a:buFont typeface="Arial" pitchFamily="34" charset="0"/>
              <a:buChar char="•"/>
            </a:pPr>
            <a:r>
              <a:rPr lang="en-US" dirty="0"/>
              <a:t>For each network output </a:t>
            </a:r>
            <a:r>
              <a:rPr lang="en-US" dirty="0" smtClean="0"/>
              <a:t>unit, </a:t>
            </a:r>
            <a:r>
              <a:rPr lang="en-US" dirty="0"/>
              <a:t>calculate its error </a:t>
            </a:r>
            <a:r>
              <a:rPr lang="en-US" dirty="0" smtClean="0"/>
              <a:t>term</a:t>
            </a:r>
          </a:p>
          <a:p>
            <a:pPr marL="285750" indent="-285750">
              <a:lnSpc>
                <a:spcPct val="150000"/>
              </a:lnSpc>
              <a:buFont typeface="Arial" pitchFamily="34" charset="0"/>
              <a:buChar char="•"/>
            </a:pPr>
            <a:r>
              <a:rPr lang="en-US" dirty="0"/>
              <a:t>For each hidden unit </a:t>
            </a:r>
            <a:r>
              <a:rPr lang="en-US" i="1" dirty="0"/>
              <a:t>h, </a:t>
            </a:r>
            <a:r>
              <a:rPr lang="en-US" dirty="0"/>
              <a:t>calculate its error </a:t>
            </a:r>
            <a:r>
              <a:rPr lang="en-US" dirty="0" smtClean="0"/>
              <a:t>term</a:t>
            </a:r>
          </a:p>
          <a:p>
            <a:pPr marL="285750" indent="-285750">
              <a:lnSpc>
                <a:spcPct val="150000"/>
              </a:lnSpc>
              <a:buFont typeface="Arial" pitchFamily="34" charset="0"/>
              <a:buChar char="•"/>
            </a:pPr>
            <a:r>
              <a:rPr lang="en-US" dirty="0"/>
              <a:t>Update each network weight</a:t>
            </a:r>
          </a:p>
        </p:txBody>
      </p:sp>
    </p:spTree>
    <p:extLst>
      <p:ext uri="{BB962C8B-B14F-4D97-AF65-F5344CB8AC3E}">
        <p14:creationId xmlns:p14="http://schemas.microsoft.com/office/powerpoint/2010/main" val="23932590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14400"/>
            <a:ext cx="7848600" cy="609600"/>
          </a:xfrm>
        </p:spPr>
        <p:txBody>
          <a:bodyPr/>
          <a:lstStyle/>
          <a:p>
            <a:r>
              <a:rPr lang="en-US" sz="3200" dirty="0" smtClean="0"/>
              <a:t>Feed-Forward Neural Network</a:t>
            </a:r>
            <a:endParaRPr lang="en-US" sz="3200" dirty="0"/>
          </a:p>
        </p:txBody>
      </p:sp>
      <p:pic>
        <p:nvPicPr>
          <p:cNvPr id="1026" name="Picture 2" descr="C:\Users\aakashdeep\Desktop\Dec2015\ML\water-07-03963-g001-1024.png"/>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9440" t="9392" r="19706"/>
          <a:stretch/>
        </p:blipFill>
        <p:spPr bwMode="auto">
          <a:xfrm>
            <a:off x="1066800" y="1524000"/>
            <a:ext cx="7086600" cy="5029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9967403"/>
      </p:ext>
    </p:extLst>
  </p:cSld>
  <p:clrMapOvr>
    <a:masterClrMapping/>
  </p:clrMapOvr>
  <p:timing>
    <p:tnLst>
      <p:par>
        <p:cTn id="1" dur="indefinite" restart="never" nodeType="tmRoot"/>
      </p:par>
    </p:tnLst>
  </p:timing>
</p:sld>
</file>

<file path=ppt/theme/theme1.xml><?xml version="1.0" encoding="utf-8"?>
<a:theme xmlns:a="http://schemas.openxmlformats.org/drawingml/2006/main" name="uc09_ppt">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uc09_ppt</Template>
  <TotalTime>428</TotalTime>
  <Words>647</Words>
  <Application>Microsoft Office PowerPoint</Application>
  <PresentationFormat>On-screen Show (4:3)</PresentationFormat>
  <Paragraphs>131</Paragraphs>
  <Slides>15</Slides>
  <Notes>4</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uc09_ppt</vt:lpstr>
      <vt:lpstr>CHARACTER RECOGNITION USING NEURAL NETWORKS </vt:lpstr>
      <vt:lpstr>Outline </vt:lpstr>
      <vt:lpstr>Character Recognition : Introduction</vt:lpstr>
      <vt:lpstr>Why using neural networks?</vt:lpstr>
      <vt:lpstr>Proposed Model</vt:lpstr>
      <vt:lpstr>Data Set Used for Character Recognition</vt:lpstr>
      <vt:lpstr>Case Study : System Overview </vt:lpstr>
      <vt:lpstr>Backpropagation Algorithm</vt:lpstr>
      <vt:lpstr>Feed-Forward Neural Network</vt:lpstr>
      <vt:lpstr>Training of Neural Network </vt:lpstr>
      <vt:lpstr>Results - I</vt:lpstr>
      <vt:lpstr>Results - II</vt:lpstr>
      <vt:lpstr>Performance Analysis</vt:lpstr>
      <vt:lpstr>Where can we use Character Recognition?</vt:lpstr>
      <vt:lpstr>Future Work </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dc:title>
  <dc:creator>aakash deep singh</dc:creator>
  <cp:lastModifiedBy>aakash deep singh</cp:lastModifiedBy>
  <cp:revision>67</cp:revision>
  <dcterms:created xsi:type="dcterms:W3CDTF">2015-12-11T17:27:03Z</dcterms:created>
  <dcterms:modified xsi:type="dcterms:W3CDTF">2015-12-12T00:37:27Z</dcterms:modified>
</cp:coreProperties>
</file>