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7" r:id="rId9"/>
    <p:sldId id="269" r:id="rId10"/>
    <p:sldId id="268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5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686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67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302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278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70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431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1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0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3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0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0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4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4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8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02053" y="876653"/>
            <a:ext cx="1085850" cy="1085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4658" y="896358"/>
            <a:ext cx="8515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American International </a:t>
            </a:r>
            <a:r>
              <a:rPr lang="en-US" sz="2800" b="1" dirty="0" smtClean="0">
                <a:solidFill>
                  <a:schemeClr val="bg1"/>
                </a:solidFill>
              </a:rPr>
              <a:t>University ,Bangladesh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3991" y="1562393"/>
            <a:ext cx="8652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Faculty of Engineering – Electrical &amp; Electronics Engineering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0304675" y="1250244"/>
            <a:ext cx="1028893" cy="8210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03991" y="4595968"/>
            <a:ext cx="7665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chemeClr val="bg1"/>
                </a:solidFill>
              </a:rPr>
              <a:t>Course- VLSI CIRCUIT DESIGN 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r>
              <a:rPr lang="en-US" altLang="en-US" sz="2400" dirty="0" smtClean="0">
                <a:solidFill>
                  <a:schemeClr val="bg1"/>
                </a:solidFill>
              </a:rPr>
              <a:t>Instructor</a:t>
            </a:r>
            <a:r>
              <a:rPr lang="en-US" altLang="en-US" sz="2400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NIRJHOR TAHMIDUR ROUF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altLang="en-US" sz="2400" dirty="0">
                <a:solidFill>
                  <a:schemeClr val="bg1"/>
                </a:solidFill>
              </a:rPr>
              <a:t>Sec: </a:t>
            </a:r>
            <a:r>
              <a:rPr lang="en-US" altLang="en-US" sz="2400" dirty="0" smtClean="0">
                <a:solidFill>
                  <a:schemeClr val="bg1"/>
                </a:solidFill>
              </a:rPr>
              <a:t>F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Group:1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3991" y="2274652"/>
            <a:ext cx="7665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</a:rPr>
              <a:t>Presentation 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57867" y="3003323"/>
            <a:ext cx="90921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400" dirty="0" smtClean="0">
                <a:solidFill>
                  <a:schemeClr val="bg1"/>
                </a:solidFill>
              </a:rPr>
              <a:t>4 Bit Asynchronous Up Counter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representation form M</a:t>
            </a:r>
            <a:r>
              <a:rPr lang="en-US" dirty="0" smtClean="0"/>
              <a:t>icrowind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94" y="2666225"/>
            <a:ext cx="5098450" cy="267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1" y="2666225"/>
            <a:ext cx="4662310" cy="2754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69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Asynchronous Counter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counters can be easily designed by T flip flop or D flip flop.</a:t>
            </a:r>
          </a:p>
          <a:p>
            <a:r>
              <a:rPr lang="en-US" dirty="0"/>
              <a:t>These are also called as Ripple counters, and are used in low speed circuits.</a:t>
            </a:r>
          </a:p>
          <a:p>
            <a:r>
              <a:rPr lang="en-US" dirty="0"/>
              <a:t>They are used as Divide by- n counters, which divide the input by n, where n is an integer.</a:t>
            </a:r>
          </a:p>
          <a:p>
            <a:r>
              <a:rPr lang="en-US" dirty="0"/>
              <a:t>Asynchronous counters are also used as Truncated counters. These can be used to design any mod number counters, i.e. even Mod </a:t>
            </a:r>
            <a:r>
              <a:rPr lang="en-US" dirty="0" smtClean="0"/>
              <a:t>or </a:t>
            </a:r>
            <a:r>
              <a:rPr lang="en-US" dirty="0"/>
              <a:t>odd </a:t>
            </a:r>
            <a:r>
              <a:rPr lang="en-US" dirty="0" smtClean="0"/>
              <a:t>Mod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54913" cy="706964"/>
          </a:xfrm>
        </p:spPr>
        <p:txBody>
          <a:bodyPr/>
          <a:lstStyle/>
          <a:p>
            <a:r>
              <a:rPr lang="en-US" dirty="0"/>
              <a:t>Disadvantage of Asynchronous Counter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extra flip flop may be required for “Re synchronization”.</a:t>
            </a:r>
          </a:p>
          <a:p>
            <a:r>
              <a:rPr lang="en-US" dirty="0"/>
              <a:t>To count the sequence of truncated counters (mod is not equal to 2n), we need additional feedback logic.</a:t>
            </a:r>
          </a:p>
          <a:p>
            <a:r>
              <a:rPr lang="en-US" dirty="0"/>
              <a:t>While counting large number of bits, the propagation delay of asynchronous counters is very large.</a:t>
            </a:r>
          </a:p>
          <a:p>
            <a:r>
              <a:rPr lang="en-US" dirty="0"/>
              <a:t>For high clock frequencies, counting errors may occur, due to propagation delay.</a:t>
            </a:r>
          </a:p>
        </p:txBody>
      </p:sp>
    </p:spTree>
    <p:extLst>
      <p:ext uri="{BB962C8B-B14F-4D97-AF65-F5344CB8AC3E}">
        <p14:creationId xmlns:p14="http://schemas.microsoft.com/office/powerpoint/2010/main" val="29229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70468"/>
            <a:ext cx="8761413" cy="706964"/>
          </a:xfrm>
        </p:spPr>
        <p:txBody>
          <a:bodyPr/>
          <a:lstStyle/>
          <a:p>
            <a:r>
              <a:rPr lang="en-US" sz="3200" dirty="0" smtClean="0"/>
              <a:t>Applications of Asynchronous Counters</a:t>
            </a:r>
            <a:endParaRPr lang="en-US" sz="3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54954" y="2229551"/>
            <a:ext cx="948048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fontAlgn="base">
              <a:lnSpc>
                <a:spcPct val="150000"/>
              </a:lnSpc>
              <a:tabLst/>
            </a:pPr>
            <a:r>
              <a:rPr lang="en-US" altLang="en-US" dirty="0"/>
              <a:t>Asynchronous counters are used as frequency dividers, as divide by N counters. </a:t>
            </a:r>
          </a:p>
          <a:p>
            <a:pPr marR="0" lvl="0" fontAlgn="base">
              <a:lnSpc>
                <a:spcPct val="150000"/>
              </a:lnSpc>
              <a:tabLst/>
            </a:pPr>
            <a:r>
              <a:rPr lang="en-US" altLang="en-US" dirty="0"/>
              <a:t>These are used for low power applications and low noise emission. </a:t>
            </a:r>
          </a:p>
          <a:p>
            <a:pPr marR="0" lvl="0" fontAlgn="base">
              <a:lnSpc>
                <a:spcPct val="150000"/>
              </a:lnSpc>
              <a:tabLst/>
            </a:pPr>
            <a:r>
              <a:rPr lang="en-US" altLang="en-US" dirty="0"/>
              <a:t>These are used in designing asynchronous decade counter. </a:t>
            </a:r>
          </a:p>
          <a:p>
            <a:pPr marR="0" lvl="0" fontAlgn="base">
              <a:lnSpc>
                <a:spcPct val="150000"/>
              </a:lnSpc>
              <a:tabLst/>
            </a:pPr>
            <a:r>
              <a:rPr lang="en-US" altLang="en-US" dirty="0"/>
              <a:t>Also used in Ring counter and Johnson counter. </a:t>
            </a:r>
          </a:p>
          <a:p>
            <a:pPr marR="0" lvl="0" fontAlgn="base">
              <a:lnSpc>
                <a:spcPct val="150000"/>
              </a:lnSpc>
              <a:tabLst/>
            </a:pPr>
            <a:r>
              <a:rPr lang="en-US" altLang="en-US" dirty="0"/>
              <a:t>Asynchronous counters are used in Mod N ripple counters.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47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30056" y="2963522"/>
            <a:ext cx="49350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8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47891"/>
            <a:ext cx="8761413" cy="706964"/>
          </a:xfrm>
        </p:spPr>
        <p:txBody>
          <a:bodyPr/>
          <a:lstStyle/>
          <a:p>
            <a:r>
              <a:rPr lang="en-US" dirty="0" smtClean="0"/>
              <a:t>Group Members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3285067"/>
            <a:ext cx="8406735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1. </a:t>
            </a:r>
            <a:r>
              <a:rPr lang="en-US" dirty="0"/>
              <a:t>Abu </a:t>
            </a:r>
            <a:r>
              <a:rPr lang="en-US" dirty="0" err="1"/>
              <a:t>Md</a:t>
            </a:r>
            <a:r>
              <a:rPr lang="en-US" dirty="0"/>
              <a:t> Romim Ruhul Ullah 				18-36974-1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2. </a:t>
            </a:r>
            <a:r>
              <a:rPr lang="en-US" dirty="0" err="1" smtClean="0"/>
              <a:t>Faizul</a:t>
            </a:r>
            <a:r>
              <a:rPr lang="en-US" dirty="0" smtClean="0"/>
              <a:t> </a:t>
            </a:r>
            <a:r>
              <a:rPr lang="en-US" dirty="0"/>
              <a:t>Karim </a:t>
            </a:r>
            <a:r>
              <a:rPr lang="en-US" dirty="0" err="1"/>
              <a:t>Polash</a:t>
            </a:r>
            <a:r>
              <a:rPr lang="en-US" dirty="0"/>
              <a:t> </a:t>
            </a:r>
            <a:r>
              <a:rPr lang="en-US" dirty="0" smtClean="0"/>
              <a:t>						18-37315-1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3. </a:t>
            </a:r>
            <a:r>
              <a:rPr lang="en-US" dirty="0" err="1"/>
              <a:t>Moontansir</a:t>
            </a:r>
            <a:r>
              <a:rPr lang="en-US" dirty="0"/>
              <a:t> </a:t>
            </a:r>
            <a:r>
              <a:rPr lang="en-US" dirty="0" err="1"/>
              <a:t>Mamun</a:t>
            </a:r>
            <a:r>
              <a:rPr lang="en-US" dirty="0"/>
              <a:t> </a:t>
            </a:r>
            <a:r>
              <a:rPr lang="en-US" dirty="0" err="1"/>
              <a:t>Showrov</a:t>
            </a:r>
            <a:r>
              <a:rPr lang="en-US" dirty="0"/>
              <a:t> 				18-37304-1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4. </a:t>
            </a:r>
            <a:r>
              <a:rPr lang="en-US" dirty="0" err="1"/>
              <a:t>Sourav</a:t>
            </a:r>
            <a:r>
              <a:rPr lang="en-US" dirty="0"/>
              <a:t> Das								</a:t>
            </a:r>
            <a:r>
              <a:rPr lang="en-US" dirty="0" smtClean="0"/>
              <a:t>18-37400-1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</a:t>
            </a:r>
            <a:r>
              <a:rPr lang="en-US" dirty="0" err="1"/>
              <a:t>Toukir</a:t>
            </a:r>
            <a:r>
              <a:rPr lang="en-US" dirty="0"/>
              <a:t> Ahmad 							</a:t>
            </a:r>
            <a:r>
              <a:rPr lang="en-US" dirty="0" smtClean="0"/>
              <a:t>18-37498-1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4954" y="2705057"/>
            <a:ext cx="84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Name								</a:t>
            </a:r>
            <a:r>
              <a:rPr lang="en-US" dirty="0"/>
              <a:t> </a:t>
            </a:r>
            <a:r>
              <a:rPr lang="en-US" dirty="0" smtClean="0"/>
              <a:t>   ID</a:t>
            </a:r>
          </a:p>
        </p:txBody>
      </p:sp>
    </p:spTree>
    <p:extLst>
      <p:ext uri="{BB962C8B-B14F-4D97-AF65-F5344CB8AC3E}">
        <p14:creationId xmlns:p14="http://schemas.microsoft.com/office/powerpoint/2010/main" val="132670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25313"/>
            <a:ext cx="8761413" cy="706964"/>
          </a:xfrm>
        </p:spPr>
        <p:txBody>
          <a:bodyPr/>
          <a:lstStyle/>
          <a:p>
            <a:r>
              <a:rPr lang="en-US" dirty="0" smtClean="0"/>
              <a:t>Presentation Outline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931" y="2731912"/>
            <a:ext cx="58137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Counter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Synchronous Counter</a:t>
            </a:r>
          </a:p>
          <a:p>
            <a:pPr>
              <a:lnSpc>
                <a:spcPct val="150000"/>
              </a:lnSpc>
            </a:pPr>
            <a:r>
              <a:rPr lang="en-US" dirty="0"/>
              <a:t>Asynchronous </a:t>
            </a:r>
            <a:r>
              <a:rPr lang="en-US" dirty="0" smtClean="0"/>
              <a:t>Counter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Diagram Of 4bit Asynchronous Counter</a:t>
            </a:r>
          </a:p>
          <a:p>
            <a:pPr>
              <a:lnSpc>
                <a:spcPct val="150000"/>
              </a:lnSpc>
            </a:pPr>
            <a:r>
              <a:rPr lang="en-US" dirty="0"/>
              <a:t>Advantage of </a:t>
            </a:r>
            <a:r>
              <a:rPr lang="en-US" dirty="0" smtClean="0"/>
              <a:t>Asynchronous Counter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Disadvantage of </a:t>
            </a:r>
            <a:r>
              <a:rPr lang="en-US" dirty="0"/>
              <a:t>Asynchronous </a:t>
            </a:r>
            <a:r>
              <a:rPr lang="en-US" dirty="0" smtClean="0"/>
              <a:t>Counter</a:t>
            </a:r>
          </a:p>
          <a:p>
            <a:pPr>
              <a:lnSpc>
                <a:spcPct val="150000"/>
              </a:lnSpc>
            </a:pPr>
            <a:r>
              <a:rPr lang="en-US" dirty="0"/>
              <a:t>Applications of Asynchronous </a:t>
            </a:r>
            <a:r>
              <a:rPr lang="en-US" dirty="0" smtClean="0"/>
              <a:t>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25312"/>
            <a:ext cx="8761413" cy="706964"/>
          </a:xfrm>
        </p:spPr>
        <p:txBody>
          <a:bodyPr/>
          <a:lstStyle/>
          <a:p>
            <a:r>
              <a:rPr lang="en-US" dirty="0"/>
              <a:t>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 digital logic and computing, a counter is a device which stores (and sometimes displays) the number of times a particular event or process has occurred, often in relationship to a clock. The most common type is a sequential digital logic circuit with an input line called the clock and multiple output lines. The values on the output lines represent a number in the binary or BCD number system. Each pulse applied to the clock input increments or decrements the number in the counter.</a:t>
            </a:r>
          </a:p>
        </p:txBody>
      </p:sp>
    </p:spTree>
    <p:extLst>
      <p:ext uri="{BB962C8B-B14F-4D97-AF65-F5344CB8AC3E}">
        <p14:creationId xmlns:p14="http://schemas.microsoft.com/office/powerpoint/2010/main" val="1842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80157"/>
            <a:ext cx="8761413" cy="706964"/>
          </a:xfrm>
        </p:spPr>
        <p:txBody>
          <a:bodyPr/>
          <a:lstStyle/>
          <a:p>
            <a:r>
              <a:rPr lang="en-US" dirty="0" smtClean="0"/>
              <a:t>Synchronous Counter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1755" y="2452639"/>
            <a:ext cx="74246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i="1" dirty="0"/>
              <a:t>synchronous counter</a:t>
            </a:r>
            <a:r>
              <a:rPr lang="en-US" dirty="0"/>
              <a:t>, in contrast to an asynchronous </a:t>
            </a:r>
            <a:r>
              <a:rPr lang="en-US" dirty="0" smtClean="0"/>
              <a:t>counter, </a:t>
            </a:r>
            <a:r>
              <a:rPr lang="en-US" dirty="0"/>
              <a:t>is one whose output bits change state simultaneously, with no ripple.</a:t>
            </a:r>
          </a:p>
          <a:p>
            <a:pPr>
              <a:lnSpc>
                <a:spcPct val="150000"/>
              </a:lnSpc>
            </a:pPr>
            <a:r>
              <a:rPr lang="en-US" dirty="0"/>
              <a:t>The only way we can build such a counter circuit from J-K flip-flops is to connect all the clock inputs together, so that each and every flip-flop receives the exact same clock pulse at the exact same </a:t>
            </a:r>
            <a:r>
              <a:rPr lang="en-US" dirty="0" smtClean="0"/>
              <a:t>time.</a:t>
            </a:r>
          </a:p>
          <a:p>
            <a:pPr>
              <a:lnSpc>
                <a:spcPct val="150000"/>
              </a:lnSpc>
            </a:pPr>
            <a:r>
              <a:rPr lang="en-US" dirty="0"/>
              <a:t>Synchronous Counters are so called because the clock input of all the individual flip-flops within the counter are all clocked together at the same time by the same clock </a:t>
            </a:r>
            <a:r>
              <a:rPr lang="en-US" dirty="0" smtClean="0"/>
              <a:t>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80156"/>
            <a:ext cx="8761413" cy="706964"/>
          </a:xfrm>
        </p:spPr>
        <p:txBody>
          <a:bodyPr/>
          <a:lstStyle/>
          <a:p>
            <a:r>
              <a:rPr lang="en-US" dirty="0" smtClean="0"/>
              <a:t>Asynchronous Counter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891" y="2534194"/>
            <a:ext cx="8386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Asynchronous counter can count using </a:t>
            </a:r>
            <a:r>
              <a:rPr lang="en-US" b="1" dirty="0"/>
              <a:t>Asynchronous clock input</a:t>
            </a:r>
            <a:r>
              <a:rPr lang="en-US" dirty="0"/>
              <a:t>. Counters can be easily made using flip-flops. As the count depends on the clock signal, in case of an Asynchronous counter, changing state bits are provided as the clock signal to the subsequent flip-flops. Those Flip-flops are serially connected together, and the clock pulse ripples through the counter. Due to the ripple clock pulse, it’s often called a ripple counter. An Asynchronous counter can count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="1" dirty="0"/>
              <a:t> - 1</a:t>
            </a:r>
            <a:r>
              <a:rPr lang="en-US" dirty="0"/>
              <a:t> possible counting states.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2362628"/>
            <a:ext cx="3067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Diagram Of 4bit </a:t>
            </a:r>
            <a:r>
              <a:rPr lang="en-US" sz="3200" dirty="0" smtClean="0"/>
              <a:t>Asynchronous Up </a:t>
            </a:r>
            <a:r>
              <a:rPr lang="en-US" sz="3200" dirty="0"/>
              <a:t>Counter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603499"/>
            <a:ext cx="8715716" cy="3413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4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949539"/>
            <a:ext cx="7187535" cy="254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2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36258"/>
              </p:ext>
            </p:extLst>
          </p:nvPr>
        </p:nvGraphicFramePr>
        <p:xfrm>
          <a:off x="352698" y="2441641"/>
          <a:ext cx="11586752" cy="4188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1641">
                  <a:extLst>
                    <a:ext uri="{9D8B030D-6E8A-4147-A177-3AD203B41FA5}">
                      <a16:colId xmlns:a16="http://schemas.microsoft.com/office/drawing/2014/main" val="4245378594"/>
                    </a:ext>
                  </a:extLst>
                </a:gridCol>
                <a:gridCol w="1735213">
                  <a:extLst>
                    <a:ext uri="{9D8B030D-6E8A-4147-A177-3AD203B41FA5}">
                      <a16:colId xmlns:a16="http://schemas.microsoft.com/office/drawing/2014/main" val="3660617431"/>
                    </a:ext>
                  </a:extLst>
                </a:gridCol>
                <a:gridCol w="1735213">
                  <a:extLst>
                    <a:ext uri="{9D8B030D-6E8A-4147-A177-3AD203B41FA5}">
                      <a16:colId xmlns:a16="http://schemas.microsoft.com/office/drawing/2014/main" val="1249410977"/>
                    </a:ext>
                  </a:extLst>
                </a:gridCol>
                <a:gridCol w="1735213">
                  <a:extLst>
                    <a:ext uri="{9D8B030D-6E8A-4147-A177-3AD203B41FA5}">
                      <a16:colId xmlns:a16="http://schemas.microsoft.com/office/drawing/2014/main" val="2874221991"/>
                    </a:ext>
                  </a:extLst>
                </a:gridCol>
                <a:gridCol w="1735213">
                  <a:extLst>
                    <a:ext uri="{9D8B030D-6E8A-4147-A177-3AD203B41FA5}">
                      <a16:colId xmlns:a16="http://schemas.microsoft.com/office/drawing/2014/main" val="2008988877"/>
                    </a:ext>
                  </a:extLst>
                </a:gridCol>
                <a:gridCol w="2504259">
                  <a:extLst>
                    <a:ext uri="{9D8B030D-6E8A-4147-A177-3AD203B41FA5}">
                      <a16:colId xmlns:a16="http://schemas.microsoft.com/office/drawing/2014/main" val="3230094747"/>
                    </a:ext>
                  </a:extLst>
                </a:gridCol>
              </a:tblGrid>
              <a:tr h="3594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CLK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Q4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Q3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Q2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Q1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Decimal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2999107047"/>
                  </a:ext>
                </a:extLst>
              </a:tr>
              <a:tr h="240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Initial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3799306975"/>
                  </a:ext>
                </a:extLst>
              </a:tr>
              <a:tr h="240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1258026041"/>
                  </a:ext>
                </a:extLst>
              </a:tr>
              <a:tr h="2551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121988092"/>
                  </a:ext>
                </a:extLst>
              </a:tr>
              <a:tr h="240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2311948834"/>
                  </a:ext>
                </a:extLst>
              </a:tr>
              <a:tr h="2551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2565302549"/>
                  </a:ext>
                </a:extLst>
              </a:tr>
              <a:tr h="240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2125629967"/>
                  </a:ext>
                </a:extLst>
              </a:tr>
              <a:tr h="2551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3949291559"/>
                  </a:ext>
                </a:extLst>
              </a:tr>
              <a:tr h="240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220289537"/>
                  </a:ext>
                </a:extLst>
              </a:tr>
              <a:tr h="240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1637246513"/>
                  </a:ext>
                </a:extLst>
              </a:tr>
              <a:tr h="240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3400750749"/>
                  </a:ext>
                </a:extLst>
              </a:tr>
              <a:tr h="240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645815446"/>
                  </a:ext>
                </a:extLst>
              </a:tr>
              <a:tr h="240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1900031883"/>
                  </a:ext>
                </a:extLst>
              </a:tr>
              <a:tr h="1797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2167732998"/>
                  </a:ext>
                </a:extLst>
              </a:tr>
              <a:tr h="240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2899776015"/>
                  </a:ext>
                </a:extLst>
              </a:tr>
              <a:tr h="240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3020552995"/>
                  </a:ext>
                </a:extLst>
              </a:tr>
              <a:tr h="240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12" marR="68512" marT="0" marB="0"/>
                </a:tc>
                <a:extLst>
                  <a:ext uri="{0D108BD9-81ED-4DB2-BD59-A6C34878D82A}">
                    <a16:rowId xmlns:a16="http://schemas.microsoft.com/office/drawing/2014/main" val="230785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184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279</TotalTime>
  <Words>580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 Boardroom</vt:lpstr>
      <vt:lpstr>PowerPoint Presentation</vt:lpstr>
      <vt:lpstr>Group Members </vt:lpstr>
      <vt:lpstr>Presentation Outline </vt:lpstr>
      <vt:lpstr>Counter</vt:lpstr>
      <vt:lpstr>Synchronous Counter</vt:lpstr>
      <vt:lpstr>Asynchronous Counter</vt:lpstr>
      <vt:lpstr>Diagram Of 4bit Asynchronous Up Counter </vt:lpstr>
      <vt:lpstr>Time Diagram</vt:lpstr>
      <vt:lpstr>Truth Table</vt:lpstr>
      <vt:lpstr>3D representation form Microwind</vt:lpstr>
      <vt:lpstr>Advantage of Asynchronous Counter </vt:lpstr>
      <vt:lpstr>Disadvantage of Asynchronous Counter </vt:lpstr>
      <vt:lpstr>Applications of Asynchronous Counters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Romim Ruhul Ullah</dc:creator>
  <cp:lastModifiedBy>SD</cp:lastModifiedBy>
  <cp:revision>20</cp:revision>
  <dcterms:created xsi:type="dcterms:W3CDTF">2020-09-15T16:14:41Z</dcterms:created>
  <dcterms:modified xsi:type="dcterms:W3CDTF">2020-09-16T05:00:13Z</dcterms:modified>
</cp:coreProperties>
</file>