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entation.xml" ContentType="application/vnd.openxmlformats-officedocument.presentationml.presentation.main+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12.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574" r:id="rId2"/>
    <p:sldId id="648" r:id="rId3"/>
    <p:sldId id="762" r:id="rId4"/>
    <p:sldId id="763" r:id="rId5"/>
    <p:sldId id="764" r:id="rId6"/>
    <p:sldId id="765" r:id="rId7"/>
    <p:sldId id="766" r:id="rId8"/>
    <p:sldId id="767" r:id="rId9"/>
    <p:sldId id="768" r:id="rId10"/>
    <p:sldId id="769" r:id="rId11"/>
    <p:sldId id="770" r:id="rId12"/>
    <p:sldId id="771" r:id="rId13"/>
    <p:sldId id="773" r:id="rId14"/>
    <p:sldId id="772" r:id="rId15"/>
    <p:sldId id="774" r:id="rId16"/>
    <p:sldId id="775" r:id="rId17"/>
    <p:sldId id="776" r:id="rId18"/>
    <p:sldId id="777" r:id="rId19"/>
    <p:sldId id="778" r:id="rId20"/>
    <p:sldId id="779" r:id="rId21"/>
    <p:sldId id="780" r:id="rId22"/>
    <p:sldId id="781" r:id="rId23"/>
    <p:sldId id="782" r:id="rId24"/>
    <p:sldId id="783" r:id="rId25"/>
    <p:sldId id="784" r:id="rId26"/>
    <p:sldId id="785" r:id="rId27"/>
    <p:sldId id="786" r:id="rId28"/>
    <p:sldId id="787" r:id="rId29"/>
    <p:sldId id="788" r:id="rId30"/>
    <p:sldId id="789" r:id="rId31"/>
    <p:sldId id="790" r:id="rId32"/>
    <p:sldId id="791" r:id="rId33"/>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a:srgbClr val="00FF99"/>
    <a:srgbClr val="00FF00"/>
    <a:srgbClr val="FF99FF"/>
    <a:srgbClr val="FF6600"/>
    <a:srgbClr val="006666"/>
    <a:srgbClr val="7F2135"/>
    <a:srgbClr val="28C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89686" autoAdjust="0"/>
  </p:normalViewPr>
  <p:slideViewPr>
    <p:cSldViewPr>
      <p:cViewPr varScale="1">
        <p:scale>
          <a:sx n="64" d="100"/>
          <a:sy n="64" d="100"/>
        </p:scale>
        <p:origin x="1446" y="60"/>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notesViewPr>
    <p:cSldViewPr>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EDFE31-DE03-4529-902B-C1E254149AD7}" type="datetimeFigureOut">
              <a:rPr lang="en-US" smtClean="0"/>
              <a:t>12/7/2020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EE573E-2F29-4A49-B8CA-3148D9F3A5DA}" type="slidenum">
              <a:rPr lang="en-US" smtClean="0"/>
              <a:t>‹#›</a:t>
            </a:fld>
            <a:endParaRPr lang="en-US"/>
          </a:p>
        </p:txBody>
      </p:sp>
    </p:spTree>
    <p:extLst>
      <p:ext uri="{BB962C8B-B14F-4D97-AF65-F5344CB8AC3E}">
        <p14:creationId xmlns:p14="http://schemas.microsoft.com/office/powerpoint/2010/main" val="2198131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ＭＳ Ｐゴシック"/>
                <a:cs typeface="ＭＳ Ｐゴシック"/>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ＭＳ Ｐゴシック"/>
                <a:cs typeface="ＭＳ Ｐゴシック"/>
              </a:defRPr>
            </a:lvl1pPr>
          </a:lstStyle>
          <a:p>
            <a:pPr>
              <a:defRPr/>
            </a:pPr>
            <a:fld id="{61860475-E53A-46C1-9687-CA7132DF4E41}" type="datetimeFigureOut">
              <a:rPr lang="en-US"/>
              <a:pPr>
                <a:defRPr/>
              </a:pPr>
              <a:t>12/7/2020</a:t>
            </a:fld>
            <a:endParaRPr lang="en-US"/>
          </a:p>
        </p:txBody>
      </p:sp>
      <p:sp>
        <p:nvSpPr>
          <p:cNvPr id="4" name="Slide Image Placeholder 3"/>
          <p:cNvSpPr>
            <a:spLocks noGrp="1" noRot="1" noChangeAspect="1"/>
          </p:cNvSpPr>
          <p:nvPr>
            <p:ph type="sldImg" idx="2"/>
          </p:nvPr>
        </p:nvSpPr>
        <p:spPr>
          <a:xfrm>
            <a:off x="1340768" y="1115616"/>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ＭＳ Ｐゴシック"/>
                <a:cs typeface="ＭＳ Ｐゴシック"/>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ＭＳ Ｐゴシック"/>
                <a:cs typeface="ＭＳ Ｐゴシック"/>
              </a:defRPr>
            </a:lvl1pPr>
          </a:lstStyle>
          <a:p>
            <a:pPr>
              <a:defRPr/>
            </a:pPr>
            <a:fld id="{C1598E81-8B3B-4484-A9F9-ED00D8B3CC2C}" type="slidenum">
              <a:rPr lang="en-US"/>
              <a:pPr>
                <a:defRPr/>
              </a:pPr>
              <a:t>‹#›</a:t>
            </a:fld>
            <a:endParaRPr lang="en-US"/>
          </a:p>
        </p:txBody>
      </p:sp>
    </p:spTree>
    <p:extLst>
      <p:ext uri="{BB962C8B-B14F-4D97-AF65-F5344CB8AC3E}">
        <p14:creationId xmlns:p14="http://schemas.microsoft.com/office/powerpoint/2010/main" val="20541146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ＭＳ Ｐゴシック"/>
      </a:defRPr>
    </a:lvl1pPr>
    <a:lvl2pPr marL="457200" algn="l" rtl="0" eaLnBrk="0" fontAlgn="base" hangingPunct="0">
      <a:spcBef>
        <a:spcPct val="30000"/>
      </a:spcBef>
      <a:spcAft>
        <a:spcPct val="0"/>
      </a:spcAft>
      <a:defRPr sz="1200" kern="1200">
        <a:solidFill>
          <a:schemeClr val="tx1"/>
        </a:solidFill>
        <a:latin typeface="+mn-lt"/>
        <a:ea typeface="+mn-ea"/>
        <a:cs typeface="ＭＳ Ｐゴシック"/>
      </a:defRPr>
    </a:lvl2pPr>
    <a:lvl3pPr marL="914400" algn="l" rtl="0" eaLnBrk="0" fontAlgn="base" hangingPunct="0">
      <a:spcBef>
        <a:spcPct val="30000"/>
      </a:spcBef>
      <a:spcAft>
        <a:spcPct val="0"/>
      </a:spcAft>
      <a:defRPr sz="1200" kern="1200">
        <a:solidFill>
          <a:schemeClr val="tx1"/>
        </a:solidFill>
        <a:latin typeface="+mn-lt"/>
        <a:ea typeface="+mn-ea"/>
        <a:cs typeface="ＭＳ Ｐゴシック"/>
      </a:defRPr>
    </a:lvl3pPr>
    <a:lvl4pPr marL="1371600" algn="l" rtl="0" eaLnBrk="0" fontAlgn="base" hangingPunct="0">
      <a:spcBef>
        <a:spcPct val="30000"/>
      </a:spcBef>
      <a:spcAft>
        <a:spcPct val="0"/>
      </a:spcAft>
      <a:defRPr sz="1200" kern="1200">
        <a:solidFill>
          <a:schemeClr val="tx1"/>
        </a:solidFill>
        <a:latin typeface="+mn-lt"/>
        <a:ea typeface="+mn-ea"/>
        <a:cs typeface="ＭＳ Ｐゴシック"/>
      </a:defRPr>
    </a:lvl4pPr>
    <a:lvl5pPr marL="1828800" algn="l" rtl="0" eaLnBrk="0" fontAlgn="base" hangingPunct="0">
      <a:spcBef>
        <a:spcPct val="30000"/>
      </a:spcBef>
      <a:spcAft>
        <a:spcPct val="0"/>
      </a:spcAft>
      <a:defRPr sz="1200" kern="1200">
        <a:solidFill>
          <a:schemeClr val="tx1"/>
        </a:solidFill>
        <a:latin typeface="+mn-lt"/>
        <a:ea typeface="+mn-ea"/>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1438" y="1116013"/>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598E81-8B3B-4484-A9F9-ED00D8B3CC2C}" type="slidenum">
              <a:rPr lang="en-US" smtClean="0"/>
              <a:pPr>
                <a:defRPr/>
              </a:pPr>
              <a:t>1</a:t>
            </a:fld>
            <a:endParaRPr lang="en-US"/>
          </a:p>
        </p:txBody>
      </p:sp>
    </p:spTree>
    <p:extLst>
      <p:ext uri="{BB962C8B-B14F-4D97-AF65-F5344CB8AC3E}">
        <p14:creationId xmlns:p14="http://schemas.microsoft.com/office/powerpoint/2010/main" val="1175239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433620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406270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537859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803564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4012795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799141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1438" y="1116013"/>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598E81-8B3B-4484-A9F9-ED00D8B3CC2C}" type="slidenum">
              <a:rPr lang="en-US" smtClean="0"/>
              <a:pPr>
                <a:defRPr/>
              </a:pPr>
              <a:t>16</a:t>
            </a:fld>
            <a:endParaRPr lang="en-US"/>
          </a:p>
        </p:txBody>
      </p:sp>
    </p:spTree>
    <p:extLst>
      <p:ext uri="{BB962C8B-B14F-4D97-AF65-F5344CB8AC3E}">
        <p14:creationId xmlns:p14="http://schemas.microsoft.com/office/powerpoint/2010/main" val="1708642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482248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949885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5583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612145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516618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895453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652720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221115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828643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818717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336433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4167545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494935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05123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649281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587573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696165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29378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71784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113835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219787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438980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619513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01988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4" name="日付プレースホルダ 3"/>
          <p:cNvSpPr>
            <a:spLocks noGrp="1"/>
          </p:cNvSpPr>
          <p:nvPr>
            <p:ph type="dt" sz="half" idx="10"/>
          </p:nvPr>
        </p:nvSpPr>
        <p:spPr/>
        <p:txBody>
          <a:bodyPr/>
          <a:lstStyle>
            <a:lvl1pPr>
              <a:defRPr/>
            </a:lvl1pPr>
          </a:lstStyle>
          <a:p>
            <a:pPr>
              <a:defRPr/>
            </a:pPr>
            <a:fld id="{A5E57C10-3030-46B2-ADD8-C0F10BA1D90D}" type="datetime1">
              <a:rPr lang="ja-JP" altLang="en-US" smtClean="0"/>
              <a:t>2020/12/7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C038A22-A013-4C8E-98F9-9E82A967CCB3}" type="slidenum">
              <a:rPr lang="ja-JP" altLang="en-US"/>
              <a:pPr>
                <a:defRPr/>
              </a:pPr>
              <a:t>‹#›</a:t>
            </a:fld>
            <a:endParaRPr lang="ja-JP" altLang="en-US"/>
          </a:p>
        </p:txBody>
      </p:sp>
    </p:spTree>
    <p:extLst>
      <p:ext uri="{BB962C8B-B14F-4D97-AF65-F5344CB8AC3E}">
        <p14:creationId xmlns:p14="http://schemas.microsoft.com/office/powerpoint/2010/main" val="171865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fld id="{06F79EF9-4CFD-4E02-8BC1-458DAF99A613}" type="datetime1">
              <a:rPr lang="ja-JP" altLang="en-US" smtClean="0"/>
              <a:t>2020/12/7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A7A1264-FD8A-49E5-92F7-C02422C339B9}" type="slidenum">
              <a:rPr lang="ja-JP" altLang="en-US"/>
              <a:pPr>
                <a:defRPr/>
              </a:pPr>
              <a:t>‹#›</a:t>
            </a:fld>
            <a:endParaRPr lang="ja-JP" altLang="en-US"/>
          </a:p>
        </p:txBody>
      </p:sp>
    </p:spTree>
    <p:extLst>
      <p:ext uri="{BB962C8B-B14F-4D97-AF65-F5344CB8AC3E}">
        <p14:creationId xmlns:p14="http://schemas.microsoft.com/office/powerpoint/2010/main" val="29310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fld id="{9773D03E-4792-4ECD-B2A3-A6934BD7AC53}" type="datetime1">
              <a:rPr lang="ja-JP" altLang="en-US" smtClean="0"/>
              <a:t>2020/12/7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1886A512-A5AB-47EE-852C-340C09227842}" type="slidenum">
              <a:rPr lang="ja-JP" altLang="en-US"/>
              <a:pPr>
                <a:defRPr/>
              </a:pPr>
              <a:t>‹#›</a:t>
            </a:fld>
            <a:endParaRPr lang="ja-JP" altLang="en-US"/>
          </a:p>
        </p:txBody>
      </p:sp>
    </p:spTree>
    <p:extLst>
      <p:ext uri="{BB962C8B-B14F-4D97-AF65-F5344CB8AC3E}">
        <p14:creationId xmlns:p14="http://schemas.microsoft.com/office/powerpoint/2010/main" val="113936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fld id="{E31E9D13-90EA-4E0C-98A4-0997185A6FAB}" type="datetime1">
              <a:rPr lang="ja-JP" altLang="en-US" smtClean="0"/>
              <a:t>2020/12/7</a:t>
            </a:fld>
            <a:endParaRPr lang="ja-JP" altLang="en-US" dirty="0"/>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47F6B988-E08C-4CCC-98F2-2921209802BF}" type="slidenum">
              <a:rPr lang="ja-JP" altLang="en-US"/>
              <a:pPr>
                <a:defRPr/>
              </a:pPr>
              <a:t>‹#›</a:t>
            </a:fld>
            <a:endParaRPr lang="ja-JP" altLang="en-US"/>
          </a:p>
        </p:txBody>
      </p:sp>
    </p:spTree>
    <p:extLst>
      <p:ext uri="{BB962C8B-B14F-4D97-AF65-F5344CB8AC3E}">
        <p14:creationId xmlns:p14="http://schemas.microsoft.com/office/powerpoint/2010/main" val="45988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83EDC569-0854-4B6E-BE86-BDC68EC6BBF7}" type="datetime1">
              <a:rPr lang="ja-JP" altLang="en-US" smtClean="0"/>
              <a:t>2020/12/7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D294C3B6-B3F5-4B28-B586-83F65C2917FC}" type="slidenum">
              <a:rPr lang="ja-JP" altLang="en-US"/>
              <a:pPr>
                <a:defRPr/>
              </a:pPr>
              <a:t>‹#›</a:t>
            </a:fld>
            <a:endParaRPr lang="ja-JP" altLang="en-US"/>
          </a:p>
        </p:txBody>
      </p:sp>
    </p:spTree>
    <p:extLst>
      <p:ext uri="{BB962C8B-B14F-4D97-AF65-F5344CB8AC3E}">
        <p14:creationId xmlns:p14="http://schemas.microsoft.com/office/powerpoint/2010/main" val="98737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 3"/>
          <p:cNvSpPr>
            <a:spLocks noGrp="1"/>
          </p:cNvSpPr>
          <p:nvPr>
            <p:ph type="dt" sz="half" idx="10"/>
          </p:nvPr>
        </p:nvSpPr>
        <p:spPr/>
        <p:txBody>
          <a:bodyPr/>
          <a:lstStyle>
            <a:lvl1pPr>
              <a:defRPr/>
            </a:lvl1pPr>
          </a:lstStyle>
          <a:p>
            <a:pPr>
              <a:defRPr/>
            </a:pPr>
            <a:fld id="{E4F63D41-B210-4B7F-AD7E-2DB77963B7AC}" type="datetime1">
              <a:rPr lang="ja-JP" altLang="en-US" smtClean="0"/>
              <a:t>2020/12/7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E555BF58-EC52-44FE-A2EB-FC3ED151572B}" type="slidenum">
              <a:rPr lang="ja-JP" altLang="en-US"/>
              <a:pPr>
                <a:defRPr/>
              </a:pPr>
              <a:t>‹#›</a:t>
            </a:fld>
            <a:endParaRPr lang="ja-JP" altLang="en-US"/>
          </a:p>
        </p:txBody>
      </p:sp>
    </p:spTree>
    <p:extLst>
      <p:ext uri="{BB962C8B-B14F-4D97-AF65-F5344CB8AC3E}">
        <p14:creationId xmlns:p14="http://schemas.microsoft.com/office/powerpoint/2010/main" val="10474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3"/>
          <p:cNvSpPr>
            <a:spLocks noGrp="1"/>
          </p:cNvSpPr>
          <p:nvPr>
            <p:ph type="dt" sz="half" idx="10"/>
          </p:nvPr>
        </p:nvSpPr>
        <p:spPr/>
        <p:txBody>
          <a:bodyPr/>
          <a:lstStyle>
            <a:lvl1pPr>
              <a:defRPr/>
            </a:lvl1pPr>
          </a:lstStyle>
          <a:p>
            <a:pPr>
              <a:defRPr/>
            </a:pPr>
            <a:fld id="{E05A0628-3CBD-4D8B-845E-2B684838772D}" type="datetime1">
              <a:rPr lang="ja-JP" altLang="en-US" smtClean="0"/>
              <a:t>2020/12/7</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32EC3DC0-C75B-4113-AB39-5C1EFD34FA70}" type="slidenum">
              <a:rPr lang="ja-JP" altLang="en-US"/>
              <a:pPr>
                <a:defRPr/>
              </a:pPr>
              <a:t>‹#›</a:t>
            </a:fld>
            <a:endParaRPr lang="ja-JP" altLang="en-US"/>
          </a:p>
        </p:txBody>
      </p:sp>
    </p:spTree>
    <p:extLst>
      <p:ext uri="{BB962C8B-B14F-4D97-AF65-F5344CB8AC3E}">
        <p14:creationId xmlns:p14="http://schemas.microsoft.com/office/powerpoint/2010/main" val="165866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日付プレースホルダ 3"/>
          <p:cNvSpPr>
            <a:spLocks noGrp="1"/>
          </p:cNvSpPr>
          <p:nvPr>
            <p:ph type="dt" sz="half" idx="10"/>
          </p:nvPr>
        </p:nvSpPr>
        <p:spPr/>
        <p:txBody>
          <a:bodyPr/>
          <a:lstStyle>
            <a:lvl1pPr>
              <a:defRPr/>
            </a:lvl1pPr>
          </a:lstStyle>
          <a:p>
            <a:pPr>
              <a:defRPr/>
            </a:pPr>
            <a:fld id="{D1433A8C-E667-46B3-A5B8-440C858F7DEE}" type="datetime1">
              <a:rPr lang="ja-JP" altLang="en-US" smtClean="0"/>
              <a:t>2020/12/7</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386E7891-C5BE-4045-8E1A-C0F012DC76C3}" type="slidenum">
              <a:rPr lang="ja-JP" altLang="en-US"/>
              <a:pPr>
                <a:defRPr/>
              </a:pPr>
              <a:t>‹#›</a:t>
            </a:fld>
            <a:endParaRPr lang="ja-JP" altLang="en-US"/>
          </a:p>
        </p:txBody>
      </p:sp>
    </p:spTree>
    <p:extLst>
      <p:ext uri="{BB962C8B-B14F-4D97-AF65-F5344CB8AC3E}">
        <p14:creationId xmlns:p14="http://schemas.microsoft.com/office/powerpoint/2010/main" val="181290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768450E-00D6-4722-93F5-88B9F019E9F2}" type="datetime1">
              <a:rPr lang="ja-JP" altLang="en-US" smtClean="0"/>
              <a:t>2020/12/7</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13F64456-F979-45FA-AA2F-4BE05A6880E2}" type="slidenum">
              <a:rPr lang="ja-JP" altLang="en-US"/>
              <a:pPr>
                <a:defRPr/>
              </a:pPr>
              <a:t>‹#›</a:t>
            </a:fld>
            <a:endParaRPr lang="ja-JP" altLang="en-US"/>
          </a:p>
        </p:txBody>
      </p:sp>
    </p:spTree>
    <p:extLst>
      <p:ext uri="{BB962C8B-B14F-4D97-AF65-F5344CB8AC3E}">
        <p14:creationId xmlns:p14="http://schemas.microsoft.com/office/powerpoint/2010/main" val="36248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D87580D-6164-4AC2-9109-5264AFC02654}" type="datetime1">
              <a:rPr lang="ja-JP" altLang="en-US" smtClean="0"/>
              <a:t>2020/12/7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7CD98389-7138-461E-AD1F-B8694EB2BE58}" type="slidenum">
              <a:rPr lang="ja-JP" altLang="en-US"/>
              <a:pPr>
                <a:defRPr/>
              </a:pPr>
              <a:t>‹#›</a:t>
            </a:fld>
            <a:endParaRPr lang="ja-JP" altLang="en-US"/>
          </a:p>
        </p:txBody>
      </p:sp>
    </p:spTree>
    <p:extLst>
      <p:ext uri="{BB962C8B-B14F-4D97-AF65-F5344CB8AC3E}">
        <p14:creationId xmlns:p14="http://schemas.microsoft.com/office/powerpoint/2010/main" val="425310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60A2DFA4-9595-45F4-9988-16641EFFA381}" type="datetime1">
              <a:rPr lang="ja-JP" altLang="en-US" smtClean="0"/>
              <a:t>2020/12/7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12F838E8-CC5A-462B-9622-84B471B1E359}" type="slidenum">
              <a:rPr lang="ja-JP" altLang="en-US"/>
              <a:pPr>
                <a:defRPr/>
              </a:pPr>
              <a:t>‹#›</a:t>
            </a:fld>
            <a:endParaRPr lang="ja-JP" altLang="en-US"/>
          </a:p>
        </p:txBody>
      </p:sp>
    </p:spTree>
    <p:extLst>
      <p:ext uri="{BB962C8B-B14F-4D97-AF65-F5344CB8AC3E}">
        <p14:creationId xmlns:p14="http://schemas.microsoft.com/office/powerpoint/2010/main" val="291113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userDrawn="1"/>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sp>
        <p:nvSpPr>
          <p:cNvPr id="1029"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3C4AC857-B0A0-405F-8363-24CEBD2926FE}" type="datetime1">
              <a:rPr lang="ja-JP" altLang="en-US" smtClean="0"/>
              <a:t>2020/12/7</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6234C4BD-0E4F-4B7C-8322-85314FE4DD41}" type="slidenum">
              <a:rPr lang="ja-JP" altLang="en-US"/>
              <a:pPr>
                <a:defRPr/>
              </a:pPr>
              <a:t>‹#›</a:t>
            </a:fld>
            <a:endParaRPr lang="ja-JP" altLang="en-US"/>
          </a:p>
        </p:txBody>
      </p:sp>
      <p:pic>
        <p:nvPicPr>
          <p:cNvPr id="9" name="Picture 4" descr="Image result for aiub 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41599"/>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702307" y="6057875"/>
            <a:ext cx="4580678" cy="830997"/>
          </a:xfrm>
          <a:prstGeom prst="rect">
            <a:avLst/>
          </a:prstGeom>
        </p:spPr>
        <p:txBody>
          <a:bodyPr wrap="none">
            <a:spAutoFit/>
          </a:bodyPr>
          <a:lstStyle/>
          <a:p>
            <a:pPr marL="0" marR="0" indent="0" algn="l" defTabSz="914400" rtl="0" eaLnBrk="1" fontAlgn="base" latinLnBrk="1" hangingPunct="1">
              <a:lnSpc>
                <a:spcPct val="100000"/>
              </a:lnSpc>
              <a:spcBef>
                <a:spcPct val="0"/>
              </a:spcBef>
              <a:spcAft>
                <a:spcPct val="0"/>
              </a:spcAft>
              <a:buClrTx/>
              <a:buSzTx/>
              <a:buFontTx/>
              <a:buNone/>
              <a:tabLst/>
              <a:defRPr/>
            </a:pPr>
            <a:r>
              <a:rPr lang="en-US" altLang="ja-JP" sz="1600" b="1" i="0" baseline="0" dirty="0">
                <a:solidFill>
                  <a:srgbClr val="0000FF"/>
                </a:solidFill>
                <a:latin typeface="Cambria" panose="02040503050406030204" pitchFamily="18" charset="0"/>
                <a:ea typeface="ＭＳ 明朝" panose="02020609040205080304" pitchFamily="17" charset="-128"/>
                <a:cs typeface="Times New Roman" panose="02020603050405020304" pitchFamily="18" charset="0"/>
              </a:rPr>
              <a:t>Department of EEE</a:t>
            </a:r>
          </a:p>
          <a:p>
            <a:pPr algn="l" eaLnBrk="1" latinLnBrk="1" hangingPunct="1"/>
            <a:r>
              <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6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6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kern="1200">
          <a:solidFill>
            <a:schemeClr val="tx1"/>
          </a:solidFill>
          <a:latin typeface="+mj-lt"/>
          <a:ea typeface="+mj-ea"/>
          <a:cs typeface="ＭＳ Ｐゴシック"/>
        </a:defRPr>
      </a:lvl1pPr>
      <a:lvl2pPr algn="ctr" rtl="0" eaLnBrk="0" fontAlgn="base" hangingPunct="0">
        <a:spcBef>
          <a:spcPct val="0"/>
        </a:spcBef>
        <a:spcAft>
          <a:spcPct val="0"/>
        </a:spcAft>
        <a:defRPr kumimoji="1" sz="4400">
          <a:solidFill>
            <a:schemeClr val="tx1"/>
          </a:solidFill>
          <a:latin typeface="Calibri" panose="020F0502020204030204" pitchFamily="34" charset="0"/>
          <a:ea typeface="ＭＳ Ｐゴシック"/>
          <a:cs typeface="ＭＳ Ｐゴシック"/>
        </a:defRPr>
      </a:lvl2pPr>
      <a:lvl3pPr algn="ctr" rtl="0" eaLnBrk="0" fontAlgn="base" hangingPunct="0">
        <a:spcBef>
          <a:spcPct val="0"/>
        </a:spcBef>
        <a:spcAft>
          <a:spcPct val="0"/>
        </a:spcAft>
        <a:defRPr kumimoji="1" sz="4400">
          <a:solidFill>
            <a:schemeClr val="tx1"/>
          </a:solidFill>
          <a:latin typeface="Calibri" panose="020F0502020204030204" pitchFamily="34" charset="0"/>
          <a:ea typeface="ＭＳ Ｐゴシック"/>
          <a:cs typeface="ＭＳ Ｐゴシック"/>
        </a:defRPr>
      </a:lvl3pPr>
      <a:lvl4pPr algn="ctr" rtl="0" eaLnBrk="0" fontAlgn="base" hangingPunct="0">
        <a:spcBef>
          <a:spcPct val="0"/>
        </a:spcBef>
        <a:spcAft>
          <a:spcPct val="0"/>
        </a:spcAft>
        <a:defRPr kumimoji="1" sz="4400">
          <a:solidFill>
            <a:schemeClr val="tx1"/>
          </a:solidFill>
          <a:latin typeface="Calibri" panose="020F0502020204030204" pitchFamily="34" charset="0"/>
          <a:ea typeface="ＭＳ Ｐゴシック"/>
          <a:cs typeface="ＭＳ Ｐゴシック"/>
        </a:defRPr>
      </a:lvl4pPr>
      <a:lvl5pPr algn="ctr" rtl="0" eaLnBrk="0" fontAlgn="base" hangingPunct="0">
        <a:spcBef>
          <a:spcPct val="0"/>
        </a:spcBef>
        <a:spcAft>
          <a:spcPct val="0"/>
        </a:spcAft>
        <a:defRPr kumimoji="1" sz="4400">
          <a:solidFill>
            <a:schemeClr val="tx1"/>
          </a:solidFill>
          <a:latin typeface="Calibri" panose="020F0502020204030204" pitchFamily="34" charset="0"/>
          <a:ea typeface="ＭＳ Ｐゴシック"/>
          <a:cs typeface="ＭＳ Ｐゴシック"/>
        </a:defRPr>
      </a:lvl5pPr>
      <a:lvl6pPr marL="457200" algn="ctr" rtl="0" fontAlgn="base">
        <a:spcBef>
          <a:spcPct val="0"/>
        </a:spcBef>
        <a:spcAft>
          <a:spcPct val="0"/>
        </a:spcAft>
        <a:defRPr kumimoji="1" sz="4400">
          <a:solidFill>
            <a:schemeClr val="tx1"/>
          </a:solidFill>
          <a:latin typeface="Calibri" panose="020F0502020204030204" pitchFamily="34" charset="0"/>
          <a:ea typeface="ＭＳ Ｐゴシック"/>
          <a:cs typeface="ＭＳ Ｐゴシック"/>
        </a:defRPr>
      </a:lvl6pPr>
      <a:lvl7pPr marL="914400" algn="ctr" rtl="0" fontAlgn="base">
        <a:spcBef>
          <a:spcPct val="0"/>
        </a:spcBef>
        <a:spcAft>
          <a:spcPct val="0"/>
        </a:spcAft>
        <a:defRPr kumimoji="1" sz="4400">
          <a:solidFill>
            <a:schemeClr val="tx1"/>
          </a:solidFill>
          <a:latin typeface="Calibri" panose="020F0502020204030204" pitchFamily="34" charset="0"/>
          <a:ea typeface="ＭＳ Ｐゴシック"/>
          <a:cs typeface="ＭＳ Ｐゴシック"/>
        </a:defRPr>
      </a:lvl7pPr>
      <a:lvl8pPr marL="1371600" algn="ctr" rtl="0" fontAlgn="base">
        <a:spcBef>
          <a:spcPct val="0"/>
        </a:spcBef>
        <a:spcAft>
          <a:spcPct val="0"/>
        </a:spcAft>
        <a:defRPr kumimoji="1" sz="4400">
          <a:solidFill>
            <a:schemeClr val="tx1"/>
          </a:solidFill>
          <a:latin typeface="Calibri" panose="020F0502020204030204" pitchFamily="34" charset="0"/>
          <a:ea typeface="ＭＳ Ｐゴシック"/>
          <a:cs typeface="ＭＳ Ｐゴシック"/>
        </a:defRPr>
      </a:lvl8pPr>
      <a:lvl9pPr marL="1828800" algn="ctr" rtl="0" fontAlgn="base">
        <a:spcBef>
          <a:spcPct val="0"/>
        </a:spcBef>
        <a:spcAft>
          <a:spcPct val="0"/>
        </a:spcAft>
        <a:defRPr kumimoji="1" sz="4400">
          <a:solidFill>
            <a:schemeClr val="tx1"/>
          </a:solidFill>
          <a:latin typeface="Calibri" panose="020F0502020204030204" pitchFamily="34" charset="0"/>
          <a:ea typeface="ＭＳ Ｐゴシック"/>
          <a:cs typeface="ＭＳ Ｐゴシック"/>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ＭＳ Ｐゴシック"/>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ＭＳ Ｐゴシック"/>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ＭＳ Ｐゴシック"/>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7.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oleObject" Target="../embeddings/oleObject1.bin"/><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37119" y="-470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a:spcBef>
                <a:spcPct val="0"/>
              </a:spcBef>
              <a:spcAft>
                <a:spcPts val="600"/>
              </a:spcAft>
              <a:buFontTx/>
              <a:buNone/>
            </a:pPr>
            <a:r>
              <a:rPr kumimoji="1" lang="en-US" altLang="ja-JP" sz="5400" b="1" kern="1200" dirty="0">
                <a:solidFill>
                  <a:srgbClr val="FF0000"/>
                </a:solidFill>
                <a:latin typeface="Cambria" panose="02040503050406030204" pitchFamily="18" charset="0"/>
                <a:ea typeface="+mj-ea"/>
                <a:cs typeface="ＭＳ Ｐゴシック"/>
              </a:rPr>
              <a:t>Bio Energy</a:t>
            </a:r>
            <a:endParaRPr kumimoji="1" lang="ja-JP" altLang="en-US" sz="5400" b="1" kern="1200" dirty="0">
              <a:solidFill>
                <a:srgbClr val="FF0000"/>
              </a:solidFill>
              <a:latin typeface="Cambria" panose="02040503050406030204" pitchFamily="18" charset="0"/>
              <a:ea typeface="+mj-ea"/>
              <a:cs typeface="ＭＳ Ｐゴシック"/>
            </a:endParaRPr>
          </a:p>
        </p:txBody>
      </p:sp>
      <p:sp>
        <p:nvSpPr>
          <p:cNvPr id="135" name="Slide Number Placeholder 4">
            <a:extLst>
              <a:ext uri="{FF2B5EF4-FFF2-40B4-BE49-F238E27FC236}">
                <a16:creationId xmlns:a16="http://schemas.microsoft.com/office/drawing/2014/main" id="{EF943F11-BD7E-4914-BA90-1F23D742C990}"/>
              </a:ext>
            </a:extLst>
          </p:cNvPr>
          <p:cNvSpPr>
            <a:spLocks noGrp="1"/>
          </p:cNvSpPr>
          <p:nvPr>
            <p:ph type="sldNum" sz="quarter" idx="12"/>
          </p:nvPr>
        </p:nvSpPr>
        <p:spPr>
          <a:xfrm>
            <a:off x="6553200" y="6356350"/>
            <a:ext cx="2133600" cy="365125"/>
          </a:xfrm>
        </p:spPr>
        <p:txBody>
          <a:bodyPr/>
          <a:lstStyle/>
          <a:p>
            <a:pPr>
              <a:spcAft>
                <a:spcPts val="600"/>
              </a:spcAft>
              <a:defRPr/>
            </a:pPr>
            <a:fld id="{E555BF58-EC52-44FE-A2EB-FC3ED151572B}" type="slidenum">
              <a:rPr lang="ja-JP" altLang="en-US"/>
              <a:pPr>
                <a:spcAft>
                  <a:spcPts val="600"/>
                </a:spcAft>
                <a:defRPr/>
              </a:pPr>
              <a:t>1</a:t>
            </a:fld>
            <a:endParaRPr lang="ja-JP" altLang="en-US"/>
          </a:p>
        </p:txBody>
      </p:sp>
      <p:sp>
        <p:nvSpPr>
          <p:cNvPr id="7" name="TextBox 6">
            <a:extLst>
              <a:ext uri="{FF2B5EF4-FFF2-40B4-BE49-F238E27FC236}">
                <a16:creationId xmlns:a16="http://schemas.microsoft.com/office/drawing/2014/main" id="{BECF7042-2DAD-4F9D-B300-D469DF63A598}"/>
              </a:ext>
            </a:extLst>
          </p:cNvPr>
          <p:cNvSpPr txBox="1">
            <a:spLocks noChangeArrowheads="1"/>
          </p:cNvSpPr>
          <p:nvPr/>
        </p:nvSpPr>
        <p:spPr bwMode="auto">
          <a:xfrm>
            <a:off x="5459760" y="6306775"/>
            <a:ext cx="4320480" cy="400110"/>
          </a:xfrm>
          <a:prstGeom prst="rect">
            <a:avLst/>
          </a:prstGeom>
          <a:noFill/>
          <a:ln w="9525">
            <a:noFill/>
            <a:miter lim="800000"/>
            <a:headEnd/>
            <a:tailEnd/>
          </a:ln>
        </p:spPr>
        <p:txBody>
          <a:bodyPr wrap="square">
            <a:spAutoFit/>
          </a:bodyPr>
          <a:lstStyle/>
          <a:p>
            <a:r>
              <a:rPr lang="en-US" sz="2000" b="1" dirty="0">
                <a:latin typeface="Cambria" panose="02040503050406030204" pitchFamily="18" charset="0"/>
                <a:ea typeface="Cambria" panose="02040503050406030204" pitchFamily="18" charset="0"/>
                <a:cs typeface="Times New Roman" pitchFamily="18" charset="0"/>
              </a:rPr>
              <a:t>Renewable Energy Technology </a:t>
            </a:r>
          </a:p>
        </p:txBody>
      </p:sp>
      <p:pic>
        <p:nvPicPr>
          <p:cNvPr id="1028" name="Picture 4" descr="Bioenergy – State of the Nation Report launched | WoodTECH">
            <a:extLst>
              <a:ext uri="{FF2B5EF4-FFF2-40B4-BE49-F238E27FC236}">
                <a16:creationId xmlns:a16="http://schemas.microsoft.com/office/drawing/2014/main" id="{7255F688-6662-4624-9C80-6C72B7ABED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8669" r="71422"/>
          <a:stretch/>
        </p:blipFill>
        <p:spPr bwMode="auto">
          <a:xfrm>
            <a:off x="3111759" y="1421290"/>
            <a:ext cx="2880320" cy="4015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881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619672" y="87985"/>
            <a:ext cx="590465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SVO as Diesel Substitute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10</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6481F13-3433-48CE-8672-576D6DD966A3}"/>
              </a:ext>
            </a:extLst>
          </p:cNvPr>
          <p:cNvSpPr/>
          <p:nvPr/>
        </p:nvSpPr>
        <p:spPr>
          <a:xfrm>
            <a:off x="395536" y="908720"/>
            <a:ext cx="8104099" cy="4651915"/>
          </a:xfrm>
          <a:prstGeom prst="rect">
            <a:avLst/>
          </a:prstGeom>
        </p:spPr>
        <p:txBody>
          <a:bodyPr wrap="square">
            <a:spAutoFit/>
          </a:bodyPr>
          <a:lstStyle/>
          <a:p>
            <a:pPr algn="just">
              <a:lnSpc>
                <a:spcPct val="150000"/>
              </a:lnSpc>
            </a:pPr>
            <a:r>
              <a:rPr lang="en-US" sz="2000" b="1" u="sng" dirty="0">
                <a:solidFill>
                  <a:srgbClr val="FF0000"/>
                </a:solidFill>
                <a:latin typeface="Cambria" panose="02040503050406030204" pitchFamily="18" charset="0"/>
                <a:ea typeface="Cambria" panose="02040503050406030204" pitchFamily="18" charset="0"/>
              </a:rPr>
              <a:t>Advantages:</a:t>
            </a:r>
          </a:p>
          <a:p>
            <a:pPr marL="742950" lvl="1"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Directly delivered by oil plants. Simple and cheap biofuel.</a:t>
            </a:r>
          </a:p>
          <a:p>
            <a:pPr marL="742950" lvl="1"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Can easily be produced and used at small scales i.e. free from centralized manufacturing or from political/corporate misuse.</a:t>
            </a:r>
          </a:p>
          <a:p>
            <a:pPr lvl="1" algn="just">
              <a:lnSpc>
                <a:spcPct val="150000"/>
              </a:lnSpc>
            </a:pPr>
            <a:endParaRPr lang="en-US" sz="2000" b="1" dirty="0">
              <a:latin typeface="Cambria" panose="02040503050406030204" pitchFamily="18" charset="0"/>
              <a:ea typeface="Cambria" panose="02040503050406030204" pitchFamily="18" charset="0"/>
            </a:endParaRPr>
          </a:p>
          <a:p>
            <a:pPr algn="just">
              <a:lnSpc>
                <a:spcPct val="150000"/>
              </a:lnSpc>
            </a:pPr>
            <a:r>
              <a:rPr lang="en-US" sz="2000" b="1" u="sng" dirty="0">
                <a:solidFill>
                  <a:srgbClr val="FF0000"/>
                </a:solidFill>
                <a:latin typeface="Cambria" panose="02040503050406030204" pitchFamily="18" charset="0"/>
                <a:ea typeface="Cambria" panose="02040503050406030204" pitchFamily="18" charset="0"/>
              </a:rPr>
              <a:t>Disadvantages:</a:t>
            </a:r>
          </a:p>
          <a:p>
            <a:pPr marL="742950" lvl="1"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High viscosity and prone to waxing, coking, freezing, aging.</a:t>
            </a:r>
          </a:p>
          <a:p>
            <a:pPr marL="742950" lvl="1"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Difficult cold start to the engine, cokes on injectors or valves.</a:t>
            </a:r>
          </a:p>
          <a:p>
            <a:pPr marL="742950" lvl="1"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Engines need to be specially converted/adopted as SVO.</a:t>
            </a:r>
          </a:p>
        </p:txBody>
      </p:sp>
    </p:spTree>
    <p:extLst>
      <p:ext uri="{BB962C8B-B14F-4D97-AF65-F5344CB8AC3E}">
        <p14:creationId xmlns:p14="http://schemas.microsoft.com/office/powerpoint/2010/main" val="241845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619672" y="87985"/>
            <a:ext cx="590465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SVO as Diesel Substitute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11</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3B78E8F-A3D6-4383-BF6F-0477E291CADA}"/>
              </a:ext>
            </a:extLst>
          </p:cNvPr>
          <p:cNvSpPr/>
          <p:nvPr/>
        </p:nvSpPr>
        <p:spPr>
          <a:xfrm>
            <a:off x="179512" y="764704"/>
            <a:ext cx="8784976" cy="4651915"/>
          </a:xfrm>
          <a:prstGeom prst="rect">
            <a:avLst/>
          </a:prstGeom>
        </p:spPr>
        <p:txBody>
          <a:bodyPr wrap="square">
            <a:spAutoFit/>
          </a:bodyPr>
          <a:lstStyle/>
          <a:p>
            <a:pPr algn="just">
              <a:lnSpc>
                <a:spcPct val="150000"/>
              </a:lnSpc>
            </a:pPr>
            <a:r>
              <a:rPr lang="en-US" sz="2000" b="1" u="sng" dirty="0">
                <a:solidFill>
                  <a:srgbClr val="FF0000"/>
                </a:solidFill>
                <a:latin typeface="Cambria" panose="02040503050406030204" pitchFamily="18" charset="0"/>
                <a:ea typeface="Cambria" panose="02040503050406030204" pitchFamily="18" charset="0"/>
              </a:rPr>
              <a:t>Way to solve the problems:</a:t>
            </a:r>
          </a:p>
          <a:p>
            <a:pPr marL="285750"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Preheat the SVO before it reaches the engine by adding a simple heat exchanger along the fuel line.</a:t>
            </a:r>
          </a:p>
          <a:p>
            <a:pPr marL="285750"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Upgrade of injectors and/or fuel pumps for cold-starting on 100% SVO.</a:t>
            </a:r>
          </a:p>
          <a:p>
            <a:pPr marL="285750"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Avoid using SVO older than 2 years, store in dark and ventilated rooms.</a:t>
            </a:r>
          </a:p>
          <a:p>
            <a:pPr marL="285750"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Double-tank solution- cold start on diesel then switch to SVO</a:t>
            </a:r>
          </a:p>
          <a:p>
            <a:pPr marL="285750" indent="-285750" algn="just">
              <a:lnSpc>
                <a:spcPct val="150000"/>
              </a:lnSpc>
              <a:buFont typeface="Arial" panose="020B0604020202020204" pitchFamily="34" charset="0"/>
              <a:buChar char="•"/>
            </a:pPr>
            <a:endParaRPr lang="en-US" sz="2000" b="1" dirty="0">
              <a:latin typeface="Cambria" panose="02040503050406030204" pitchFamily="18" charset="0"/>
              <a:ea typeface="Cambria" panose="02040503050406030204" pitchFamily="18" charset="0"/>
            </a:endParaRPr>
          </a:p>
          <a:p>
            <a:pPr algn="just">
              <a:lnSpc>
                <a:spcPct val="150000"/>
              </a:lnSpc>
            </a:pPr>
            <a:r>
              <a:rPr lang="en-US" sz="2000" b="1" u="sng" dirty="0">
                <a:solidFill>
                  <a:srgbClr val="FF0000"/>
                </a:solidFill>
                <a:latin typeface="Cambria" panose="02040503050406030204" pitchFamily="18" charset="0"/>
                <a:ea typeface="Cambria" panose="02040503050406030204" pitchFamily="18" charset="0"/>
              </a:rPr>
              <a:t>Combustion Characteristics:</a:t>
            </a:r>
          </a:p>
          <a:p>
            <a:pPr marL="285750"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Both SVO and biodiesel behave in the same way and produce the same pollutant emissions as fossil diesel fuel when combusted. </a:t>
            </a:r>
          </a:p>
        </p:txBody>
      </p:sp>
    </p:spTree>
    <p:extLst>
      <p:ext uri="{BB962C8B-B14F-4D97-AF65-F5344CB8AC3E}">
        <p14:creationId xmlns:p14="http://schemas.microsoft.com/office/powerpoint/2010/main" val="140352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619672" y="87985"/>
            <a:ext cx="590465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SVO as Diesel Substitute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12</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3B78E8F-A3D6-4383-BF6F-0477E291CADA}"/>
              </a:ext>
            </a:extLst>
          </p:cNvPr>
          <p:cNvSpPr/>
          <p:nvPr/>
        </p:nvSpPr>
        <p:spPr>
          <a:xfrm>
            <a:off x="179512" y="764704"/>
            <a:ext cx="8784976" cy="4651915"/>
          </a:xfrm>
          <a:prstGeom prst="rect">
            <a:avLst/>
          </a:prstGeom>
        </p:spPr>
        <p:txBody>
          <a:bodyPr wrap="square">
            <a:spAutoFit/>
          </a:bodyPr>
          <a:lstStyle/>
          <a:p>
            <a:pPr algn="just">
              <a:lnSpc>
                <a:spcPct val="150000"/>
              </a:lnSpc>
            </a:pPr>
            <a:r>
              <a:rPr lang="en-US" sz="2000" b="1" u="sng" dirty="0">
                <a:solidFill>
                  <a:srgbClr val="FF0000"/>
                </a:solidFill>
                <a:latin typeface="Cambria" panose="02040503050406030204" pitchFamily="18" charset="0"/>
                <a:ea typeface="Cambria" panose="02040503050406030204" pitchFamily="18" charset="0"/>
              </a:rPr>
              <a:t>Way to solve the problems:</a:t>
            </a:r>
          </a:p>
          <a:p>
            <a:pPr marL="285750"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Preheat the SVO before it reaches the engine by adding a simple heat exchanger along the fuel line.</a:t>
            </a:r>
          </a:p>
          <a:p>
            <a:pPr marL="285750"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Upgrade of injectors and/or fuel pumps for cold-starting on 100% SVO.</a:t>
            </a:r>
          </a:p>
          <a:p>
            <a:pPr marL="285750"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Avoid using SVO older than 2 years, store in dark and ventilated rooms.</a:t>
            </a:r>
          </a:p>
          <a:p>
            <a:pPr marL="285750"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Double-tank solution- cold start on diesel then switch to SVO</a:t>
            </a:r>
          </a:p>
          <a:p>
            <a:pPr marL="285750" indent="-285750" algn="just">
              <a:lnSpc>
                <a:spcPct val="150000"/>
              </a:lnSpc>
              <a:buFont typeface="Arial" panose="020B0604020202020204" pitchFamily="34" charset="0"/>
              <a:buChar char="•"/>
            </a:pPr>
            <a:endParaRPr lang="en-US" sz="2000" b="1" dirty="0">
              <a:latin typeface="Cambria" panose="02040503050406030204" pitchFamily="18" charset="0"/>
              <a:ea typeface="Cambria" panose="02040503050406030204" pitchFamily="18" charset="0"/>
            </a:endParaRPr>
          </a:p>
          <a:p>
            <a:pPr algn="just">
              <a:lnSpc>
                <a:spcPct val="150000"/>
              </a:lnSpc>
            </a:pPr>
            <a:r>
              <a:rPr lang="en-US" sz="2000" b="1" u="sng" dirty="0">
                <a:solidFill>
                  <a:srgbClr val="FF0000"/>
                </a:solidFill>
                <a:latin typeface="Cambria" panose="02040503050406030204" pitchFamily="18" charset="0"/>
                <a:ea typeface="Cambria" panose="02040503050406030204" pitchFamily="18" charset="0"/>
              </a:rPr>
              <a:t>Combustion Characteristics:</a:t>
            </a:r>
          </a:p>
          <a:p>
            <a:pPr marL="285750"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Both SVO and biodiesel behave in the same way and produce the same pollutant emissions as fossil diesel fuel when combusted. </a:t>
            </a:r>
          </a:p>
        </p:txBody>
      </p:sp>
    </p:spTree>
    <p:extLst>
      <p:ext uri="{BB962C8B-B14F-4D97-AF65-F5344CB8AC3E}">
        <p14:creationId xmlns:p14="http://schemas.microsoft.com/office/powerpoint/2010/main" val="919927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699792" y="148570"/>
            <a:ext cx="388843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Biogas Production</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13</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D9FBD895-CDF8-46FA-BB91-F1ACBAF81D24}"/>
              </a:ext>
            </a:extLst>
          </p:cNvPr>
          <p:cNvSpPr/>
          <p:nvPr/>
        </p:nvSpPr>
        <p:spPr>
          <a:xfrm>
            <a:off x="143508" y="764123"/>
            <a:ext cx="8856984" cy="5145191"/>
          </a:xfrm>
          <a:prstGeom prst="rect">
            <a:avLst/>
          </a:prstGeom>
        </p:spPr>
        <p:txBody>
          <a:bodyPr wrap="square">
            <a:spAutoFit/>
          </a:bodyPr>
          <a:lstStyle/>
          <a:p>
            <a:pPr algn="just">
              <a:lnSpc>
                <a:spcPct val="150000"/>
              </a:lnSpc>
            </a:pPr>
            <a:r>
              <a:rPr lang="en-US" sz="1700" b="1" dirty="0">
                <a:latin typeface="Cambria" panose="02040503050406030204" pitchFamily="18" charset="0"/>
                <a:ea typeface="Cambria" panose="02040503050406030204" pitchFamily="18" charset="0"/>
              </a:rPr>
              <a:t>A simplified stoichiometry for anaerobic digestion of biomass is:</a:t>
            </a:r>
          </a:p>
          <a:p>
            <a:pPr algn="just">
              <a:lnSpc>
                <a:spcPct val="150000"/>
              </a:lnSpc>
            </a:pPr>
            <a:r>
              <a:rPr lang="en-US" sz="1700" b="1" dirty="0">
                <a:latin typeface="Cambria" panose="02040503050406030204" pitchFamily="18" charset="0"/>
                <a:ea typeface="Cambria" panose="02040503050406030204" pitchFamily="18" charset="0"/>
              </a:rPr>
              <a:t>	</a:t>
            </a:r>
            <a:r>
              <a:rPr lang="en-US" sz="1700" b="1" dirty="0">
                <a:solidFill>
                  <a:srgbClr val="FF0000"/>
                </a:solidFill>
                <a:latin typeface="Cambria" panose="02040503050406030204" pitchFamily="18" charset="0"/>
                <a:ea typeface="Cambria" panose="02040503050406030204" pitchFamily="18" charset="0"/>
              </a:rPr>
              <a:t>C</a:t>
            </a:r>
            <a:r>
              <a:rPr lang="en-US" sz="1700" b="1" baseline="-25000" dirty="0">
                <a:solidFill>
                  <a:srgbClr val="FF0000"/>
                </a:solidFill>
                <a:latin typeface="Cambria" panose="02040503050406030204" pitchFamily="18" charset="0"/>
                <a:ea typeface="Cambria" panose="02040503050406030204" pitchFamily="18" charset="0"/>
              </a:rPr>
              <a:t>6</a:t>
            </a:r>
            <a:r>
              <a:rPr lang="en-US" sz="1700" b="1" dirty="0">
                <a:solidFill>
                  <a:srgbClr val="FF0000"/>
                </a:solidFill>
                <a:latin typeface="Cambria" panose="02040503050406030204" pitchFamily="18" charset="0"/>
                <a:ea typeface="Cambria" panose="02040503050406030204" pitchFamily="18" charset="0"/>
              </a:rPr>
              <a:t>H</a:t>
            </a:r>
            <a:r>
              <a:rPr lang="en-US" sz="1700" b="1" baseline="-25000" dirty="0">
                <a:solidFill>
                  <a:srgbClr val="FF0000"/>
                </a:solidFill>
                <a:latin typeface="Cambria" panose="02040503050406030204" pitchFamily="18" charset="0"/>
                <a:ea typeface="Cambria" panose="02040503050406030204" pitchFamily="18" charset="0"/>
              </a:rPr>
              <a:t>10</a:t>
            </a:r>
            <a:r>
              <a:rPr lang="en-US" sz="1700" b="1" dirty="0">
                <a:solidFill>
                  <a:srgbClr val="FF0000"/>
                </a:solidFill>
                <a:latin typeface="Cambria" panose="02040503050406030204" pitchFamily="18" charset="0"/>
                <a:ea typeface="Cambria" panose="02040503050406030204" pitchFamily="18" charset="0"/>
              </a:rPr>
              <a:t>O</a:t>
            </a:r>
            <a:r>
              <a:rPr lang="en-US" sz="1700" b="1" baseline="-25000" dirty="0">
                <a:solidFill>
                  <a:srgbClr val="FF0000"/>
                </a:solidFill>
                <a:latin typeface="Cambria" panose="02040503050406030204" pitchFamily="18" charset="0"/>
                <a:ea typeface="Cambria" panose="02040503050406030204" pitchFamily="18" charset="0"/>
              </a:rPr>
              <a:t>5</a:t>
            </a:r>
            <a:r>
              <a:rPr lang="en-US" sz="1700" b="1" dirty="0">
                <a:solidFill>
                  <a:srgbClr val="FF0000"/>
                </a:solidFill>
                <a:latin typeface="Cambria" panose="02040503050406030204" pitchFamily="18" charset="0"/>
                <a:ea typeface="Cambria" panose="02040503050406030204" pitchFamily="18" charset="0"/>
              </a:rPr>
              <a:t> + H</a:t>
            </a:r>
            <a:r>
              <a:rPr lang="en-US" sz="1700" b="1" baseline="-25000" dirty="0">
                <a:solidFill>
                  <a:srgbClr val="FF0000"/>
                </a:solidFill>
                <a:latin typeface="Cambria" panose="02040503050406030204" pitchFamily="18" charset="0"/>
                <a:ea typeface="Cambria" panose="02040503050406030204" pitchFamily="18" charset="0"/>
              </a:rPr>
              <a:t>2</a:t>
            </a:r>
            <a:r>
              <a:rPr lang="en-US" sz="1700" b="1" dirty="0">
                <a:solidFill>
                  <a:srgbClr val="FF0000"/>
                </a:solidFill>
                <a:latin typeface="Cambria" panose="02040503050406030204" pitchFamily="18" charset="0"/>
                <a:ea typeface="Cambria" panose="02040503050406030204" pitchFamily="18" charset="0"/>
              </a:rPr>
              <a:t>O         3 CH</a:t>
            </a:r>
            <a:r>
              <a:rPr lang="en-US" sz="1700" b="1" baseline="-25000" dirty="0">
                <a:solidFill>
                  <a:srgbClr val="FF0000"/>
                </a:solidFill>
                <a:latin typeface="Cambria" panose="02040503050406030204" pitchFamily="18" charset="0"/>
                <a:ea typeface="Cambria" panose="02040503050406030204" pitchFamily="18" charset="0"/>
              </a:rPr>
              <a:t>4</a:t>
            </a:r>
            <a:r>
              <a:rPr lang="en-US" sz="1700" b="1" dirty="0">
                <a:solidFill>
                  <a:srgbClr val="FF0000"/>
                </a:solidFill>
                <a:latin typeface="Cambria" panose="02040503050406030204" pitchFamily="18" charset="0"/>
                <a:ea typeface="Cambria" panose="02040503050406030204" pitchFamily="18" charset="0"/>
              </a:rPr>
              <a:t>   + 3 CO</a:t>
            </a:r>
            <a:r>
              <a:rPr lang="en-US" sz="1700" b="1" baseline="-25000" dirty="0">
                <a:solidFill>
                  <a:srgbClr val="FF0000"/>
                </a:solidFill>
                <a:latin typeface="Cambria" panose="02040503050406030204" pitchFamily="18" charset="0"/>
                <a:ea typeface="Cambria" panose="02040503050406030204" pitchFamily="18" charset="0"/>
              </a:rPr>
              <a:t>2</a:t>
            </a:r>
          </a:p>
          <a:p>
            <a:pPr algn="just">
              <a:lnSpc>
                <a:spcPct val="150000"/>
              </a:lnSpc>
            </a:pPr>
            <a:r>
              <a:rPr lang="en-US" sz="1700" b="1" dirty="0">
                <a:latin typeface="Cambria" panose="02040503050406030204" pitchFamily="18" charset="0"/>
                <a:ea typeface="Cambria" panose="02040503050406030204" pitchFamily="18" charset="0"/>
              </a:rPr>
              <a:t>The process is based on the breakdown of the organic macro-molecules of biomass by naturally occurring micro-organisms, through the following four steps:</a:t>
            </a:r>
          </a:p>
          <a:p>
            <a:pPr marL="742950" lvl="1" indent="-285750" algn="just">
              <a:lnSpc>
                <a:spcPct val="150000"/>
              </a:lnSpc>
              <a:buFont typeface="Arial" panose="020B0604020202020204" pitchFamily="34" charset="0"/>
              <a:buChar char="•"/>
            </a:pPr>
            <a:r>
              <a:rPr lang="en-US" sz="1700" b="1" dirty="0">
                <a:solidFill>
                  <a:srgbClr val="FF0000"/>
                </a:solidFill>
                <a:latin typeface="Cambria" panose="02040503050406030204" pitchFamily="18" charset="0"/>
                <a:ea typeface="Cambria" panose="02040503050406030204" pitchFamily="18" charset="0"/>
              </a:rPr>
              <a:t>Hydrolysis: </a:t>
            </a:r>
            <a:r>
              <a:rPr lang="en-US" sz="1700" b="1" dirty="0">
                <a:latin typeface="Cambria" panose="02040503050406030204" pitchFamily="18" charset="0"/>
                <a:ea typeface="Cambria" panose="02040503050406030204" pitchFamily="18" charset="0"/>
              </a:rPr>
              <a:t>Polymers such as cellulose, starch, proteins and lipids are hydrolyzed to soluble compounds (monomers) such as sugars.</a:t>
            </a:r>
          </a:p>
          <a:p>
            <a:pPr marL="742950" lvl="1" indent="-285750" algn="just">
              <a:lnSpc>
                <a:spcPct val="150000"/>
              </a:lnSpc>
              <a:buFont typeface="Arial" panose="020B0604020202020204" pitchFamily="34" charset="0"/>
              <a:buChar char="•"/>
            </a:pPr>
            <a:r>
              <a:rPr lang="en-US" sz="1700" b="1" dirty="0">
                <a:solidFill>
                  <a:srgbClr val="FF0000"/>
                </a:solidFill>
                <a:latin typeface="Cambria" panose="02040503050406030204" pitchFamily="18" charset="0"/>
                <a:ea typeface="Cambria" panose="02040503050406030204" pitchFamily="18" charset="0"/>
              </a:rPr>
              <a:t>Fermentation: </a:t>
            </a:r>
            <a:r>
              <a:rPr lang="en-US" sz="1700" b="1" dirty="0">
                <a:latin typeface="Cambria" panose="02040503050406030204" pitchFamily="18" charset="0"/>
                <a:ea typeface="Cambria" panose="02040503050406030204" pitchFamily="18" charset="0"/>
              </a:rPr>
              <a:t>Soluble compounds are converted to different compounds such </a:t>
            </a:r>
            <a:r>
              <a:rPr lang="en-US" sz="1700" b="1" dirty="0">
                <a:solidFill>
                  <a:srgbClr val="FF0000"/>
                </a:solidFill>
                <a:latin typeface="Cambria" panose="02040503050406030204" pitchFamily="18" charset="0"/>
                <a:ea typeface="Cambria" panose="02040503050406030204" pitchFamily="18" charset="0"/>
              </a:rPr>
              <a:t>as amino acids, fatty acids, alcohols, CO</a:t>
            </a:r>
            <a:r>
              <a:rPr lang="en-US" sz="1700" b="1" baseline="-25000" dirty="0">
                <a:solidFill>
                  <a:srgbClr val="FF0000"/>
                </a:solidFill>
                <a:latin typeface="Cambria" panose="02040503050406030204" pitchFamily="18" charset="0"/>
                <a:ea typeface="Cambria" panose="02040503050406030204" pitchFamily="18" charset="0"/>
              </a:rPr>
              <a:t>2</a:t>
            </a:r>
            <a:r>
              <a:rPr lang="en-US" sz="1700" b="1" dirty="0">
                <a:solidFill>
                  <a:srgbClr val="FF0000"/>
                </a:solidFill>
                <a:latin typeface="Cambria" panose="02040503050406030204" pitchFamily="18" charset="0"/>
                <a:ea typeface="Cambria" panose="02040503050406030204" pitchFamily="18" charset="0"/>
              </a:rPr>
              <a:t>, H</a:t>
            </a:r>
            <a:r>
              <a:rPr lang="en-US" sz="1700" b="1" baseline="-25000" dirty="0">
                <a:solidFill>
                  <a:srgbClr val="FF0000"/>
                </a:solidFill>
                <a:latin typeface="Cambria" panose="02040503050406030204" pitchFamily="18" charset="0"/>
                <a:ea typeface="Cambria" panose="02040503050406030204" pitchFamily="18" charset="0"/>
              </a:rPr>
              <a:t>2</a:t>
            </a:r>
            <a:r>
              <a:rPr lang="en-US" sz="1700" b="1" dirty="0">
                <a:solidFill>
                  <a:srgbClr val="FF0000"/>
                </a:solidFill>
                <a:latin typeface="Cambria" panose="02040503050406030204" pitchFamily="18" charset="0"/>
                <a:ea typeface="Cambria" panose="02040503050406030204" pitchFamily="18" charset="0"/>
              </a:rPr>
              <a:t>, NH</a:t>
            </a:r>
            <a:r>
              <a:rPr lang="en-US" sz="1700" b="1" baseline="-25000" dirty="0">
                <a:solidFill>
                  <a:srgbClr val="FF0000"/>
                </a:solidFill>
                <a:latin typeface="Cambria" panose="02040503050406030204" pitchFamily="18" charset="0"/>
                <a:ea typeface="Cambria" panose="02040503050406030204" pitchFamily="18" charset="0"/>
              </a:rPr>
              <a:t>3</a:t>
            </a:r>
            <a:r>
              <a:rPr lang="en-US" sz="1700" b="1" dirty="0">
                <a:solidFill>
                  <a:srgbClr val="FF0000"/>
                </a:solidFill>
                <a:latin typeface="Cambria" panose="02040503050406030204" pitchFamily="18" charset="0"/>
                <a:ea typeface="Cambria" panose="02040503050406030204" pitchFamily="18" charset="0"/>
              </a:rPr>
              <a:t> and H</a:t>
            </a:r>
            <a:r>
              <a:rPr lang="en-US" sz="1700" b="1" baseline="-25000" dirty="0">
                <a:solidFill>
                  <a:srgbClr val="FF0000"/>
                </a:solidFill>
                <a:latin typeface="Cambria" panose="02040503050406030204" pitchFamily="18" charset="0"/>
                <a:ea typeface="Cambria" panose="02040503050406030204" pitchFamily="18" charset="0"/>
              </a:rPr>
              <a:t>2</a:t>
            </a:r>
            <a:r>
              <a:rPr lang="en-US" sz="1700" b="1" dirty="0">
                <a:solidFill>
                  <a:srgbClr val="FF0000"/>
                </a:solidFill>
                <a:latin typeface="Cambria" panose="02040503050406030204" pitchFamily="18" charset="0"/>
                <a:ea typeface="Cambria" panose="02040503050406030204" pitchFamily="18" charset="0"/>
              </a:rPr>
              <a:t>S.</a:t>
            </a:r>
          </a:p>
          <a:p>
            <a:pPr marL="742950" lvl="1" indent="-285750" algn="just">
              <a:lnSpc>
                <a:spcPct val="150000"/>
              </a:lnSpc>
              <a:buFont typeface="Arial" panose="020B0604020202020204" pitchFamily="34" charset="0"/>
              <a:buChar char="•"/>
            </a:pPr>
            <a:r>
              <a:rPr lang="en-US" sz="1700" b="1" dirty="0" err="1">
                <a:solidFill>
                  <a:srgbClr val="FF0000"/>
                </a:solidFill>
                <a:latin typeface="Cambria" panose="02040503050406030204" pitchFamily="18" charset="0"/>
                <a:ea typeface="Cambria" panose="02040503050406030204" pitchFamily="18" charset="0"/>
              </a:rPr>
              <a:t>Acetogenesis</a:t>
            </a:r>
            <a:r>
              <a:rPr lang="en-US" sz="1700" b="1" dirty="0">
                <a:solidFill>
                  <a:srgbClr val="FF0000"/>
                </a:solidFill>
                <a:latin typeface="Cambria" panose="02040503050406030204" pitchFamily="18" charset="0"/>
                <a:ea typeface="Cambria" panose="02040503050406030204" pitchFamily="18" charset="0"/>
              </a:rPr>
              <a:t>: </a:t>
            </a:r>
            <a:r>
              <a:rPr lang="en-US" sz="1700" b="1" dirty="0">
                <a:latin typeface="Cambria" panose="02040503050406030204" pitchFamily="18" charset="0"/>
                <a:ea typeface="Cambria" panose="02040503050406030204" pitchFamily="18" charset="0"/>
              </a:rPr>
              <a:t>Fermentation products are then converted to a mixture of hydrogen, low molecular weight acids (primarily acetic acid) and carbon dioxide.</a:t>
            </a:r>
          </a:p>
          <a:p>
            <a:pPr marL="742950" lvl="1" indent="-285750" algn="just">
              <a:lnSpc>
                <a:spcPct val="150000"/>
              </a:lnSpc>
              <a:buFont typeface="Arial" panose="020B0604020202020204" pitchFamily="34" charset="0"/>
              <a:buChar char="•"/>
            </a:pPr>
            <a:r>
              <a:rPr lang="en-US" sz="1700" b="1" dirty="0">
                <a:solidFill>
                  <a:srgbClr val="FF0000"/>
                </a:solidFill>
                <a:latin typeface="Cambria" panose="02040503050406030204" pitchFamily="18" charset="0"/>
                <a:ea typeface="Cambria" panose="02040503050406030204" pitchFamily="18" charset="0"/>
              </a:rPr>
              <a:t>Methanogenesis: </a:t>
            </a:r>
            <a:r>
              <a:rPr lang="en-US" sz="1700" b="1" dirty="0">
                <a:latin typeface="Cambria" panose="02040503050406030204" pitchFamily="18" charset="0"/>
                <a:ea typeface="Cambria" panose="02040503050406030204" pitchFamily="18" charset="0"/>
              </a:rPr>
              <a:t>Products of the acetogenesis step are reacted together to produce methane. </a:t>
            </a:r>
          </a:p>
        </p:txBody>
      </p:sp>
      <p:cxnSp>
        <p:nvCxnSpPr>
          <p:cNvPr id="11" name="Straight Arrow Connector 10">
            <a:extLst>
              <a:ext uri="{FF2B5EF4-FFF2-40B4-BE49-F238E27FC236}">
                <a16:creationId xmlns:a16="http://schemas.microsoft.com/office/drawing/2014/main" id="{9CE69C0B-C136-4180-BD4A-7888968DF217}"/>
              </a:ext>
            </a:extLst>
          </p:cNvPr>
          <p:cNvCxnSpPr/>
          <p:nvPr/>
        </p:nvCxnSpPr>
        <p:spPr bwMode="auto">
          <a:xfrm>
            <a:off x="2586810" y="1412776"/>
            <a:ext cx="304800" cy="0"/>
          </a:xfrm>
          <a:prstGeom prst="straightConnector1">
            <a:avLst/>
          </a:prstGeom>
          <a:ln>
            <a:solidFill>
              <a:srgbClr val="FF0000"/>
            </a:solidFill>
            <a:headEnd type="none" w="med" len="med"/>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12074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699792" y="148570"/>
            <a:ext cx="388843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Biogas Production</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14</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0CDFD55-90B6-4213-B46B-F359BE1FBDAA}"/>
              </a:ext>
            </a:extLst>
          </p:cNvPr>
          <p:cNvPicPr>
            <a:picLocks noChangeAspect="1"/>
          </p:cNvPicPr>
          <p:nvPr/>
        </p:nvPicPr>
        <p:blipFill>
          <a:blip r:embed="rId3"/>
          <a:stretch>
            <a:fillRect/>
          </a:stretch>
        </p:blipFill>
        <p:spPr>
          <a:xfrm>
            <a:off x="643508" y="1042987"/>
            <a:ext cx="8001000" cy="4772025"/>
          </a:xfrm>
          <a:prstGeom prst="rect">
            <a:avLst/>
          </a:prstGeom>
        </p:spPr>
      </p:pic>
    </p:spTree>
    <p:extLst>
      <p:ext uri="{BB962C8B-B14F-4D97-AF65-F5344CB8AC3E}">
        <p14:creationId xmlns:p14="http://schemas.microsoft.com/office/powerpoint/2010/main" val="1150251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699792" y="148570"/>
            <a:ext cx="388843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Biogas Yield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15</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A6E0E8F-092A-4C41-82F5-9E987ACCFA57}"/>
              </a:ext>
            </a:extLst>
          </p:cNvPr>
          <p:cNvSpPr/>
          <p:nvPr/>
        </p:nvSpPr>
        <p:spPr>
          <a:xfrm>
            <a:off x="148479" y="1052736"/>
            <a:ext cx="8847042" cy="4651915"/>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sz="2000" b="1" dirty="0">
                <a:latin typeface="Cambria" panose="02040503050406030204" pitchFamily="18" charset="0"/>
                <a:ea typeface="Cambria" panose="02040503050406030204" pitchFamily="18" charset="0"/>
              </a:rPr>
              <a:t>Around </a:t>
            </a:r>
            <a:r>
              <a:rPr lang="en-US" sz="2000" b="1" dirty="0">
                <a:solidFill>
                  <a:srgbClr val="FF0000"/>
                </a:solidFill>
                <a:latin typeface="Cambria" panose="02040503050406030204" pitchFamily="18" charset="0"/>
                <a:ea typeface="Cambria" panose="02040503050406030204" pitchFamily="18" charset="0"/>
              </a:rPr>
              <a:t>50-60%</a:t>
            </a:r>
            <a:r>
              <a:rPr lang="en-US" sz="2000" b="1" dirty="0">
                <a:latin typeface="Cambria" panose="02040503050406030204" pitchFamily="18" charset="0"/>
                <a:ea typeface="Cambria" panose="02040503050406030204" pitchFamily="18" charset="0"/>
              </a:rPr>
              <a:t> of the initial energy content in the organic material can be converted to biogas in a properly operated digester.</a:t>
            </a:r>
          </a:p>
          <a:p>
            <a:pPr marL="285750" indent="-285750" algn="just">
              <a:lnSpc>
                <a:spcPct val="150000"/>
              </a:lnSpc>
              <a:buFont typeface="Wingdings" panose="05000000000000000000" pitchFamily="2" charset="2"/>
              <a:buChar char="v"/>
            </a:pPr>
            <a:endParaRPr lang="en-US" sz="2000" b="1" dirty="0">
              <a:latin typeface="Cambria" panose="02040503050406030204" pitchFamily="18" charset="0"/>
              <a:ea typeface="Cambria" panose="02040503050406030204" pitchFamily="18" charset="0"/>
            </a:endParaRPr>
          </a:p>
          <a:p>
            <a:pPr marL="285750" indent="-285750" algn="just">
              <a:lnSpc>
                <a:spcPct val="150000"/>
              </a:lnSpc>
              <a:buFont typeface="Wingdings" panose="05000000000000000000" pitchFamily="2" charset="2"/>
              <a:buChar char="v"/>
            </a:pPr>
            <a:r>
              <a:rPr lang="en-US" sz="2000" b="1" dirty="0">
                <a:latin typeface="Cambria" panose="02040503050406030204" pitchFamily="18" charset="0"/>
                <a:ea typeface="Cambria" panose="02040503050406030204" pitchFamily="18" charset="0"/>
              </a:rPr>
              <a:t>The resultant gas mixture consists of CH</a:t>
            </a:r>
            <a:r>
              <a:rPr lang="en-US" sz="2000" b="1" baseline="-25000" dirty="0">
                <a:latin typeface="Cambria" panose="02040503050406030204" pitchFamily="18" charset="0"/>
                <a:ea typeface="Cambria" panose="02040503050406030204" pitchFamily="18" charset="0"/>
              </a:rPr>
              <a:t>4</a:t>
            </a:r>
            <a:r>
              <a:rPr lang="en-US" sz="2000" b="1" dirty="0">
                <a:latin typeface="Cambria" panose="02040503050406030204" pitchFamily="18" charset="0"/>
                <a:ea typeface="Cambria" panose="02040503050406030204" pitchFamily="18" charset="0"/>
              </a:rPr>
              <a:t> (60-65%), CO</a:t>
            </a:r>
            <a:r>
              <a:rPr lang="en-US" sz="2000" b="1" baseline="-25000" dirty="0">
                <a:latin typeface="Cambria" panose="02040503050406030204" pitchFamily="18" charset="0"/>
                <a:ea typeface="Cambria" panose="02040503050406030204" pitchFamily="18" charset="0"/>
              </a:rPr>
              <a:t>2 </a:t>
            </a:r>
            <a:r>
              <a:rPr lang="en-US" sz="2000" b="1" dirty="0">
                <a:latin typeface="Cambria" panose="02040503050406030204" pitchFamily="18" charset="0"/>
                <a:ea typeface="Cambria" panose="02040503050406030204" pitchFamily="18" charset="0"/>
              </a:rPr>
              <a:t>(the rest) and small amounts of water vapors, H</a:t>
            </a:r>
            <a:r>
              <a:rPr lang="en-US" sz="2000" b="1" baseline="-25000" dirty="0">
                <a:latin typeface="Cambria" panose="02040503050406030204" pitchFamily="18" charset="0"/>
                <a:ea typeface="Cambria" panose="02040503050406030204" pitchFamily="18" charset="0"/>
              </a:rPr>
              <a:t>2</a:t>
            </a:r>
            <a:r>
              <a:rPr lang="en-US" sz="2000" b="1" dirty="0">
                <a:latin typeface="Cambria" panose="02040503050406030204" pitchFamily="18" charset="0"/>
                <a:ea typeface="Cambria" panose="02040503050406030204" pitchFamily="18" charset="0"/>
              </a:rPr>
              <a:t>S, NH</a:t>
            </a:r>
            <a:r>
              <a:rPr lang="en-US" sz="2000" b="1" baseline="-25000" dirty="0">
                <a:latin typeface="Cambria" panose="02040503050406030204" pitchFamily="18" charset="0"/>
                <a:ea typeface="Cambria" panose="02040503050406030204" pitchFamily="18" charset="0"/>
              </a:rPr>
              <a:t>3</a:t>
            </a:r>
            <a:r>
              <a:rPr lang="en-US" sz="2000" b="1" dirty="0">
                <a:latin typeface="Cambria" panose="02040503050406030204" pitchFamily="18" charset="0"/>
                <a:ea typeface="Cambria" panose="02040503050406030204" pitchFamily="18" charset="0"/>
              </a:rPr>
              <a:t> and some organic that give bad odor. </a:t>
            </a:r>
          </a:p>
          <a:p>
            <a:pPr marL="285750" indent="-285750" algn="just">
              <a:lnSpc>
                <a:spcPct val="150000"/>
              </a:lnSpc>
              <a:buFont typeface="Wingdings" panose="05000000000000000000" pitchFamily="2" charset="2"/>
              <a:buChar char="v"/>
            </a:pPr>
            <a:r>
              <a:rPr lang="en-US" sz="2000" b="1" dirty="0">
                <a:latin typeface="Cambria" panose="02040503050406030204" pitchFamily="18" charset="0"/>
                <a:ea typeface="Cambria" panose="02040503050406030204" pitchFamily="18" charset="0"/>
              </a:rPr>
              <a:t>	</a:t>
            </a:r>
          </a:p>
          <a:p>
            <a:pPr marL="285750" indent="-285750" algn="just">
              <a:lnSpc>
                <a:spcPct val="150000"/>
              </a:lnSpc>
              <a:buFont typeface="Wingdings" panose="05000000000000000000" pitchFamily="2" charset="2"/>
              <a:buChar char="v"/>
            </a:pPr>
            <a:r>
              <a:rPr lang="en-US" sz="2000" b="1" dirty="0">
                <a:latin typeface="Cambria" panose="02040503050406030204" pitchFamily="18" charset="0"/>
                <a:ea typeface="Cambria" panose="02040503050406030204" pitchFamily="18" charset="0"/>
              </a:rPr>
              <a:t>The gas is a ready fuel for stationary CHP boilers or piston engines but should be cleaned and upgraded to minimum 95% methane if used as automotive fuel.</a:t>
            </a:r>
          </a:p>
        </p:txBody>
      </p:sp>
    </p:spTree>
    <p:extLst>
      <p:ext uri="{BB962C8B-B14F-4D97-AF65-F5344CB8AC3E}">
        <p14:creationId xmlns:p14="http://schemas.microsoft.com/office/powerpoint/2010/main" val="1333482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37119" y="-470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a:spcBef>
                <a:spcPct val="0"/>
              </a:spcBef>
              <a:spcAft>
                <a:spcPts val="600"/>
              </a:spcAft>
              <a:buFontTx/>
              <a:buNone/>
            </a:pPr>
            <a:r>
              <a:rPr kumimoji="1" lang="en-US" altLang="ja-JP" sz="5400" b="1" kern="1200" dirty="0">
                <a:solidFill>
                  <a:srgbClr val="FF0000"/>
                </a:solidFill>
                <a:latin typeface="Cambria" panose="02040503050406030204" pitchFamily="18" charset="0"/>
                <a:ea typeface="+mj-ea"/>
                <a:cs typeface="ＭＳ Ｐゴシック"/>
              </a:rPr>
              <a:t>Biomass</a:t>
            </a:r>
            <a:endParaRPr kumimoji="1" lang="ja-JP" altLang="en-US" sz="5400" b="1" kern="1200" dirty="0">
              <a:solidFill>
                <a:srgbClr val="FF0000"/>
              </a:solidFill>
              <a:latin typeface="Cambria" panose="02040503050406030204" pitchFamily="18" charset="0"/>
              <a:ea typeface="+mj-ea"/>
              <a:cs typeface="ＭＳ Ｐゴシック"/>
            </a:endParaRPr>
          </a:p>
        </p:txBody>
      </p:sp>
      <p:sp>
        <p:nvSpPr>
          <p:cNvPr id="135" name="Slide Number Placeholder 4">
            <a:extLst>
              <a:ext uri="{FF2B5EF4-FFF2-40B4-BE49-F238E27FC236}">
                <a16:creationId xmlns:a16="http://schemas.microsoft.com/office/drawing/2014/main" id="{EF943F11-BD7E-4914-BA90-1F23D742C990}"/>
              </a:ext>
            </a:extLst>
          </p:cNvPr>
          <p:cNvSpPr>
            <a:spLocks noGrp="1"/>
          </p:cNvSpPr>
          <p:nvPr>
            <p:ph type="sldNum" sz="quarter" idx="12"/>
          </p:nvPr>
        </p:nvSpPr>
        <p:spPr>
          <a:xfrm>
            <a:off x="6553200" y="6356350"/>
            <a:ext cx="2133600" cy="365125"/>
          </a:xfrm>
        </p:spPr>
        <p:txBody>
          <a:bodyPr/>
          <a:lstStyle/>
          <a:p>
            <a:pPr>
              <a:spcAft>
                <a:spcPts val="600"/>
              </a:spcAft>
              <a:defRPr/>
            </a:pPr>
            <a:fld id="{E555BF58-EC52-44FE-A2EB-FC3ED151572B}" type="slidenum">
              <a:rPr lang="ja-JP" altLang="en-US"/>
              <a:pPr>
                <a:spcAft>
                  <a:spcPts val="600"/>
                </a:spcAft>
                <a:defRPr/>
              </a:pPr>
              <a:t>16</a:t>
            </a:fld>
            <a:endParaRPr lang="ja-JP" altLang="en-US"/>
          </a:p>
        </p:txBody>
      </p:sp>
      <p:sp>
        <p:nvSpPr>
          <p:cNvPr id="7" name="TextBox 6">
            <a:extLst>
              <a:ext uri="{FF2B5EF4-FFF2-40B4-BE49-F238E27FC236}">
                <a16:creationId xmlns:a16="http://schemas.microsoft.com/office/drawing/2014/main" id="{BECF7042-2DAD-4F9D-B300-D469DF63A598}"/>
              </a:ext>
            </a:extLst>
          </p:cNvPr>
          <p:cNvSpPr txBox="1">
            <a:spLocks noChangeArrowheads="1"/>
          </p:cNvSpPr>
          <p:nvPr/>
        </p:nvSpPr>
        <p:spPr bwMode="auto">
          <a:xfrm>
            <a:off x="5459760" y="6306775"/>
            <a:ext cx="4320480" cy="400110"/>
          </a:xfrm>
          <a:prstGeom prst="rect">
            <a:avLst/>
          </a:prstGeom>
          <a:noFill/>
          <a:ln w="9525">
            <a:noFill/>
            <a:miter lim="800000"/>
            <a:headEnd/>
            <a:tailEnd/>
          </a:ln>
        </p:spPr>
        <p:txBody>
          <a:bodyPr wrap="square">
            <a:spAutoFit/>
          </a:bodyPr>
          <a:lstStyle/>
          <a:p>
            <a:r>
              <a:rPr lang="en-US" sz="2000" b="1" dirty="0">
                <a:latin typeface="Cambria" panose="02040503050406030204" pitchFamily="18" charset="0"/>
                <a:ea typeface="Cambria" panose="02040503050406030204" pitchFamily="18" charset="0"/>
                <a:cs typeface="Times New Roman" pitchFamily="18" charset="0"/>
              </a:rPr>
              <a:t>Renewable Energy Technology </a:t>
            </a:r>
          </a:p>
        </p:txBody>
      </p:sp>
      <p:pic>
        <p:nvPicPr>
          <p:cNvPr id="8" name="Picture 7" descr="biomass.jpg">
            <a:extLst>
              <a:ext uri="{FF2B5EF4-FFF2-40B4-BE49-F238E27FC236}">
                <a16:creationId xmlns:a16="http://schemas.microsoft.com/office/drawing/2014/main" id="{F9D423B7-78CF-4DBE-A671-38AF71F8DD85}"/>
              </a:ext>
            </a:extLst>
          </p:cNvPr>
          <p:cNvPicPr>
            <a:picLocks noChangeAspect="1"/>
          </p:cNvPicPr>
          <p:nvPr/>
        </p:nvPicPr>
        <p:blipFill>
          <a:blip r:embed="rId3"/>
          <a:stretch>
            <a:fillRect/>
          </a:stretch>
        </p:blipFill>
        <p:spPr>
          <a:xfrm>
            <a:off x="2971800" y="2088574"/>
            <a:ext cx="3200400" cy="3200400"/>
          </a:xfrm>
          <a:prstGeom prst="rect">
            <a:avLst/>
          </a:prstGeom>
        </p:spPr>
      </p:pic>
    </p:spTree>
    <p:extLst>
      <p:ext uri="{BB962C8B-B14F-4D97-AF65-F5344CB8AC3E}">
        <p14:creationId xmlns:p14="http://schemas.microsoft.com/office/powerpoint/2010/main" val="361031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275856" y="148570"/>
            <a:ext cx="2592288"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Biomass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17</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Text Box 3">
            <a:extLst>
              <a:ext uri="{FF2B5EF4-FFF2-40B4-BE49-F238E27FC236}">
                <a16:creationId xmlns:a16="http://schemas.microsoft.com/office/drawing/2014/main" id="{0AE73545-66A4-4126-80A0-E6955A83D8D5}"/>
              </a:ext>
            </a:extLst>
          </p:cNvPr>
          <p:cNvSpPr txBox="1">
            <a:spLocks noChangeArrowheads="1"/>
          </p:cNvSpPr>
          <p:nvPr/>
        </p:nvSpPr>
        <p:spPr bwMode="auto">
          <a:xfrm>
            <a:off x="212628" y="1052736"/>
            <a:ext cx="8718743" cy="4493538"/>
          </a:xfrm>
          <a:prstGeom prst="rect">
            <a:avLst/>
          </a:prstGeom>
          <a:noFill/>
          <a:ln w="9525">
            <a:noFill/>
            <a:miter lim="800000"/>
            <a:headEnd/>
            <a:tailEnd/>
          </a:ln>
          <a:effectLst/>
        </p:spPr>
        <p:txBody>
          <a:bodyPr wrap="square">
            <a:spAutoFit/>
          </a:bodyPr>
          <a:lstStyle/>
          <a:p>
            <a:pPr marL="418386" indent="-418386" algn="just">
              <a:lnSpc>
                <a:spcPct val="150000"/>
              </a:lnSpc>
              <a:spcBef>
                <a:spcPct val="50000"/>
              </a:spcBef>
              <a:buFontTx/>
              <a:buChar char="•"/>
            </a:pPr>
            <a:r>
              <a:rPr lang="en-US" sz="2200" b="1" dirty="0">
                <a:solidFill>
                  <a:srgbClr val="FF0000"/>
                </a:solidFill>
                <a:latin typeface="Cambria" panose="02040503050406030204" pitchFamily="18" charset="0"/>
                <a:ea typeface="Cambria" panose="02040503050406030204" pitchFamily="18" charset="0"/>
                <a:cs typeface="Times New Roman" pitchFamily="18" charset="0"/>
              </a:rPr>
              <a:t>Biomass energy </a:t>
            </a:r>
            <a:r>
              <a:rPr lang="en-US" sz="2200" b="1" dirty="0">
                <a:latin typeface="Cambria" panose="02040503050406030204" pitchFamily="18" charset="0"/>
                <a:ea typeface="Cambria" panose="02040503050406030204" pitchFamily="18" charset="0"/>
                <a:cs typeface="Times New Roman" pitchFamily="18" charset="0"/>
              </a:rPr>
              <a:t>is derived from plant and animal material, such as wood from forests, residues from agricultural and forestry processes and industrial, human or animal wastes.</a:t>
            </a:r>
          </a:p>
          <a:p>
            <a:pPr marL="418386" indent="-418386" algn="just">
              <a:lnSpc>
                <a:spcPct val="150000"/>
              </a:lnSpc>
              <a:spcBef>
                <a:spcPct val="50000"/>
              </a:spcBef>
              <a:buFontTx/>
              <a:buChar char="•"/>
            </a:pPr>
            <a:endParaRPr lang="en-US" sz="2200" b="1" dirty="0">
              <a:latin typeface="Cambria" panose="02040503050406030204" pitchFamily="18" charset="0"/>
              <a:ea typeface="Cambria" panose="02040503050406030204" pitchFamily="18" charset="0"/>
              <a:cs typeface="Times New Roman" pitchFamily="18" charset="0"/>
            </a:endParaRPr>
          </a:p>
          <a:p>
            <a:pPr marL="418386" indent="-418386" algn="just">
              <a:lnSpc>
                <a:spcPct val="150000"/>
              </a:lnSpc>
              <a:spcBef>
                <a:spcPct val="50000"/>
              </a:spcBef>
              <a:buFontTx/>
              <a:buChar char="•"/>
            </a:pPr>
            <a:r>
              <a:rPr lang="en-US" sz="2200" b="1" dirty="0">
                <a:latin typeface="Cambria" panose="02040503050406030204" pitchFamily="18" charset="0"/>
                <a:ea typeface="Cambria" panose="02040503050406030204" pitchFamily="18" charset="0"/>
                <a:cs typeface="Times New Roman" pitchFamily="18" charset="0"/>
              </a:rPr>
              <a:t>The energy value of biomass from plant matter originally comes from solar energy through the process known as </a:t>
            </a:r>
            <a:r>
              <a:rPr lang="en-US" sz="2200" b="1" dirty="0">
                <a:solidFill>
                  <a:srgbClr val="FF0000"/>
                </a:solidFill>
                <a:latin typeface="Cambria" panose="02040503050406030204" pitchFamily="18" charset="0"/>
                <a:ea typeface="Cambria" panose="02040503050406030204" pitchFamily="18" charset="0"/>
                <a:cs typeface="Times New Roman" pitchFamily="18" charset="0"/>
              </a:rPr>
              <a:t>photosynthesis</a:t>
            </a:r>
            <a:r>
              <a:rPr lang="en-US" sz="2200" b="1" dirty="0">
                <a:latin typeface="Cambria" panose="02040503050406030204" pitchFamily="18" charset="0"/>
                <a:ea typeface="Cambria" panose="02040503050406030204" pitchFamily="18" charset="0"/>
                <a:cs typeface="Times New Roman" pitchFamily="18" charset="0"/>
              </a:rPr>
              <a:t>: </a:t>
            </a:r>
          </a:p>
          <a:p>
            <a:pPr marL="538401" lvl="1" algn="just">
              <a:spcBef>
                <a:spcPct val="50000"/>
              </a:spcBef>
            </a:pPr>
            <a:r>
              <a:rPr lang="en-US" sz="2200" b="1" dirty="0">
                <a:latin typeface="Cambria" panose="02040503050406030204" pitchFamily="18" charset="0"/>
                <a:ea typeface="Cambria" panose="02040503050406030204" pitchFamily="18" charset="0"/>
                <a:cs typeface="Times New Roman" pitchFamily="18" charset="0"/>
              </a:rPr>
              <a:t>                    6CO</a:t>
            </a:r>
            <a:r>
              <a:rPr lang="en-US" sz="2200" b="1" baseline="-25000" dirty="0">
                <a:latin typeface="Cambria" panose="02040503050406030204" pitchFamily="18" charset="0"/>
                <a:ea typeface="Cambria" panose="02040503050406030204" pitchFamily="18" charset="0"/>
                <a:cs typeface="Times New Roman" pitchFamily="18" charset="0"/>
              </a:rPr>
              <a:t>2</a:t>
            </a:r>
            <a:r>
              <a:rPr lang="en-US" sz="2200" b="1" dirty="0">
                <a:latin typeface="Cambria" panose="02040503050406030204" pitchFamily="18" charset="0"/>
                <a:ea typeface="Cambria" panose="02040503050406030204" pitchFamily="18" charset="0"/>
                <a:cs typeface="Times New Roman" pitchFamily="18" charset="0"/>
              </a:rPr>
              <a:t> + 6H</a:t>
            </a:r>
            <a:r>
              <a:rPr lang="en-US" sz="2200" b="1" baseline="-25000" dirty="0">
                <a:latin typeface="Cambria" panose="02040503050406030204" pitchFamily="18" charset="0"/>
                <a:ea typeface="Cambria" panose="02040503050406030204" pitchFamily="18" charset="0"/>
                <a:cs typeface="Times New Roman" pitchFamily="18" charset="0"/>
              </a:rPr>
              <a:t>2</a:t>
            </a:r>
            <a:r>
              <a:rPr lang="en-US" sz="2200" b="1" dirty="0">
                <a:latin typeface="Cambria" panose="02040503050406030204" pitchFamily="18" charset="0"/>
                <a:ea typeface="Cambria" panose="02040503050406030204" pitchFamily="18" charset="0"/>
                <a:cs typeface="Times New Roman" pitchFamily="18" charset="0"/>
              </a:rPr>
              <a:t>O + </a:t>
            </a:r>
            <a:r>
              <a:rPr lang="en-US" sz="2200" b="1" dirty="0">
                <a:solidFill>
                  <a:srgbClr val="0000FF"/>
                </a:solidFill>
                <a:latin typeface="Cambria" panose="02040503050406030204" pitchFamily="18" charset="0"/>
                <a:ea typeface="Cambria" panose="02040503050406030204" pitchFamily="18" charset="0"/>
                <a:cs typeface="Times New Roman" pitchFamily="18" charset="0"/>
              </a:rPr>
              <a:t>light energy </a:t>
            </a:r>
            <a:r>
              <a:rPr lang="en-US" sz="2200" b="1" dirty="0">
                <a:latin typeface="Cambria" panose="02040503050406030204" pitchFamily="18" charset="0"/>
                <a:ea typeface="Cambria" panose="02040503050406030204" pitchFamily="18" charset="0"/>
                <a:cs typeface="Times New Roman" pitchFamily="18" charset="0"/>
              </a:rPr>
              <a:t>= </a:t>
            </a:r>
            <a:r>
              <a:rPr lang="en-US" sz="2200" b="1" dirty="0">
                <a:solidFill>
                  <a:srgbClr val="FF9900"/>
                </a:solidFill>
                <a:latin typeface="Cambria" panose="02040503050406030204" pitchFamily="18" charset="0"/>
                <a:ea typeface="Cambria" panose="02040503050406030204" pitchFamily="18" charset="0"/>
                <a:cs typeface="Times New Roman" pitchFamily="18" charset="0"/>
              </a:rPr>
              <a:t>C</a:t>
            </a:r>
            <a:r>
              <a:rPr lang="en-US" sz="2200" b="1" baseline="-25000" dirty="0">
                <a:solidFill>
                  <a:srgbClr val="FF9900"/>
                </a:solidFill>
                <a:latin typeface="Cambria" panose="02040503050406030204" pitchFamily="18" charset="0"/>
                <a:ea typeface="Cambria" panose="02040503050406030204" pitchFamily="18" charset="0"/>
                <a:cs typeface="Times New Roman" pitchFamily="18" charset="0"/>
              </a:rPr>
              <a:t>6</a:t>
            </a:r>
            <a:r>
              <a:rPr lang="en-US" sz="2200" b="1" dirty="0">
                <a:solidFill>
                  <a:srgbClr val="FF9900"/>
                </a:solidFill>
                <a:latin typeface="Cambria" panose="02040503050406030204" pitchFamily="18" charset="0"/>
                <a:ea typeface="Cambria" panose="02040503050406030204" pitchFamily="18" charset="0"/>
                <a:cs typeface="Times New Roman" pitchFamily="18" charset="0"/>
              </a:rPr>
              <a:t>H</a:t>
            </a:r>
            <a:r>
              <a:rPr lang="en-US" sz="2200" b="1" baseline="-25000" dirty="0">
                <a:solidFill>
                  <a:srgbClr val="FF9900"/>
                </a:solidFill>
                <a:latin typeface="Cambria" panose="02040503050406030204" pitchFamily="18" charset="0"/>
                <a:ea typeface="Cambria" panose="02040503050406030204" pitchFamily="18" charset="0"/>
                <a:cs typeface="Times New Roman" pitchFamily="18" charset="0"/>
              </a:rPr>
              <a:t>12</a:t>
            </a:r>
            <a:r>
              <a:rPr lang="en-US" sz="2200" b="1" dirty="0">
                <a:solidFill>
                  <a:srgbClr val="FF9900"/>
                </a:solidFill>
                <a:latin typeface="Cambria" panose="02040503050406030204" pitchFamily="18" charset="0"/>
                <a:ea typeface="Cambria" panose="02040503050406030204" pitchFamily="18" charset="0"/>
                <a:cs typeface="Times New Roman" pitchFamily="18" charset="0"/>
              </a:rPr>
              <a:t>O</a:t>
            </a:r>
            <a:r>
              <a:rPr lang="en-US" sz="2200" b="1" baseline="-25000" dirty="0">
                <a:solidFill>
                  <a:srgbClr val="FF9900"/>
                </a:solidFill>
                <a:latin typeface="Cambria" panose="02040503050406030204" pitchFamily="18" charset="0"/>
                <a:ea typeface="Cambria" panose="02040503050406030204" pitchFamily="18" charset="0"/>
                <a:cs typeface="Times New Roman" pitchFamily="18" charset="0"/>
              </a:rPr>
              <a:t>6</a:t>
            </a:r>
            <a:r>
              <a:rPr lang="en-US" sz="2200" b="1" dirty="0">
                <a:latin typeface="Cambria" panose="02040503050406030204" pitchFamily="18" charset="0"/>
                <a:ea typeface="Cambria" panose="02040503050406030204" pitchFamily="18" charset="0"/>
                <a:cs typeface="Times New Roman" pitchFamily="18" charset="0"/>
              </a:rPr>
              <a:t> + </a:t>
            </a:r>
            <a:r>
              <a:rPr lang="en-US" sz="2200" b="1" dirty="0">
                <a:solidFill>
                  <a:srgbClr val="00A479"/>
                </a:solidFill>
                <a:latin typeface="Cambria" panose="02040503050406030204" pitchFamily="18" charset="0"/>
                <a:ea typeface="Cambria" panose="02040503050406030204" pitchFamily="18" charset="0"/>
                <a:cs typeface="Times New Roman" pitchFamily="18" charset="0"/>
              </a:rPr>
              <a:t>6O</a:t>
            </a:r>
            <a:r>
              <a:rPr lang="en-US" sz="2200" b="1" baseline="-25000" dirty="0">
                <a:solidFill>
                  <a:srgbClr val="00A479"/>
                </a:solidFill>
                <a:latin typeface="Cambria" panose="02040503050406030204" pitchFamily="18" charset="0"/>
                <a:ea typeface="Cambria" panose="02040503050406030204" pitchFamily="18" charset="0"/>
                <a:cs typeface="Times New Roman" pitchFamily="18" charset="0"/>
              </a:rPr>
              <a:t>2</a:t>
            </a:r>
          </a:p>
        </p:txBody>
      </p:sp>
    </p:spTree>
    <p:extLst>
      <p:ext uri="{BB962C8B-B14F-4D97-AF65-F5344CB8AC3E}">
        <p14:creationId xmlns:p14="http://schemas.microsoft.com/office/powerpoint/2010/main" val="352558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79811" y="148570"/>
            <a:ext cx="338437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Photosynthesis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18</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0" name="Picture 2" descr="C:\My Documents\Renewable Energy\Biomass Energy aus_files\photosynthesis.jpg">
            <a:extLst>
              <a:ext uri="{FF2B5EF4-FFF2-40B4-BE49-F238E27FC236}">
                <a16:creationId xmlns:a16="http://schemas.microsoft.com/office/drawing/2014/main" id="{546F6FAF-96C6-4E29-B9DF-0D4411DA3883}"/>
              </a:ext>
            </a:extLst>
          </p:cNvPr>
          <p:cNvPicPr>
            <a:picLocks noChangeAspect="1" noChangeArrowheads="1"/>
          </p:cNvPicPr>
          <p:nvPr/>
        </p:nvPicPr>
        <p:blipFill>
          <a:blip r:embed="rId3" cstate="print"/>
          <a:srcRect/>
          <a:stretch>
            <a:fillRect/>
          </a:stretch>
        </p:blipFill>
        <p:spPr bwMode="auto">
          <a:xfrm>
            <a:off x="2555776" y="837889"/>
            <a:ext cx="4608512" cy="2648868"/>
          </a:xfrm>
          <a:prstGeom prst="rect">
            <a:avLst/>
          </a:prstGeom>
          <a:noFill/>
        </p:spPr>
      </p:pic>
      <p:sp>
        <p:nvSpPr>
          <p:cNvPr id="11" name="Text Box 5">
            <a:extLst>
              <a:ext uri="{FF2B5EF4-FFF2-40B4-BE49-F238E27FC236}">
                <a16:creationId xmlns:a16="http://schemas.microsoft.com/office/drawing/2014/main" id="{310B55F1-6E1E-4CB4-BDB8-ED5930CEE6FE}"/>
              </a:ext>
            </a:extLst>
          </p:cNvPr>
          <p:cNvSpPr txBox="1">
            <a:spLocks noChangeArrowheads="1"/>
          </p:cNvSpPr>
          <p:nvPr/>
        </p:nvSpPr>
        <p:spPr bwMode="auto">
          <a:xfrm>
            <a:off x="2195736" y="3552663"/>
            <a:ext cx="6264696" cy="369332"/>
          </a:xfrm>
          <a:prstGeom prst="rect">
            <a:avLst/>
          </a:prstGeom>
          <a:noFill/>
          <a:ln w="9525">
            <a:noFill/>
            <a:miter lim="800000"/>
            <a:headEnd/>
            <a:tailEnd/>
          </a:ln>
          <a:effectLst/>
        </p:spPr>
        <p:txBody>
          <a:bodyPr wrap="square">
            <a:spAutoFit/>
          </a:bodyPr>
          <a:lstStyle/>
          <a:p>
            <a:pPr>
              <a:spcBef>
                <a:spcPct val="50000"/>
              </a:spcBef>
            </a:pPr>
            <a:r>
              <a:rPr lang="en-US" b="1" dirty="0">
                <a:solidFill>
                  <a:srgbClr val="00A479"/>
                </a:solidFill>
                <a:latin typeface="Cambria" panose="02040503050406030204" pitchFamily="18" charset="0"/>
                <a:ea typeface="Cambria" panose="02040503050406030204" pitchFamily="18" charset="0"/>
                <a:cs typeface="Times New Roman" pitchFamily="18" charset="0"/>
              </a:rPr>
              <a:t>Fig. Inputs and outputs of the photosynthetic process.</a:t>
            </a:r>
            <a:r>
              <a:rPr lang="en-US" b="1" dirty="0">
                <a:latin typeface="Cambria" panose="02040503050406030204" pitchFamily="18" charset="0"/>
                <a:ea typeface="Cambria" panose="02040503050406030204" pitchFamily="18" charset="0"/>
              </a:rPr>
              <a:t> </a:t>
            </a:r>
          </a:p>
        </p:txBody>
      </p:sp>
      <p:sp>
        <p:nvSpPr>
          <p:cNvPr id="12" name="Text Box 3">
            <a:extLst>
              <a:ext uri="{FF2B5EF4-FFF2-40B4-BE49-F238E27FC236}">
                <a16:creationId xmlns:a16="http://schemas.microsoft.com/office/drawing/2014/main" id="{52912322-C82F-4426-A27B-C832BF93F631}"/>
              </a:ext>
            </a:extLst>
          </p:cNvPr>
          <p:cNvSpPr txBox="1">
            <a:spLocks noChangeArrowheads="1"/>
          </p:cNvSpPr>
          <p:nvPr/>
        </p:nvSpPr>
        <p:spPr bwMode="auto">
          <a:xfrm>
            <a:off x="159796" y="4053330"/>
            <a:ext cx="8824407" cy="1938992"/>
          </a:xfrm>
          <a:prstGeom prst="rect">
            <a:avLst/>
          </a:prstGeom>
          <a:noFill/>
          <a:ln w="9525">
            <a:noFill/>
            <a:miter lim="800000"/>
            <a:headEnd/>
            <a:tailEnd/>
          </a:ln>
          <a:effectLst/>
        </p:spPr>
        <p:txBody>
          <a:bodyPr wrap="square">
            <a:spAutoFit/>
          </a:bodyPr>
          <a:lstStyle/>
          <a:p>
            <a:pPr marL="285750" indent="-285750" algn="just">
              <a:spcBef>
                <a:spcPct val="50000"/>
              </a:spcBef>
              <a:buFont typeface="Arial" panose="020B0604020202020204" pitchFamily="34" charset="0"/>
              <a:buChar char="•"/>
            </a:pPr>
            <a:r>
              <a:rPr lang="en-US" sz="2000" b="1" dirty="0">
                <a:latin typeface="Cambria" panose="02040503050406030204" pitchFamily="18" charset="0"/>
                <a:ea typeface="Cambria" panose="02040503050406030204" pitchFamily="18" charset="0"/>
                <a:cs typeface="Times New Roman" pitchFamily="18" charset="0"/>
              </a:rPr>
              <a:t>The chemical energy that is stored in plants and animals, or in the wastes that they produce, is called</a:t>
            </a:r>
            <a:r>
              <a:rPr lang="en-US" sz="2000" b="1" dirty="0">
                <a:solidFill>
                  <a:schemeClr val="folHlink"/>
                </a:solidFill>
                <a:latin typeface="Cambria" panose="02040503050406030204" pitchFamily="18" charset="0"/>
                <a:ea typeface="Cambria" panose="02040503050406030204" pitchFamily="18" charset="0"/>
                <a:cs typeface="Times New Roman" pitchFamily="18" charset="0"/>
              </a:rPr>
              <a:t> </a:t>
            </a:r>
            <a:r>
              <a:rPr lang="en-US" sz="2000" b="1" dirty="0">
                <a:solidFill>
                  <a:srgbClr val="FF00FF"/>
                </a:solidFill>
                <a:latin typeface="Cambria" panose="02040503050406030204" pitchFamily="18" charset="0"/>
                <a:ea typeface="Cambria" panose="02040503050406030204" pitchFamily="18" charset="0"/>
                <a:cs typeface="Times New Roman" pitchFamily="18" charset="0"/>
              </a:rPr>
              <a:t>bioenergy</a:t>
            </a:r>
            <a:r>
              <a:rPr lang="en-US" sz="2000" b="1" dirty="0">
                <a:solidFill>
                  <a:schemeClr val="folHlink"/>
                </a:solidFill>
                <a:latin typeface="Cambria" panose="02040503050406030204" pitchFamily="18" charset="0"/>
                <a:ea typeface="Cambria" panose="02040503050406030204" pitchFamily="18" charset="0"/>
                <a:cs typeface="Times New Roman" pitchFamily="18" charset="0"/>
              </a:rPr>
              <a:t>. </a:t>
            </a:r>
          </a:p>
          <a:p>
            <a:pPr marL="285750" indent="-285750" algn="just">
              <a:spcBef>
                <a:spcPct val="50000"/>
              </a:spcBef>
              <a:buFont typeface="Arial" panose="020B0604020202020204" pitchFamily="34" charset="0"/>
              <a:buChar char="•"/>
            </a:pPr>
            <a:endParaRPr lang="en-US" sz="2000" b="1" dirty="0">
              <a:solidFill>
                <a:schemeClr val="folHlink"/>
              </a:solidFill>
              <a:latin typeface="Cambria" panose="02040503050406030204" pitchFamily="18" charset="0"/>
              <a:ea typeface="Cambria" panose="02040503050406030204" pitchFamily="18" charset="0"/>
              <a:cs typeface="Times New Roman" pitchFamily="18" charset="0"/>
            </a:endParaRPr>
          </a:p>
          <a:p>
            <a:pPr marL="285750" indent="-285750" algn="just">
              <a:spcBef>
                <a:spcPct val="50000"/>
              </a:spcBef>
              <a:buFont typeface="Arial" panose="020B0604020202020204" pitchFamily="34" charset="0"/>
              <a:buChar char="•"/>
            </a:pPr>
            <a:r>
              <a:rPr lang="en-US" sz="2000" b="1" dirty="0">
                <a:latin typeface="Cambria" panose="02040503050406030204" pitchFamily="18" charset="0"/>
                <a:ea typeface="Cambria" panose="02040503050406030204" pitchFamily="18" charset="0"/>
                <a:cs typeface="Times New Roman" pitchFamily="18" charset="0"/>
              </a:rPr>
              <a:t>Essentially, the use of biomass for energy is the reversal of photosynthesis.</a:t>
            </a:r>
          </a:p>
        </p:txBody>
      </p:sp>
    </p:spTree>
    <p:extLst>
      <p:ext uri="{BB962C8B-B14F-4D97-AF65-F5344CB8AC3E}">
        <p14:creationId xmlns:p14="http://schemas.microsoft.com/office/powerpoint/2010/main" val="754392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43808" y="148570"/>
            <a:ext cx="4032448"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Biomass </a:t>
            </a:r>
            <a:r>
              <a:rPr lang="en-US" sz="3400" b="1" dirty="0" err="1">
                <a:latin typeface="Cambria" panose="02040503050406030204" pitchFamily="18" charset="0"/>
                <a:ea typeface="Cambria" panose="02040503050406030204" pitchFamily="18" charset="0"/>
                <a:cs typeface="Times New Roman" pitchFamily="18" charset="0"/>
              </a:rPr>
              <a:t>Contd</a:t>
            </a:r>
            <a:r>
              <a:rPr lang="en-US" sz="3400" b="1" dirty="0">
                <a:latin typeface="Cambria" panose="02040503050406030204" pitchFamily="18" charset="0"/>
                <a:ea typeface="Cambria" panose="02040503050406030204" pitchFamily="18" charset="0"/>
                <a:cs typeface="Times New Roman" pitchFamily="18" charset="0"/>
              </a:rPr>
              <a:t>…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19</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Text Box 3">
            <a:extLst>
              <a:ext uri="{FF2B5EF4-FFF2-40B4-BE49-F238E27FC236}">
                <a16:creationId xmlns:a16="http://schemas.microsoft.com/office/drawing/2014/main" id="{9AD44816-2D1D-4CC3-B8EC-D871F63A0283}"/>
              </a:ext>
            </a:extLst>
          </p:cNvPr>
          <p:cNvSpPr txBox="1">
            <a:spLocks noChangeArrowheads="1"/>
          </p:cNvSpPr>
          <p:nvPr/>
        </p:nvSpPr>
        <p:spPr bwMode="auto">
          <a:xfrm>
            <a:off x="251520" y="991622"/>
            <a:ext cx="8321040" cy="1477328"/>
          </a:xfrm>
          <a:prstGeom prst="rect">
            <a:avLst/>
          </a:prstGeom>
          <a:noFill/>
          <a:ln w="9525">
            <a:noFill/>
            <a:miter lim="800000"/>
            <a:headEnd/>
            <a:tailEnd/>
          </a:ln>
          <a:effectLst/>
        </p:spPr>
        <p:txBody>
          <a:bodyPr>
            <a:spAutoFit/>
          </a:bodyPr>
          <a:lstStyle/>
          <a:p>
            <a:pPr marL="471726" indent="-471726" algn="just">
              <a:spcBef>
                <a:spcPct val="50000"/>
              </a:spcBef>
              <a:buFont typeface="Wingdings" pitchFamily="2" charset="2"/>
              <a:buChar char="§"/>
            </a:pPr>
            <a:r>
              <a:rPr lang="en-US" b="1" dirty="0">
                <a:latin typeface="Cambria" panose="02040503050406030204" pitchFamily="18" charset="0"/>
                <a:ea typeface="Cambria" panose="02040503050406030204" pitchFamily="18" charset="0"/>
                <a:cs typeface="Times New Roman" pitchFamily="18" charset="0"/>
              </a:rPr>
              <a:t>The net energy available in the biomass when it is combusted ranges from </a:t>
            </a:r>
          </a:p>
          <a:p>
            <a:pPr marL="1075135" lvl="1" indent="-483394" algn="just">
              <a:spcBef>
                <a:spcPct val="50000"/>
              </a:spcBef>
              <a:buFont typeface="Wingdings" pitchFamily="2" charset="2"/>
              <a:buChar char="Ø"/>
            </a:pPr>
            <a:r>
              <a:rPr lang="en-US" b="1" dirty="0">
                <a:latin typeface="Cambria" panose="02040503050406030204" pitchFamily="18" charset="0"/>
                <a:ea typeface="Cambria" panose="02040503050406030204" pitchFamily="18" charset="0"/>
                <a:cs typeface="Times New Roman" pitchFamily="18" charset="0"/>
              </a:rPr>
              <a:t>About </a:t>
            </a:r>
            <a:r>
              <a:rPr lang="en-US" b="1" dirty="0">
                <a:solidFill>
                  <a:srgbClr val="FF00FF"/>
                </a:solidFill>
                <a:latin typeface="Cambria" panose="02040503050406030204" pitchFamily="18" charset="0"/>
                <a:ea typeface="Cambria" panose="02040503050406030204" pitchFamily="18" charset="0"/>
                <a:cs typeface="Times New Roman" pitchFamily="18" charset="0"/>
              </a:rPr>
              <a:t>8MJ/kg </a:t>
            </a:r>
            <a:r>
              <a:rPr lang="en-US" b="1" dirty="0">
                <a:solidFill>
                  <a:srgbClr val="9900CC"/>
                </a:solidFill>
                <a:latin typeface="Cambria" panose="02040503050406030204" pitchFamily="18" charset="0"/>
                <a:ea typeface="Cambria" panose="02040503050406030204" pitchFamily="18" charset="0"/>
                <a:cs typeface="Times New Roman" pitchFamily="18" charset="0"/>
              </a:rPr>
              <a:t>for green wood</a:t>
            </a:r>
            <a:r>
              <a:rPr lang="en-US" b="1" dirty="0">
                <a:solidFill>
                  <a:schemeClr val="folHlink"/>
                </a:solidFill>
                <a:latin typeface="Cambria" panose="02040503050406030204" pitchFamily="18" charset="0"/>
                <a:ea typeface="Cambria" panose="02040503050406030204" pitchFamily="18" charset="0"/>
                <a:cs typeface="Times New Roman" pitchFamily="18" charset="0"/>
              </a:rPr>
              <a:t> </a:t>
            </a:r>
            <a:r>
              <a:rPr lang="en-US" b="1" dirty="0">
                <a:latin typeface="Cambria" panose="02040503050406030204" pitchFamily="18" charset="0"/>
                <a:ea typeface="Cambria" panose="02040503050406030204" pitchFamily="18" charset="0"/>
                <a:cs typeface="Times New Roman" pitchFamily="18" charset="0"/>
              </a:rPr>
              <a:t>to</a:t>
            </a:r>
            <a:r>
              <a:rPr lang="en-US" b="1" dirty="0">
                <a:solidFill>
                  <a:schemeClr val="folHlink"/>
                </a:solidFill>
                <a:latin typeface="Cambria" panose="02040503050406030204" pitchFamily="18" charset="0"/>
                <a:ea typeface="Cambria" panose="02040503050406030204" pitchFamily="18" charset="0"/>
                <a:cs typeface="Times New Roman" pitchFamily="18" charset="0"/>
              </a:rPr>
              <a:t> </a:t>
            </a:r>
            <a:r>
              <a:rPr lang="en-US" b="1" dirty="0">
                <a:solidFill>
                  <a:srgbClr val="FF00FF"/>
                </a:solidFill>
                <a:latin typeface="Cambria" panose="02040503050406030204" pitchFamily="18" charset="0"/>
                <a:ea typeface="Cambria" panose="02040503050406030204" pitchFamily="18" charset="0"/>
                <a:cs typeface="Times New Roman" pitchFamily="18" charset="0"/>
              </a:rPr>
              <a:t>20MJ/kg</a:t>
            </a:r>
            <a:r>
              <a:rPr lang="en-US" b="1" dirty="0">
                <a:solidFill>
                  <a:srgbClr val="009999"/>
                </a:solidFill>
                <a:latin typeface="Cambria" panose="02040503050406030204" pitchFamily="18" charset="0"/>
                <a:ea typeface="Cambria" panose="02040503050406030204" pitchFamily="18" charset="0"/>
                <a:cs typeface="Times New Roman" pitchFamily="18" charset="0"/>
              </a:rPr>
              <a:t> </a:t>
            </a:r>
            <a:r>
              <a:rPr lang="en-US" b="1" dirty="0">
                <a:solidFill>
                  <a:srgbClr val="9900CC"/>
                </a:solidFill>
                <a:latin typeface="Cambria" panose="02040503050406030204" pitchFamily="18" charset="0"/>
                <a:ea typeface="Cambria" panose="02040503050406030204" pitchFamily="18" charset="0"/>
                <a:cs typeface="Times New Roman" pitchFamily="18" charset="0"/>
              </a:rPr>
              <a:t>for oven dry plant matter</a:t>
            </a:r>
            <a:r>
              <a:rPr lang="en-US" b="1" dirty="0">
                <a:solidFill>
                  <a:schemeClr val="folHlink"/>
                </a:solidFill>
                <a:latin typeface="Cambria" panose="02040503050406030204" pitchFamily="18" charset="0"/>
                <a:ea typeface="Cambria" panose="02040503050406030204" pitchFamily="18" charset="0"/>
                <a:cs typeface="Times New Roman" pitchFamily="18" charset="0"/>
              </a:rPr>
              <a:t>, </a:t>
            </a:r>
          </a:p>
          <a:p>
            <a:pPr marL="471726" indent="-471726" algn="just">
              <a:spcBef>
                <a:spcPct val="50000"/>
              </a:spcBef>
              <a:buFont typeface="Wingdings" pitchFamily="2" charset="2"/>
              <a:buChar char="§"/>
            </a:pPr>
            <a:r>
              <a:rPr lang="en-US" b="1" dirty="0">
                <a:latin typeface="Cambria" panose="02040503050406030204" pitchFamily="18" charset="0"/>
                <a:ea typeface="Cambria" panose="02040503050406030204" pitchFamily="18" charset="0"/>
                <a:cs typeface="Times New Roman" pitchFamily="18" charset="0"/>
              </a:rPr>
              <a:t>Compared to </a:t>
            </a:r>
            <a:r>
              <a:rPr lang="en-US" b="1" dirty="0">
                <a:solidFill>
                  <a:srgbClr val="FF00FF"/>
                </a:solidFill>
                <a:latin typeface="Cambria" panose="02040503050406030204" pitchFamily="18" charset="0"/>
                <a:ea typeface="Cambria" panose="02040503050406030204" pitchFamily="18" charset="0"/>
                <a:cs typeface="Times New Roman" pitchFamily="18" charset="0"/>
              </a:rPr>
              <a:t>55MJ/kg</a:t>
            </a:r>
            <a:r>
              <a:rPr lang="en-US" b="1" dirty="0">
                <a:solidFill>
                  <a:schemeClr val="accent1"/>
                </a:solidFill>
                <a:latin typeface="Cambria" panose="02040503050406030204" pitchFamily="18" charset="0"/>
                <a:ea typeface="Cambria" panose="02040503050406030204" pitchFamily="18" charset="0"/>
                <a:cs typeface="Times New Roman" pitchFamily="18" charset="0"/>
              </a:rPr>
              <a:t> </a:t>
            </a:r>
            <a:r>
              <a:rPr lang="en-US" b="1" dirty="0">
                <a:solidFill>
                  <a:srgbClr val="9900CC"/>
                </a:solidFill>
                <a:latin typeface="Cambria" panose="02040503050406030204" pitchFamily="18" charset="0"/>
                <a:ea typeface="Cambria" panose="02040503050406030204" pitchFamily="18" charset="0"/>
                <a:cs typeface="Times New Roman" pitchFamily="18" charset="0"/>
              </a:rPr>
              <a:t>for methane</a:t>
            </a:r>
            <a:r>
              <a:rPr lang="en-US" b="1" dirty="0">
                <a:latin typeface="Cambria" panose="02040503050406030204" pitchFamily="18" charset="0"/>
                <a:ea typeface="Cambria" panose="02040503050406030204" pitchFamily="18" charset="0"/>
                <a:cs typeface="Times New Roman" pitchFamily="18" charset="0"/>
              </a:rPr>
              <a:t>; and about </a:t>
            </a:r>
            <a:r>
              <a:rPr lang="en-US" b="1" dirty="0">
                <a:solidFill>
                  <a:srgbClr val="FF00FF"/>
                </a:solidFill>
                <a:latin typeface="Cambria" panose="02040503050406030204" pitchFamily="18" charset="0"/>
                <a:ea typeface="Cambria" panose="02040503050406030204" pitchFamily="18" charset="0"/>
                <a:cs typeface="Times New Roman" pitchFamily="18" charset="0"/>
              </a:rPr>
              <a:t>23 - 30MJ/kg </a:t>
            </a:r>
            <a:r>
              <a:rPr lang="en-US" b="1" dirty="0">
                <a:solidFill>
                  <a:srgbClr val="9900CC"/>
                </a:solidFill>
                <a:latin typeface="Cambria" panose="02040503050406030204" pitchFamily="18" charset="0"/>
                <a:ea typeface="Cambria" panose="02040503050406030204" pitchFamily="18" charset="0"/>
                <a:cs typeface="Times New Roman" pitchFamily="18" charset="0"/>
              </a:rPr>
              <a:t>for coal</a:t>
            </a:r>
            <a:r>
              <a:rPr lang="en-US" b="1" dirty="0">
                <a:solidFill>
                  <a:schemeClr val="folHlink"/>
                </a:solidFill>
                <a:latin typeface="Cambria" panose="02040503050406030204" pitchFamily="18" charset="0"/>
                <a:ea typeface="Cambria" panose="02040503050406030204" pitchFamily="18" charset="0"/>
                <a:cs typeface="Times New Roman" pitchFamily="18" charset="0"/>
              </a:rPr>
              <a:t> </a:t>
            </a:r>
          </a:p>
        </p:txBody>
      </p:sp>
      <p:sp>
        <p:nvSpPr>
          <p:cNvPr id="11" name="Text Box 3">
            <a:extLst>
              <a:ext uri="{FF2B5EF4-FFF2-40B4-BE49-F238E27FC236}">
                <a16:creationId xmlns:a16="http://schemas.microsoft.com/office/drawing/2014/main" id="{C7EC1698-EA24-45C6-ABA7-37AA467C7834}"/>
              </a:ext>
            </a:extLst>
          </p:cNvPr>
          <p:cNvSpPr txBox="1">
            <a:spLocks noChangeArrowheads="1"/>
          </p:cNvSpPr>
          <p:nvPr/>
        </p:nvSpPr>
        <p:spPr bwMode="auto">
          <a:xfrm>
            <a:off x="251520" y="2696449"/>
            <a:ext cx="8930225" cy="3139321"/>
          </a:xfrm>
          <a:prstGeom prst="rect">
            <a:avLst/>
          </a:prstGeom>
          <a:noFill/>
          <a:ln w="9525">
            <a:noFill/>
            <a:miter lim="800000"/>
            <a:headEnd/>
            <a:tailEnd/>
          </a:ln>
          <a:effectLst/>
        </p:spPr>
        <p:txBody>
          <a:bodyPr wrap="square">
            <a:spAutoFit/>
          </a:bodyPr>
          <a:lstStyle/>
          <a:p>
            <a:pPr>
              <a:spcBef>
                <a:spcPct val="50000"/>
              </a:spcBef>
            </a:pPr>
            <a:r>
              <a:rPr lang="en-US" b="1" dirty="0">
                <a:latin typeface="Cambria" panose="02040503050406030204" pitchFamily="18" charset="0"/>
                <a:ea typeface="Cambria" panose="02040503050406030204" pitchFamily="18" charset="0"/>
              </a:rPr>
              <a:t>Biomass Resources for energy production cover a wide range of materials:</a:t>
            </a:r>
          </a:p>
          <a:p>
            <a:pPr marL="905114" lvl="1" indent="-313373">
              <a:spcBef>
                <a:spcPct val="50000"/>
              </a:spcBef>
              <a:buFontTx/>
              <a:buChar char="•"/>
            </a:pPr>
            <a:r>
              <a:rPr lang="en-US" b="1" dirty="0">
                <a:solidFill>
                  <a:srgbClr val="FF33CC"/>
                </a:solidFill>
                <a:latin typeface="Cambria" panose="02040503050406030204" pitchFamily="18" charset="0"/>
                <a:ea typeface="Cambria" panose="02040503050406030204" pitchFamily="18" charset="0"/>
              </a:rPr>
              <a:t>Agricultural crops: </a:t>
            </a:r>
            <a:r>
              <a:rPr lang="en-US" b="1" dirty="0">
                <a:solidFill>
                  <a:srgbClr val="9900CC"/>
                </a:solidFill>
                <a:latin typeface="Cambria" panose="02040503050406030204" pitchFamily="18" charset="0"/>
                <a:ea typeface="Cambria" panose="02040503050406030204" pitchFamily="18" charset="0"/>
              </a:rPr>
              <a:t>sugar cane, corn, wheat, sorghum, etc</a:t>
            </a:r>
            <a:r>
              <a:rPr lang="en-US" b="1" dirty="0">
                <a:solidFill>
                  <a:srgbClr val="FF33CC"/>
                </a:solidFill>
                <a:latin typeface="Cambria" panose="02040503050406030204" pitchFamily="18" charset="0"/>
                <a:ea typeface="Cambria" panose="02040503050406030204" pitchFamily="18" charset="0"/>
              </a:rPr>
              <a:t>.</a:t>
            </a:r>
          </a:p>
          <a:p>
            <a:pPr marL="905114" lvl="1" indent="-313373">
              <a:spcBef>
                <a:spcPct val="50000"/>
              </a:spcBef>
              <a:buFontTx/>
              <a:buChar char="•"/>
            </a:pPr>
            <a:r>
              <a:rPr lang="en-US" b="1" dirty="0">
                <a:solidFill>
                  <a:srgbClr val="FF33CC"/>
                </a:solidFill>
                <a:latin typeface="Cambria" panose="02040503050406030204" pitchFamily="18" charset="0"/>
                <a:ea typeface="Cambria" panose="02040503050406030204" pitchFamily="18" charset="0"/>
              </a:rPr>
              <a:t>Vegetable oil bearing crops: </a:t>
            </a:r>
            <a:r>
              <a:rPr lang="en-US" b="1" dirty="0">
                <a:solidFill>
                  <a:srgbClr val="9900CC"/>
                </a:solidFill>
                <a:latin typeface="Cambria" panose="02040503050406030204" pitchFamily="18" charset="0"/>
                <a:ea typeface="Cambria" panose="02040503050406030204" pitchFamily="18" charset="0"/>
              </a:rPr>
              <a:t>sunflowers, rapeseed, soybean, palm etc.</a:t>
            </a:r>
          </a:p>
          <a:p>
            <a:pPr marL="905114" lvl="1" indent="-313373">
              <a:spcBef>
                <a:spcPct val="50000"/>
              </a:spcBef>
              <a:buFontTx/>
              <a:buChar char="•"/>
            </a:pPr>
            <a:r>
              <a:rPr lang="en-US" b="1" dirty="0">
                <a:solidFill>
                  <a:srgbClr val="FF33CC"/>
                </a:solidFill>
                <a:latin typeface="Cambria" panose="02040503050406030204" pitchFamily="18" charset="0"/>
                <a:ea typeface="Cambria" panose="02040503050406030204" pitchFamily="18" charset="0"/>
              </a:rPr>
              <a:t>Agricultural residues: </a:t>
            </a:r>
            <a:r>
              <a:rPr lang="en-US" b="1" dirty="0">
                <a:solidFill>
                  <a:srgbClr val="9900CC"/>
                </a:solidFill>
                <a:latin typeface="Cambria" panose="02040503050406030204" pitchFamily="18" charset="0"/>
                <a:ea typeface="Cambria" panose="02040503050406030204" pitchFamily="18" charset="0"/>
              </a:rPr>
              <a:t>rice husk, bagasse, coconut husk and shell, palm oil fiber, rice straw, jute straw etc.</a:t>
            </a:r>
          </a:p>
          <a:p>
            <a:pPr marL="905114" lvl="1" indent="-313373">
              <a:spcBef>
                <a:spcPct val="50000"/>
              </a:spcBef>
              <a:buFontTx/>
              <a:buChar char="•"/>
            </a:pPr>
            <a:r>
              <a:rPr lang="en-US" b="1" dirty="0">
                <a:solidFill>
                  <a:srgbClr val="FF33CC"/>
                </a:solidFill>
                <a:latin typeface="Cambria" panose="02040503050406030204" pitchFamily="18" charset="0"/>
                <a:ea typeface="Cambria" panose="02040503050406030204" pitchFamily="18" charset="0"/>
              </a:rPr>
              <a:t>Forestry crops and residues</a:t>
            </a:r>
          </a:p>
          <a:p>
            <a:pPr marL="905114" lvl="1" indent="-313373">
              <a:spcBef>
                <a:spcPct val="50000"/>
              </a:spcBef>
              <a:buFontTx/>
              <a:buChar char="•"/>
            </a:pPr>
            <a:r>
              <a:rPr lang="en-US" b="1" dirty="0">
                <a:solidFill>
                  <a:srgbClr val="FF33CC"/>
                </a:solidFill>
                <a:latin typeface="Cambria" panose="02040503050406030204" pitchFamily="18" charset="0"/>
                <a:ea typeface="Cambria" panose="02040503050406030204" pitchFamily="18" charset="0"/>
              </a:rPr>
              <a:t>Animal waste</a:t>
            </a:r>
          </a:p>
          <a:p>
            <a:pPr marL="905114" lvl="1" indent="-313373">
              <a:spcBef>
                <a:spcPct val="50000"/>
              </a:spcBef>
              <a:buFontTx/>
              <a:buChar char="•"/>
            </a:pPr>
            <a:r>
              <a:rPr lang="en-US" b="1" dirty="0">
                <a:solidFill>
                  <a:srgbClr val="FF33CC"/>
                </a:solidFill>
                <a:latin typeface="Cambria" panose="02040503050406030204" pitchFamily="18" charset="0"/>
                <a:ea typeface="Cambria" panose="02040503050406030204" pitchFamily="18" charset="0"/>
              </a:rPr>
              <a:t>Municipal waste</a:t>
            </a:r>
          </a:p>
        </p:txBody>
      </p:sp>
    </p:spTree>
    <p:extLst>
      <p:ext uri="{BB962C8B-B14F-4D97-AF65-F5344CB8AC3E}">
        <p14:creationId xmlns:p14="http://schemas.microsoft.com/office/powerpoint/2010/main" val="165679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663788" y="113467"/>
            <a:ext cx="3816424"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Biofuel Potential</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D1D356E-FBEA-4DE5-8217-1E8FEE2B1E29}"/>
              </a:ext>
            </a:extLst>
          </p:cNvPr>
          <p:cNvSpPr/>
          <p:nvPr/>
        </p:nvSpPr>
        <p:spPr>
          <a:xfrm>
            <a:off x="73224" y="709515"/>
            <a:ext cx="8963271" cy="3780458"/>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b="1" dirty="0">
                <a:latin typeface="Cambria" panose="02040503050406030204" pitchFamily="18" charset="0"/>
                <a:ea typeface="Cambria" panose="02040503050406030204" pitchFamily="18" charset="0"/>
              </a:rPr>
              <a:t>The highest-grade fuels are the liquid or gaseous ones. Biofuels in a liquid or gaseous form are far more valuable than solid biomass.</a:t>
            </a:r>
          </a:p>
          <a:p>
            <a:pPr marL="285750" indent="-285750" algn="just">
              <a:lnSpc>
                <a:spcPct val="150000"/>
              </a:lnSpc>
              <a:buFont typeface="Wingdings" panose="05000000000000000000" pitchFamily="2" charset="2"/>
              <a:buChar char="v"/>
            </a:pPr>
            <a:r>
              <a:rPr lang="en-US" b="1" dirty="0">
                <a:latin typeface="Cambria" panose="02040503050406030204" pitchFamily="18" charset="0"/>
                <a:ea typeface="Cambria" panose="02040503050406030204" pitchFamily="18" charset="0"/>
              </a:rPr>
              <a:t>Biomass is produced via photosynthesis (very low-efficient process) and is ultimately a concentrated solar energy.</a:t>
            </a:r>
          </a:p>
          <a:p>
            <a:pPr marL="285750" indent="-285750" algn="just">
              <a:lnSpc>
                <a:spcPct val="150000"/>
              </a:lnSpc>
              <a:buFont typeface="Wingdings" panose="05000000000000000000" pitchFamily="2" charset="2"/>
              <a:buChar char="v"/>
            </a:pPr>
            <a:r>
              <a:rPr lang="en-US" b="1" dirty="0">
                <a:latin typeface="Cambria" panose="02040503050406030204" pitchFamily="18" charset="0"/>
                <a:ea typeface="Cambria" panose="02040503050406030204" pitchFamily="18" charset="0"/>
              </a:rPr>
              <a:t>Biomass alone can NOT be a single source of both fuel and food for the growing population on planet Earth. Efficient production, conversion, utilization methods should be required. </a:t>
            </a:r>
          </a:p>
          <a:p>
            <a:pPr marL="285750" indent="-285750" algn="just">
              <a:lnSpc>
                <a:spcPct val="150000"/>
              </a:lnSpc>
              <a:buFont typeface="Wingdings" panose="05000000000000000000" pitchFamily="2" charset="2"/>
              <a:buChar char="v"/>
            </a:pPr>
            <a:r>
              <a:rPr lang="en-US" b="1" dirty="0">
                <a:latin typeface="Cambria" panose="02040503050406030204" pitchFamily="18" charset="0"/>
                <a:ea typeface="Cambria" panose="02040503050406030204" pitchFamily="18" charset="0"/>
              </a:rPr>
              <a:t>If the biofuel resource is available, it should be utilized efficiently while replacing the highest possible amount of fossil fuels.</a:t>
            </a:r>
          </a:p>
        </p:txBody>
      </p:sp>
      <p:pic>
        <p:nvPicPr>
          <p:cNvPr id="11" name="Picture 10">
            <a:extLst>
              <a:ext uri="{FF2B5EF4-FFF2-40B4-BE49-F238E27FC236}">
                <a16:creationId xmlns:a16="http://schemas.microsoft.com/office/drawing/2014/main" id="{6EE77A03-05C8-440F-B8E5-FF5F52996819}"/>
              </a:ext>
            </a:extLst>
          </p:cNvPr>
          <p:cNvPicPr>
            <a:picLocks noChangeAspect="1"/>
          </p:cNvPicPr>
          <p:nvPr/>
        </p:nvPicPr>
        <p:blipFill>
          <a:blip r:embed="rId3"/>
          <a:stretch>
            <a:fillRect/>
          </a:stretch>
        </p:blipFill>
        <p:spPr>
          <a:xfrm>
            <a:off x="6156176" y="4219246"/>
            <a:ext cx="2419350" cy="1733550"/>
          </a:xfrm>
          <a:prstGeom prst="rect">
            <a:avLst/>
          </a:prstGeom>
        </p:spPr>
      </p:pic>
    </p:spTree>
    <p:extLst>
      <p:ext uri="{BB962C8B-B14F-4D97-AF65-F5344CB8AC3E}">
        <p14:creationId xmlns:p14="http://schemas.microsoft.com/office/powerpoint/2010/main" val="3758443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43808" y="148570"/>
            <a:ext cx="4032448"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Biomass </a:t>
            </a:r>
            <a:r>
              <a:rPr lang="en-US" sz="3400" b="1" dirty="0" err="1">
                <a:latin typeface="Cambria" panose="02040503050406030204" pitchFamily="18" charset="0"/>
                <a:ea typeface="Cambria" panose="02040503050406030204" pitchFamily="18" charset="0"/>
                <a:cs typeface="Times New Roman" pitchFamily="18" charset="0"/>
              </a:rPr>
              <a:t>Contd</a:t>
            </a:r>
            <a:r>
              <a:rPr lang="en-US" sz="3400" b="1" dirty="0">
                <a:latin typeface="Cambria" panose="02040503050406030204" pitchFamily="18" charset="0"/>
                <a:ea typeface="Cambria" panose="02040503050406030204" pitchFamily="18" charset="0"/>
                <a:cs typeface="Times New Roman" pitchFamily="18" charset="0"/>
              </a:rPr>
              <a:t>…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20</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Text Box 3">
            <a:extLst>
              <a:ext uri="{FF2B5EF4-FFF2-40B4-BE49-F238E27FC236}">
                <a16:creationId xmlns:a16="http://schemas.microsoft.com/office/drawing/2014/main" id="{31229A85-4C53-470B-860C-9B7EDA759467}"/>
              </a:ext>
            </a:extLst>
          </p:cNvPr>
          <p:cNvSpPr txBox="1">
            <a:spLocks noChangeArrowheads="1"/>
          </p:cNvSpPr>
          <p:nvPr/>
        </p:nvSpPr>
        <p:spPr bwMode="auto">
          <a:xfrm>
            <a:off x="240030" y="1177290"/>
            <a:ext cx="8401050" cy="2923877"/>
          </a:xfrm>
          <a:prstGeom prst="rect">
            <a:avLst/>
          </a:prstGeom>
          <a:noFill/>
          <a:ln w="9525">
            <a:noFill/>
            <a:miter lim="800000"/>
            <a:headEnd/>
            <a:tailEnd/>
          </a:ln>
          <a:effectLst/>
        </p:spPr>
        <p:txBody>
          <a:bodyPr>
            <a:spAutoFit/>
          </a:bodyPr>
          <a:lstStyle/>
          <a:p>
            <a:pPr>
              <a:spcBef>
                <a:spcPct val="50000"/>
              </a:spcBef>
            </a:pPr>
            <a:r>
              <a:rPr lang="en-US" sz="1600" b="1" dirty="0">
                <a:latin typeface="Cambria" panose="02040503050406030204" pitchFamily="18" charset="0"/>
                <a:ea typeface="Cambria" panose="02040503050406030204" pitchFamily="18" charset="0"/>
              </a:rPr>
              <a:t>Biomass Conversion Technologies:</a:t>
            </a:r>
          </a:p>
          <a:p>
            <a:pPr marL="961787" lvl="1" indent="-481727">
              <a:spcBef>
                <a:spcPct val="50000"/>
              </a:spcBef>
              <a:buClr>
                <a:schemeClr val="folHlink"/>
              </a:buClr>
              <a:buFont typeface="Wingdings" pitchFamily="2" charset="2"/>
              <a:buChar char="§"/>
            </a:pPr>
            <a:r>
              <a:rPr lang="en-US" sz="1600" b="1" dirty="0">
                <a:solidFill>
                  <a:srgbClr val="FF33CC"/>
                </a:solidFill>
                <a:latin typeface="Cambria" panose="02040503050406030204" pitchFamily="18" charset="0"/>
                <a:ea typeface="Cambria" panose="02040503050406030204" pitchFamily="18" charset="0"/>
              </a:rPr>
              <a:t>Anaerobic digestion</a:t>
            </a:r>
          </a:p>
          <a:p>
            <a:pPr marL="961787" lvl="1" indent="-481727">
              <a:spcBef>
                <a:spcPct val="50000"/>
              </a:spcBef>
              <a:buClr>
                <a:schemeClr val="folHlink"/>
              </a:buClr>
              <a:buFont typeface="Wingdings" pitchFamily="2" charset="2"/>
              <a:buChar char="§"/>
            </a:pPr>
            <a:r>
              <a:rPr lang="en-US" sz="1600" b="1" dirty="0">
                <a:solidFill>
                  <a:srgbClr val="FF33CC"/>
                </a:solidFill>
                <a:latin typeface="Cambria" panose="02040503050406030204" pitchFamily="18" charset="0"/>
                <a:ea typeface="Cambria" panose="02040503050406030204" pitchFamily="18" charset="0"/>
              </a:rPr>
              <a:t>Briquetting and </a:t>
            </a:r>
            <a:r>
              <a:rPr lang="en-US" sz="1600" b="1" dirty="0" err="1">
                <a:solidFill>
                  <a:srgbClr val="FF33CC"/>
                </a:solidFill>
                <a:latin typeface="Cambria" panose="02040503050406030204" pitchFamily="18" charset="0"/>
                <a:ea typeface="Cambria" panose="02040503050406030204" pitchFamily="18" charset="0"/>
              </a:rPr>
              <a:t>pellestising</a:t>
            </a:r>
            <a:endParaRPr lang="en-US" sz="1600" b="1" dirty="0">
              <a:solidFill>
                <a:srgbClr val="FF33CC"/>
              </a:solidFill>
              <a:latin typeface="Cambria" panose="02040503050406030204" pitchFamily="18" charset="0"/>
              <a:ea typeface="Cambria" panose="02040503050406030204" pitchFamily="18" charset="0"/>
            </a:endParaRPr>
          </a:p>
          <a:p>
            <a:pPr marL="961787" lvl="1" indent="-481727">
              <a:spcBef>
                <a:spcPct val="50000"/>
              </a:spcBef>
              <a:buClr>
                <a:schemeClr val="folHlink"/>
              </a:buClr>
              <a:buFont typeface="Wingdings" pitchFamily="2" charset="2"/>
              <a:buChar char="§"/>
            </a:pPr>
            <a:r>
              <a:rPr lang="en-US" sz="1600" b="1" dirty="0">
                <a:solidFill>
                  <a:srgbClr val="FF33CC"/>
                </a:solidFill>
                <a:latin typeface="Cambria" panose="02040503050406030204" pitchFamily="18" charset="0"/>
                <a:ea typeface="Cambria" panose="02040503050406030204" pitchFamily="18" charset="0"/>
              </a:rPr>
              <a:t>Direct combustion</a:t>
            </a:r>
          </a:p>
          <a:p>
            <a:pPr marL="961787" lvl="1" indent="-481727">
              <a:spcBef>
                <a:spcPct val="50000"/>
              </a:spcBef>
              <a:buClr>
                <a:schemeClr val="folHlink"/>
              </a:buClr>
              <a:buFont typeface="Wingdings" pitchFamily="2" charset="2"/>
              <a:buChar char="§"/>
            </a:pPr>
            <a:r>
              <a:rPr lang="en-US" sz="1600" b="1" dirty="0">
                <a:solidFill>
                  <a:srgbClr val="FF33CC"/>
                </a:solidFill>
                <a:latin typeface="Cambria" panose="02040503050406030204" pitchFamily="18" charset="0"/>
                <a:ea typeface="Cambria" panose="02040503050406030204" pitchFamily="18" charset="0"/>
              </a:rPr>
              <a:t>Pyrolysis</a:t>
            </a:r>
          </a:p>
          <a:p>
            <a:pPr marL="961787" lvl="1" indent="-481727">
              <a:spcBef>
                <a:spcPct val="50000"/>
              </a:spcBef>
              <a:buClr>
                <a:schemeClr val="folHlink"/>
              </a:buClr>
              <a:buFont typeface="Wingdings" pitchFamily="2" charset="2"/>
              <a:buChar char="§"/>
            </a:pPr>
            <a:r>
              <a:rPr lang="en-US" sz="1600" b="1" dirty="0">
                <a:solidFill>
                  <a:srgbClr val="FF33CC"/>
                </a:solidFill>
                <a:latin typeface="Cambria" panose="02040503050406030204" pitchFamily="18" charset="0"/>
                <a:ea typeface="Cambria" panose="02040503050406030204" pitchFamily="18" charset="0"/>
              </a:rPr>
              <a:t>Gasification</a:t>
            </a:r>
          </a:p>
          <a:p>
            <a:pPr marL="961787" lvl="1" indent="-481727">
              <a:spcBef>
                <a:spcPct val="50000"/>
              </a:spcBef>
              <a:buClr>
                <a:schemeClr val="folHlink"/>
              </a:buClr>
              <a:buFont typeface="Wingdings" pitchFamily="2" charset="2"/>
              <a:buChar char="§"/>
            </a:pPr>
            <a:r>
              <a:rPr lang="en-US" sz="1600" b="1" dirty="0">
                <a:solidFill>
                  <a:srgbClr val="FF33CC"/>
                </a:solidFill>
                <a:latin typeface="Cambria" panose="02040503050406030204" pitchFamily="18" charset="0"/>
                <a:ea typeface="Cambria" panose="02040503050406030204" pitchFamily="18" charset="0"/>
              </a:rPr>
              <a:t>Charcoal production</a:t>
            </a:r>
          </a:p>
          <a:p>
            <a:pPr marL="961787" lvl="1" indent="-481727">
              <a:spcBef>
                <a:spcPct val="50000"/>
              </a:spcBef>
              <a:buClr>
                <a:schemeClr val="folHlink"/>
              </a:buClr>
              <a:buFont typeface="Wingdings" pitchFamily="2" charset="2"/>
              <a:buChar char="§"/>
            </a:pPr>
            <a:r>
              <a:rPr lang="en-US" sz="1600" b="1" dirty="0">
                <a:solidFill>
                  <a:srgbClr val="FF33CC"/>
                </a:solidFill>
                <a:latin typeface="Cambria" panose="02040503050406030204" pitchFamily="18" charset="0"/>
                <a:ea typeface="Cambria" panose="02040503050406030204" pitchFamily="18" charset="0"/>
              </a:rPr>
              <a:t>Ethanol production</a:t>
            </a:r>
          </a:p>
        </p:txBody>
      </p:sp>
      <p:pic>
        <p:nvPicPr>
          <p:cNvPr id="12" name="Picture 11">
            <a:extLst>
              <a:ext uri="{FF2B5EF4-FFF2-40B4-BE49-F238E27FC236}">
                <a16:creationId xmlns:a16="http://schemas.microsoft.com/office/drawing/2014/main" id="{01472311-2D4C-47F4-A180-908B50F6AC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6842" y="1166230"/>
            <a:ext cx="3257128" cy="2640330"/>
          </a:xfrm>
          <a:prstGeom prst="rect">
            <a:avLst/>
          </a:prstGeom>
        </p:spPr>
      </p:pic>
      <p:sp>
        <p:nvSpPr>
          <p:cNvPr id="13" name="Text Box 3">
            <a:extLst>
              <a:ext uri="{FF2B5EF4-FFF2-40B4-BE49-F238E27FC236}">
                <a16:creationId xmlns:a16="http://schemas.microsoft.com/office/drawing/2014/main" id="{8F0CE5E5-EC36-4476-B4FB-309688F0313D}"/>
              </a:ext>
            </a:extLst>
          </p:cNvPr>
          <p:cNvSpPr txBox="1">
            <a:spLocks noChangeArrowheads="1"/>
          </p:cNvSpPr>
          <p:nvPr/>
        </p:nvSpPr>
        <p:spPr bwMode="auto">
          <a:xfrm>
            <a:off x="582930" y="4233816"/>
            <a:ext cx="8321040" cy="1815882"/>
          </a:xfrm>
          <a:prstGeom prst="rect">
            <a:avLst/>
          </a:prstGeom>
          <a:noFill/>
          <a:ln w="9525">
            <a:noFill/>
            <a:miter lim="800000"/>
            <a:headEnd/>
            <a:tailEnd/>
          </a:ln>
          <a:effectLst/>
        </p:spPr>
        <p:txBody>
          <a:bodyPr>
            <a:spAutoFit/>
          </a:bodyPr>
          <a:lstStyle/>
          <a:p>
            <a:pPr>
              <a:spcBef>
                <a:spcPct val="50000"/>
              </a:spcBef>
            </a:pPr>
            <a:r>
              <a:rPr lang="en-US" sz="1600" b="1" dirty="0">
                <a:latin typeface="Cambria" panose="02040503050406030204" pitchFamily="18" charset="0"/>
                <a:ea typeface="Cambria" panose="02040503050406030204" pitchFamily="18" charset="0"/>
              </a:rPr>
              <a:t>Biomass Applications:</a:t>
            </a:r>
          </a:p>
          <a:p>
            <a:pPr marL="961787" lvl="1" indent="-481727">
              <a:spcBef>
                <a:spcPct val="50000"/>
              </a:spcBef>
              <a:buClr>
                <a:schemeClr val="folHlink"/>
              </a:buClr>
              <a:buFont typeface="Wingdings" pitchFamily="2" charset="2"/>
              <a:buChar char="§"/>
            </a:pPr>
            <a:r>
              <a:rPr lang="en-US" sz="1600" b="1" dirty="0" err="1">
                <a:solidFill>
                  <a:srgbClr val="FF33CC"/>
                </a:solidFill>
                <a:latin typeface="Cambria" panose="02040503050406030204" pitchFamily="18" charset="0"/>
                <a:ea typeface="Cambria" panose="02040503050406030204" pitchFamily="18" charset="0"/>
              </a:rPr>
              <a:t>Biofuels</a:t>
            </a:r>
            <a:endParaRPr lang="en-US" sz="1600" b="1" dirty="0">
              <a:solidFill>
                <a:srgbClr val="FF33CC"/>
              </a:solidFill>
              <a:latin typeface="Cambria" panose="02040503050406030204" pitchFamily="18" charset="0"/>
              <a:ea typeface="Cambria" panose="02040503050406030204" pitchFamily="18" charset="0"/>
            </a:endParaRPr>
          </a:p>
          <a:p>
            <a:pPr marL="961787" lvl="1" indent="-481727">
              <a:spcBef>
                <a:spcPct val="50000"/>
              </a:spcBef>
              <a:buClr>
                <a:schemeClr val="folHlink"/>
              </a:buClr>
              <a:buFont typeface="Wingdings" pitchFamily="2" charset="2"/>
              <a:buChar char="§"/>
            </a:pPr>
            <a:r>
              <a:rPr lang="en-US" sz="1600" b="1" dirty="0">
                <a:solidFill>
                  <a:srgbClr val="FF33CC"/>
                </a:solidFill>
                <a:latin typeface="Cambria" panose="02040503050406030204" pitchFamily="18" charset="0"/>
                <a:ea typeface="Cambria" panose="02040503050406030204" pitchFamily="18" charset="0"/>
              </a:rPr>
              <a:t>Electricity generation</a:t>
            </a:r>
          </a:p>
          <a:p>
            <a:pPr marL="961787" lvl="1" indent="-481727">
              <a:spcBef>
                <a:spcPct val="50000"/>
              </a:spcBef>
              <a:buClr>
                <a:schemeClr val="folHlink"/>
              </a:buClr>
              <a:buFont typeface="Wingdings" pitchFamily="2" charset="2"/>
              <a:buChar char="§"/>
            </a:pPr>
            <a:r>
              <a:rPr lang="en-US" sz="1600" b="1" dirty="0">
                <a:solidFill>
                  <a:srgbClr val="FF33CC"/>
                </a:solidFill>
                <a:latin typeface="Cambria" panose="02040503050406030204" pitchFamily="18" charset="0"/>
                <a:ea typeface="Cambria" panose="02040503050406030204" pitchFamily="18" charset="0"/>
              </a:rPr>
              <a:t>Heat and steam generation</a:t>
            </a:r>
          </a:p>
          <a:p>
            <a:pPr marL="961787" lvl="1" indent="-481727">
              <a:spcBef>
                <a:spcPct val="50000"/>
              </a:spcBef>
              <a:buClr>
                <a:schemeClr val="folHlink"/>
              </a:buClr>
              <a:buFont typeface="Wingdings" pitchFamily="2" charset="2"/>
              <a:buChar char="§"/>
            </a:pPr>
            <a:r>
              <a:rPr lang="en-US" sz="1600" b="1" dirty="0">
                <a:solidFill>
                  <a:srgbClr val="FF33CC"/>
                </a:solidFill>
                <a:latin typeface="Cambria" panose="02040503050406030204" pitchFamily="18" charset="0"/>
                <a:ea typeface="Cambria" panose="02040503050406030204" pitchFamily="18" charset="0"/>
              </a:rPr>
              <a:t>Combustible gas</a:t>
            </a:r>
          </a:p>
        </p:txBody>
      </p:sp>
      <p:cxnSp>
        <p:nvCxnSpPr>
          <p:cNvPr id="14" name="Straight Arrow Connector 13">
            <a:extLst>
              <a:ext uri="{FF2B5EF4-FFF2-40B4-BE49-F238E27FC236}">
                <a16:creationId xmlns:a16="http://schemas.microsoft.com/office/drawing/2014/main" id="{D20D85FF-9F8D-42E1-988F-83AAB41099E6}"/>
              </a:ext>
            </a:extLst>
          </p:cNvPr>
          <p:cNvCxnSpPr/>
          <p:nvPr/>
        </p:nvCxnSpPr>
        <p:spPr>
          <a:xfrm>
            <a:off x="4019927" y="2060848"/>
            <a:ext cx="16802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5418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915816" y="144561"/>
            <a:ext cx="3312368"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Virgin Biomass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21</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AC7B0A4A-F13C-444F-9D07-54671CF3C22F}"/>
              </a:ext>
            </a:extLst>
          </p:cNvPr>
          <p:cNvSpPr txBox="1">
            <a:spLocks/>
          </p:cNvSpPr>
          <p:nvPr/>
        </p:nvSpPr>
        <p:spPr bwMode="auto">
          <a:xfrm>
            <a:off x="142890" y="764123"/>
            <a:ext cx="9001110" cy="496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53" tIns="48326" rIns="96653" bIns="48326" numCol="1" anchor="t" anchorCtr="0" compatLnSpc="1">
            <a:prstTxWarp prst="textNoShape">
              <a:avLst/>
            </a:prstTxWarp>
            <a:noAutofit/>
          </a:bodyPr>
          <a:lstStyle>
            <a:lvl1pPr marL="360363" indent="-360363" algn="l" defTabSz="966788" rtl="0" eaLnBrk="0" fontAlgn="base" hangingPunct="0">
              <a:spcBef>
                <a:spcPct val="20000"/>
              </a:spcBef>
              <a:spcAft>
                <a:spcPct val="0"/>
              </a:spcAft>
              <a:buChar char="•"/>
              <a:defRPr sz="2400">
                <a:solidFill>
                  <a:schemeClr val="tx1"/>
                </a:solidFill>
                <a:latin typeface="Times New Roman" pitchFamily="18" charset="0"/>
                <a:ea typeface="+mn-ea"/>
                <a:cs typeface="Times New Roman" pitchFamily="18" charset="0"/>
              </a:defRPr>
            </a:lvl1pPr>
            <a:lvl2pPr marL="785813" indent="-3032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2pPr>
            <a:lvl3pPr marL="1206500" indent="-2397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3pPr>
            <a:lvl4pPr marL="1692275" indent="-242888"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173288" indent="-2397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489680" indent="-228246" algn="l" defTabSz="914485" rtl="0" eaLnBrk="0" fontAlgn="base" hangingPunct="0">
              <a:spcBef>
                <a:spcPct val="20000"/>
              </a:spcBef>
              <a:spcAft>
                <a:spcPct val="0"/>
              </a:spcAft>
              <a:buChar char="»"/>
              <a:defRPr sz="2000">
                <a:solidFill>
                  <a:schemeClr val="tx1"/>
                </a:solidFill>
                <a:latin typeface="+mn-lt"/>
              </a:defRPr>
            </a:lvl6pPr>
            <a:lvl7pPr marL="2922145" indent="-228246" algn="l" defTabSz="914485" rtl="0" eaLnBrk="0" fontAlgn="base" hangingPunct="0">
              <a:spcBef>
                <a:spcPct val="20000"/>
              </a:spcBef>
              <a:spcAft>
                <a:spcPct val="0"/>
              </a:spcAft>
              <a:buChar char="»"/>
              <a:defRPr sz="2000">
                <a:solidFill>
                  <a:schemeClr val="tx1"/>
                </a:solidFill>
                <a:latin typeface="+mn-lt"/>
              </a:defRPr>
            </a:lvl7pPr>
            <a:lvl8pPr marL="3354611" indent="-228246" algn="l" defTabSz="914485" rtl="0" eaLnBrk="0" fontAlgn="base" hangingPunct="0">
              <a:spcBef>
                <a:spcPct val="20000"/>
              </a:spcBef>
              <a:spcAft>
                <a:spcPct val="0"/>
              </a:spcAft>
              <a:buChar char="»"/>
              <a:defRPr sz="2000">
                <a:solidFill>
                  <a:schemeClr val="tx1"/>
                </a:solidFill>
                <a:latin typeface="+mn-lt"/>
              </a:defRPr>
            </a:lvl8pPr>
            <a:lvl9pPr marL="3787076" indent="-228246" algn="l" defTabSz="914485" rtl="0" eaLnBrk="0" fontAlgn="base" hangingPunct="0">
              <a:spcBef>
                <a:spcPct val="20000"/>
              </a:spcBef>
              <a:spcAft>
                <a:spcPct val="0"/>
              </a:spcAft>
              <a:buChar char="»"/>
              <a:defRPr sz="2000">
                <a:solidFill>
                  <a:schemeClr val="tx1"/>
                </a:solidFill>
                <a:latin typeface="+mn-lt"/>
              </a:defRPr>
            </a:lvl9pPr>
          </a:lstStyle>
          <a:p>
            <a:pPr marL="360363" marR="0" lvl="0" indent="-360363" algn="just" defTabSz="966788" rtl="0" eaLnBrk="0" fontAlgn="base" latinLnBrk="0" hangingPunct="0">
              <a:lnSpc>
                <a:spcPct val="170000"/>
              </a:lnSpc>
              <a:spcBef>
                <a:spcPct val="20000"/>
              </a:spcBef>
              <a:spcAft>
                <a:spcPct val="0"/>
              </a:spcAft>
              <a:buClrTx/>
              <a:buSzTx/>
              <a:buFontTx/>
              <a:buChar char="•"/>
              <a:tabLst/>
              <a:defRPr/>
            </a:pPr>
            <a:r>
              <a:rPr kumimoji="0" lang="en-US" sz="17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Almost all plant life on Earth can be broken into three categories based on the way they assimilate carbon dioxide into their systems: </a:t>
            </a:r>
            <a:r>
              <a:rPr kumimoji="0" lang="en-US" sz="1700" b="1"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rPr>
              <a:t>C3, C4 and CAM plants</a:t>
            </a:r>
            <a:r>
              <a:rPr kumimoji="0" lang="en-US" sz="17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 </a:t>
            </a:r>
          </a:p>
          <a:p>
            <a:pPr marL="360363" marR="0" lvl="0" indent="-360363" algn="just" defTabSz="966788" rtl="0" eaLnBrk="0" fontAlgn="base" latinLnBrk="0" hangingPunct="0">
              <a:lnSpc>
                <a:spcPct val="170000"/>
              </a:lnSpc>
              <a:spcBef>
                <a:spcPct val="20000"/>
              </a:spcBef>
              <a:spcAft>
                <a:spcPct val="0"/>
              </a:spcAft>
              <a:buClrTx/>
              <a:buSzTx/>
              <a:buFontTx/>
              <a:buChar char="•"/>
              <a:tabLst/>
              <a:defRPr/>
            </a:pPr>
            <a:r>
              <a:rPr kumimoji="0" lang="en-US" sz="17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C3 plants include </a:t>
            </a:r>
            <a:r>
              <a:rPr kumimoji="0" lang="en-US" sz="1700" b="1"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rPr>
              <a:t>more than 95% </a:t>
            </a:r>
            <a:r>
              <a:rPr kumimoji="0" lang="en-US" sz="17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of the plant species on earth. (</a:t>
            </a:r>
            <a:r>
              <a:rPr kumimoji="0" lang="en-US" sz="1700" b="1"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rPr>
              <a:t>Trees, for example, are C3 plants</a:t>
            </a:r>
            <a:r>
              <a:rPr kumimoji="0" lang="en-US" sz="17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 </a:t>
            </a:r>
          </a:p>
          <a:p>
            <a:pPr marL="360363" marR="0" lvl="0" indent="-360363" algn="just" defTabSz="966788" rtl="0" eaLnBrk="0" fontAlgn="base" latinLnBrk="0" hangingPunct="0">
              <a:lnSpc>
                <a:spcPct val="170000"/>
              </a:lnSpc>
              <a:spcBef>
                <a:spcPct val="20000"/>
              </a:spcBef>
              <a:spcAft>
                <a:spcPct val="0"/>
              </a:spcAft>
              <a:buClrTx/>
              <a:buSzTx/>
              <a:buFontTx/>
              <a:buChar char="•"/>
              <a:tabLst/>
              <a:defRPr/>
            </a:pPr>
            <a:r>
              <a:rPr kumimoji="0" lang="en-US" sz="1700" b="1"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rPr>
              <a:t>C4 plants include such plants as sugarcane and corn. They are the second most dominant photosynthetic type. </a:t>
            </a:r>
          </a:p>
          <a:p>
            <a:pPr marL="360363" marR="0" lvl="0" indent="-360363" algn="just" defTabSz="966788" rtl="0" eaLnBrk="0" fontAlgn="base" latinLnBrk="0" hangingPunct="0">
              <a:lnSpc>
                <a:spcPct val="170000"/>
              </a:lnSpc>
              <a:spcBef>
                <a:spcPct val="20000"/>
              </a:spcBef>
              <a:spcAft>
                <a:spcPct val="0"/>
              </a:spcAft>
              <a:buClrTx/>
              <a:buSzTx/>
              <a:buFontTx/>
              <a:buChar char="•"/>
              <a:tabLst/>
              <a:defRPr/>
            </a:pPr>
            <a:r>
              <a:rPr kumimoji="0" lang="en-US" sz="17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During the first steps in CO</a:t>
            </a:r>
            <a:r>
              <a:rPr kumimoji="0" lang="en-US" sz="1700" b="1" i="0" u="none" strike="noStrike" kern="0" cap="none" spc="0" normalizeH="0" baseline="-25000" noProof="0" dirty="0">
                <a:ln>
                  <a:noFill/>
                </a:ln>
                <a:solidFill>
                  <a:srgbClr val="000000"/>
                </a:solidFill>
                <a:effectLst/>
                <a:uLnTx/>
                <a:uFillTx/>
                <a:latin typeface="Cambria" panose="02040503050406030204" pitchFamily="18" charset="0"/>
                <a:ea typeface="Cambria" panose="02040503050406030204" pitchFamily="18" charset="0"/>
              </a:rPr>
              <a:t>2</a:t>
            </a:r>
            <a:r>
              <a:rPr kumimoji="0" lang="en-US" sz="17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 assimilation, C3 plants form a pair of three carbon atom molecules.</a:t>
            </a:r>
          </a:p>
          <a:p>
            <a:pPr marL="360363" marR="0" lvl="0" indent="-360363" algn="just" defTabSz="966788" rtl="0" eaLnBrk="0" fontAlgn="base" latinLnBrk="0" hangingPunct="0">
              <a:lnSpc>
                <a:spcPct val="170000"/>
              </a:lnSpc>
              <a:spcBef>
                <a:spcPct val="20000"/>
              </a:spcBef>
              <a:spcAft>
                <a:spcPct val="0"/>
              </a:spcAft>
              <a:buClrTx/>
              <a:buSzTx/>
              <a:buFontTx/>
              <a:buChar char="•"/>
              <a:tabLst/>
              <a:defRPr/>
            </a:pPr>
            <a:r>
              <a:rPr kumimoji="0" lang="en-US" sz="17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C4 plants, on the other hand, initially form four carbon-atom molecules </a:t>
            </a:r>
          </a:p>
          <a:p>
            <a:pPr marL="360363" marR="0" lvl="0" indent="-360363" algn="just" defTabSz="966788" rtl="0" eaLnBrk="0" fontAlgn="base" latinLnBrk="0" hangingPunct="0">
              <a:lnSpc>
                <a:spcPct val="170000"/>
              </a:lnSpc>
              <a:spcBef>
                <a:spcPct val="20000"/>
              </a:spcBef>
              <a:spcAft>
                <a:spcPct val="0"/>
              </a:spcAft>
              <a:buClrTx/>
              <a:buSzTx/>
              <a:buFontTx/>
              <a:buChar char="•"/>
              <a:tabLst/>
              <a:defRPr/>
            </a:pPr>
            <a:r>
              <a:rPr kumimoji="0" lang="en-US" sz="1700" b="1"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rPr>
              <a:t>The important difference between C3 and C4 species for rising CO</a:t>
            </a:r>
            <a:r>
              <a:rPr kumimoji="0" lang="en-US" sz="1700" b="1" i="0" u="none" strike="noStrike" kern="0" cap="none" spc="0" normalizeH="0" baseline="-25000" noProof="0" dirty="0">
                <a:ln>
                  <a:noFill/>
                </a:ln>
                <a:solidFill>
                  <a:srgbClr val="FF0000"/>
                </a:solidFill>
                <a:effectLst/>
                <a:uLnTx/>
                <a:uFillTx/>
                <a:latin typeface="Cambria" panose="02040503050406030204" pitchFamily="18" charset="0"/>
                <a:ea typeface="Cambria" panose="02040503050406030204" pitchFamily="18" charset="0"/>
              </a:rPr>
              <a:t>2</a:t>
            </a:r>
            <a:r>
              <a:rPr kumimoji="0" lang="en-US" sz="1700" b="1"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rPr>
              <a:t> levels is that  C3 species continue to increase photosynthesis with rising CO</a:t>
            </a:r>
            <a:r>
              <a:rPr kumimoji="0" lang="en-US" sz="1700" b="1" i="0" u="none" strike="noStrike" kern="0" cap="none" spc="0" normalizeH="0" baseline="-25000" noProof="0" dirty="0">
                <a:ln>
                  <a:noFill/>
                </a:ln>
                <a:solidFill>
                  <a:srgbClr val="FF0000"/>
                </a:solidFill>
                <a:effectLst/>
                <a:uLnTx/>
                <a:uFillTx/>
                <a:latin typeface="Cambria" panose="02040503050406030204" pitchFamily="18" charset="0"/>
                <a:ea typeface="Cambria" panose="02040503050406030204" pitchFamily="18" charset="0"/>
              </a:rPr>
              <a:t>2</a:t>
            </a:r>
            <a:r>
              <a:rPr kumimoji="0" lang="en-US" sz="1700" b="1"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rPr>
              <a:t>, while C4 species do not. </a:t>
            </a:r>
          </a:p>
        </p:txBody>
      </p:sp>
    </p:spTree>
    <p:extLst>
      <p:ext uri="{BB962C8B-B14F-4D97-AF65-F5344CB8AC3E}">
        <p14:creationId xmlns:p14="http://schemas.microsoft.com/office/powerpoint/2010/main" val="173654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915816" y="144561"/>
            <a:ext cx="3312368"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Virgin Biomass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22</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2" name="Content Placeholder 7">
            <a:extLst>
              <a:ext uri="{FF2B5EF4-FFF2-40B4-BE49-F238E27FC236}">
                <a16:creationId xmlns:a16="http://schemas.microsoft.com/office/drawing/2014/main" id="{0C5366C0-1C9E-47AA-AAD8-A470DCC037E1}"/>
              </a:ext>
            </a:extLst>
          </p:cNvPr>
          <p:cNvSpPr txBox="1">
            <a:spLocks/>
          </p:cNvSpPr>
          <p:nvPr/>
        </p:nvSpPr>
        <p:spPr bwMode="auto">
          <a:xfrm>
            <a:off x="342089" y="1484784"/>
            <a:ext cx="4071606" cy="3407278"/>
          </a:xfrm>
          <a:prstGeom prst="rect">
            <a:avLst/>
          </a:prstGeom>
          <a:noFill/>
          <a:ln>
            <a:solidFill>
              <a:srgbClr val="00CC99"/>
            </a:solidFill>
          </a:ln>
          <a:extLst>
            <a:ext uri="{909E8E84-426E-40DD-AFC4-6F175D3DCCD1}">
              <a14:hiddenFill xmlns:a14="http://schemas.microsoft.com/office/drawing/2010/main">
                <a:solidFill>
                  <a:srgbClr val="FFFFFF"/>
                </a:solidFill>
              </a14:hiddenFill>
            </a:ext>
          </a:extLst>
        </p:spPr>
        <p:txBody>
          <a:bodyPr vert="horz" wrap="square" lIns="96653" tIns="48326" rIns="96653" bIns="48326" numCol="1" anchor="t" anchorCtr="0" compatLnSpc="1">
            <a:prstTxWarp prst="textNoShape">
              <a:avLst/>
            </a:prstTxWarp>
            <a:normAutofit fontScale="92500" lnSpcReduction="10000"/>
          </a:bodyPr>
          <a:lstStyle>
            <a:lvl1pPr marL="360363" indent="-360363" algn="l" defTabSz="966788" rtl="0" eaLnBrk="0" fontAlgn="base" hangingPunct="0">
              <a:spcBef>
                <a:spcPct val="20000"/>
              </a:spcBef>
              <a:spcAft>
                <a:spcPct val="0"/>
              </a:spcAft>
              <a:buChar char="•"/>
              <a:defRPr sz="2600">
                <a:solidFill>
                  <a:schemeClr val="tx1"/>
                </a:solidFill>
                <a:latin typeface="+mn-lt"/>
                <a:ea typeface="+mn-ea"/>
                <a:cs typeface="+mn-cs"/>
              </a:defRPr>
            </a:lvl1pPr>
            <a:lvl2pPr marL="785813" indent="-303213" algn="l" defTabSz="966788" rtl="0" eaLnBrk="0" fontAlgn="base" hangingPunct="0">
              <a:spcBef>
                <a:spcPct val="20000"/>
              </a:spcBef>
              <a:spcAft>
                <a:spcPct val="0"/>
              </a:spcAft>
              <a:buChar char="–"/>
              <a:defRPr sz="2300">
                <a:solidFill>
                  <a:schemeClr val="tx1"/>
                </a:solidFill>
                <a:latin typeface="+mn-lt"/>
              </a:defRPr>
            </a:lvl2pPr>
            <a:lvl3pPr marL="1206500" indent="-239713" algn="l" defTabSz="966788" rtl="0" eaLnBrk="0" fontAlgn="base" hangingPunct="0">
              <a:spcBef>
                <a:spcPct val="20000"/>
              </a:spcBef>
              <a:spcAft>
                <a:spcPct val="0"/>
              </a:spcAft>
              <a:buChar char="•"/>
              <a:defRPr sz="1900">
                <a:solidFill>
                  <a:schemeClr val="tx1"/>
                </a:solidFill>
                <a:latin typeface="+mn-lt"/>
              </a:defRPr>
            </a:lvl3pPr>
            <a:lvl4pPr marL="1692275" indent="-242888" algn="l" defTabSz="966788" rtl="0" eaLnBrk="0" fontAlgn="base" hangingPunct="0">
              <a:spcBef>
                <a:spcPct val="20000"/>
              </a:spcBef>
              <a:spcAft>
                <a:spcPct val="0"/>
              </a:spcAft>
              <a:buChar char="–"/>
              <a:defRPr sz="1700">
                <a:solidFill>
                  <a:schemeClr val="tx1"/>
                </a:solidFill>
                <a:latin typeface="+mn-lt"/>
              </a:defRPr>
            </a:lvl4pPr>
            <a:lvl5pPr marL="2173288" indent="-239713" algn="l" defTabSz="966788" rtl="0" eaLnBrk="0" fontAlgn="base" hangingPunct="0">
              <a:spcBef>
                <a:spcPct val="20000"/>
              </a:spcBef>
              <a:spcAft>
                <a:spcPct val="0"/>
              </a:spcAft>
              <a:buChar char="»"/>
              <a:defRPr sz="1700">
                <a:solidFill>
                  <a:schemeClr val="tx1"/>
                </a:solidFill>
                <a:latin typeface="+mn-lt"/>
              </a:defRPr>
            </a:lvl5pPr>
            <a:lvl6pPr marL="2489680" indent="-228246" algn="l" defTabSz="914485" rtl="0" eaLnBrk="0" fontAlgn="base" hangingPunct="0">
              <a:spcBef>
                <a:spcPct val="20000"/>
              </a:spcBef>
              <a:spcAft>
                <a:spcPct val="0"/>
              </a:spcAft>
              <a:buChar char="»"/>
              <a:defRPr sz="1700">
                <a:solidFill>
                  <a:schemeClr val="tx1"/>
                </a:solidFill>
                <a:latin typeface="+mn-lt"/>
              </a:defRPr>
            </a:lvl6pPr>
            <a:lvl7pPr marL="2922145" indent="-228246" algn="l" defTabSz="914485" rtl="0" eaLnBrk="0" fontAlgn="base" hangingPunct="0">
              <a:spcBef>
                <a:spcPct val="20000"/>
              </a:spcBef>
              <a:spcAft>
                <a:spcPct val="0"/>
              </a:spcAft>
              <a:buChar char="»"/>
              <a:defRPr sz="1700">
                <a:solidFill>
                  <a:schemeClr val="tx1"/>
                </a:solidFill>
                <a:latin typeface="+mn-lt"/>
              </a:defRPr>
            </a:lvl7pPr>
            <a:lvl8pPr marL="3354611" indent="-228246" algn="l" defTabSz="914485" rtl="0" eaLnBrk="0" fontAlgn="base" hangingPunct="0">
              <a:spcBef>
                <a:spcPct val="20000"/>
              </a:spcBef>
              <a:spcAft>
                <a:spcPct val="0"/>
              </a:spcAft>
              <a:buChar char="»"/>
              <a:defRPr sz="1700">
                <a:solidFill>
                  <a:schemeClr val="tx1"/>
                </a:solidFill>
                <a:latin typeface="+mn-lt"/>
              </a:defRPr>
            </a:lvl8pPr>
            <a:lvl9pPr marL="3787076" indent="-228246" algn="l" defTabSz="914485" rtl="0" eaLnBrk="0" fontAlgn="base" hangingPunct="0">
              <a:spcBef>
                <a:spcPct val="20000"/>
              </a:spcBef>
              <a:spcAft>
                <a:spcPct val="0"/>
              </a:spcAft>
              <a:buChar char="»"/>
              <a:defRPr sz="1700">
                <a:solidFill>
                  <a:schemeClr val="tx1"/>
                </a:solidFill>
                <a:latin typeface="+mn-lt"/>
              </a:defRPr>
            </a:lvl9pPr>
          </a:lstStyle>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cs typeface="Times New Roman" panose="02020603050405020304" pitchFamily="18" charset="0"/>
              </a:rPr>
              <a:t>C3 plants tend to grow well in areas where:</a:t>
            </a:r>
          </a:p>
          <a:p>
            <a:pPr marL="785813" marR="0" lvl="1" indent="-30321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Times New Roman" panose="02020603050405020304" pitchFamily="18" charset="0"/>
              </a:rPr>
              <a:t>Sunlight intensity is moderate, Temperatures are moderate (15-25 °C) </a:t>
            </a:r>
          </a:p>
          <a:p>
            <a:pPr marL="785813" marR="0" lvl="1" indent="-30321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Times New Roman" panose="02020603050405020304" pitchFamily="18" charset="0"/>
              </a:rPr>
              <a:t>High CO</a:t>
            </a:r>
            <a:r>
              <a:rPr kumimoji="0" lang="en-US" sz="1600" b="1" i="0" u="none" strike="noStrike" kern="0" cap="none" spc="0" normalizeH="0" baseline="-25000" noProof="0" dirty="0">
                <a:ln>
                  <a:noFill/>
                </a:ln>
                <a:solidFill>
                  <a:srgbClr val="000000"/>
                </a:solidFill>
                <a:effectLst/>
                <a:uLnTx/>
                <a:uFillTx/>
                <a:latin typeface="Cambria" panose="02040503050406030204" pitchFamily="18" charset="0"/>
                <a:ea typeface="Cambria" panose="02040503050406030204" pitchFamily="18" charset="0"/>
                <a:cs typeface="Times New Roman" panose="02020603050405020304" pitchFamily="18" charset="0"/>
              </a:rPr>
              <a:t>2</a:t>
            </a:r>
            <a:r>
              <a:rPr kumimoji="0" 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Times New Roman" panose="02020603050405020304" pitchFamily="18" charset="0"/>
              </a:rPr>
              <a:t> compensation point. CO</a:t>
            </a:r>
            <a:r>
              <a:rPr kumimoji="0" lang="en-US" sz="1600" b="1" i="0" u="none" strike="noStrike" kern="0" cap="none" spc="0" normalizeH="0" baseline="-25000" noProof="0" dirty="0">
                <a:ln>
                  <a:noFill/>
                </a:ln>
                <a:solidFill>
                  <a:srgbClr val="000000"/>
                </a:solidFill>
                <a:effectLst/>
                <a:uLnTx/>
                <a:uFillTx/>
                <a:latin typeface="Cambria" panose="02040503050406030204" pitchFamily="18" charset="0"/>
                <a:ea typeface="Cambria" panose="02040503050406030204" pitchFamily="18" charset="0"/>
                <a:cs typeface="Times New Roman" panose="02020603050405020304" pitchFamily="18" charset="0"/>
              </a:rPr>
              <a:t>2</a:t>
            </a:r>
            <a:r>
              <a:rPr kumimoji="0" 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Times New Roman" panose="02020603050405020304" pitchFamily="18" charset="0"/>
              </a:rPr>
              <a:t> compensations point is the point at which more CO</a:t>
            </a:r>
            <a:r>
              <a:rPr kumimoji="0" lang="en-US" sz="1600" b="1" i="0" u="none" strike="noStrike" kern="0" cap="none" spc="0" normalizeH="0" baseline="-25000" noProof="0" dirty="0">
                <a:ln>
                  <a:noFill/>
                </a:ln>
                <a:solidFill>
                  <a:srgbClr val="000000"/>
                </a:solidFill>
                <a:effectLst/>
                <a:uLnTx/>
                <a:uFillTx/>
                <a:latin typeface="Cambria" panose="02040503050406030204" pitchFamily="18" charset="0"/>
                <a:ea typeface="Cambria" panose="02040503050406030204" pitchFamily="18" charset="0"/>
                <a:cs typeface="Times New Roman" panose="02020603050405020304" pitchFamily="18" charset="0"/>
              </a:rPr>
              <a:t>2</a:t>
            </a:r>
            <a:r>
              <a:rPr kumimoji="0" 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Times New Roman" panose="02020603050405020304" pitchFamily="18" charset="0"/>
              </a:rPr>
              <a:t> is breathed than normal.</a:t>
            </a:r>
          </a:p>
          <a:p>
            <a:pPr marL="785813" marR="0" lvl="1" indent="-30321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Times New Roman" panose="02020603050405020304" pitchFamily="18" charset="0"/>
              </a:rPr>
              <a:t>Ground water is plentiful </a:t>
            </a:r>
          </a:p>
        </p:txBody>
      </p:sp>
      <p:sp>
        <p:nvSpPr>
          <p:cNvPr id="13" name="Content Placeholder 8">
            <a:extLst>
              <a:ext uri="{FF2B5EF4-FFF2-40B4-BE49-F238E27FC236}">
                <a16:creationId xmlns:a16="http://schemas.microsoft.com/office/drawing/2014/main" id="{874E8F2D-EBD4-4DD8-A61F-B0FA74B693F6}"/>
              </a:ext>
            </a:extLst>
          </p:cNvPr>
          <p:cNvSpPr txBox="1">
            <a:spLocks/>
          </p:cNvSpPr>
          <p:nvPr/>
        </p:nvSpPr>
        <p:spPr bwMode="auto">
          <a:xfrm>
            <a:off x="4730306" y="1484784"/>
            <a:ext cx="4003868" cy="3407277"/>
          </a:xfrm>
          <a:prstGeom prst="rect">
            <a:avLst/>
          </a:prstGeom>
          <a:noFill/>
          <a:ln>
            <a:solidFill>
              <a:srgbClr val="00CC99"/>
            </a:solidFill>
          </a:ln>
          <a:extLst>
            <a:ext uri="{909E8E84-426E-40DD-AFC4-6F175D3DCCD1}">
              <a14:hiddenFill xmlns:a14="http://schemas.microsoft.com/office/drawing/2010/main">
                <a:solidFill>
                  <a:srgbClr val="FFFFFF"/>
                </a:solidFill>
              </a14:hiddenFill>
            </a:ext>
          </a:extLst>
        </p:spPr>
        <p:txBody>
          <a:bodyPr vert="horz" wrap="square" lIns="96653" tIns="48326" rIns="96653" bIns="48326" numCol="1" anchor="t" anchorCtr="0" compatLnSpc="1">
            <a:prstTxWarp prst="textNoShape">
              <a:avLst/>
            </a:prstTxWarp>
            <a:normAutofit/>
          </a:bodyPr>
          <a:lstStyle>
            <a:lvl1pPr marL="360363" indent="-360363" algn="l" defTabSz="966788" rtl="0" eaLnBrk="0" fontAlgn="base" hangingPunct="0">
              <a:spcBef>
                <a:spcPct val="20000"/>
              </a:spcBef>
              <a:spcAft>
                <a:spcPct val="0"/>
              </a:spcAft>
              <a:buChar char="•"/>
              <a:defRPr sz="2600">
                <a:solidFill>
                  <a:schemeClr val="tx1"/>
                </a:solidFill>
                <a:latin typeface="+mn-lt"/>
                <a:ea typeface="+mn-ea"/>
                <a:cs typeface="+mn-cs"/>
              </a:defRPr>
            </a:lvl1pPr>
            <a:lvl2pPr marL="785813" indent="-303213" algn="l" defTabSz="966788" rtl="0" eaLnBrk="0" fontAlgn="base" hangingPunct="0">
              <a:spcBef>
                <a:spcPct val="20000"/>
              </a:spcBef>
              <a:spcAft>
                <a:spcPct val="0"/>
              </a:spcAft>
              <a:buChar char="–"/>
              <a:defRPr sz="2300">
                <a:solidFill>
                  <a:schemeClr val="tx1"/>
                </a:solidFill>
                <a:latin typeface="+mn-lt"/>
              </a:defRPr>
            </a:lvl2pPr>
            <a:lvl3pPr marL="1206500" indent="-239713" algn="l" defTabSz="966788" rtl="0" eaLnBrk="0" fontAlgn="base" hangingPunct="0">
              <a:spcBef>
                <a:spcPct val="20000"/>
              </a:spcBef>
              <a:spcAft>
                <a:spcPct val="0"/>
              </a:spcAft>
              <a:buChar char="•"/>
              <a:defRPr sz="1900">
                <a:solidFill>
                  <a:schemeClr val="tx1"/>
                </a:solidFill>
                <a:latin typeface="+mn-lt"/>
              </a:defRPr>
            </a:lvl3pPr>
            <a:lvl4pPr marL="1692275" indent="-242888" algn="l" defTabSz="966788" rtl="0" eaLnBrk="0" fontAlgn="base" hangingPunct="0">
              <a:spcBef>
                <a:spcPct val="20000"/>
              </a:spcBef>
              <a:spcAft>
                <a:spcPct val="0"/>
              </a:spcAft>
              <a:buChar char="–"/>
              <a:defRPr sz="1700">
                <a:solidFill>
                  <a:schemeClr val="tx1"/>
                </a:solidFill>
                <a:latin typeface="+mn-lt"/>
              </a:defRPr>
            </a:lvl4pPr>
            <a:lvl5pPr marL="2173288" indent="-239713" algn="l" defTabSz="966788" rtl="0" eaLnBrk="0" fontAlgn="base" hangingPunct="0">
              <a:spcBef>
                <a:spcPct val="20000"/>
              </a:spcBef>
              <a:spcAft>
                <a:spcPct val="0"/>
              </a:spcAft>
              <a:buChar char="»"/>
              <a:defRPr sz="1700">
                <a:solidFill>
                  <a:schemeClr val="tx1"/>
                </a:solidFill>
                <a:latin typeface="+mn-lt"/>
              </a:defRPr>
            </a:lvl5pPr>
            <a:lvl6pPr marL="2489680" indent="-228246" algn="l" defTabSz="914485" rtl="0" eaLnBrk="0" fontAlgn="base" hangingPunct="0">
              <a:spcBef>
                <a:spcPct val="20000"/>
              </a:spcBef>
              <a:spcAft>
                <a:spcPct val="0"/>
              </a:spcAft>
              <a:buChar char="»"/>
              <a:defRPr sz="1700">
                <a:solidFill>
                  <a:schemeClr val="tx1"/>
                </a:solidFill>
                <a:latin typeface="+mn-lt"/>
              </a:defRPr>
            </a:lvl6pPr>
            <a:lvl7pPr marL="2922145" indent="-228246" algn="l" defTabSz="914485" rtl="0" eaLnBrk="0" fontAlgn="base" hangingPunct="0">
              <a:spcBef>
                <a:spcPct val="20000"/>
              </a:spcBef>
              <a:spcAft>
                <a:spcPct val="0"/>
              </a:spcAft>
              <a:buChar char="»"/>
              <a:defRPr sz="1700">
                <a:solidFill>
                  <a:schemeClr val="tx1"/>
                </a:solidFill>
                <a:latin typeface="+mn-lt"/>
              </a:defRPr>
            </a:lvl7pPr>
            <a:lvl8pPr marL="3354611" indent="-228246" algn="l" defTabSz="914485" rtl="0" eaLnBrk="0" fontAlgn="base" hangingPunct="0">
              <a:spcBef>
                <a:spcPct val="20000"/>
              </a:spcBef>
              <a:spcAft>
                <a:spcPct val="0"/>
              </a:spcAft>
              <a:buChar char="»"/>
              <a:defRPr sz="1700">
                <a:solidFill>
                  <a:schemeClr val="tx1"/>
                </a:solidFill>
                <a:latin typeface="+mn-lt"/>
              </a:defRPr>
            </a:lvl8pPr>
            <a:lvl9pPr marL="3787076" indent="-228246" algn="l" defTabSz="914485" rtl="0" eaLnBrk="0" fontAlgn="base" hangingPunct="0">
              <a:spcBef>
                <a:spcPct val="20000"/>
              </a:spcBef>
              <a:spcAft>
                <a:spcPct val="0"/>
              </a:spcAft>
              <a:buChar char="»"/>
              <a:defRPr sz="1700">
                <a:solidFill>
                  <a:schemeClr val="tx1"/>
                </a:solidFill>
                <a:latin typeface="+mn-lt"/>
              </a:defRPr>
            </a:lvl9pPr>
          </a:lstStyle>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C4 plants have a competitive advantage over C3 pathway under conditions of: </a:t>
            </a:r>
          </a:p>
          <a:p>
            <a:pPr marL="785813" marR="0" lvl="1" indent="-30321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Drought, </a:t>
            </a:r>
          </a:p>
          <a:p>
            <a:pPr marL="785813" marR="0" lvl="1" indent="-30321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High temperatures (30-40 °C)</a:t>
            </a:r>
          </a:p>
          <a:p>
            <a:pPr marL="785813" marR="0" lvl="1" indent="-30321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Low CO</a:t>
            </a:r>
            <a:r>
              <a:rPr kumimoji="0" lang="en-US" sz="1600" b="1"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compensation point</a:t>
            </a:r>
          </a:p>
        </p:txBody>
      </p:sp>
    </p:spTree>
    <p:extLst>
      <p:ext uri="{BB962C8B-B14F-4D97-AF65-F5344CB8AC3E}">
        <p14:creationId xmlns:p14="http://schemas.microsoft.com/office/powerpoint/2010/main" val="217547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971600" y="138022"/>
            <a:ext cx="770485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Aquatic Biomass as Energy Resource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23</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AC640DEA-FD80-4DB4-A670-70EBC6277408}"/>
              </a:ext>
            </a:extLst>
          </p:cNvPr>
          <p:cNvSpPr txBox="1">
            <a:spLocks/>
          </p:cNvSpPr>
          <p:nvPr/>
        </p:nvSpPr>
        <p:spPr bwMode="auto">
          <a:xfrm>
            <a:off x="400050" y="1257301"/>
            <a:ext cx="8641080" cy="4259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53" tIns="48326" rIns="96653" bIns="48326" numCol="1" anchor="t" anchorCtr="0" compatLnSpc="1">
            <a:prstTxWarp prst="textNoShape">
              <a:avLst/>
            </a:prstTxWarp>
            <a:noAutofit/>
          </a:bodyPr>
          <a:lstStyle>
            <a:lvl1pPr marL="360363" indent="-360363" algn="l" defTabSz="966788" rtl="0" eaLnBrk="0" fontAlgn="base" hangingPunct="0">
              <a:spcBef>
                <a:spcPct val="20000"/>
              </a:spcBef>
              <a:spcAft>
                <a:spcPct val="0"/>
              </a:spcAft>
              <a:buChar char="•"/>
              <a:defRPr sz="2400">
                <a:solidFill>
                  <a:schemeClr val="tx1"/>
                </a:solidFill>
                <a:latin typeface="Times New Roman" pitchFamily="18" charset="0"/>
                <a:ea typeface="+mn-ea"/>
                <a:cs typeface="Times New Roman" pitchFamily="18" charset="0"/>
              </a:defRPr>
            </a:lvl1pPr>
            <a:lvl2pPr marL="785813" indent="-3032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2pPr>
            <a:lvl3pPr marL="1206500" indent="-2397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3pPr>
            <a:lvl4pPr marL="1692275" indent="-242888"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173288" indent="-2397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489680" indent="-228246" algn="l" defTabSz="914485" rtl="0" eaLnBrk="0" fontAlgn="base" hangingPunct="0">
              <a:spcBef>
                <a:spcPct val="20000"/>
              </a:spcBef>
              <a:spcAft>
                <a:spcPct val="0"/>
              </a:spcAft>
              <a:buChar char="»"/>
              <a:defRPr sz="2000">
                <a:solidFill>
                  <a:schemeClr val="tx1"/>
                </a:solidFill>
                <a:latin typeface="+mn-lt"/>
              </a:defRPr>
            </a:lvl6pPr>
            <a:lvl7pPr marL="2922145" indent="-228246" algn="l" defTabSz="914485" rtl="0" eaLnBrk="0" fontAlgn="base" hangingPunct="0">
              <a:spcBef>
                <a:spcPct val="20000"/>
              </a:spcBef>
              <a:spcAft>
                <a:spcPct val="0"/>
              </a:spcAft>
              <a:buChar char="»"/>
              <a:defRPr sz="2000">
                <a:solidFill>
                  <a:schemeClr val="tx1"/>
                </a:solidFill>
                <a:latin typeface="+mn-lt"/>
              </a:defRPr>
            </a:lvl7pPr>
            <a:lvl8pPr marL="3354611" indent="-228246" algn="l" defTabSz="914485" rtl="0" eaLnBrk="0" fontAlgn="base" hangingPunct="0">
              <a:spcBef>
                <a:spcPct val="20000"/>
              </a:spcBef>
              <a:spcAft>
                <a:spcPct val="0"/>
              </a:spcAft>
              <a:buChar char="»"/>
              <a:defRPr sz="2000">
                <a:solidFill>
                  <a:schemeClr val="tx1"/>
                </a:solidFill>
                <a:latin typeface="+mn-lt"/>
              </a:defRPr>
            </a:lvl8pPr>
            <a:lvl9pPr marL="3787076" indent="-228246" algn="l" defTabSz="914485" rtl="0" eaLnBrk="0" fontAlgn="base" hangingPunct="0">
              <a:spcBef>
                <a:spcPct val="20000"/>
              </a:spcBef>
              <a:spcAft>
                <a:spcPct val="0"/>
              </a:spcAft>
              <a:buChar char="»"/>
              <a:defRPr sz="2000">
                <a:solidFill>
                  <a:schemeClr val="tx1"/>
                </a:solidFill>
                <a:latin typeface="+mn-lt"/>
              </a:defRPr>
            </a:lvl9pPr>
          </a:lstStyle>
          <a:p>
            <a:pPr marL="360363" marR="0" lvl="0" indent="-360363" algn="l" defTabSz="966788" rtl="0" eaLnBrk="0" fontAlgn="base" latinLnBrk="0" hangingPunct="0">
              <a:lnSpc>
                <a:spcPct val="150000"/>
              </a:lnSpc>
              <a:spcBef>
                <a:spcPct val="20000"/>
              </a:spcBef>
              <a:spcAft>
                <a:spcPct val="0"/>
              </a:spcAft>
              <a:buClrTx/>
              <a:buSzTx/>
              <a:buFontTx/>
              <a:buChar char="•"/>
              <a:tabLst/>
              <a:defRPr/>
            </a:pP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There are a variety of aquatic biomass resources, such as algae, giant kelp, other seaweed, and marine microflora. </a:t>
            </a:r>
          </a:p>
          <a:p>
            <a:pPr marL="785813" marR="0" lvl="1" indent="-303213" algn="l" defTabSz="966788" rtl="0" eaLnBrk="0" fontAlgn="base" latinLnBrk="0" hangingPunct="0">
              <a:lnSpc>
                <a:spcPct val="150000"/>
              </a:lnSpc>
              <a:spcBef>
                <a:spcPct val="20000"/>
              </a:spcBef>
              <a:spcAft>
                <a:spcPct val="0"/>
              </a:spcAft>
              <a:buClrTx/>
              <a:buSzTx/>
              <a:buFontTx/>
              <a:buChar char="–"/>
              <a:tabLst/>
              <a:defRPr/>
            </a:pPr>
            <a:r>
              <a:rPr kumimoji="0" 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Most efficient in photosynthesis </a:t>
            </a:r>
          </a:p>
          <a:p>
            <a:pPr marL="785813" marR="0" lvl="1" indent="-303213" algn="l" defTabSz="966788" rtl="0" eaLnBrk="0" fontAlgn="base" latinLnBrk="0" hangingPunct="0">
              <a:lnSpc>
                <a:spcPct val="150000"/>
              </a:lnSpc>
              <a:spcBef>
                <a:spcPct val="20000"/>
              </a:spcBef>
              <a:spcAft>
                <a:spcPct val="0"/>
              </a:spcAft>
              <a:buClrTx/>
              <a:buSzTx/>
              <a:buFontTx/>
              <a:buChar char="–"/>
              <a:tabLst/>
              <a:defRPr/>
            </a:pPr>
            <a:r>
              <a:rPr kumimoji="0" 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Do not have any commercial use </a:t>
            </a:r>
          </a:p>
          <a:p>
            <a:pPr marL="360363" marR="0" lvl="0" indent="-360363" algn="l" defTabSz="966788" rtl="0" eaLnBrk="0" fontAlgn="base" latinLnBrk="0" hangingPunct="0">
              <a:lnSpc>
                <a:spcPct val="150000"/>
              </a:lnSpc>
              <a:spcBef>
                <a:spcPct val="20000"/>
              </a:spcBef>
              <a:spcAft>
                <a:spcPct val="0"/>
              </a:spcAft>
              <a:buClrTx/>
              <a:buSzTx/>
              <a:buFontTx/>
              <a:buChar char="•"/>
              <a:tabLst/>
              <a:defRPr/>
            </a:pPr>
            <a:r>
              <a:rPr kumimoji="0" lang="en-US" sz="2000" b="1"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rPr>
              <a:t>The aquatic alternative can be used in: </a:t>
            </a:r>
          </a:p>
          <a:p>
            <a:pPr marL="785813" marR="0" lvl="1" indent="-303213" algn="l" defTabSz="966788" rtl="0" eaLnBrk="0" fontAlgn="base" latinLnBrk="0" hangingPunct="0">
              <a:lnSpc>
                <a:spcPct val="150000"/>
              </a:lnSpc>
              <a:spcBef>
                <a:spcPct val="20000"/>
              </a:spcBef>
              <a:spcAft>
                <a:spcPct val="0"/>
              </a:spcAft>
              <a:buClrTx/>
              <a:buSzTx/>
              <a:buFontTx/>
              <a:buChar char="–"/>
              <a:tabLst/>
              <a:defRPr/>
            </a:pPr>
            <a:r>
              <a:rPr kumimoji="0" 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Biomass production </a:t>
            </a:r>
          </a:p>
          <a:p>
            <a:pPr marL="785813" marR="0" lvl="1" indent="-303213" algn="l" defTabSz="966788" rtl="0" eaLnBrk="0" fontAlgn="base" latinLnBrk="0" hangingPunct="0">
              <a:lnSpc>
                <a:spcPct val="150000"/>
              </a:lnSpc>
              <a:spcBef>
                <a:spcPct val="20000"/>
              </a:spcBef>
              <a:spcAft>
                <a:spcPct val="0"/>
              </a:spcAft>
              <a:buClrTx/>
              <a:buSzTx/>
              <a:buFontTx/>
              <a:buChar char="–"/>
              <a:tabLst/>
              <a:defRPr/>
            </a:pPr>
            <a:r>
              <a:rPr kumimoji="0" 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Waste treatment </a:t>
            </a:r>
          </a:p>
          <a:p>
            <a:pPr marL="785813" marR="0" lvl="1" indent="-303213" algn="l" defTabSz="966788" rtl="0" eaLnBrk="0" fontAlgn="base" latinLnBrk="0" hangingPunct="0">
              <a:lnSpc>
                <a:spcPct val="150000"/>
              </a:lnSpc>
              <a:spcBef>
                <a:spcPct val="20000"/>
              </a:spcBef>
              <a:spcAft>
                <a:spcPct val="0"/>
              </a:spcAft>
              <a:buClrTx/>
              <a:buSzTx/>
              <a:buFontTx/>
              <a:buChar char="–"/>
              <a:tabLst/>
              <a:defRPr/>
            </a:pPr>
            <a:r>
              <a:rPr kumimoji="0" 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Conversion to fuels by fermentation </a:t>
            </a:r>
          </a:p>
        </p:txBody>
      </p:sp>
    </p:spTree>
    <p:extLst>
      <p:ext uri="{BB962C8B-B14F-4D97-AF65-F5344CB8AC3E}">
        <p14:creationId xmlns:p14="http://schemas.microsoft.com/office/powerpoint/2010/main" val="3432711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971600" y="138022"/>
            <a:ext cx="770485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Waste Biomass as Energy Resource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24</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730E5A9D-7AC2-472A-B465-3A15934C7D50}"/>
              </a:ext>
            </a:extLst>
          </p:cNvPr>
          <p:cNvSpPr txBox="1">
            <a:spLocks/>
          </p:cNvSpPr>
          <p:nvPr/>
        </p:nvSpPr>
        <p:spPr bwMode="auto">
          <a:xfrm>
            <a:off x="153764" y="921764"/>
            <a:ext cx="8836471" cy="501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53" tIns="48326" rIns="96653" bIns="48326" numCol="1" anchor="t" anchorCtr="0" compatLnSpc="1">
            <a:prstTxWarp prst="textNoShape">
              <a:avLst/>
            </a:prstTxWarp>
            <a:noAutofit/>
          </a:bodyPr>
          <a:lstStyle>
            <a:lvl1pPr marL="360363" indent="-360363" algn="l" defTabSz="966788" rtl="0" eaLnBrk="0" fontAlgn="base" hangingPunct="0">
              <a:spcBef>
                <a:spcPct val="20000"/>
              </a:spcBef>
              <a:spcAft>
                <a:spcPct val="0"/>
              </a:spcAft>
              <a:buChar char="•"/>
              <a:defRPr sz="2400">
                <a:solidFill>
                  <a:schemeClr val="tx1"/>
                </a:solidFill>
                <a:latin typeface="Times New Roman" pitchFamily="18" charset="0"/>
                <a:ea typeface="+mn-ea"/>
                <a:cs typeface="Times New Roman" pitchFamily="18" charset="0"/>
              </a:defRPr>
            </a:lvl1pPr>
            <a:lvl2pPr marL="785813" indent="-3032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2pPr>
            <a:lvl3pPr marL="1206500" indent="-2397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3pPr>
            <a:lvl4pPr marL="1692275" indent="-242888"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173288" indent="-2397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489680" indent="-228246" algn="l" defTabSz="914485" rtl="0" eaLnBrk="0" fontAlgn="base" hangingPunct="0">
              <a:spcBef>
                <a:spcPct val="20000"/>
              </a:spcBef>
              <a:spcAft>
                <a:spcPct val="0"/>
              </a:spcAft>
              <a:buChar char="»"/>
              <a:defRPr sz="2000">
                <a:solidFill>
                  <a:schemeClr val="tx1"/>
                </a:solidFill>
                <a:latin typeface="+mn-lt"/>
              </a:defRPr>
            </a:lvl6pPr>
            <a:lvl7pPr marL="2922145" indent="-228246" algn="l" defTabSz="914485" rtl="0" eaLnBrk="0" fontAlgn="base" hangingPunct="0">
              <a:spcBef>
                <a:spcPct val="20000"/>
              </a:spcBef>
              <a:spcAft>
                <a:spcPct val="0"/>
              </a:spcAft>
              <a:buChar char="»"/>
              <a:defRPr sz="2000">
                <a:solidFill>
                  <a:schemeClr val="tx1"/>
                </a:solidFill>
                <a:latin typeface="+mn-lt"/>
              </a:defRPr>
            </a:lvl7pPr>
            <a:lvl8pPr marL="3354611" indent="-228246" algn="l" defTabSz="914485" rtl="0" eaLnBrk="0" fontAlgn="base" hangingPunct="0">
              <a:spcBef>
                <a:spcPct val="20000"/>
              </a:spcBef>
              <a:spcAft>
                <a:spcPct val="0"/>
              </a:spcAft>
              <a:buChar char="»"/>
              <a:defRPr sz="2000">
                <a:solidFill>
                  <a:schemeClr val="tx1"/>
                </a:solidFill>
                <a:latin typeface="+mn-lt"/>
              </a:defRPr>
            </a:lvl8pPr>
            <a:lvl9pPr marL="3787076" indent="-228246" algn="l" defTabSz="914485" rtl="0" eaLnBrk="0" fontAlgn="base" hangingPunct="0">
              <a:spcBef>
                <a:spcPct val="20000"/>
              </a:spcBef>
              <a:spcAft>
                <a:spcPct val="0"/>
              </a:spcAft>
              <a:buChar char="»"/>
              <a:defRPr sz="2000">
                <a:solidFill>
                  <a:schemeClr val="tx1"/>
                </a:solidFill>
                <a:latin typeface="+mn-lt"/>
              </a:defRPr>
            </a:lvl9pPr>
          </a:lstStyle>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rPr>
              <a:t>Waste biomass is energy-containing material that is, discarded, disposed of and that are mainly derived from or have their origin in virgin biomass and could be used as fuel for production of steam and electric power.</a:t>
            </a:r>
          </a:p>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MSW (Municipality Solid Waste)  is inherently a blended fuel, and its major components are paper (43%); yard waste, including grass clippings (10%); food (10%); glass and ceramics (9%); ferrous materials (6%); and plastics and rubber (5%). </a:t>
            </a:r>
          </a:p>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MSW can decompose in two ways, aerobic and anaerobic. </a:t>
            </a:r>
          </a:p>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Aerobic decomposition (or composting) occurs when O2 is present. The composting produces CO2 and water, but no usable energy products. </a:t>
            </a:r>
          </a:p>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The anaerobic decomposition occurs in the absence of O2. It produces landfill gas of 55% CH4 and 45% CO2.</a:t>
            </a:r>
          </a:p>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Waste Biomass is lower in cost than virgin and often you can be paid to take away waste biomass with negative cost. </a:t>
            </a:r>
          </a:p>
        </p:txBody>
      </p:sp>
    </p:spTree>
    <p:extLst>
      <p:ext uri="{BB962C8B-B14F-4D97-AF65-F5344CB8AC3E}">
        <p14:creationId xmlns:p14="http://schemas.microsoft.com/office/powerpoint/2010/main" val="1015059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159731" y="119669"/>
            <a:ext cx="482453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Biomass Constituents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25</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D8E14616-11E4-4A03-97E1-E42AA5E233F9}"/>
              </a:ext>
            </a:extLst>
          </p:cNvPr>
          <p:cNvSpPr txBox="1">
            <a:spLocks/>
          </p:cNvSpPr>
          <p:nvPr/>
        </p:nvSpPr>
        <p:spPr bwMode="auto">
          <a:xfrm>
            <a:off x="489788" y="1143000"/>
            <a:ext cx="8641080" cy="394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53" tIns="48326" rIns="96653" bIns="48326" numCol="1" anchor="t" anchorCtr="0" compatLnSpc="1">
            <a:prstTxWarp prst="textNoShape">
              <a:avLst/>
            </a:prstTxWarp>
            <a:noAutofit/>
          </a:bodyPr>
          <a:lstStyle>
            <a:lvl1pPr marL="360363" indent="-360363" algn="l" defTabSz="966788" rtl="0" eaLnBrk="0" fontAlgn="base" hangingPunct="0">
              <a:spcBef>
                <a:spcPct val="20000"/>
              </a:spcBef>
              <a:spcAft>
                <a:spcPct val="0"/>
              </a:spcAft>
              <a:buChar char="•"/>
              <a:defRPr sz="2400">
                <a:solidFill>
                  <a:schemeClr val="tx1"/>
                </a:solidFill>
                <a:latin typeface="Times New Roman" pitchFamily="18" charset="0"/>
                <a:ea typeface="+mn-ea"/>
                <a:cs typeface="Times New Roman" pitchFamily="18" charset="0"/>
              </a:defRPr>
            </a:lvl1pPr>
            <a:lvl2pPr marL="785813" indent="-3032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2pPr>
            <a:lvl3pPr marL="1206500" indent="-2397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3pPr>
            <a:lvl4pPr marL="1692275" indent="-242888"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173288" indent="-2397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489680" indent="-228246" algn="l" defTabSz="914485" rtl="0" eaLnBrk="0" fontAlgn="base" hangingPunct="0">
              <a:spcBef>
                <a:spcPct val="20000"/>
              </a:spcBef>
              <a:spcAft>
                <a:spcPct val="0"/>
              </a:spcAft>
              <a:buChar char="»"/>
              <a:defRPr sz="2000">
                <a:solidFill>
                  <a:schemeClr val="tx1"/>
                </a:solidFill>
                <a:latin typeface="+mn-lt"/>
              </a:defRPr>
            </a:lvl6pPr>
            <a:lvl7pPr marL="2922145" indent="-228246" algn="l" defTabSz="914485" rtl="0" eaLnBrk="0" fontAlgn="base" hangingPunct="0">
              <a:spcBef>
                <a:spcPct val="20000"/>
              </a:spcBef>
              <a:spcAft>
                <a:spcPct val="0"/>
              </a:spcAft>
              <a:buChar char="»"/>
              <a:defRPr sz="2000">
                <a:solidFill>
                  <a:schemeClr val="tx1"/>
                </a:solidFill>
                <a:latin typeface="+mn-lt"/>
              </a:defRPr>
            </a:lvl7pPr>
            <a:lvl8pPr marL="3354611" indent="-228246" algn="l" defTabSz="914485" rtl="0" eaLnBrk="0" fontAlgn="base" hangingPunct="0">
              <a:spcBef>
                <a:spcPct val="20000"/>
              </a:spcBef>
              <a:spcAft>
                <a:spcPct val="0"/>
              </a:spcAft>
              <a:buChar char="»"/>
              <a:defRPr sz="2000">
                <a:solidFill>
                  <a:schemeClr val="tx1"/>
                </a:solidFill>
                <a:latin typeface="+mn-lt"/>
              </a:defRPr>
            </a:lvl8pPr>
            <a:lvl9pPr marL="3787076" indent="-228246" algn="l" defTabSz="914485" rtl="0" eaLnBrk="0" fontAlgn="base" hangingPunct="0">
              <a:spcBef>
                <a:spcPct val="20000"/>
              </a:spcBef>
              <a:spcAft>
                <a:spcPct val="0"/>
              </a:spcAft>
              <a:buChar char="»"/>
              <a:defRPr sz="2000">
                <a:solidFill>
                  <a:schemeClr val="tx1"/>
                </a:solidFill>
                <a:latin typeface="+mn-lt"/>
              </a:defRPr>
            </a:lvl9pPr>
          </a:lstStyle>
          <a:p>
            <a:pPr marL="360363" marR="0" lvl="0" indent="-360363" algn="l" defTabSz="966788" rtl="0" eaLnBrk="0" fontAlgn="base" latinLnBrk="0" hangingPunct="0">
              <a:lnSpc>
                <a:spcPct val="100000"/>
              </a:lnSpc>
              <a:spcBef>
                <a:spcPct val="20000"/>
              </a:spcBef>
              <a:spcAft>
                <a:spcPct val="0"/>
              </a:spcAft>
              <a:buClrTx/>
              <a:buSzTx/>
              <a:buFontTx/>
              <a:buChar char="•"/>
              <a:tabLst/>
              <a:defRPr/>
            </a:pPr>
            <a:r>
              <a:rPr kumimoji="0" lang="en-US" sz="2000" b="1"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rPr>
              <a:t>Biomass contains the elements-</a:t>
            </a:r>
          </a:p>
          <a:p>
            <a:pPr marL="785813" marR="0" lvl="1" indent="-303213" algn="l" defTabSz="966788" rtl="0" eaLnBrk="0" fontAlgn="base" latinLnBrk="0" hangingPunct="0">
              <a:lnSpc>
                <a:spcPct val="100000"/>
              </a:lnSpc>
              <a:spcBef>
                <a:spcPct val="20000"/>
              </a:spcBef>
              <a:spcAft>
                <a:spcPct val="0"/>
              </a:spcAft>
              <a:buClrTx/>
              <a:buSzTx/>
              <a:buFontTx/>
              <a:buChar char="–"/>
              <a:tabLst/>
              <a:defRPr/>
            </a:pPr>
            <a:r>
              <a:rPr kumimoji="0" 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 Carbon (45-55 weight %), </a:t>
            </a:r>
          </a:p>
          <a:p>
            <a:pPr marL="785813" marR="0" lvl="1" indent="-303213" algn="l" defTabSz="966788" rtl="0" eaLnBrk="0" fontAlgn="base" latinLnBrk="0" hangingPunct="0">
              <a:lnSpc>
                <a:spcPct val="100000"/>
              </a:lnSpc>
              <a:spcBef>
                <a:spcPct val="20000"/>
              </a:spcBef>
              <a:spcAft>
                <a:spcPct val="0"/>
              </a:spcAft>
              <a:buClrTx/>
              <a:buSzTx/>
              <a:buFontTx/>
              <a:buChar char="–"/>
              <a:tabLst/>
              <a:defRPr/>
            </a:pPr>
            <a:r>
              <a:rPr kumimoji="0" 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Hydrogen (5-7 weight %), </a:t>
            </a:r>
          </a:p>
          <a:p>
            <a:pPr marL="785813" marR="0" lvl="1" indent="-303213" algn="l" defTabSz="966788" rtl="0" eaLnBrk="0" fontAlgn="base" latinLnBrk="0" hangingPunct="0">
              <a:lnSpc>
                <a:spcPct val="100000"/>
              </a:lnSpc>
              <a:spcBef>
                <a:spcPct val="20000"/>
              </a:spcBef>
              <a:spcAft>
                <a:spcPct val="0"/>
              </a:spcAft>
              <a:buClrTx/>
              <a:buSzTx/>
              <a:buFontTx/>
              <a:buChar char="–"/>
              <a:tabLst/>
              <a:defRPr/>
            </a:pPr>
            <a:r>
              <a:rPr kumimoji="0" 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Oxygen (40-50 weight%) and </a:t>
            </a:r>
          </a:p>
          <a:p>
            <a:pPr marL="785813" marR="0" lvl="1" indent="-303213" algn="l" defTabSz="966788" rtl="0" eaLnBrk="0" fontAlgn="base" latinLnBrk="0" hangingPunct="0">
              <a:lnSpc>
                <a:spcPct val="100000"/>
              </a:lnSpc>
              <a:spcBef>
                <a:spcPct val="20000"/>
              </a:spcBef>
              <a:spcAft>
                <a:spcPct val="0"/>
              </a:spcAft>
              <a:buClrTx/>
              <a:buSzTx/>
              <a:buFontTx/>
              <a:buChar char="–"/>
              <a:tabLst/>
              <a:defRPr/>
            </a:pPr>
            <a:r>
              <a:rPr kumimoji="0" 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Small amounts of sulfur (0-0.05 weight %) and </a:t>
            </a:r>
          </a:p>
          <a:p>
            <a:pPr marL="785813" marR="0" lvl="1" indent="-303213" algn="l" defTabSz="966788" rtl="0" eaLnBrk="0" fontAlgn="base" latinLnBrk="0" hangingPunct="0">
              <a:lnSpc>
                <a:spcPct val="100000"/>
              </a:lnSpc>
              <a:spcBef>
                <a:spcPct val="20000"/>
              </a:spcBef>
              <a:spcAft>
                <a:spcPct val="0"/>
              </a:spcAft>
              <a:buClrTx/>
              <a:buSzTx/>
              <a:buFontTx/>
              <a:buChar char="–"/>
              <a:tabLst/>
              <a:defRPr/>
            </a:pPr>
            <a:r>
              <a:rPr kumimoji="0" 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Nitrogen (0-1.0 weight %). </a:t>
            </a:r>
          </a:p>
          <a:p>
            <a:pPr marL="480060" marR="0" lvl="1" indent="0" algn="l" defTabSz="966788" rtl="0" eaLnBrk="0" fontAlgn="base" latinLnBrk="0" hangingPunct="0">
              <a:lnSpc>
                <a:spcPct val="100000"/>
              </a:lnSpc>
              <a:spcBef>
                <a:spcPct val="20000"/>
              </a:spcBef>
              <a:spcAft>
                <a:spcPct val="0"/>
              </a:spcAft>
              <a:buClrTx/>
              <a:buSzTx/>
              <a:buFontTx/>
              <a:buNone/>
              <a:tabLst/>
              <a:defRPr/>
            </a:pPr>
            <a:endParaRPr kumimoji="0" 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endParaRPr>
          </a:p>
          <a:p>
            <a:pPr marL="360363" marR="0" lvl="0" indent="-360363" algn="l" defTabSz="966788" rtl="0" eaLnBrk="0" fontAlgn="base" latinLnBrk="0" hangingPunct="0">
              <a:lnSpc>
                <a:spcPct val="100000"/>
              </a:lnSpc>
              <a:spcBef>
                <a:spcPct val="2000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rPr>
              <a:t>The compositional differences in biomass are large: </a:t>
            </a:r>
          </a:p>
          <a:p>
            <a:pPr marL="360363" marR="0" lvl="0" indent="-360363" algn="l" defTabSz="966788" rtl="0" eaLnBrk="0" fontAlgn="base" latinLnBrk="0" hangingPunct="0">
              <a:lnSpc>
                <a:spcPct val="100000"/>
              </a:lnSpc>
              <a:spcBef>
                <a:spcPct val="20000"/>
              </a:spcBef>
              <a:spcAft>
                <a:spcPct val="0"/>
              </a:spcAft>
              <a:buClrTx/>
              <a:buSzTx/>
              <a:buFont typeface="Wingdings" pitchFamily="2" charset="2"/>
              <a:buChar char="§"/>
              <a:tabLst/>
              <a:defRPr/>
            </a:pP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Heating value </a:t>
            </a:r>
          </a:p>
          <a:p>
            <a:pPr marL="360363" marR="0" lvl="0" indent="-360363" algn="l" defTabSz="966788" rtl="0" eaLnBrk="0" fontAlgn="base" latinLnBrk="0" hangingPunct="0">
              <a:lnSpc>
                <a:spcPct val="100000"/>
              </a:lnSpc>
              <a:spcBef>
                <a:spcPct val="20000"/>
              </a:spcBef>
              <a:spcAft>
                <a:spcPct val="0"/>
              </a:spcAft>
              <a:buClrTx/>
              <a:buSzTx/>
              <a:buFont typeface="Wingdings" pitchFamily="2" charset="2"/>
              <a:buChar char="§"/>
              <a:tabLst/>
              <a:defRPr/>
            </a:pP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Moisture content </a:t>
            </a:r>
          </a:p>
          <a:p>
            <a:pPr marL="360363" marR="0" lvl="0" indent="-360363" algn="l" defTabSz="966788" rtl="0" eaLnBrk="0" fontAlgn="base" latinLnBrk="0" hangingPunct="0">
              <a:lnSpc>
                <a:spcPct val="100000"/>
              </a:lnSpc>
              <a:spcBef>
                <a:spcPct val="20000"/>
              </a:spcBef>
              <a:spcAft>
                <a:spcPct val="0"/>
              </a:spcAft>
              <a:buClrTx/>
              <a:buSzTx/>
              <a:buFont typeface="Wingdings" pitchFamily="2" charset="2"/>
              <a:buChar char="§"/>
              <a:tabLst/>
              <a:defRPr/>
            </a:pP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Ash content </a:t>
            </a:r>
          </a:p>
        </p:txBody>
      </p:sp>
    </p:spTree>
    <p:extLst>
      <p:ext uri="{BB962C8B-B14F-4D97-AF65-F5344CB8AC3E}">
        <p14:creationId xmlns:p14="http://schemas.microsoft.com/office/powerpoint/2010/main" val="3867667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407949" y="148570"/>
            <a:ext cx="6804757"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The Need of Biomass Refinement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26</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592B877E-C437-4386-90C8-47D21A781FF4}"/>
              </a:ext>
            </a:extLst>
          </p:cNvPr>
          <p:cNvSpPr txBox="1">
            <a:spLocks/>
          </p:cNvSpPr>
          <p:nvPr/>
        </p:nvSpPr>
        <p:spPr bwMode="auto">
          <a:xfrm>
            <a:off x="161844" y="980728"/>
            <a:ext cx="8820312" cy="475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53" tIns="48326" rIns="96653" bIns="48326" numCol="1" anchor="t" anchorCtr="0" compatLnSpc="1">
            <a:prstTxWarp prst="textNoShape">
              <a:avLst/>
            </a:prstTxWarp>
            <a:noAutofit/>
          </a:bodyPr>
          <a:lstStyle>
            <a:lvl1pPr marL="360363" indent="-360363" algn="l" defTabSz="966788" rtl="0" eaLnBrk="0" fontAlgn="base" hangingPunct="0">
              <a:spcBef>
                <a:spcPct val="20000"/>
              </a:spcBef>
              <a:spcAft>
                <a:spcPct val="0"/>
              </a:spcAft>
              <a:buChar char="•"/>
              <a:defRPr sz="2400">
                <a:solidFill>
                  <a:schemeClr val="tx1"/>
                </a:solidFill>
                <a:latin typeface="Times New Roman" pitchFamily="18" charset="0"/>
                <a:ea typeface="+mn-ea"/>
                <a:cs typeface="Times New Roman" pitchFamily="18" charset="0"/>
              </a:defRPr>
            </a:lvl1pPr>
            <a:lvl2pPr marL="785813" indent="-3032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2pPr>
            <a:lvl3pPr marL="1206500" indent="-2397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3pPr>
            <a:lvl4pPr marL="1692275" indent="-242888"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173288" indent="-2397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489680" indent="-228246" algn="l" defTabSz="914485" rtl="0" eaLnBrk="0" fontAlgn="base" hangingPunct="0">
              <a:spcBef>
                <a:spcPct val="20000"/>
              </a:spcBef>
              <a:spcAft>
                <a:spcPct val="0"/>
              </a:spcAft>
              <a:buChar char="»"/>
              <a:defRPr sz="2000">
                <a:solidFill>
                  <a:schemeClr val="tx1"/>
                </a:solidFill>
                <a:latin typeface="+mn-lt"/>
              </a:defRPr>
            </a:lvl6pPr>
            <a:lvl7pPr marL="2922145" indent="-228246" algn="l" defTabSz="914485" rtl="0" eaLnBrk="0" fontAlgn="base" hangingPunct="0">
              <a:spcBef>
                <a:spcPct val="20000"/>
              </a:spcBef>
              <a:spcAft>
                <a:spcPct val="0"/>
              </a:spcAft>
              <a:buChar char="»"/>
              <a:defRPr sz="2000">
                <a:solidFill>
                  <a:schemeClr val="tx1"/>
                </a:solidFill>
                <a:latin typeface="+mn-lt"/>
              </a:defRPr>
            </a:lvl7pPr>
            <a:lvl8pPr marL="3354611" indent="-228246" algn="l" defTabSz="914485" rtl="0" eaLnBrk="0" fontAlgn="base" hangingPunct="0">
              <a:spcBef>
                <a:spcPct val="20000"/>
              </a:spcBef>
              <a:spcAft>
                <a:spcPct val="0"/>
              </a:spcAft>
              <a:buChar char="»"/>
              <a:defRPr sz="2000">
                <a:solidFill>
                  <a:schemeClr val="tx1"/>
                </a:solidFill>
                <a:latin typeface="+mn-lt"/>
              </a:defRPr>
            </a:lvl8pPr>
            <a:lvl9pPr marL="3787076" indent="-228246" algn="l" defTabSz="914485" rtl="0" eaLnBrk="0" fontAlgn="base" hangingPunct="0">
              <a:spcBef>
                <a:spcPct val="20000"/>
              </a:spcBef>
              <a:spcAft>
                <a:spcPct val="0"/>
              </a:spcAft>
              <a:buChar char="»"/>
              <a:defRPr sz="2000">
                <a:solidFill>
                  <a:schemeClr val="tx1"/>
                </a:solidFill>
                <a:latin typeface="+mn-lt"/>
              </a:defRPr>
            </a:lvl9pPr>
          </a:lstStyle>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Utilization of pre-treatment facilities for biomass is totally dependent on the biomass-to-energy efficiency. </a:t>
            </a:r>
          </a:p>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Thus, the interest, today lies in energy densification of biomass to a high energy efficient, easy fed fuel for combustion, co-combustion and gasification applications </a:t>
            </a:r>
          </a:p>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Many of the problems with wood gasification are related to the properties of the fuel that is thermally unstable, which may lead to formation of condensable tars </a:t>
            </a:r>
          </a:p>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Additionally, higher gasification efficiency can be achieved by fuels with lower O/C ratio. </a:t>
            </a:r>
          </a:p>
        </p:txBody>
      </p:sp>
    </p:spTree>
    <p:extLst>
      <p:ext uri="{BB962C8B-B14F-4D97-AF65-F5344CB8AC3E}">
        <p14:creationId xmlns:p14="http://schemas.microsoft.com/office/powerpoint/2010/main" val="3042029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407949" y="148570"/>
            <a:ext cx="6804757"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The Need of Biomass Refinement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27</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592B877E-C437-4386-90C8-47D21A781FF4}"/>
              </a:ext>
            </a:extLst>
          </p:cNvPr>
          <p:cNvSpPr txBox="1">
            <a:spLocks/>
          </p:cNvSpPr>
          <p:nvPr/>
        </p:nvSpPr>
        <p:spPr bwMode="auto">
          <a:xfrm>
            <a:off x="161844" y="980728"/>
            <a:ext cx="8820312" cy="475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53" tIns="48326" rIns="96653" bIns="48326" numCol="1" anchor="t" anchorCtr="0" compatLnSpc="1">
            <a:prstTxWarp prst="textNoShape">
              <a:avLst/>
            </a:prstTxWarp>
            <a:noAutofit/>
          </a:bodyPr>
          <a:lstStyle>
            <a:lvl1pPr marL="360363" indent="-360363" algn="l" defTabSz="966788" rtl="0" eaLnBrk="0" fontAlgn="base" hangingPunct="0">
              <a:spcBef>
                <a:spcPct val="20000"/>
              </a:spcBef>
              <a:spcAft>
                <a:spcPct val="0"/>
              </a:spcAft>
              <a:buChar char="•"/>
              <a:defRPr sz="2400">
                <a:solidFill>
                  <a:schemeClr val="tx1"/>
                </a:solidFill>
                <a:latin typeface="Times New Roman" pitchFamily="18" charset="0"/>
                <a:ea typeface="+mn-ea"/>
                <a:cs typeface="Times New Roman" pitchFamily="18" charset="0"/>
              </a:defRPr>
            </a:lvl1pPr>
            <a:lvl2pPr marL="785813" indent="-3032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2pPr>
            <a:lvl3pPr marL="1206500" indent="-2397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3pPr>
            <a:lvl4pPr marL="1692275" indent="-242888"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173288" indent="-239713" algn="l" defTabSz="966788"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489680" indent="-228246" algn="l" defTabSz="914485" rtl="0" eaLnBrk="0" fontAlgn="base" hangingPunct="0">
              <a:spcBef>
                <a:spcPct val="20000"/>
              </a:spcBef>
              <a:spcAft>
                <a:spcPct val="0"/>
              </a:spcAft>
              <a:buChar char="»"/>
              <a:defRPr sz="2000">
                <a:solidFill>
                  <a:schemeClr val="tx1"/>
                </a:solidFill>
                <a:latin typeface="+mn-lt"/>
              </a:defRPr>
            </a:lvl6pPr>
            <a:lvl7pPr marL="2922145" indent="-228246" algn="l" defTabSz="914485" rtl="0" eaLnBrk="0" fontAlgn="base" hangingPunct="0">
              <a:spcBef>
                <a:spcPct val="20000"/>
              </a:spcBef>
              <a:spcAft>
                <a:spcPct val="0"/>
              </a:spcAft>
              <a:buChar char="»"/>
              <a:defRPr sz="2000">
                <a:solidFill>
                  <a:schemeClr val="tx1"/>
                </a:solidFill>
                <a:latin typeface="+mn-lt"/>
              </a:defRPr>
            </a:lvl7pPr>
            <a:lvl8pPr marL="3354611" indent="-228246" algn="l" defTabSz="914485" rtl="0" eaLnBrk="0" fontAlgn="base" hangingPunct="0">
              <a:spcBef>
                <a:spcPct val="20000"/>
              </a:spcBef>
              <a:spcAft>
                <a:spcPct val="0"/>
              </a:spcAft>
              <a:buChar char="»"/>
              <a:defRPr sz="2000">
                <a:solidFill>
                  <a:schemeClr val="tx1"/>
                </a:solidFill>
                <a:latin typeface="+mn-lt"/>
              </a:defRPr>
            </a:lvl8pPr>
            <a:lvl9pPr marL="3787076" indent="-228246" algn="l" defTabSz="914485" rtl="0" eaLnBrk="0" fontAlgn="base" hangingPunct="0">
              <a:spcBef>
                <a:spcPct val="20000"/>
              </a:spcBef>
              <a:spcAft>
                <a:spcPct val="0"/>
              </a:spcAft>
              <a:buChar char="»"/>
              <a:defRPr sz="2000">
                <a:solidFill>
                  <a:schemeClr val="tx1"/>
                </a:solidFill>
                <a:latin typeface="+mn-lt"/>
              </a:defRPr>
            </a:lvl9pPr>
          </a:lstStyle>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Utilization of pre-treatment facilities for biomass is totally dependent on the biomass-to-energy efficiency. </a:t>
            </a:r>
          </a:p>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Thus, the interest, today lies in energy densification of biomass to a high energy efficient, easy fed fuel for combustion, co-combustion and gasification applications </a:t>
            </a:r>
          </a:p>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Many of the problems with wood gasification are related to the properties of the fuel that is thermally unstable, which may lead to formation of condensable tars </a:t>
            </a:r>
          </a:p>
          <a:p>
            <a:pPr marL="360363" marR="0" lvl="0" indent="-360363" algn="just" defTabSz="966788" rtl="0" eaLnBrk="0" fontAlgn="base" latinLnBrk="0" hangingPunct="0">
              <a:lnSpc>
                <a:spcPct val="150000"/>
              </a:lnSpc>
              <a:spcBef>
                <a:spcPct val="20000"/>
              </a:spcBef>
              <a:spcAft>
                <a:spcPct val="0"/>
              </a:spcAft>
              <a:buClrTx/>
              <a:buSzTx/>
              <a:buFontTx/>
              <a:buChar char="•"/>
              <a:tabLst/>
              <a:defRPr/>
            </a:pP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Additionally, higher gasification efficiency can be achieved by fuels with lower O/C ratio. </a:t>
            </a:r>
          </a:p>
        </p:txBody>
      </p:sp>
    </p:spTree>
    <p:extLst>
      <p:ext uri="{BB962C8B-B14F-4D97-AF65-F5344CB8AC3E}">
        <p14:creationId xmlns:p14="http://schemas.microsoft.com/office/powerpoint/2010/main" val="3199914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672841" y="148570"/>
            <a:ext cx="4663384"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Biomass Refinement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28</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149E927-9197-44CC-8721-9ACC29FF16E7}"/>
              </a:ext>
            </a:extLst>
          </p:cNvPr>
          <p:cNvSpPr/>
          <p:nvPr/>
        </p:nvSpPr>
        <p:spPr>
          <a:xfrm>
            <a:off x="755576" y="1268760"/>
            <a:ext cx="6800850" cy="3584379"/>
          </a:xfrm>
          <a:prstGeom prst="rect">
            <a:avLst/>
          </a:prstGeom>
        </p:spPr>
        <p:txBody>
          <a:bodyPr wrap="square">
            <a:spAutoFit/>
          </a:bodyPr>
          <a:lstStyle/>
          <a:p>
            <a:pPr>
              <a:lnSpc>
                <a:spcPct val="150000"/>
              </a:lnSpc>
            </a:pPr>
            <a:r>
              <a:rPr lang="en-US" sz="2200" b="1" dirty="0">
                <a:solidFill>
                  <a:srgbClr val="FF0000"/>
                </a:solidFill>
                <a:latin typeface="Cambria" panose="02040503050406030204" pitchFamily="18" charset="0"/>
                <a:ea typeface="Cambria" panose="02040503050406030204" pitchFamily="18" charset="0"/>
              </a:rPr>
              <a:t>The physical conversion technology includes- </a:t>
            </a:r>
          </a:p>
          <a:p>
            <a:pPr lvl="1">
              <a:lnSpc>
                <a:spcPct val="150000"/>
              </a:lnSpc>
              <a:buFont typeface="Arial" pitchFamily="34" charset="0"/>
              <a:buChar char="•"/>
            </a:pPr>
            <a:r>
              <a:rPr lang="en-US" sz="2200" b="1" dirty="0">
                <a:latin typeface="Cambria" panose="02040503050406030204" pitchFamily="18" charset="0"/>
                <a:ea typeface="Cambria" panose="02040503050406030204" pitchFamily="18" charset="0"/>
              </a:rPr>
              <a:t>Dewatering </a:t>
            </a:r>
          </a:p>
          <a:p>
            <a:pPr lvl="1">
              <a:lnSpc>
                <a:spcPct val="150000"/>
              </a:lnSpc>
              <a:buFont typeface="Arial" pitchFamily="34" charset="0"/>
              <a:buChar char="•"/>
            </a:pPr>
            <a:r>
              <a:rPr lang="en-US" sz="2200" b="1" dirty="0">
                <a:latin typeface="Cambria" panose="02040503050406030204" pitchFamily="18" charset="0"/>
                <a:ea typeface="Cambria" panose="02040503050406030204" pitchFamily="18" charset="0"/>
              </a:rPr>
              <a:t>Drying </a:t>
            </a:r>
          </a:p>
          <a:p>
            <a:pPr lvl="1">
              <a:lnSpc>
                <a:spcPct val="150000"/>
              </a:lnSpc>
              <a:buFont typeface="Arial" pitchFamily="34" charset="0"/>
              <a:buChar char="•"/>
            </a:pPr>
            <a:r>
              <a:rPr lang="en-US" sz="2200" b="1" dirty="0">
                <a:latin typeface="Cambria" panose="02040503050406030204" pitchFamily="18" charset="0"/>
                <a:ea typeface="Cambria" panose="02040503050406030204" pitchFamily="18" charset="0"/>
              </a:rPr>
              <a:t>Size reduction </a:t>
            </a:r>
          </a:p>
          <a:p>
            <a:pPr lvl="1">
              <a:lnSpc>
                <a:spcPct val="150000"/>
              </a:lnSpc>
              <a:buFont typeface="Arial" pitchFamily="34" charset="0"/>
              <a:buChar char="•"/>
            </a:pPr>
            <a:r>
              <a:rPr lang="en-US" sz="2200" b="1" dirty="0">
                <a:latin typeface="Cambria" panose="02040503050406030204" pitchFamily="18" charset="0"/>
                <a:ea typeface="Cambria" panose="02040503050406030204" pitchFamily="18" charset="0"/>
              </a:rPr>
              <a:t>Densification </a:t>
            </a:r>
          </a:p>
          <a:p>
            <a:pPr lvl="1">
              <a:lnSpc>
                <a:spcPct val="150000"/>
              </a:lnSpc>
              <a:buFont typeface="Arial" pitchFamily="34" charset="0"/>
              <a:buChar char="•"/>
            </a:pPr>
            <a:r>
              <a:rPr lang="en-US" sz="2200" b="1" dirty="0">
                <a:latin typeface="Cambria" panose="02040503050406030204" pitchFamily="18" charset="0"/>
                <a:ea typeface="Cambria" panose="02040503050406030204" pitchFamily="18" charset="0"/>
              </a:rPr>
              <a:t>Separation </a:t>
            </a:r>
          </a:p>
          <a:p>
            <a:pPr lvl="1">
              <a:lnSpc>
                <a:spcPct val="150000"/>
              </a:lnSpc>
              <a:buFont typeface="Arial" pitchFamily="34" charset="0"/>
              <a:buChar char="•"/>
            </a:pPr>
            <a:r>
              <a:rPr lang="en-US" sz="2200" b="1" dirty="0" err="1">
                <a:latin typeface="Cambria" panose="02040503050406030204" pitchFamily="18" charset="0"/>
                <a:ea typeface="Cambria" panose="02040503050406030204" pitchFamily="18" charset="0"/>
              </a:rPr>
              <a:t>Torrefaction</a:t>
            </a:r>
            <a:endParaRPr lang="en-US" sz="2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13711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827584" y="76843"/>
            <a:ext cx="7875823" cy="113877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Case Study: Rice Husk Gasifier based Power Generation in Bangladesh</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29</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Text Box 4">
            <a:extLst>
              <a:ext uri="{FF2B5EF4-FFF2-40B4-BE49-F238E27FC236}">
                <a16:creationId xmlns:a16="http://schemas.microsoft.com/office/drawing/2014/main" id="{BDC0B4A9-7AEB-4BB5-98C3-9D2E56CA8EB5}"/>
              </a:ext>
            </a:extLst>
          </p:cNvPr>
          <p:cNvSpPr txBox="1">
            <a:spLocks noChangeArrowheads="1"/>
          </p:cNvSpPr>
          <p:nvPr/>
        </p:nvSpPr>
        <p:spPr bwMode="auto">
          <a:xfrm>
            <a:off x="323528" y="5022927"/>
            <a:ext cx="3917676" cy="350865"/>
          </a:xfrm>
          <a:prstGeom prst="rect">
            <a:avLst/>
          </a:prstGeom>
          <a:noFill/>
          <a:ln w="9525">
            <a:noFill/>
            <a:miter lim="800000"/>
            <a:headEnd/>
            <a:tailEnd/>
          </a:ln>
        </p:spPr>
        <p:txBody>
          <a:bodyPr wrap="none">
            <a:spAutoFit/>
          </a:bodyPr>
          <a:lstStyle/>
          <a:p>
            <a:r>
              <a:rPr lang="en-US" sz="1680" b="1" i="1" dirty="0">
                <a:solidFill>
                  <a:srgbClr val="0000FF"/>
                </a:solidFill>
                <a:latin typeface="Cambria" panose="02040503050406030204" pitchFamily="18" charset="0"/>
                <a:ea typeface="Cambria" panose="02040503050406030204" pitchFamily="18" charset="0"/>
              </a:rPr>
              <a:t>250 kW Rice Husk gasifier power plant</a:t>
            </a:r>
          </a:p>
        </p:txBody>
      </p:sp>
      <p:sp>
        <p:nvSpPr>
          <p:cNvPr id="11" name="Text Box 5">
            <a:extLst>
              <a:ext uri="{FF2B5EF4-FFF2-40B4-BE49-F238E27FC236}">
                <a16:creationId xmlns:a16="http://schemas.microsoft.com/office/drawing/2014/main" id="{4E2A075C-9575-48D7-AFF3-EDC2BA9635D0}"/>
              </a:ext>
            </a:extLst>
          </p:cNvPr>
          <p:cNvSpPr txBox="1">
            <a:spLocks noChangeArrowheads="1"/>
          </p:cNvSpPr>
          <p:nvPr/>
        </p:nvSpPr>
        <p:spPr bwMode="auto">
          <a:xfrm>
            <a:off x="5004533" y="1765926"/>
            <a:ext cx="4108838" cy="3600986"/>
          </a:xfrm>
          <a:prstGeom prst="rect">
            <a:avLst/>
          </a:prstGeom>
          <a:noFill/>
          <a:ln w="9525">
            <a:noFill/>
            <a:miter lim="800000"/>
            <a:headEnd/>
            <a:tailEnd/>
          </a:ln>
        </p:spPr>
        <p:txBody>
          <a:bodyPr wrap="square">
            <a:spAutoFit/>
          </a:bodyPr>
          <a:lstStyle/>
          <a:p>
            <a:pPr marL="488395" indent="-488395">
              <a:spcAft>
                <a:spcPts val="630"/>
              </a:spcAft>
              <a:buFont typeface="Wingdings" pitchFamily="2" charset="2"/>
              <a:buChar char="Ø"/>
            </a:pPr>
            <a:r>
              <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Location: </a:t>
            </a:r>
            <a:r>
              <a:rPr lang="en-US" sz="2000" b="1" dirty="0" err="1">
                <a:solidFill>
                  <a:srgbClr val="0000FF"/>
                </a:solidFill>
                <a:latin typeface="Cambria" panose="02040503050406030204" pitchFamily="18" charset="0"/>
                <a:ea typeface="Cambria" panose="02040503050406030204" pitchFamily="18" charset="0"/>
                <a:cs typeface="Times New Roman" panose="02020603050405020304" pitchFamily="18" charset="0"/>
              </a:rPr>
              <a:t>Kapasia</a:t>
            </a:r>
            <a:r>
              <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 </a:t>
            </a:r>
            <a:r>
              <a:rPr lang="en-US" sz="2000" b="1" dirty="0" err="1">
                <a:solidFill>
                  <a:srgbClr val="0000FF"/>
                </a:solidFill>
                <a:latin typeface="Cambria" panose="02040503050406030204" pitchFamily="18" charset="0"/>
                <a:ea typeface="Cambria" panose="02040503050406030204" pitchFamily="18" charset="0"/>
                <a:cs typeface="Times New Roman" panose="02020603050405020304" pitchFamily="18" charset="0"/>
              </a:rPr>
              <a:t>Gazipur</a:t>
            </a:r>
            <a:endPar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endParaRPr>
          </a:p>
          <a:p>
            <a:pPr marL="488395" indent="-488395">
              <a:lnSpc>
                <a:spcPct val="130000"/>
              </a:lnSpc>
              <a:spcAft>
                <a:spcPts val="630"/>
              </a:spcAft>
              <a:buFont typeface="Wingdings" pitchFamily="2" charset="2"/>
              <a:buChar char="Ø"/>
            </a:pPr>
            <a:r>
              <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Capacity   : 250 kW</a:t>
            </a:r>
          </a:p>
          <a:p>
            <a:pPr marL="488395" indent="-488395">
              <a:lnSpc>
                <a:spcPct val="130000"/>
              </a:lnSpc>
              <a:spcAft>
                <a:spcPts val="630"/>
              </a:spcAft>
              <a:buFont typeface="Wingdings" pitchFamily="2" charset="2"/>
              <a:buChar char="Ø"/>
            </a:pPr>
            <a:r>
              <a:rPr lang="de-DE"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Engine : Diesel converted to dual-fuel mode</a:t>
            </a:r>
            <a:endPar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endParaRPr>
          </a:p>
          <a:p>
            <a:pPr marL="488395" indent="-488395">
              <a:spcAft>
                <a:spcPts val="630"/>
              </a:spcAft>
              <a:buFont typeface="Wingdings" pitchFamily="2" charset="2"/>
              <a:buChar char="Ø"/>
            </a:pPr>
            <a:r>
              <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Fuel : 300 kg Rice Husk/</a:t>
            </a:r>
            <a:r>
              <a:rPr lang="en-US" sz="2000" b="1" dirty="0" err="1">
                <a:solidFill>
                  <a:srgbClr val="0000FF"/>
                </a:solidFill>
                <a:latin typeface="Cambria" panose="02040503050406030204" pitchFamily="18" charset="0"/>
                <a:ea typeface="Cambria" panose="02040503050406030204" pitchFamily="18" charset="0"/>
                <a:cs typeface="Times New Roman" panose="02020603050405020304" pitchFamily="18" charset="0"/>
              </a:rPr>
              <a:t>hr</a:t>
            </a:r>
            <a:endPar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endParaRPr>
          </a:p>
          <a:p>
            <a:pPr marL="488395" indent="-488395">
              <a:spcAft>
                <a:spcPts val="630"/>
              </a:spcAft>
              <a:buFont typeface="Wingdings" pitchFamily="2" charset="2"/>
              <a:buChar char="Ø"/>
            </a:pPr>
            <a:r>
              <a:rPr lang="de-DE"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Gas-diesel ratio: 70:30</a:t>
            </a:r>
          </a:p>
          <a:p>
            <a:pPr marL="488395" indent="-488395">
              <a:spcAft>
                <a:spcPts val="630"/>
              </a:spcAft>
              <a:buFont typeface="Wingdings" pitchFamily="2" charset="2"/>
              <a:buChar char="Ø"/>
            </a:pPr>
            <a:r>
              <a:rPr lang="de-DE"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Total cost: 2.5 crore</a:t>
            </a:r>
          </a:p>
          <a:p>
            <a:pPr marL="488395" indent="-488395">
              <a:spcAft>
                <a:spcPts val="630"/>
              </a:spcAft>
              <a:buFont typeface="Wingdings" pitchFamily="2" charset="2"/>
              <a:buChar char="Ø"/>
            </a:pPr>
            <a:r>
              <a:rPr lang="de-DE"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Beneficiary: 200 household and 100 commercial user</a:t>
            </a:r>
            <a:endPar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12" name="Picture 2" descr="D:\KUET_PAPER\gasifier_gazipur2.jpg">
            <a:extLst>
              <a:ext uri="{FF2B5EF4-FFF2-40B4-BE49-F238E27FC236}">
                <a16:creationId xmlns:a16="http://schemas.microsoft.com/office/drawing/2014/main" id="{4CAD59DD-748D-41D3-ACF5-695E5FB09D9B}"/>
              </a:ext>
            </a:extLst>
          </p:cNvPr>
          <p:cNvPicPr>
            <a:picLocks noChangeAspect="1" noChangeArrowheads="1"/>
          </p:cNvPicPr>
          <p:nvPr/>
        </p:nvPicPr>
        <p:blipFill>
          <a:blip r:embed="rId3" cstate="print"/>
          <a:srcRect/>
          <a:stretch>
            <a:fillRect/>
          </a:stretch>
        </p:blipFill>
        <p:spPr bwMode="auto">
          <a:xfrm>
            <a:off x="30629" y="1765926"/>
            <a:ext cx="4880610" cy="3247073"/>
          </a:xfrm>
          <a:prstGeom prst="rect">
            <a:avLst/>
          </a:prstGeom>
          <a:noFill/>
          <a:ln w="9525">
            <a:noFill/>
            <a:miter lim="800000"/>
            <a:headEnd/>
            <a:tailEnd/>
          </a:ln>
        </p:spPr>
      </p:pic>
    </p:spTree>
    <p:extLst>
      <p:ext uri="{BB962C8B-B14F-4D97-AF65-F5344CB8AC3E}">
        <p14:creationId xmlns:p14="http://schemas.microsoft.com/office/powerpoint/2010/main" val="164423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519772" y="93962"/>
            <a:ext cx="4212468"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Biofuel Importance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3</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95B980C-AD92-4F93-9A4B-D92E0F095C05}"/>
              </a:ext>
            </a:extLst>
          </p:cNvPr>
          <p:cNvSpPr/>
          <p:nvPr/>
        </p:nvSpPr>
        <p:spPr>
          <a:xfrm>
            <a:off x="107504" y="709515"/>
            <a:ext cx="8928992" cy="3099503"/>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b="1" dirty="0">
                <a:latin typeface="Cambria" panose="02040503050406030204" pitchFamily="18" charset="0"/>
                <a:ea typeface="Cambria" panose="02040503050406030204" pitchFamily="18" charset="0"/>
              </a:rPr>
              <a:t>Biomass can be managed sustainably in smaller scales. </a:t>
            </a:r>
          </a:p>
          <a:p>
            <a:pPr marL="285750" indent="-285750" algn="just">
              <a:lnSpc>
                <a:spcPct val="150000"/>
              </a:lnSpc>
              <a:buFont typeface="Wingdings" panose="05000000000000000000" pitchFamily="2" charset="2"/>
              <a:buChar char="q"/>
            </a:pPr>
            <a:endParaRPr lang="en-US" sz="1100" b="1" dirty="0">
              <a:latin typeface="Cambria" panose="02040503050406030204" pitchFamily="18" charset="0"/>
              <a:ea typeface="Cambria" panose="02040503050406030204" pitchFamily="18" charset="0"/>
            </a:endParaRPr>
          </a:p>
          <a:p>
            <a:pPr marL="285750" indent="-285750" algn="just">
              <a:lnSpc>
                <a:spcPct val="150000"/>
              </a:lnSpc>
              <a:buFont typeface="Wingdings" panose="05000000000000000000" pitchFamily="2" charset="2"/>
              <a:buChar char="q"/>
            </a:pPr>
            <a:r>
              <a:rPr lang="en-US" b="1" dirty="0">
                <a:latin typeface="Cambria" panose="02040503050406030204" pitchFamily="18" charset="0"/>
                <a:ea typeface="Cambria" panose="02040503050406030204" pitchFamily="18" charset="0"/>
              </a:rPr>
              <a:t>Using biofuels in transportation is the first step towards the future sustainable society that would be based on hydrogen or synthetic fuels from renewable energy.</a:t>
            </a:r>
          </a:p>
          <a:p>
            <a:pPr marL="285750" indent="-285750" algn="just">
              <a:lnSpc>
                <a:spcPct val="150000"/>
              </a:lnSpc>
              <a:buFont typeface="Wingdings" panose="05000000000000000000" pitchFamily="2" charset="2"/>
              <a:buChar char="q"/>
            </a:pPr>
            <a:endParaRPr lang="en-US" sz="1050" b="1" dirty="0">
              <a:latin typeface="Cambria" panose="02040503050406030204" pitchFamily="18" charset="0"/>
              <a:ea typeface="Cambria" panose="02040503050406030204" pitchFamily="18" charset="0"/>
            </a:endParaRPr>
          </a:p>
          <a:p>
            <a:pPr marL="285750" indent="-285750" algn="just">
              <a:lnSpc>
                <a:spcPct val="150000"/>
              </a:lnSpc>
              <a:buFont typeface="Wingdings" panose="05000000000000000000" pitchFamily="2" charset="2"/>
              <a:buChar char="q"/>
            </a:pPr>
            <a:r>
              <a:rPr lang="en-US" b="1" dirty="0">
                <a:latin typeface="Cambria" panose="02040503050406030204" pitchFamily="18" charset="0"/>
                <a:ea typeface="Cambria" panose="02040503050406030204" pitchFamily="18" charset="0"/>
              </a:rPr>
              <a:t>Biofuels are to a large extent able to utilize existing infrastructure and equipment for handling, storage, distribution and final use. </a:t>
            </a:r>
          </a:p>
        </p:txBody>
      </p:sp>
      <p:pic>
        <p:nvPicPr>
          <p:cNvPr id="2052" name="Picture 4" descr="8 Top Sources of Biofuel">
            <a:extLst>
              <a:ext uri="{FF2B5EF4-FFF2-40B4-BE49-F238E27FC236}">
                <a16:creationId xmlns:a16="http://schemas.microsoft.com/office/drawing/2014/main" id="{99ADC714-AB75-4B39-A0B6-B2583DD838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3933056"/>
            <a:ext cx="3456383"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241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827584" y="76843"/>
            <a:ext cx="7875823" cy="113877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Existing Practice of Rice Husk Energy Use for Parboiling system</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30</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0" name="Picture 4" descr="Picture-9">
            <a:extLst>
              <a:ext uri="{FF2B5EF4-FFF2-40B4-BE49-F238E27FC236}">
                <a16:creationId xmlns:a16="http://schemas.microsoft.com/office/drawing/2014/main" id="{8CDDDF3D-FA48-4689-BCB7-F2F109CB2FA8}"/>
              </a:ext>
            </a:extLst>
          </p:cNvPr>
          <p:cNvPicPr>
            <a:picLocks noChangeAspect="1" noChangeArrowheads="1"/>
          </p:cNvPicPr>
          <p:nvPr/>
        </p:nvPicPr>
        <p:blipFill>
          <a:blip r:embed="rId3" cstate="print"/>
          <a:stretch>
            <a:fillRect/>
          </a:stretch>
        </p:blipFill>
        <p:spPr bwMode="auto">
          <a:xfrm>
            <a:off x="4846951" y="1400229"/>
            <a:ext cx="4161725" cy="291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IMG_5549">
            <a:extLst>
              <a:ext uri="{FF2B5EF4-FFF2-40B4-BE49-F238E27FC236}">
                <a16:creationId xmlns:a16="http://schemas.microsoft.com/office/drawing/2014/main" id="{BECA64BC-6148-41F1-BCB2-B99BE21AD879}"/>
              </a:ext>
            </a:extLst>
          </p:cNvPr>
          <p:cNvPicPr>
            <a:picLocks noChangeAspect="1" noChangeArrowheads="1"/>
          </p:cNvPicPr>
          <p:nvPr/>
        </p:nvPicPr>
        <p:blipFill>
          <a:blip r:embed="rId4" cstate="print"/>
          <a:srcRect/>
          <a:stretch>
            <a:fillRect/>
          </a:stretch>
        </p:blipFill>
        <p:spPr bwMode="auto">
          <a:xfrm>
            <a:off x="320040" y="1337310"/>
            <a:ext cx="4240530" cy="3180398"/>
          </a:xfrm>
          <a:prstGeom prst="rect">
            <a:avLst/>
          </a:prstGeom>
          <a:noFill/>
          <a:ln w="9525">
            <a:noFill/>
            <a:miter lim="800000"/>
            <a:headEnd/>
            <a:tailEnd/>
          </a:ln>
        </p:spPr>
      </p:pic>
      <p:sp>
        <p:nvSpPr>
          <p:cNvPr id="14" name="TextBox 4">
            <a:extLst>
              <a:ext uri="{FF2B5EF4-FFF2-40B4-BE49-F238E27FC236}">
                <a16:creationId xmlns:a16="http://schemas.microsoft.com/office/drawing/2014/main" id="{BCD0A3A4-1B7F-416A-838A-BE2E6800DE1E}"/>
              </a:ext>
            </a:extLst>
          </p:cNvPr>
          <p:cNvSpPr txBox="1">
            <a:spLocks noChangeArrowheads="1"/>
          </p:cNvSpPr>
          <p:nvPr/>
        </p:nvSpPr>
        <p:spPr bwMode="auto">
          <a:xfrm>
            <a:off x="320040" y="4697730"/>
            <a:ext cx="4320540" cy="383182"/>
          </a:xfrm>
          <a:prstGeom prst="rect">
            <a:avLst/>
          </a:prstGeom>
          <a:noFill/>
          <a:ln w="9525">
            <a:noFill/>
            <a:miter lim="800000"/>
            <a:headEnd/>
            <a:tailEnd/>
          </a:ln>
        </p:spPr>
        <p:txBody>
          <a:bodyPr>
            <a:spAutoFit/>
          </a:bodyPr>
          <a:lstStyle/>
          <a:p>
            <a:r>
              <a:rPr lang="en-US" sz="1890" b="1" dirty="0">
                <a:latin typeface="Cambria" panose="02040503050406030204" pitchFamily="18" charset="0"/>
                <a:ea typeface="Cambria" panose="02040503050406030204" pitchFamily="18" charset="0"/>
              </a:rPr>
              <a:t>Rice Processing zone at </a:t>
            </a:r>
            <a:r>
              <a:rPr lang="en-US" sz="1890" b="1" dirty="0" err="1">
                <a:latin typeface="Cambria" panose="02040503050406030204" pitchFamily="18" charset="0"/>
                <a:ea typeface="Cambria" panose="02040503050406030204" pitchFamily="18" charset="0"/>
              </a:rPr>
              <a:t>Munshiganj</a:t>
            </a:r>
            <a:endParaRPr lang="en-US" sz="1890" b="1" dirty="0">
              <a:latin typeface="Cambria" panose="02040503050406030204" pitchFamily="18" charset="0"/>
              <a:ea typeface="Cambria" panose="02040503050406030204" pitchFamily="18" charset="0"/>
            </a:endParaRPr>
          </a:p>
        </p:txBody>
      </p:sp>
      <p:sp>
        <p:nvSpPr>
          <p:cNvPr id="15" name="TextBox 6">
            <a:extLst>
              <a:ext uri="{FF2B5EF4-FFF2-40B4-BE49-F238E27FC236}">
                <a16:creationId xmlns:a16="http://schemas.microsoft.com/office/drawing/2014/main" id="{38C1BB92-6916-4B2F-9996-15741097E8AE}"/>
              </a:ext>
            </a:extLst>
          </p:cNvPr>
          <p:cNvSpPr txBox="1">
            <a:spLocks noChangeArrowheads="1"/>
          </p:cNvSpPr>
          <p:nvPr/>
        </p:nvSpPr>
        <p:spPr bwMode="auto">
          <a:xfrm>
            <a:off x="4528573" y="4517708"/>
            <a:ext cx="4640580" cy="674031"/>
          </a:xfrm>
          <a:prstGeom prst="rect">
            <a:avLst/>
          </a:prstGeom>
          <a:noFill/>
          <a:ln w="9525">
            <a:noFill/>
            <a:miter lim="800000"/>
            <a:headEnd/>
            <a:tailEnd/>
          </a:ln>
        </p:spPr>
        <p:txBody>
          <a:bodyPr>
            <a:spAutoFit/>
          </a:bodyPr>
          <a:lstStyle/>
          <a:p>
            <a:pPr algn="ctr"/>
            <a:r>
              <a:rPr lang="en-US" sz="1890" b="1" dirty="0">
                <a:latin typeface="Cambria" panose="02040503050406030204" pitchFamily="18" charset="0"/>
                <a:ea typeface="Cambria" panose="02040503050406030204" pitchFamily="18" charset="0"/>
              </a:rPr>
              <a:t>Traditional steam producing system for rice parboiling in Bangladesh</a:t>
            </a:r>
          </a:p>
        </p:txBody>
      </p:sp>
      <p:sp>
        <p:nvSpPr>
          <p:cNvPr id="16" name="TextBox 7">
            <a:extLst>
              <a:ext uri="{FF2B5EF4-FFF2-40B4-BE49-F238E27FC236}">
                <a16:creationId xmlns:a16="http://schemas.microsoft.com/office/drawing/2014/main" id="{35860441-A0AD-4DEC-96FC-D79A255B2930}"/>
              </a:ext>
            </a:extLst>
          </p:cNvPr>
          <p:cNvSpPr txBox="1">
            <a:spLocks noChangeArrowheads="1"/>
          </p:cNvSpPr>
          <p:nvPr/>
        </p:nvSpPr>
        <p:spPr bwMode="auto">
          <a:xfrm>
            <a:off x="49850" y="5260934"/>
            <a:ext cx="9119303" cy="677108"/>
          </a:xfrm>
          <a:prstGeom prst="rect">
            <a:avLst/>
          </a:prstGeom>
          <a:noFill/>
          <a:ln w="9525">
            <a:noFill/>
            <a:miter lim="800000"/>
            <a:headEnd/>
            <a:tailEnd/>
          </a:ln>
        </p:spPr>
        <p:txBody>
          <a:bodyPr wrap="square">
            <a:spAutoFit/>
          </a:bodyPr>
          <a:lstStyle/>
          <a:p>
            <a:pPr algn="just"/>
            <a:r>
              <a:rPr lang="en-US" sz="1900" b="1" dirty="0">
                <a:solidFill>
                  <a:srgbClr val="FF0000"/>
                </a:solidFill>
                <a:latin typeface="Cambria" panose="02040503050406030204" pitchFamily="18" charset="0"/>
                <a:ea typeface="Cambria" panose="02040503050406030204" pitchFamily="18" charset="0"/>
              </a:rPr>
              <a:t>In Bangladesh,  90% of rice is parboiled, It needs huge amount of thermal energy, Rice husk is mainly used for steam generation in rice parboiling system</a:t>
            </a:r>
          </a:p>
        </p:txBody>
      </p:sp>
    </p:spTree>
    <p:extLst>
      <p:ext uri="{BB962C8B-B14F-4D97-AF65-F5344CB8AC3E}">
        <p14:creationId xmlns:p14="http://schemas.microsoft.com/office/powerpoint/2010/main" val="2648118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827585" y="76843"/>
            <a:ext cx="7488832" cy="113877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Efficient Use Rice Parboiling System</a:t>
            </a:r>
            <a:br>
              <a:rPr lang="en-US" sz="3400" b="1" dirty="0">
                <a:latin typeface="Cambria" panose="02040503050406030204" pitchFamily="18" charset="0"/>
                <a:ea typeface="Cambria" panose="02040503050406030204" pitchFamily="18" charset="0"/>
                <a:cs typeface="Times New Roman" pitchFamily="18" charset="0"/>
              </a:rPr>
            </a:br>
            <a:r>
              <a:rPr lang="en-US" sz="3400" b="1" dirty="0">
                <a:latin typeface="Cambria" panose="02040503050406030204" pitchFamily="18" charset="0"/>
                <a:ea typeface="Cambria" panose="02040503050406030204" pitchFamily="18" charset="0"/>
                <a:cs typeface="Times New Roman" pitchFamily="18" charset="0"/>
              </a:rPr>
              <a:t>(BRRI-GTZ initiative)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31</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1" name="Text Box 4">
            <a:extLst>
              <a:ext uri="{FF2B5EF4-FFF2-40B4-BE49-F238E27FC236}">
                <a16:creationId xmlns:a16="http://schemas.microsoft.com/office/drawing/2014/main" id="{7B6D7084-5F92-43E9-AE1F-26D2F6EFDFC0}"/>
              </a:ext>
            </a:extLst>
          </p:cNvPr>
          <p:cNvSpPr txBox="1">
            <a:spLocks noChangeArrowheads="1"/>
          </p:cNvSpPr>
          <p:nvPr/>
        </p:nvSpPr>
        <p:spPr bwMode="auto">
          <a:xfrm>
            <a:off x="467544" y="4589142"/>
            <a:ext cx="3367140" cy="350865"/>
          </a:xfrm>
          <a:prstGeom prst="rect">
            <a:avLst/>
          </a:prstGeom>
          <a:noFill/>
          <a:ln w="9525">
            <a:noFill/>
            <a:miter lim="800000"/>
            <a:headEnd/>
            <a:tailEnd/>
          </a:ln>
        </p:spPr>
        <p:txBody>
          <a:bodyPr wrap="none">
            <a:spAutoFit/>
          </a:bodyPr>
          <a:lstStyle/>
          <a:p>
            <a:r>
              <a:rPr lang="en-US" sz="1680" b="1" i="1" dirty="0">
                <a:solidFill>
                  <a:srgbClr val="0000FF"/>
                </a:solidFill>
                <a:latin typeface="Cambria" panose="02040503050406030204" pitchFamily="18" charset="0"/>
                <a:ea typeface="Cambria" panose="02040503050406030204" pitchFamily="18" charset="0"/>
              </a:rPr>
              <a:t>Improved  rice parboiling system</a:t>
            </a:r>
          </a:p>
        </p:txBody>
      </p:sp>
      <p:sp>
        <p:nvSpPr>
          <p:cNvPr id="12" name="Text Box 5">
            <a:extLst>
              <a:ext uri="{FF2B5EF4-FFF2-40B4-BE49-F238E27FC236}">
                <a16:creationId xmlns:a16="http://schemas.microsoft.com/office/drawing/2014/main" id="{4BB308A4-A736-4C1D-AD8E-A2F0CA8D6706}"/>
              </a:ext>
            </a:extLst>
          </p:cNvPr>
          <p:cNvSpPr txBox="1">
            <a:spLocks noChangeArrowheads="1"/>
          </p:cNvSpPr>
          <p:nvPr/>
        </p:nvSpPr>
        <p:spPr bwMode="auto">
          <a:xfrm>
            <a:off x="4572000" y="1851470"/>
            <a:ext cx="4547296" cy="2222147"/>
          </a:xfrm>
          <a:prstGeom prst="rect">
            <a:avLst/>
          </a:prstGeom>
          <a:noFill/>
          <a:ln w="9525">
            <a:noFill/>
            <a:miter lim="800000"/>
            <a:headEnd/>
            <a:tailEnd/>
          </a:ln>
        </p:spPr>
        <p:txBody>
          <a:bodyPr wrap="square">
            <a:spAutoFit/>
          </a:bodyPr>
          <a:lstStyle/>
          <a:p>
            <a:pPr marL="488395" indent="-488395">
              <a:spcAft>
                <a:spcPts val="630"/>
              </a:spcAft>
            </a:pPr>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Location: </a:t>
            </a:r>
            <a:r>
              <a:rPr lang="en-US" b="1" dirty="0" err="1">
                <a:solidFill>
                  <a:srgbClr val="0000FF"/>
                </a:solidFill>
                <a:latin typeface="Cambria" panose="02040503050406030204" pitchFamily="18" charset="0"/>
                <a:ea typeface="Cambria" panose="02040503050406030204" pitchFamily="18" charset="0"/>
                <a:cs typeface="Times New Roman" panose="02020603050405020304" pitchFamily="18" charset="0"/>
              </a:rPr>
              <a:t>Kaliakoir</a:t>
            </a:r>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 </a:t>
            </a:r>
            <a:r>
              <a:rPr lang="en-US" b="1" dirty="0" err="1">
                <a:solidFill>
                  <a:srgbClr val="0000FF"/>
                </a:solidFill>
                <a:latin typeface="Cambria" panose="02040503050406030204" pitchFamily="18" charset="0"/>
                <a:ea typeface="Cambria" panose="02040503050406030204" pitchFamily="18" charset="0"/>
                <a:cs typeface="Times New Roman" panose="02020603050405020304" pitchFamily="18" charset="0"/>
              </a:rPr>
              <a:t>Gazipur</a:t>
            </a:r>
            <a:endPar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endParaRPr>
          </a:p>
          <a:p>
            <a:pPr marL="488395" indent="-488395">
              <a:lnSpc>
                <a:spcPct val="130000"/>
              </a:lnSpc>
              <a:spcAft>
                <a:spcPts val="630"/>
              </a:spcAft>
            </a:pPr>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Parboiling Capacity : 18 ton paddy /batch</a:t>
            </a:r>
          </a:p>
          <a:p>
            <a:pPr marL="488395" indent="-488395">
              <a:spcAft>
                <a:spcPts val="630"/>
              </a:spcAft>
            </a:pPr>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Fuel : Rice Husk</a:t>
            </a:r>
          </a:p>
          <a:p>
            <a:pPr marL="488395" indent="-488395">
              <a:spcAft>
                <a:spcPts val="630"/>
              </a:spcAft>
            </a:pPr>
            <a:r>
              <a:rPr lang="de-DE"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Efficiency : 47 – 50%</a:t>
            </a:r>
          </a:p>
          <a:p>
            <a:pPr marL="488395" indent="-488395">
              <a:spcAft>
                <a:spcPts val="630"/>
              </a:spcAft>
            </a:pPr>
            <a:r>
              <a:rPr lang="de-DE"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Fuel savings : 900 kg husk/batch</a:t>
            </a:r>
          </a:p>
          <a:p>
            <a:pPr marL="488395" indent="-488395">
              <a:spcAft>
                <a:spcPts val="630"/>
              </a:spcAft>
            </a:pPr>
            <a:r>
              <a:rPr lang="de-DE"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CO content in Flue gas: 100-500 ppm</a:t>
            </a:r>
          </a:p>
        </p:txBody>
      </p:sp>
      <p:pic>
        <p:nvPicPr>
          <p:cNvPr id="17" name="Picture 2" descr="D:\My Pictures\2008_11_08\IMG_8539.JPG">
            <a:extLst>
              <a:ext uri="{FF2B5EF4-FFF2-40B4-BE49-F238E27FC236}">
                <a16:creationId xmlns:a16="http://schemas.microsoft.com/office/drawing/2014/main" id="{98ED1A67-29E9-4003-BDD7-D50B3ADB78B3}"/>
              </a:ext>
            </a:extLst>
          </p:cNvPr>
          <p:cNvPicPr>
            <a:picLocks noChangeAspect="1" noChangeArrowheads="1"/>
          </p:cNvPicPr>
          <p:nvPr/>
        </p:nvPicPr>
        <p:blipFill>
          <a:blip r:embed="rId3" cstate="print"/>
          <a:srcRect/>
          <a:stretch>
            <a:fillRect/>
          </a:stretch>
        </p:blipFill>
        <p:spPr bwMode="auto">
          <a:xfrm>
            <a:off x="128547" y="1379821"/>
            <a:ext cx="4268867" cy="3198734"/>
          </a:xfrm>
          <a:prstGeom prst="rect">
            <a:avLst/>
          </a:prstGeom>
          <a:noFill/>
          <a:ln w="9525">
            <a:noFill/>
            <a:miter lim="800000"/>
            <a:headEnd/>
            <a:tailEnd/>
          </a:ln>
        </p:spPr>
      </p:pic>
      <p:sp>
        <p:nvSpPr>
          <p:cNvPr id="18" name="TextBox 7">
            <a:extLst>
              <a:ext uri="{FF2B5EF4-FFF2-40B4-BE49-F238E27FC236}">
                <a16:creationId xmlns:a16="http://schemas.microsoft.com/office/drawing/2014/main" id="{9DC5C454-087A-4CB9-B892-63C7C88FBF6F}"/>
              </a:ext>
            </a:extLst>
          </p:cNvPr>
          <p:cNvSpPr txBox="1">
            <a:spLocks noChangeArrowheads="1"/>
          </p:cNvSpPr>
          <p:nvPr/>
        </p:nvSpPr>
        <p:spPr bwMode="auto">
          <a:xfrm>
            <a:off x="234315" y="5301460"/>
            <a:ext cx="8730173" cy="646331"/>
          </a:xfrm>
          <a:prstGeom prst="rect">
            <a:avLst/>
          </a:prstGeom>
          <a:noFill/>
          <a:ln w="9525">
            <a:noFill/>
            <a:miter lim="800000"/>
            <a:headEnd/>
            <a:tailEnd/>
          </a:ln>
        </p:spPr>
        <p:txBody>
          <a:bodyPr wrap="square">
            <a:spAutoFit/>
          </a:bodyPr>
          <a:lstStyle/>
          <a:p>
            <a:pPr algn="just"/>
            <a:r>
              <a:rPr lang="de-DE" b="1" i="1" dirty="0">
                <a:solidFill>
                  <a:srgbClr val="FF0000"/>
                </a:solidFill>
                <a:latin typeface="Cambria" panose="02040503050406030204" pitchFamily="18" charset="0"/>
                <a:ea typeface="Cambria" panose="02040503050406030204" pitchFamily="18" charset="0"/>
                <a:cs typeface="Times New Roman" panose="02020603050405020304" pitchFamily="18" charset="0"/>
              </a:rPr>
              <a:t>About 2 million ton of rice husk could be saved every year in Bangladesh if the rice millers would adopt this improved rice parboiling system</a:t>
            </a:r>
            <a:endParaRPr lang="en-US"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803576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301070" y="58859"/>
            <a:ext cx="6192687"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Improved Biomass Cook Stove </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32</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0" name="Picture 3">
            <a:extLst>
              <a:ext uri="{FF2B5EF4-FFF2-40B4-BE49-F238E27FC236}">
                <a16:creationId xmlns:a16="http://schemas.microsoft.com/office/drawing/2014/main" id="{2971561C-0DC9-4783-AEFF-B12B7A0AA5EF}"/>
              </a:ext>
            </a:extLst>
          </p:cNvPr>
          <p:cNvPicPr>
            <a:picLocks noChangeAspect="1" noChangeArrowheads="1"/>
          </p:cNvPicPr>
          <p:nvPr/>
        </p:nvPicPr>
        <p:blipFill>
          <a:blip r:embed="rId4" cstate="print"/>
          <a:stretch>
            <a:fillRect/>
          </a:stretch>
        </p:blipFill>
        <p:spPr bwMode="auto">
          <a:xfrm>
            <a:off x="5364088" y="3082999"/>
            <a:ext cx="3460433" cy="259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4">
            <a:extLst>
              <a:ext uri="{FF2B5EF4-FFF2-40B4-BE49-F238E27FC236}">
                <a16:creationId xmlns:a16="http://schemas.microsoft.com/office/drawing/2014/main" id="{A87749C7-B088-4A8C-8F44-395065B6EDCE}"/>
              </a:ext>
            </a:extLst>
          </p:cNvPr>
          <p:cNvGraphicFramePr>
            <a:graphicFrameLocks noChangeAspect="1"/>
          </p:cNvGraphicFramePr>
          <p:nvPr>
            <p:extLst>
              <p:ext uri="{D42A27DB-BD31-4B8C-83A1-F6EECF244321}">
                <p14:modId xmlns:p14="http://schemas.microsoft.com/office/powerpoint/2010/main" val="4017112922"/>
              </p:ext>
            </p:extLst>
          </p:nvPr>
        </p:nvGraphicFramePr>
        <p:xfrm>
          <a:off x="459542" y="3508052"/>
          <a:ext cx="1630204" cy="2170271"/>
        </p:xfrm>
        <a:graphic>
          <a:graphicData uri="http://schemas.openxmlformats.org/presentationml/2006/ole">
            <mc:AlternateContent xmlns:mc="http://schemas.openxmlformats.org/markup-compatibility/2006">
              <mc:Choice xmlns:v="urn:schemas-microsoft-com:vml" Requires="v">
                <p:oleObj spid="_x0000_s3077" name="Bitmap Image" r:id="rId5" imgW="1552792" imgH="2066667" progId="PBrush">
                  <p:embed/>
                </p:oleObj>
              </mc:Choice>
              <mc:Fallback>
                <p:oleObj name="Bitmap Image" r:id="rId5" imgW="1552792" imgH="2066667" progId="PBrush">
                  <p:embed/>
                  <p:pic>
                    <p:nvPicPr>
                      <p:cNvPr id="102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542" y="3508052"/>
                        <a:ext cx="1630204" cy="217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 name="Picture 11">
            <a:extLst>
              <a:ext uri="{FF2B5EF4-FFF2-40B4-BE49-F238E27FC236}">
                <a16:creationId xmlns:a16="http://schemas.microsoft.com/office/drawing/2014/main" id="{0F524509-1315-4795-B3FA-872F037254AF}"/>
              </a:ext>
            </a:extLst>
          </p:cNvPr>
          <p:cNvPicPr>
            <a:picLocks noChangeAspect="1" noChangeArrowheads="1"/>
          </p:cNvPicPr>
          <p:nvPr/>
        </p:nvPicPr>
        <p:blipFill>
          <a:blip r:embed="rId7" cstate="print"/>
          <a:srcRect/>
          <a:stretch>
            <a:fillRect/>
          </a:stretch>
        </p:blipFill>
        <p:spPr>
          <a:xfrm>
            <a:off x="459542" y="860018"/>
            <a:ext cx="3068717" cy="2298621"/>
          </a:xfrm>
          <a:prstGeom prst="rect">
            <a:avLst/>
          </a:prstGeom>
        </p:spPr>
      </p:pic>
      <p:sp>
        <p:nvSpPr>
          <p:cNvPr id="15" name="Text Box 12">
            <a:extLst>
              <a:ext uri="{FF2B5EF4-FFF2-40B4-BE49-F238E27FC236}">
                <a16:creationId xmlns:a16="http://schemas.microsoft.com/office/drawing/2014/main" id="{AA39B101-6B74-4F30-A926-7C95C2FB240E}"/>
              </a:ext>
            </a:extLst>
          </p:cNvPr>
          <p:cNvSpPr txBox="1">
            <a:spLocks noChangeArrowheads="1"/>
          </p:cNvSpPr>
          <p:nvPr/>
        </p:nvSpPr>
        <p:spPr bwMode="auto">
          <a:xfrm>
            <a:off x="3802108" y="1074707"/>
            <a:ext cx="4538449" cy="1588127"/>
          </a:xfrm>
          <a:prstGeom prst="rect">
            <a:avLst/>
          </a:prstGeom>
          <a:noFill/>
          <a:ln w="9525">
            <a:noFill/>
            <a:miter lim="800000"/>
            <a:headEnd/>
            <a:tailEnd/>
          </a:ln>
        </p:spPr>
        <p:txBody>
          <a:bodyPr wrap="square">
            <a:spAutoFit/>
          </a:bodyPr>
          <a:lstStyle/>
          <a:p>
            <a:pPr algn="just"/>
            <a:r>
              <a:rPr lang="en-US" b="1" dirty="0">
                <a:latin typeface="Cambria" panose="02040503050406030204" pitchFamily="18" charset="0"/>
                <a:ea typeface="Cambria" panose="02040503050406030204" pitchFamily="18" charset="0"/>
              </a:rPr>
              <a:t>Efficiency of traditional stoves is 8-10% </a:t>
            </a:r>
          </a:p>
          <a:p>
            <a:pPr algn="just"/>
            <a:endParaRPr lang="en-US" b="1" dirty="0">
              <a:latin typeface="Cambria" panose="02040503050406030204" pitchFamily="18" charset="0"/>
              <a:ea typeface="Cambria" panose="02040503050406030204" pitchFamily="18" charset="0"/>
            </a:endParaRPr>
          </a:p>
          <a:p>
            <a:pPr algn="just"/>
            <a:r>
              <a:rPr lang="en-US" b="1" dirty="0">
                <a:latin typeface="Cambria" panose="02040503050406030204" pitchFamily="18" charset="0"/>
                <a:ea typeface="Cambria" panose="02040503050406030204" pitchFamily="18" charset="0"/>
              </a:rPr>
              <a:t>Improved Cook Stoves (ICS) can easily achieve a thermal efficiency of 20% </a:t>
            </a:r>
          </a:p>
          <a:p>
            <a:endParaRPr lang="en-US" sz="2520" dirty="0"/>
          </a:p>
        </p:txBody>
      </p:sp>
      <p:sp>
        <p:nvSpPr>
          <p:cNvPr id="16" name="Text Box 13">
            <a:extLst>
              <a:ext uri="{FF2B5EF4-FFF2-40B4-BE49-F238E27FC236}">
                <a16:creationId xmlns:a16="http://schemas.microsoft.com/office/drawing/2014/main" id="{EE521231-B25F-417B-8DA4-B2EC85A2756B}"/>
              </a:ext>
            </a:extLst>
          </p:cNvPr>
          <p:cNvSpPr txBox="1">
            <a:spLocks noChangeArrowheads="1"/>
          </p:cNvSpPr>
          <p:nvPr/>
        </p:nvSpPr>
        <p:spPr bwMode="auto">
          <a:xfrm>
            <a:off x="3121756" y="4245827"/>
            <a:ext cx="877291" cy="674031"/>
          </a:xfrm>
          <a:prstGeom prst="rect">
            <a:avLst/>
          </a:prstGeom>
          <a:noFill/>
          <a:ln w="9525">
            <a:noFill/>
            <a:miter lim="800000"/>
            <a:headEnd/>
            <a:tailEnd/>
          </a:ln>
        </p:spPr>
        <p:txBody>
          <a:bodyPr wrap="none">
            <a:spAutoFit/>
          </a:bodyPr>
          <a:lstStyle/>
          <a:p>
            <a:r>
              <a:rPr lang="en-US" sz="3780" b="1" dirty="0">
                <a:latin typeface="Cambria" panose="02040503050406030204" pitchFamily="18" charset="0"/>
                <a:ea typeface="Cambria" panose="02040503050406030204" pitchFamily="18" charset="0"/>
              </a:rPr>
              <a:t>ICS</a:t>
            </a:r>
          </a:p>
        </p:txBody>
      </p:sp>
      <p:sp>
        <p:nvSpPr>
          <p:cNvPr id="19" name="Line 14">
            <a:extLst>
              <a:ext uri="{FF2B5EF4-FFF2-40B4-BE49-F238E27FC236}">
                <a16:creationId xmlns:a16="http://schemas.microsoft.com/office/drawing/2014/main" id="{895B4E80-8C09-4D54-883F-53DCAA8FD23C}"/>
              </a:ext>
            </a:extLst>
          </p:cNvPr>
          <p:cNvSpPr>
            <a:spLocks noChangeShapeType="1"/>
          </p:cNvSpPr>
          <p:nvPr/>
        </p:nvSpPr>
        <p:spPr bwMode="auto">
          <a:xfrm>
            <a:off x="4011930" y="4598731"/>
            <a:ext cx="1120140" cy="0"/>
          </a:xfrm>
          <a:prstGeom prst="line">
            <a:avLst/>
          </a:prstGeom>
          <a:noFill/>
          <a:ln w="63500">
            <a:solidFill>
              <a:schemeClr val="tx1"/>
            </a:solidFill>
            <a:round/>
            <a:headEnd/>
            <a:tailEnd type="triangle" w="lg" len="med"/>
          </a:ln>
        </p:spPr>
        <p:txBody>
          <a:bodyPr/>
          <a:lstStyle/>
          <a:p>
            <a:endParaRPr lang="en-US" sz="2520"/>
          </a:p>
        </p:txBody>
      </p:sp>
      <p:sp>
        <p:nvSpPr>
          <p:cNvPr id="20" name="Line 15">
            <a:extLst>
              <a:ext uri="{FF2B5EF4-FFF2-40B4-BE49-F238E27FC236}">
                <a16:creationId xmlns:a16="http://schemas.microsoft.com/office/drawing/2014/main" id="{A5EBB368-0D30-4060-AE15-5217C3319813}"/>
              </a:ext>
            </a:extLst>
          </p:cNvPr>
          <p:cNvSpPr>
            <a:spLocks noChangeShapeType="1"/>
          </p:cNvSpPr>
          <p:nvPr/>
        </p:nvSpPr>
        <p:spPr bwMode="auto">
          <a:xfrm flipH="1">
            <a:off x="2195736" y="4593187"/>
            <a:ext cx="800100" cy="0"/>
          </a:xfrm>
          <a:prstGeom prst="line">
            <a:avLst/>
          </a:prstGeom>
          <a:noFill/>
          <a:ln w="63500">
            <a:solidFill>
              <a:schemeClr val="tx1"/>
            </a:solidFill>
            <a:round/>
            <a:headEnd/>
            <a:tailEnd type="triangle" w="lg" len="med"/>
          </a:ln>
        </p:spPr>
        <p:txBody>
          <a:bodyPr/>
          <a:lstStyle/>
          <a:p>
            <a:endParaRPr lang="en-US" sz="2520"/>
          </a:p>
        </p:txBody>
      </p:sp>
      <p:sp>
        <p:nvSpPr>
          <p:cNvPr id="21" name="Text Box 16">
            <a:extLst>
              <a:ext uri="{FF2B5EF4-FFF2-40B4-BE49-F238E27FC236}">
                <a16:creationId xmlns:a16="http://schemas.microsoft.com/office/drawing/2014/main" id="{0C3BA460-BBA0-4757-8DE0-2F02ABAA72B5}"/>
              </a:ext>
            </a:extLst>
          </p:cNvPr>
          <p:cNvSpPr txBox="1">
            <a:spLocks noChangeArrowheads="1"/>
          </p:cNvSpPr>
          <p:nvPr/>
        </p:nvSpPr>
        <p:spPr bwMode="auto">
          <a:xfrm>
            <a:off x="2543377" y="5572491"/>
            <a:ext cx="3085075" cy="480131"/>
          </a:xfrm>
          <a:prstGeom prst="rect">
            <a:avLst/>
          </a:prstGeom>
          <a:noFill/>
          <a:ln w="9525">
            <a:noFill/>
            <a:miter lim="800000"/>
            <a:headEnd/>
            <a:tailEnd/>
          </a:ln>
        </p:spPr>
        <p:txBody>
          <a:bodyPr wrap="none">
            <a:spAutoFit/>
          </a:bodyPr>
          <a:lstStyle/>
          <a:p>
            <a:pPr>
              <a:defRPr/>
            </a:pPr>
            <a:r>
              <a:rPr lang="en-US" sz="2520" b="1" dirty="0">
                <a:solidFill>
                  <a:srgbClr val="00B050"/>
                </a:solidFill>
                <a:latin typeface="Cambria" panose="02040503050406030204" pitchFamily="18" charset="0"/>
                <a:ea typeface="Cambria" panose="02040503050406030204" pitchFamily="18" charset="0"/>
              </a:rPr>
              <a:t>Village Restaurant </a:t>
            </a:r>
          </a:p>
        </p:txBody>
      </p:sp>
      <p:sp>
        <p:nvSpPr>
          <p:cNvPr id="22" name="TextBox 10">
            <a:extLst>
              <a:ext uri="{FF2B5EF4-FFF2-40B4-BE49-F238E27FC236}">
                <a16:creationId xmlns:a16="http://schemas.microsoft.com/office/drawing/2014/main" id="{172D79BF-17F5-48E5-ACCF-22342B6AA056}"/>
              </a:ext>
            </a:extLst>
          </p:cNvPr>
          <p:cNvSpPr txBox="1">
            <a:spLocks noChangeArrowheads="1"/>
          </p:cNvSpPr>
          <p:nvPr/>
        </p:nvSpPr>
        <p:spPr bwMode="auto">
          <a:xfrm>
            <a:off x="6082083" y="5678323"/>
            <a:ext cx="3200400" cy="383182"/>
          </a:xfrm>
          <a:prstGeom prst="rect">
            <a:avLst/>
          </a:prstGeom>
          <a:noFill/>
          <a:ln w="9525">
            <a:noFill/>
            <a:miter lim="800000"/>
            <a:headEnd/>
            <a:tailEnd/>
          </a:ln>
        </p:spPr>
        <p:txBody>
          <a:bodyPr>
            <a:spAutoFit/>
          </a:bodyPr>
          <a:lstStyle/>
          <a:p>
            <a:r>
              <a:rPr lang="en-US" sz="1890" dirty="0">
                <a:latin typeface="Cambria" panose="02040503050406030204" pitchFamily="18" charset="0"/>
                <a:ea typeface="Cambria" panose="02040503050406030204" pitchFamily="18" charset="0"/>
              </a:rPr>
              <a:t>Source: </a:t>
            </a:r>
            <a:r>
              <a:rPr lang="en-US" sz="1890" dirty="0" err="1">
                <a:latin typeface="Cambria" panose="02040503050406030204" pitchFamily="18" charset="0"/>
                <a:ea typeface="Cambria" panose="02040503050406030204" pitchFamily="18" charset="0"/>
              </a:rPr>
              <a:t>Ijaz</a:t>
            </a:r>
            <a:r>
              <a:rPr lang="en-US" sz="1890" dirty="0">
                <a:latin typeface="Cambria" panose="02040503050406030204" pitchFamily="18" charset="0"/>
                <a:ea typeface="Cambria" panose="02040503050406030204" pitchFamily="18" charset="0"/>
              </a:rPr>
              <a:t> </a:t>
            </a:r>
            <a:r>
              <a:rPr lang="en-US" sz="1890" dirty="0" err="1">
                <a:latin typeface="Cambria" panose="02040503050406030204" pitchFamily="18" charset="0"/>
                <a:ea typeface="Cambria" panose="02040503050406030204" pitchFamily="18" charset="0"/>
              </a:rPr>
              <a:t>Hossain</a:t>
            </a:r>
            <a:r>
              <a:rPr lang="en-US" sz="1890" dirty="0">
                <a:latin typeface="Cambria" panose="02040503050406030204" pitchFamily="18" charset="0"/>
                <a:ea typeface="Cambria" panose="02040503050406030204" pitchFamily="18" charset="0"/>
              </a:rPr>
              <a:t>  2010</a:t>
            </a:r>
          </a:p>
        </p:txBody>
      </p:sp>
    </p:spTree>
    <p:extLst>
      <p:ext uri="{BB962C8B-B14F-4D97-AF65-F5344CB8AC3E}">
        <p14:creationId xmlns:p14="http://schemas.microsoft.com/office/powerpoint/2010/main" val="146402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141729" y="93962"/>
            <a:ext cx="4860540"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Biofuel Classifications</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4</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8F8E783-ADBC-4AEA-BA2D-7A259E5152D6}"/>
              </a:ext>
            </a:extLst>
          </p:cNvPr>
          <p:cNvSpPr/>
          <p:nvPr/>
        </p:nvSpPr>
        <p:spPr>
          <a:xfrm>
            <a:off x="68119" y="709515"/>
            <a:ext cx="9007760" cy="502695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b="1" u="sng" dirty="0">
                <a:solidFill>
                  <a:srgbClr val="FF0000"/>
                </a:solidFill>
                <a:latin typeface="Cambria" panose="02040503050406030204" pitchFamily="18" charset="0"/>
                <a:ea typeface="Cambria" panose="02040503050406030204" pitchFamily="18" charset="0"/>
              </a:rPr>
              <a:t>First Generation Biofuels (1G):</a:t>
            </a:r>
            <a:r>
              <a:rPr lang="en-US" b="1" dirty="0">
                <a:solidFill>
                  <a:srgbClr val="FF0000"/>
                </a:solidFill>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Produced from food-grade biomass by natural microbiological processes.</a:t>
            </a:r>
          </a:p>
          <a:p>
            <a:pPr algn="just">
              <a:lnSpc>
                <a:spcPct val="150000"/>
              </a:lnSpc>
            </a:pPr>
            <a:r>
              <a:rPr lang="en-US" b="1" dirty="0">
                <a:latin typeface="Cambria" panose="02040503050406030204" pitchFamily="18" charset="0"/>
                <a:ea typeface="Cambria" panose="02040503050406030204" pitchFamily="18" charset="0"/>
              </a:rPr>
              <a:t>	Example: Vegetable oils, Ethanol, Biogas from crops.</a:t>
            </a:r>
          </a:p>
          <a:p>
            <a:pPr algn="just">
              <a:lnSpc>
                <a:spcPct val="150000"/>
              </a:lnSpc>
            </a:pPr>
            <a:r>
              <a:rPr lang="en-US" b="1" dirty="0">
                <a:latin typeface="Cambria" panose="02040503050406030204" pitchFamily="18" charset="0"/>
                <a:ea typeface="Cambria" panose="02040503050406030204" pitchFamily="18" charset="0"/>
              </a:rPr>
              <a:t>	Very controversial the “food vs. fuel” debate!</a:t>
            </a:r>
          </a:p>
          <a:p>
            <a:pPr marL="285750" indent="-285750" algn="just">
              <a:lnSpc>
                <a:spcPct val="150000"/>
              </a:lnSpc>
              <a:buFont typeface="Arial" panose="020B0604020202020204" pitchFamily="34" charset="0"/>
              <a:buChar char="•"/>
            </a:pPr>
            <a:r>
              <a:rPr lang="en-US" b="1" u="sng" dirty="0">
                <a:solidFill>
                  <a:srgbClr val="FF0000"/>
                </a:solidFill>
                <a:latin typeface="Cambria" panose="02040503050406030204" pitchFamily="18" charset="0"/>
                <a:ea typeface="Cambria" panose="02040503050406030204" pitchFamily="18" charset="0"/>
              </a:rPr>
              <a:t>1G Non-Food Biofuels:</a:t>
            </a:r>
            <a:r>
              <a:rPr lang="en-US" b="1" dirty="0">
                <a:latin typeface="Cambria" panose="02040503050406030204" pitchFamily="18" charset="0"/>
                <a:ea typeface="Cambria" panose="02040503050406030204" pitchFamily="18" charset="0"/>
              </a:rPr>
              <a:t> Produced by natural processes but from non-edible biomass, i.e. from organic residues, garbage. </a:t>
            </a:r>
          </a:p>
          <a:p>
            <a:pPr algn="just">
              <a:lnSpc>
                <a:spcPct val="150000"/>
              </a:lnSpc>
            </a:pPr>
            <a:r>
              <a:rPr lang="en-US" b="1" dirty="0">
                <a:latin typeface="Cambria" panose="02040503050406030204" pitchFamily="18" charset="0"/>
                <a:ea typeface="Cambria" panose="02040503050406030204" pitchFamily="18" charset="0"/>
              </a:rPr>
              <a:t>	Example: Biogas</a:t>
            </a:r>
          </a:p>
          <a:p>
            <a:pPr marL="285750" indent="-285750" algn="just">
              <a:lnSpc>
                <a:spcPct val="150000"/>
              </a:lnSpc>
              <a:buFont typeface="Arial" panose="020B0604020202020204" pitchFamily="34" charset="0"/>
              <a:buChar char="•"/>
            </a:pPr>
            <a:r>
              <a:rPr lang="en-US" b="1" u="sng" dirty="0">
                <a:solidFill>
                  <a:srgbClr val="FF0000"/>
                </a:solidFill>
                <a:latin typeface="Cambria" panose="02040503050406030204" pitchFamily="18" charset="0"/>
                <a:ea typeface="Cambria" panose="02040503050406030204" pitchFamily="18" charset="0"/>
              </a:rPr>
              <a:t>Second Generation Biofuels (2G):</a:t>
            </a:r>
            <a:r>
              <a:rPr lang="en-US" b="1" dirty="0">
                <a:latin typeface="Cambria" panose="02040503050406030204" pitchFamily="18" charset="0"/>
                <a:ea typeface="Cambria" panose="02040503050406030204" pitchFamily="18" charset="0"/>
              </a:rPr>
              <a:t> Produced by advanced thermochemical conversion methods from non-edible biomass feedstocks.</a:t>
            </a:r>
          </a:p>
          <a:p>
            <a:pPr algn="just">
              <a:lnSpc>
                <a:spcPct val="150000"/>
              </a:lnSpc>
            </a:pPr>
            <a:r>
              <a:rPr lang="en-US" b="1" dirty="0">
                <a:latin typeface="Cambria" panose="02040503050406030204" pitchFamily="18" charset="0"/>
                <a:ea typeface="Cambria" panose="02040503050406030204" pitchFamily="18" charset="0"/>
              </a:rPr>
              <a:t>	Example: Alcohols or biosynthetic fuels from wood</a:t>
            </a:r>
          </a:p>
          <a:p>
            <a:pPr marL="285750" indent="-285750" algn="just">
              <a:lnSpc>
                <a:spcPct val="150000"/>
              </a:lnSpc>
              <a:buFont typeface="Arial" panose="020B0604020202020204" pitchFamily="34" charset="0"/>
              <a:buChar char="•"/>
            </a:pPr>
            <a:r>
              <a:rPr lang="en-US" b="1" dirty="0">
                <a:latin typeface="Cambria" panose="02040503050406030204" pitchFamily="18" charset="0"/>
                <a:ea typeface="Cambria" panose="02040503050406030204" pitchFamily="18" charset="0"/>
              </a:rPr>
              <a:t>2G biofuels aim to utilize a more sustainable feedstock and/or apply more efficient conversion methods. </a:t>
            </a:r>
          </a:p>
        </p:txBody>
      </p:sp>
    </p:spTree>
    <p:extLst>
      <p:ext uri="{BB962C8B-B14F-4D97-AF65-F5344CB8AC3E}">
        <p14:creationId xmlns:p14="http://schemas.microsoft.com/office/powerpoint/2010/main" val="240000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141729" y="93962"/>
            <a:ext cx="4860540"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Biofuel Classifications</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5</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6FF205A-0717-4FAD-A4E1-7EABCCC7709D}"/>
              </a:ext>
            </a:extLst>
          </p:cNvPr>
          <p:cNvSpPr/>
          <p:nvPr/>
        </p:nvSpPr>
        <p:spPr>
          <a:xfrm>
            <a:off x="67815" y="1052736"/>
            <a:ext cx="9008368" cy="378045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b="1" u="sng" dirty="0">
                <a:solidFill>
                  <a:srgbClr val="FF0000"/>
                </a:solidFill>
                <a:latin typeface="Cambria" panose="02040503050406030204" pitchFamily="18" charset="0"/>
                <a:ea typeface="Cambria" panose="02040503050406030204" pitchFamily="18" charset="0"/>
              </a:rPr>
              <a:t>Third Generation Biofuels (3G):</a:t>
            </a:r>
            <a:r>
              <a:rPr lang="en-US" b="1" dirty="0">
                <a:solidFill>
                  <a:srgbClr val="FF0000"/>
                </a:solidFill>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Based on more productive, special grown non-food biomass feedstocks.</a:t>
            </a:r>
          </a:p>
          <a:p>
            <a:pPr algn="just">
              <a:lnSpc>
                <a:spcPct val="150000"/>
              </a:lnSpc>
            </a:pPr>
            <a:r>
              <a:rPr lang="en-US" b="1" dirty="0">
                <a:latin typeface="Cambria" panose="02040503050406030204" pitchFamily="18" charset="0"/>
                <a:ea typeface="Cambria" panose="02040503050406030204" pitchFamily="18" charset="0"/>
              </a:rPr>
              <a:t> Example: Algae, genetically modified or hybrid crops, artificial photosynthesis.</a:t>
            </a:r>
          </a:p>
          <a:p>
            <a:pPr marL="285750" indent="-285750" algn="just">
              <a:lnSpc>
                <a:spcPct val="150000"/>
              </a:lnSpc>
              <a:buFont typeface="Arial" panose="020B0604020202020204" pitchFamily="34" charset="0"/>
              <a:buChar char="•"/>
            </a:pPr>
            <a:r>
              <a:rPr lang="en-US" b="1" dirty="0">
                <a:latin typeface="Cambria" panose="02040503050406030204" pitchFamily="18" charset="0"/>
                <a:ea typeface="Cambria" panose="02040503050406030204" pitchFamily="18" charset="0"/>
              </a:rPr>
              <a:t>3G biofuels aim at enhancing the resource base by a more efficient photosynthetic process.</a:t>
            </a:r>
          </a:p>
          <a:p>
            <a:pPr marL="285750" indent="-285750" algn="just">
              <a:lnSpc>
                <a:spcPct val="150000"/>
              </a:lnSpc>
              <a:buFont typeface="Arial" panose="020B0604020202020204" pitchFamily="34" charset="0"/>
              <a:buChar char="•"/>
            </a:pPr>
            <a:r>
              <a:rPr lang="en-US" b="1" u="sng" dirty="0">
                <a:solidFill>
                  <a:srgbClr val="FF0000"/>
                </a:solidFill>
                <a:latin typeface="Cambria" panose="02040503050406030204" pitchFamily="18" charset="0"/>
                <a:ea typeface="Cambria" panose="02040503050406030204" pitchFamily="18" charset="0"/>
              </a:rPr>
              <a:t>Fourth Generation Biofuels (4G):</a:t>
            </a:r>
            <a:r>
              <a:rPr lang="en-US" b="1" dirty="0">
                <a:solidFill>
                  <a:srgbClr val="FF0000"/>
                </a:solidFill>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Scrubbing away CO</a:t>
            </a:r>
            <a:r>
              <a:rPr lang="en-US" b="1" baseline="-25000" dirty="0">
                <a:latin typeface="Cambria" panose="02040503050406030204" pitchFamily="18" charset="0"/>
                <a:ea typeface="Cambria" panose="02040503050406030204" pitchFamily="18" charset="0"/>
              </a:rPr>
              <a:t>2</a:t>
            </a:r>
            <a:r>
              <a:rPr lang="en-US" b="1" dirty="0">
                <a:latin typeface="Cambria" panose="02040503050406030204" pitchFamily="18" charset="0"/>
                <a:ea typeface="Cambria" panose="02040503050406030204" pitchFamily="18" charset="0"/>
              </a:rPr>
              <a:t> from an already CO</a:t>
            </a:r>
            <a:r>
              <a:rPr lang="en-US" b="1" baseline="-25000" dirty="0">
                <a:latin typeface="Cambria" panose="02040503050406030204" pitchFamily="18" charset="0"/>
                <a:ea typeface="Cambria" panose="02040503050406030204" pitchFamily="18" charset="0"/>
              </a:rPr>
              <a:t>2</a:t>
            </a:r>
            <a:r>
              <a:rPr lang="en-US" b="1" dirty="0">
                <a:latin typeface="Cambria" panose="02040503050406030204" pitchFamily="18" charset="0"/>
                <a:ea typeface="Cambria" panose="02040503050406030204" pitchFamily="18" charset="0"/>
              </a:rPr>
              <a:t> neutral biofuel or synthetic fuels from recycled carbon based on renewable energy.</a:t>
            </a:r>
          </a:p>
          <a:p>
            <a:pPr marL="285750" indent="-285750" algn="just">
              <a:lnSpc>
                <a:spcPct val="150000"/>
              </a:lnSpc>
              <a:buFont typeface="Arial" panose="020B0604020202020204" pitchFamily="34" charset="0"/>
              <a:buChar char="•"/>
            </a:pPr>
            <a:r>
              <a:rPr lang="en-US" b="1" dirty="0">
                <a:latin typeface="Cambria" panose="02040503050406030204" pitchFamily="18" charset="0"/>
                <a:ea typeface="Cambria" panose="02040503050406030204" pitchFamily="18" charset="0"/>
              </a:rPr>
              <a:t>4G biofuels would be carbon-negative and/or apply highly efficient direct conversion methods. </a:t>
            </a:r>
          </a:p>
        </p:txBody>
      </p:sp>
    </p:spTree>
    <p:extLst>
      <p:ext uri="{BB962C8B-B14F-4D97-AF65-F5344CB8AC3E}">
        <p14:creationId xmlns:p14="http://schemas.microsoft.com/office/powerpoint/2010/main" val="284183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52807" y="125649"/>
            <a:ext cx="3438383"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Vegetable Oils</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6</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911DCE5-3ACE-4282-A921-B11D0C861359}"/>
              </a:ext>
            </a:extLst>
          </p:cNvPr>
          <p:cNvSpPr/>
          <p:nvPr/>
        </p:nvSpPr>
        <p:spPr>
          <a:xfrm>
            <a:off x="0" y="683778"/>
            <a:ext cx="8856984" cy="357553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700" b="1" dirty="0">
                <a:solidFill>
                  <a:srgbClr val="FF0000"/>
                </a:solidFill>
                <a:latin typeface="Cambria" panose="02040503050406030204" pitchFamily="18" charset="0"/>
                <a:ea typeface="Cambria" panose="02040503050406030204" pitchFamily="18" charset="0"/>
              </a:rPr>
              <a:t>Vegetable oils </a:t>
            </a:r>
            <a:r>
              <a:rPr lang="en-US" sz="1700" b="1" dirty="0">
                <a:latin typeface="Cambria" panose="02040503050406030204" pitchFamily="18" charset="0"/>
                <a:ea typeface="Cambria" panose="02040503050406030204" pitchFamily="18" charset="0"/>
              </a:rPr>
              <a:t>(plant oils) are </a:t>
            </a:r>
            <a:r>
              <a:rPr lang="en-US" sz="1700" b="1" dirty="0" err="1">
                <a:latin typeface="Cambria" panose="02040503050406030204" pitchFamily="18" charset="0"/>
                <a:ea typeface="Cambria" panose="02040503050406030204" pitchFamily="18" charset="0"/>
              </a:rPr>
              <a:t>polyglycerides</a:t>
            </a:r>
            <a:r>
              <a:rPr lang="en-US" sz="1700" b="1" dirty="0">
                <a:latin typeface="Cambria" panose="02040503050406030204" pitchFamily="18" charset="0"/>
                <a:ea typeface="Cambria" panose="02040503050406030204" pitchFamily="18" charset="0"/>
              </a:rPr>
              <a:t>- a readily available natural fuel produced by certain plant species, replacement to fossil diesel.</a:t>
            </a:r>
          </a:p>
          <a:p>
            <a:pPr marL="285750" indent="-285750" algn="just">
              <a:lnSpc>
                <a:spcPct val="150000"/>
              </a:lnSpc>
              <a:buFont typeface="Arial" panose="020B0604020202020204" pitchFamily="34" charset="0"/>
              <a:buChar char="•"/>
            </a:pPr>
            <a:r>
              <a:rPr lang="en-US" sz="1700" b="1" dirty="0">
                <a:latin typeface="Cambria" panose="02040503050406030204" pitchFamily="18" charset="0"/>
                <a:ea typeface="Cambria" panose="02040503050406030204" pitchFamily="18" charset="0"/>
              </a:rPr>
              <a:t>Oil can be directly extracted from the fruits or seeds of the oil-producing plants by simple methods:</a:t>
            </a:r>
          </a:p>
          <a:p>
            <a:pPr marL="742950" lvl="1" indent="-285750" algn="just">
              <a:lnSpc>
                <a:spcPct val="150000"/>
              </a:lnSpc>
              <a:buFont typeface="Arial" panose="020B0604020202020204" pitchFamily="34" charset="0"/>
              <a:buChar char="•"/>
            </a:pPr>
            <a:r>
              <a:rPr lang="en-US" sz="1700" b="1" dirty="0">
                <a:latin typeface="Cambria" panose="02040503050406030204" pitchFamily="18" charset="0"/>
                <a:ea typeface="Cambria" panose="02040503050406030204" pitchFamily="18" charset="0"/>
              </a:rPr>
              <a:t>Cold pressing followed by filtration    or</a:t>
            </a:r>
          </a:p>
          <a:p>
            <a:pPr marL="742950" lvl="1" indent="-285750" algn="just">
              <a:lnSpc>
                <a:spcPct val="150000"/>
              </a:lnSpc>
              <a:buFont typeface="Arial" panose="020B0604020202020204" pitchFamily="34" charset="0"/>
              <a:buChar char="•"/>
            </a:pPr>
            <a:r>
              <a:rPr lang="en-US" sz="1700" b="1" dirty="0">
                <a:latin typeface="Cambria" panose="02040503050406030204" pitchFamily="18" charset="0"/>
                <a:ea typeface="Cambria" panose="02040503050406030204" pitchFamily="18" charset="0"/>
              </a:rPr>
              <a:t>Warm pressing followed by extraction with organic solvents and purification.</a:t>
            </a:r>
          </a:p>
          <a:p>
            <a:pPr marL="285750" indent="-285750" algn="just">
              <a:lnSpc>
                <a:spcPct val="150000"/>
              </a:lnSpc>
              <a:buFont typeface="Arial" panose="020B0604020202020204" pitchFamily="34" charset="0"/>
              <a:buChar char="•"/>
            </a:pPr>
            <a:r>
              <a:rPr lang="en-US" sz="1700" b="1" u="sng" dirty="0">
                <a:solidFill>
                  <a:srgbClr val="FF0000"/>
                </a:solidFill>
                <a:latin typeface="Cambria" panose="02040503050406030204" pitchFamily="18" charset="0"/>
                <a:ea typeface="Cambria" panose="02040503050406030204" pitchFamily="18" charset="0"/>
              </a:rPr>
              <a:t>Examples of plants with high oil content are:</a:t>
            </a:r>
            <a:r>
              <a:rPr lang="en-US" sz="1700" b="1" dirty="0">
                <a:solidFill>
                  <a:srgbClr val="FF0000"/>
                </a:solidFill>
                <a:latin typeface="Cambria" panose="02040503050406030204" pitchFamily="18" charset="0"/>
                <a:ea typeface="Cambria" panose="02040503050406030204" pitchFamily="18" charset="0"/>
              </a:rPr>
              <a:t> </a:t>
            </a:r>
          </a:p>
          <a:p>
            <a:pPr algn="just">
              <a:lnSpc>
                <a:spcPct val="150000"/>
              </a:lnSpc>
            </a:pPr>
            <a:r>
              <a:rPr lang="en-US" sz="1700" b="1" dirty="0">
                <a:latin typeface="Cambria" panose="02040503050406030204" pitchFamily="18" charset="0"/>
                <a:ea typeface="Cambria" panose="02040503050406030204" pitchFamily="18" charset="0"/>
              </a:rPr>
              <a:t>     Oil palm, sunflower, canola, soy, linseed, hemp, jojoba, </a:t>
            </a:r>
            <a:r>
              <a:rPr lang="en-US" sz="1700" b="1" dirty="0" err="1">
                <a:latin typeface="Cambria" panose="02040503050406030204" pitchFamily="18" charset="0"/>
                <a:ea typeface="Cambria" panose="02040503050406030204" pitchFamily="18" charset="0"/>
              </a:rPr>
              <a:t>jatropha</a:t>
            </a:r>
            <a:r>
              <a:rPr lang="en-US" sz="1700" b="1" dirty="0">
                <a:latin typeface="Cambria" panose="02040503050406030204" pitchFamily="18" charset="0"/>
                <a:ea typeface="Cambria" panose="02040503050406030204" pitchFamily="18" charset="0"/>
              </a:rPr>
              <a:t>, avocado and all kinds of nuts etc.</a:t>
            </a:r>
          </a:p>
        </p:txBody>
      </p:sp>
      <p:pic>
        <p:nvPicPr>
          <p:cNvPr id="11" name="Picture 10">
            <a:extLst>
              <a:ext uri="{FF2B5EF4-FFF2-40B4-BE49-F238E27FC236}">
                <a16:creationId xmlns:a16="http://schemas.microsoft.com/office/drawing/2014/main" id="{44420EEE-C5A4-49EF-B894-F5AB499437B5}"/>
              </a:ext>
            </a:extLst>
          </p:cNvPr>
          <p:cNvPicPr>
            <a:picLocks noChangeAspect="1"/>
          </p:cNvPicPr>
          <p:nvPr/>
        </p:nvPicPr>
        <p:blipFill>
          <a:blip r:embed="rId3"/>
          <a:stretch>
            <a:fillRect/>
          </a:stretch>
        </p:blipFill>
        <p:spPr>
          <a:xfrm>
            <a:off x="420018" y="4249438"/>
            <a:ext cx="4448175" cy="1638300"/>
          </a:xfrm>
          <a:prstGeom prst="rect">
            <a:avLst/>
          </a:prstGeom>
        </p:spPr>
      </p:pic>
      <p:sp>
        <p:nvSpPr>
          <p:cNvPr id="2" name="Rectangle 1">
            <a:extLst>
              <a:ext uri="{FF2B5EF4-FFF2-40B4-BE49-F238E27FC236}">
                <a16:creationId xmlns:a16="http://schemas.microsoft.com/office/drawing/2014/main" id="{2CBE6A9D-D525-489B-A5F8-3BDB08AA4777}"/>
              </a:ext>
            </a:extLst>
          </p:cNvPr>
          <p:cNvSpPr/>
          <p:nvPr/>
        </p:nvSpPr>
        <p:spPr>
          <a:xfrm>
            <a:off x="5868144" y="4175644"/>
            <a:ext cx="3161980" cy="1702967"/>
          </a:xfrm>
          <a:prstGeom prst="rect">
            <a:avLst/>
          </a:prstGeom>
        </p:spPr>
        <p:txBody>
          <a:bodyPr wrap="square">
            <a:spAutoFit/>
          </a:bodyPr>
          <a:lstStyle/>
          <a:p>
            <a:pPr algn="just">
              <a:lnSpc>
                <a:spcPct val="150000"/>
              </a:lnSpc>
            </a:pPr>
            <a:r>
              <a:rPr lang="en-US" b="1" dirty="0">
                <a:solidFill>
                  <a:srgbClr val="0000FF"/>
                </a:solidFill>
                <a:latin typeface="Cambria" panose="02040503050406030204" pitchFamily="18" charset="0"/>
                <a:ea typeface="Cambria" panose="02040503050406030204" pitchFamily="18" charset="0"/>
              </a:rPr>
              <a:t>Canola is the oil plant of the north-temperate climate with yields of around 1-2 m</a:t>
            </a:r>
            <a:r>
              <a:rPr lang="en-US" b="1" baseline="30000" dirty="0">
                <a:solidFill>
                  <a:srgbClr val="0000FF"/>
                </a:solidFill>
                <a:latin typeface="Cambria" panose="02040503050406030204" pitchFamily="18" charset="0"/>
                <a:ea typeface="Cambria" panose="02040503050406030204" pitchFamily="18" charset="0"/>
              </a:rPr>
              <a:t>3 </a:t>
            </a:r>
            <a:r>
              <a:rPr lang="en-US" b="1" baseline="-25000" dirty="0">
                <a:solidFill>
                  <a:srgbClr val="0000FF"/>
                </a:solidFill>
                <a:latin typeface="Cambria" panose="02040503050406030204" pitchFamily="18" charset="0"/>
                <a:ea typeface="Cambria" panose="02040503050406030204" pitchFamily="18" charset="0"/>
              </a:rPr>
              <a:t> </a:t>
            </a:r>
            <a:r>
              <a:rPr lang="en-US" b="1" dirty="0">
                <a:solidFill>
                  <a:srgbClr val="0000FF"/>
                </a:solidFill>
                <a:latin typeface="Cambria" panose="02040503050406030204" pitchFamily="18" charset="0"/>
                <a:ea typeface="Cambria" panose="02040503050406030204" pitchFamily="18" charset="0"/>
              </a:rPr>
              <a:t>of oil per hectare. </a:t>
            </a:r>
          </a:p>
        </p:txBody>
      </p:sp>
      <p:sp>
        <p:nvSpPr>
          <p:cNvPr id="3" name="Arrow: Right 2">
            <a:extLst>
              <a:ext uri="{FF2B5EF4-FFF2-40B4-BE49-F238E27FC236}">
                <a16:creationId xmlns:a16="http://schemas.microsoft.com/office/drawing/2014/main" id="{0A55E029-34ED-43A0-AE2B-93DDF16BAA29}"/>
              </a:ext>
            </a:extLst>
          </p:cNvPr>
          <p:cNvSpPr/>
          <p:nvPr/>
        </p:nvSpPr>
        <p:spPr>
          <a:xfrm>
            <a:off x="5041333" y="4817438"/>
            <a:ext cx="647587"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720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624679" y="68225"/>
            <a:ext cx="5607625"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 Straight Oils vs. Biodiesel</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7</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E89B14F-5ED0-4F33-8AC1-4696F2B7AC29}"/>
              </a:ext>
            </a:extLst>
          </p:cNvPr>
          <p:cNvSpPr/>
          <p:nvPr/>
        </p:nvSpPr>
        <p:spPr>
          <a:xfrm>
            <a:off x="70453" y="836712"/>
            <a:ext cx="9003094" cy="4773038"/>
          </a:xfrm>
          <a:prstGeom prst="rect">
            <a:avLst/>
          </a:prstGeom>
        </p:spPr>
        <p:txBody>
          <a:bodyPr wrap="square">
            <a:spAutoFit/>
          </a:bodyPr>
          <a:lstStyle/>
          <a:p>
            <a:pPr algn="just">
              <a:lnSpc>
                <a:spcPct val="150000"/>
              </a:lnSpc>
            </a:pPr>
            <a:r>
              <a:rPr lang="en-US" b="1" u="sng" dirty="0">
                <a:solidFill>
                  <a:srgbClr val="FF0000"/>
                </a:solidFill>
                <a:latin typeface="Cambria" panose="02040503050406030204" pitchFamily="18" charset="0"/>
                <a:ea typeface="Cambria" panose="02040503050406030204" pitchFamily="18" charset="0"/>
              </a:rPr>
              <a:t>Vegetable Oils can be used in two different forms:</a:t>
            </a:r>
          </a:p>
          <a:p>
            <a:pPr marL="1200150" lvl="2" indent="-285750" algn="just">
              <a:lnSpc>
                <a:spcPct val="150000"/>
              </a:lnSpc>
              <a:buFont typeface="Arial" panose="020B0604020202020204" pitchFamily="34" charset="0"/>
              <a:buChar char="•"/>
            </a:pPr>
            <a:r>
              <a:rPr lang="en-US" b="1" dirty="0">
                <a:latin typeface="Cambria" panose="02040503050406030204" pitchFamily="18" charset="0"/>
                <a:ea typeface="Cambria" panose="02040503050406030204" pitchFamily="18" charset="0"/>
              </a:rPr>
              <a:t>Raw Straight Vegetable Oils (SVO), the only treatment is filtering.</a:t>
            </a:r>
          </a:p>
          <a:p>
            <a:pPr marL="1200150" lvl="2" indent="-285750" algn="just">
              <a:lnSpc>
                <a:spcPct val="150000"/>
              </a:lnSpc>
              <a:buFont typeface="Arial" panose="020B0604020202020204" pitchFamily="34" charset="0"/>
              <a:buChar char="•"/>
            </a:pPr>
            <a:r>
              <a:rPr lang="en-US" b="1" dirty="0">
                <a:latin typeface="Cambria" panose="02040503050406030204" pitchFamily="18" charset="0"/>
                <a:ea typeface="Cambria" panose="02040503050406030204" pitchFamily="18" charset="0"/>
              </a:rPr>
              <a:t>Chemically converted into esters = Biodiesel</a:t>
            </a:r>
          </a:p>
          <a:p>
            <a:pPr marL="1200150" lvl="2" indent="-285750" algn="just">
              <a:lnSpc>
                <a:spcPct val="150000"/>
              </a:lnSpc>
              <a:buFont typeface="Arial" panose="020B0604020202020204" pitchFamily="34" charset="0"/>
              <a:buChar char="•"/>
            </a:pPr>
            <a:endParaRPr lang="en-US" sz="200" b="1" dirty="0">
              <a:latin typeface="Cambria" panose="02040503050406030204" pitchFamily="18" charset="0"/>
              <a:ea typeface="Cambria" panose="02040503050406030204" pitchFamily="18" charset="0"/>
            </a:endParaRPr>
          </a:p>
          <a:p>
            <a:pPr marL="285750" indent="-285750" algn="just">
              <a:lnSpc>
                <a:spcPct val="150000"/>
              </a:lnSpc>
              <a:buFont typeface="Arial" panose="020B0604020202020204" pitchFamily="34" charset="0"/>
              <a:buChar char="•"/>
            </a:pPr>
            <a:r>
              <a:rPr lang="en-US" b="1" dirty="0">
                <a:latin typeface="Cambria" panose="02040503050406030204" pitchFamily="18" charset="0"/>
                <a:ea typeface="Cambria" panose="02040503050406030204" pitchFamily="18" charset="0"/>
              </a:rPr>
              <a:t>Use of SVO in burners or engines is difficult due to high viscosity, danger of polymerization, wax sedimentation, coking at fuel injectors, solidification at low temperatures etc.</a:t>
            </a:r>
          </a:p>
          <a:p>
            <a:pPr marL="285750" indent="-285750" algn="just">
              <a:lnSpc>
                <a:spcPct val="150000"/>
              </a:lnSpc>
              <a:buFont typeface="Arial" panose="020B0604020202020204" pitchFamily="34" charset="0"/>
              <a:buChar char="•"/>
            </a:pPr>
            <a:endParaRPr lang="en-US" sz="200" b="1" dirty="0">
              <a:latin typeface="Cambria" panose="02040503050406030204" pitchFamily="18" charset="0"/>
              <a:ea typeface="Cambria" panose="02040503050406030204" pitchFamily="18" charset="0"/>
            </a:endParaRPr>
          </a:p>
          <a:p>
            <a:pPr marL="285750" indent="-285750" algn="just">
              <a:lnSpc>
                <a:spcPct val="150000"/>
              </a:lnSpc>
              <a:buFont typeface="Arial" panose="020B0604020202020204" pitchFamily="34" charset="0"/>
              <a:buChar char="•"/>
            </a:pPr>
            <a:r>
              <a:rPr lang="en-US" b="1" dirty="0">
                <a:latin typeface="Cambria" panose="02040503050406030204" pitchFamily="18" charset="0"/>
                <a:ea typeface="Cambria" panose="02040503050406030204" pitchFamily="18" charset="0"/>
              </a:rPr>
              <a:t>Engine conversion/adaptation is necessary if SVO is the fuel.</a:t>
            </a:r>
          </a:p>
          <a:p>
            <a:pPr marL="285750" indent="-285750" algn="just">
              <a:lnSpc>
                <a:spcPct val="150000"/>
              </a:lnSpc>
              <a:buFont typeface="Arial" panose="020B0604020202020204" pitchFamily="34" charset="0"/>
              <a:buChar char="•"/>
            </a:pPr>
            <a:endParaRPr lang="en-US" sz="200" b="1" dirty="0">
              <a:latin typeface="Cambria" panose="02040503050406030204" pitchFamily="18" charset="0"/>
              <a:ea typeface="Cambria" panose="02040503050406030204" pitchFamily="18" charset="0"/>
            </a:endParaRPr>
          </a:p>
          <a:p>
            <a:pPr marL="285750" indent="-285750" algn="just">
              <a:lnSpc>
                <a:spcPct val="150000"/>
              </a:lnSpc>
              <a:buFont typeface="Arial" panose="020B0604020202020204" pitchFamily="34" charset="0"/>
              <a:buChar char="•"/>
            </a:pPr>
            <a:r>
              <a:rPr lang="en-US" b="1" dirty="0">
                <a:latin typeface="Cambria" panose="02040503050406030204" pitchFamily="18" charset="0"/>
                <a:ea typeface="Cambria" panose="02040503050406030204" pitchFamily="18" charset="0"/>
              </a:rPr>
              <a:t>Biodiesel solves some SVO-related problems by having physical properties very similar to those of fossil diesel, however certain major problems remain plus that the presence of methanol and alkali residues in biodiesel might also be a problem for engines not adapted to the fuel. </a:t>
            </a:r>
          </a:p>
        </p:txBody>
      </p:sp>
    </p:spTree>
    <p:extLst>
      <p:ext uri="{BB962C8B-B14F-4D97-AF65-F5344CB8AC3E}">
        <p14:creationId xmlns:p14="http://schemas.microsoft.com/office/powerpoint/2010/main" val="150624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59832" y="99114"/>
            <a:ext cx="2803305"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Biodiesel</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8</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B4469D5-9B9D-4E50-89A4-07A32B19D748}"/>
              </a:ext>
            </a:extLst>
          </p:cNvPr>
          <p:cNvSpPr/>
          <p:nvPr/>
        </p:nvSpPr>
        <p:spPr>
          <a:xfrm>
            <a:off x="147494" y="831543"/>
            <a:ext cx="8961010" cy="161345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700" b="1" dirty="0">
                <a:latin typeface="Cambria" panose="02040503050406030204" pitchFamily="18" charset="0"/>
                <a:ea typeface="Cambria" panose="02040503050406030204" pitchFamily="18" charset="0"/>
              </a:rPr>
              <a:t>Biodiesel production is a chemical process for trans-esterification of the complex triglyceride molecule of vegetable oil.</a:t>
            </a:r>
          </a:p>
          <a:p>
            <a:pPr marL="285750" indent="-285750" algn="just">
              <a:lnSpc>
                <a:spcPct val="150000"/>
              </a:lnSpc>
              <a:buFont typeface="Arial" panose="020B0604020202020204" pitchFamily="34" charset="0"/>
              <a:buChar char="•"/>
            </a:pPr>
            <a:r>
              <a:rPr lang="en-US" sz="1700" b="1" dirty="0">
                <a:latin typeface="Cambria" panose="02040503050406030204" pitchFamily="18" charset="0"/>
                <a:ea typeface="Cambria" panose="02040503050406030204" pitchFamily="18" charset="0"/>
              </a:rPr>
              <a:t>The result is a mixture of fatty esters with properties close to fossil diesel. </a:t>
            </a:r>
          </a:p>
          <a:p>
            <a:pPr marL="285750" indent="-285750" algn="just">
              <a:lnSpc>
                <a:spcPct val="150000"/>
              </a:lnSpc>
              <a:buFont typeface="Arial" panose="020B0604020202020204" pitchFamily="34" charset="0"/>
              <a:buChar char="•"/>
            </a:pPr>
            <a:r>
              <a:rPr lang="en-US" sz="1700" b="1" dirty="0">
                <a:latin typeface="Cambria" panose="02040503050406030204" pitchFamily="18" charset="0"/>
                <a:ea typeface="Cambria" panose="02040503050406030204" pitchFamily="18" charset="0"/>
              </a:rPr>
              <a:t>The biggest disadvantage of biodiesel is its higher cost than SVO. </a:t>
            </a:r>
          </a:p>
        </p:txBody>
      </p:sp>
      <p:pic>
        <p:nvPicPr>
          <p:cNvPr id="11" name="Picture 10">
            <a:extLst>
              <a:ext uri="{FF2B5EF4-FFF2-40B4-BE49-F238E27FC236}">
                <a16:creationId xmlns:a16="http://schemas.microsoft.com/office/drawing/2014/main" id="{2BEFDA9E-5035-4A89-BF9A-7F8189C8B103}"/>
              </a:ext>
            </a:extLst>
          </p:cNvPr>
          <p:cNvPicPr>
            <a:picLocks noChangeAspect="1"/>
          </p:cNvPicPr>
          <p:nvPr/>
        </p:nvPicPr>
        <p:blipFill rotWithShape="1">
          <a:blip r:embed="rId3"/>
          <a:srcRect b="11141"/>
          <a:stretch/>
        </p:blipFill>
        <p:spPr>
          <a:xfrm>
            <a:off x="971550" y="2708920"/>
            <a:ext cx="7200900" cy="3216250"/>
          </a:xfrm>
          <a:prstGeom prst="rect">
            <a:avLst/>
          </a:prstGeom>
        </p:spPr>
      </p:pic>
    </p:spTree>
    <p:extLst>
      <p:ext uri="{BB962C8B-B14F-4D97-AF65-F5344CB8AC3E}">
        <p14:creationId xmlns:p14="http://schemas.microsoft.com/office/powerpoint/2010/main" val="355043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59832" y="99114"/>
            <a:ext cx="2803305"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Biodiesel</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9</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DEA12B0B-3C30-44B9-A97E-AB6A59362B20}"/>
              </a:ext>
            </a:extLst>
          </p:cNvPr>
          <p:cNvSpPr/>
          <p:nvPr/>
        </p:nvSpPr>
        <p:spPr>
          <a:xfrm>
            <a:off x="103820" y="714667"/>
            <a:ext cx="8936360" cy="5113579"/>
          </a:xfrm>
          <a:prstGeom prst="rect">
            <a:avLst/>
          </a:prstGeom>
        </p:spPr>
        <p:txBody>
          <a:bodyPr wrap="square">
            <a:spAutoFit/>
          </a:bodyPr>
          <a:lstStyle/>
          <a:p>
            <a:pPr algn="just">
              <a:lnSpc>
                <a:spcPct val="150000"/>
              </a:lnSpc>
            </a:pPr>
            <a:r>
              <a:rPr lang="en-US" sz="2000" b="1" u="sng" dirty="0">
                <a:solidFill>
                  <a:srgbClr val="FF0000"/>
                </a:solidFill>
                <a:latin typeface="Cambria" panose="02040503050406030204" pitchFamily="18" charset="0"/>
                <a:ea typeface="Cambria" panose="02040503050406030204" pitchFamily="18" charset="0"/>
              </a:rPr>
              <a:t>Advantages:</a:t>
            </a:r>
          </a:p>
          <a:p>
            <a:pPr marL="742950" lvl="1"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Perfect diesel substitute, can be used in all types of diesel engines.</a:t>
            </a:r>
          </a:p>
          <a:p>
            <a:pPr marL="742950" lvl="1"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Has heating value close to that of fossil diesel.</a:t>
            </a:r>
          </a:p>
          <a:p>
            <a:pPr marL="742950" lvl="1"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Possible to produce in small scales with batch processes.</a:t>
            </a:r>
          </a:p>
          <a:p>
            <a:pPr marL="742950" lvl="1"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Can be produced also from refuse fats, animal fats or discarded cooking oils.</a:t>
            </a:r>
          </a:p>
          <a:p>
            <a:pPr algn="just">
              <a:lnSpc>
                <a:spcPct val="150000"/>
              </a:lnSpc>
            </a:pPr>
            <a:r>
              <a:rPr lang="en-US" sz="2000" b="1" u="sng" dirty="0">
                <a:solidFill>
                  <a:srgbClr val="FF0000"/>
                </a:solidFill>
                <a:latin typeface="Cambria" panose="02040503050406030204" pitchFamily="18" charset="0"/>
                <a:ea typeface="Cambria" panose="02040503050406030204" pitchFamily="18" charset="0"/>
              </a:rPr>
              <a:t>Disadvantages:</a:t>
            </a:r>
          </a:p>
          <a:p>
            <a:pPr marL="742950" lvl="1"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May contain residues of methanol or alkali catalyst.</a:t>
            </a:r>
          </a:p>
          <a:p>
            <a:pPr marL="742950" lvl="1"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Still susceptible to aging or freezing just like SVO.</a:t>
            </a:r>
          </a:p>
          <a:p>
            <a:pPr marL="742950" lvl="1"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Difficult to maintain the production process in small scales.</a:t>
            </a:r>
          </a:p>
          <a:p>
            <a:pPr marL="742950" lvl="1" indent="-28575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Much more expensive than the raw SVO. </a:t>
            </a:r>
          </a:p>
        </p:txBody>
      </p:sp>
    </p:spTree>
    <p:extLst>
      <p:ext uri="{BB962C8B-B14F-4D97-AF65-F5344CB8AC3E}">
        <p14:creationId xmlns:p14="http://schemas.microsoft.com/office/powerpoint/2010/main" val="692814949"/>
      </p:ext>
    </p:extLst>
  </p:cSld>
  <p:clrMapOvr>
    <a:masterClrMapping/>
  </p:clrMapOvr>
</p:sld>
</file>

<file path=ppt/theme/theme1.xml><?xml version="1.0" encoding="utf-8"?>
<a:theme xmlns:a="http://schemas.openxmlformats.org/drawingml/2006/main" name="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297F498EB245499A1DFA474812FB42" ma:contentTypeVersion="3" ma:contentTypeDescription="Create a new document." ma:contentTypeScope="" ma:versionID="f575780ff61c2323a0e2a170f91b0589">
  <xsd:schema xmlns:xsd="http://www.w3.org/2001/XMLSchema" xmlns:xs="http://www.w3.org/2001/XMLSchema" xmlns:p="http://schemas.microsoft.com/office/2006/metadata/properties" xmlns:ns2="b6fac83a-e0fc-477a-850b-0a694cb394ef" targetNamespace="http://schemas.microsoft.com/office/2006/metadata/properties" ma:root="true" ma:fieldsID="959eae6bfd5d2feef4522d0f11b803c8" ns2:_="">
    <xsd:import namespace="b6fac83a-e0fc-477a-850b-0a694cb394ef"/>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fac83a-e0fc-477a-850b-0a694cb39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C7F006-84A0-436D-A176-368ABC8783F0}"/>
</file>

<file path=customXml/itemProps2.xml><?xml version="1.0" encoding="utf-8"?>
<ds:datastoreItem xmlns:ds="http://schemas.openxmlformats.org/officeDocument/2006/customXml" ds:itemID="{263921B2-7028-4DB3-B058-1E3F63150B28}"/>
</file>

<file path=customXml/itemProps3.xml><?xml version="1.0" encoding="utf-8"?>
<ds:datastoreItem xmlns:ds="http://schemas.openxmlformats.org/officeDocument/2006/customXml" ds:itemID="{9FBFB9ED-D15D-4F67-AE7C-28371F3F78FB}"/>
</file>

<file path=docProps/app.xml><?xml version="1.0" encoding="utf-8"?>
<Properties xmlns="http://schemas.openxmlformats.org/officeDocument/2006/extended-properties" xmlns:vt="http://schemas.openxmlformats.org/officeDocument/2006/docPropsVTypes">
  <TotalTime>179</TotalTime>
  <Words>2459</Words>
  <Application>Microsoft Office PowerPoint</Application>
  <PresentationFormat>On-screen Show (4:3)</PresentationFormat>
  <Paragraphs>264</Paragraphs>
  <Slides>32</Slides>
  <Notes>32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Calibri</vt:lpstr>
      <vt:lpstr>Cambria</vt:lpstr>
      <vt:lpstr>Times New Roman</vt:lpstr>
      <vt:lpstr>Wingdings</vt:lpstr>
      <vt:lpstr>プレゼンテーション1</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Md. Rifat Hazari</dc:creator>
  <cp:lastModifiedBy>S M Imrat Rahman</cp:lastModifiedBy>
  <cp:revision>64</cp:revision>
  <dcterms:created xsi:type="dcterms:W3CDTF">2020-05-30T16:30:35Z</dcterms:created>
  <dcterms:modified xsi:type="dcterms:W3CDTF">2020-12-07T04:13:39Z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0x010100D2297F498EB245499A1DFA474812FB42</vt:lpwstr>
  </property>
</Properties>
</file>