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574" r:id="rId2"/>
    <p:sldId id="648" r:id="rId3"/>
    <p:sldId id="792" r:id="rId4"/>
    <p:sldId id="793" r:id="rId5"/>
    <p:sldId id="794" r:id="rId6"/>
    <p:sldId id="795" r:id="rId7"/>
    <p:sldId id="796" r:id="rId8"/>
    <p:sldId id="797" r:id="rId9"/>
    <p:sldId id="798" r:id="rId10"/>
    <p:sldId id="799" r:id="rId11"/>
    <p:sldId id="800" r:id="rId12"/>
    <p:sldId id="801" r:id="rId13"/>
    <p:sldId id="802" r:id="rId14"/>
    <p:sldId id="803" r:id="rId15"/>
    <p:sldId id="804" r:id="rId16"/>
    <p:sldId id="805" r:id="rId17"/>
    <p:sldId id="806" r:id="rId18"/>
    <p:sldId id="807" r:id="rId19"/>
    <p:sldId id="808" r:id="rId20"/>
    <p:sldId id="809" r:id="rId21"/>
    <p:sldId id="810" r:id="rId22"/>
    <p:sldId id="811" r:id="rId23"/>
    <p:sldId id="812" r:id="rId24"/>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a:srgbClr val="00FF99"/>
    <a:srgbClr val="00FF00"/>
    <a:srgbClr val="FF99FF"/>
    <a:srgbClr val="FF6600"/>
    <a:srgbClr val="006666"/>
    <a:srgbClr val="7F2135"/>
    <a:srgbClr val="28CF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89686" autoAdjust="0"/>
  </p:normalViewPr>
  <p:slideViewPr>
    <p:cSldViewPr>
      <p:cViewPr varScale="1">
        <p:scale>
          <a:sx n="64" d="100"/>
          <a:sy n="64" d="100"/>
        </p:scale>
        <p:origin x="1446" y="6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EDFE31-DE03-4529-902B-C1E254149AD7}" type="datetimeFigureOut">
              <a:rPr lang="en-US" smtClean="0"/>
              <a:t>12/7/2020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EE573E-2F29-4A49-B8CA-3148D9F3A5DA}" type="slidenum">
              <a:rPr lang="en-US" smtClean="0"/>
              <a:t>‹#›</a:t>
            </a:fld>
            <a:endParaRPr lang="en-US"/>
          </a:p>
        </p:txBody>
      </p:sp>
    </p:spTree>
    <p:extLst>
      <p:ext uri="{BB962C8B-B14F-4D97-AF65-F5344CB8AC3E}">
        <p14:creationId xmlns:p14="http://schemas.microsoft.com/office/powerpoint/2010/main" val="219813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ＭＳ Ｐゴシック"/>
                <a:cs typeface="ＭＳ Ｐゴシック"/>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ＭＳ Ｐゴシック"/>
                <a:cs typeface="ＭＳ Ｐゴシック"/>
              </a:defRPr>
            </a:lvl1pPr>
          </a:lstStyle>
          <a:p>
            <a:pPr>
              <a:defRPr/>
            </a:pPr>
            <a:fld id="{61860475-E53A-46C1-9687-CA7132DF4E41}" type="datetimeFigureOut">
              <a:rPr lang="en-US"/>
              <a:pPr>
                <a:defRPr/>
              </a:pPr>
              <a:t>12/7/2020</a:t>
            </a:fld>
            <a:endParaRPr lang="en-US"/>
          </a:p>
        </p:txBody>
      </p:sp>
      <p:sp>
        <p:nvSpPr>
          <p:cNvPr id="4" name="Slide Image Placeholder 3"/>
          <p:cNvSpPr>
            <a:spLocks noGrp="1" noRot="1" noChangeAspect="1"/>
          </p:cNvSpPr>
          <p:nvPr>
            <p:ph type="sldImg" idx="2"/>
          </p:nvPr>
        </p:nvSpPr>
        <p:spPr>
          <a:xfrm>
            <a:off x="1340768" y="1115616"/>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ＭＳ Ｐゴシック"/>
                <a:cs typeface="ＭＳ Ｐゴシック"/>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ＭＳ Ｐゴシック"/>
                <a:cs typeface="ＭＳ Ｐゴシック"/>
              </a:defRPr>
            </a:lvl1pPr>
          </a:lstStyle>
          <a:p>
            <a:pPr>
              <a:defRPr/>
            </a:pPr>
            <a:fld id="{C1598E81-8B3B-4484-A9F9-ED00D8B3CC2C}" type="slidenum">
              <a:rPr lang="en-US"/>
              <a:pPr>
                <a:defRPr/>
              </a:pPr>
              <a:t>‹#›</a:t>
            </a:fld>
            <a:endParaRPr lang="en-US"/>
          </a:p>
        </p:txBody>
      </p:sp>
    </p:spTree>
    <p:extLst>
      <p:ext uri="{BB962C8B-B14F-4D97-AF65-F5344CB8AC3E}">
        <p14:creationId xmlns:p14="http://schemas.microsoft.com/office/powerpoint/2010/main" val="2054114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ＭＳ Ｐゴシック"/>
      </a:defRPr>
    </a:lvl1pPr>
    <a:lvl2pPr marL="457200" algn="l" rtl="0" eaLnBrk="0" fontAlgn="base" hangingPunct="0">
      <a:spcBef>
        <a:spcPct val="30000"/>
      </a:spcBef>
      <a:spcAft>
        <a:spcPct val="0"/>
      </a:spcAft>
      <a:defRPr sz="1200" kern="1200">
        <a:solidFill>
          <a:schemeClr val="tx1"/>
        </a:solidFill>
        <a:latin typeface="+mn-lt"/>
        <a:ea typeface="+mn-ea"/>
        <a:cs typeface="ＭＳ Ｐゴシック"/>
      </a:defRPr>
    </a:lvl2pPr>
    <a:lvl3pPr marL="914400" algn="l" rtl="0" eaLnBrk="0" fontAlgn="base" hangingPunct="0">
      <a:spcBef>
        <a:spcPct val="30000"/>
      </a:spcBef>
      <a:spcAft>
        <a:spcPct val="0"/>
      </a:spcAft>
      <a:defRPr sz="1200" kern="1200">
        <a:solidFill>
          <a:schemeClr val="tx1"/>
        </a:solidFill>
        <a:latin typeface="+mn-lt"/>
        <a:ea typeface="+mn-ea"/>
        <a:cs typeface="ＭＳ Ｐゴシック"/>
      </a:defRPr>
    </a:lvl3pPr>
    <a:lvl4pPr marL="1371600" algn="l" rtl="0" eaLnBrk="0" fontAlgn="base" hangingPunct="0">
      <a:spcBef>
        <a:spcPct val="30000"/>
      </a:spcBef>
      <a:spcAft>
        <a:spcPct val="0"/>
      </a:spcAft>
      <a:defRPr sz="1200" kern="1200">
        <a:solidFill>
          <a:schemeClr val="tx1"/>
        </a:solidFill>
        <a:latin typeface="+mn-lt"/>
        <a:ea typeface="+mn-ea"/>
        <a:cs typeface="ＭＳ Ｐゴシック"/>
      </a:defRPr>
    </a:lvl4pPr>
    <a:lvl5pPr marL="1828800" algn="l" rtl="0" eaLnBrk="0" fontAlgn="base" hangingPunct="0">
      <a:spcBef>
        <a:spcPct val="30000"/>
      </a:spcBef>
      <a:spcAft>
        <a:spcPct val="0"/>
      </a:spcAft>
      <a:defRPr sz="1200" kern="1200">
        <a:solidFill>
          <a:schemeClr val="tx1"/>
        </a:solidFill>
        <a:latin typeface="+mn-lt"/>
        <a:ea typeface="+mn-ea"/>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a:t>
            </a:fld>
            <a:endParaRPr lang="en-US"/>
          </a:p>
        </p:txBody>
      </p:sp>
    </p:spTree>
    <p:extLst>
      <p:ext uri="{BB962C8B-B14F-4D97-AF65-F5344CB8AC3E}">
        <p14:creationId xmlns:p14="http://schemas.microsoft.com/office/powerpoint/2010/main" val="1175239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917780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113067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807502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893167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949180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052185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27464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767609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175540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416596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612145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54499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68973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316106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44569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57628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11611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1970157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7632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3099564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4052901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341438" y="1116013"/>
            <a:ext cx="4114800" cy="3086100"/>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extLst>
      <p:ext uri="{BB962C8B-B14F-4D97-AF65-F5344CB8AC3E}">
        <p14:creationId xmlns:p14="http://schemas.microsoft.com/office/powerpoint/2010/main" val="236207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 サブタイトルの書式設定</a:t>
            </a:r>
          </a:p>
        </p:txBody>
      </p:sp>
      <p:sp>
        <p:nvSpPr>
          <p:cNvPr id="4" name="日付プレースホルダ 3"/>
          <p:cNvSpPr>
            <a:spLocks noGrp="1"/>
          </p:cNvSpPr>
          <p:nvPr>
            <p:ph type="dt" sz="half" idx="10"/>
          </p:nvPr>
        </p:nvSpPr>
        <p:spPr/>
        <p:txBody>
          <a:bodyPr/>
          <a:lstStyle>
            <a:lvl1pPr>
              <a:defRPr/>
            </a:lvl1pPr>
          </a:lstStyle>
          <a:p>
            <a:pPr>
              <a:defRPr/>
            </a:pPr>
            <a:fld id="{A5E57C10-3030-46B2-ADD8-C0F10BA1D90D}" type="datetime1">
              <a:rPr lang="ja-JP" altLang="en-US" smtClean="0"/>
              <a:t>2020/12/7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C038A22-A013-4C8E-98F9-9E82A967CCB3}" type="slidenum">
              <a:rPr lang="ja-JP" altLang="en-US"/>
              <a:pPr>
                <a:defRPr/>
              </a:pPr>
              <a:t>‹#›</a:t>
            </a:fld>
            <a:endParaRPr lang="ja-JP" altLang="en-US"/>
          </a:p>
        </p:txBody>
      </p:sp>
    </p:spTree>
    <p:extLst>
      <p:ext uri="{BB962C8B-B14F-4D97-AF65-F5344CB8AC3E}">
        <p14:creationId xmlns:p14="http://schemas.microsoft.com/office/powerpoint/2010/main" val="171865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06F79EF9-4CFD-4E02-8BC1-458DAF99A613}" type="datetime1">
              <a:rPr lang="ja-JP" altLang="en-US" smtClean="0"/>
              <a:t>2020/12/7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A7A1264-FD8A-49E5-92F7-C02422C339B9}" type="slidenum">
              <a:rPr lang="ja-JP" altLang="en-US"/>
              <a:pPr>
                <a:defRPr/>
              </a:pPr>
              <a:t>‹#›</a:t>
            </a:fld>
            <a:endParaRPr lang="ja-JP" altLang="en-US"/>
          </a:p>
        </p:txBody>
      </p:sp>
    </p:spTree>
    <p:extLst>
      <p:ext uri="{BB962C8B-B14F-4D97-AF65-F5344CB8AC3E}">
        <p14:creationId xmlns:p14="http://schemas.microsoft.com/office/powerpoint/2010/main" val="29310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9773D03E-4792-4ECD-B2A3-A6934BD7AC53}" type="datetime1">
              <a:rPr lang="ja-JP" altLang="en-US" smtClean="0"/>
              <a:t>2020/12/7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1886A512-A5AB-47EE-852C-340C09227842}" type="slidenum">
              <a:rPr lang="ja-JP" altLang="en-US"/>
              <a:pPr>
                <a:defRPr/>
              </a:pPr>
              <a:t>‹#›</a:t>
            </a:fld>
            <a:endParaRPr lang="ja-JP" altLang="en-US"/>
          </a:p>
        </p:txBody>
      </p:sp>
    </p:spTree>
    <p:extLst>
      <p:ext uri="{BB962C8B-B14F-4D97-AF65-F5344CB8AC3E}">
        <p14:creationId xmlns:p14="http://schemas.microsoft.com/office/powerpoint/2010/main" val="1139364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10"/>
          </p:nvPr>
        </p:nvSpPr>
        <p:spPr/>
        <p:txBody>
          <a:bodyPr/>
          <a:lstStyle>
            <a:lvl1pPr>
              <a:defRPr/>
            </a:lvl1pPr>
          </a:lstStyle>
          <a:p>
            <a:pPr>
              <a:defRPr/>
            </a:pPr>
            <a:fld id="{E31E9D13-90EA-4E0C-98A4-0997185A6FAB}" type="datetime1">
              <a:rPr lang="ja-JP" altLang="en-US" smtClean="0"/>
              <a:t>2020/12/7</a:t>
            </a:fld>
            <a:endParaRPr lang="ja-JP" altLang="en-US" dirty="0"/>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47F6B988-E08C-4CCC-98F2-2921209802BF}" type="slidenum">
              <a:rPr lang="ja-JP" altLang="en-US"/>
              <a:pPr>
                <a:defRPr/>
              </a:pPr>
              <a:t>‹#›</a:t>
            </a:fld>
            <a:endParaRPr lang="ja-JP" altLang="en-US"/>
          </a:p>
        </p:txBody>
      </p:sp>
    </p:spTree>
    <p:extLst>
      <p:ext uri="{BB962C8B-B14F-4D97-AF65-F5344CB8AC3E}">
        <p14:creationId xmlns:p14="http://schemas.microsoft.com/office/powerpoint/2010/main" val="45988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83EDC569-0854-4B6E-BE86-BDC68EC6BBF7}" type="datetime1">
              <a:rPr lang="ja-JP" altLang="en-US" smtClean="0"/>
              <a:t>2020/12/7</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D294C3B6-B3F5-4B28-B586-83F65C2917FC}" type="slidenum">
              <a:rPr lang="ja-JP" altLang="en-US"/>
              <a:pPr>
                <a:defRPr/>
              </a:pPr>
              <a:t>‹#›</a:t>
            </a:fld>
            <a:endParaRPr lang="ja-JP" altLang="en-US"/>
          </a:p>
        </p:txBody>
      </p:sp>
    </p:spTree>
    <p:extLst>
      <p:ext uri="{BB962C8B-B14F-4D97-AF65-F5344CB8AC3E}">
        <p14:creationId xmlns:p14="http://schemas.microsoft.com/office/powerpoint/2010/main" val="987377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3"/>
          <p:cNvSpPr>
            <a:spLocks noGrp="1"/>
          </p:cNvSpPr>
          <p:nvPr>
            <p:ph type="dt" sz="half" idx="10"/>
          </p:nvPr>
        </p:nvSpPr>
        <p:spPr/>
        <p:txBody>
          <a:bodyPr/>
          <a:lstStyle>
            <a:lvl1pPr>
              <a:defRPr/>
            </a:lvl1pPr>
          </a:lstStyle>
          <a:p>
            <a:pPr>
              <a:defRPr/>
            </a:pPr>
            <a:fld id="{E4F63D41-B210-4B7F-AD7E-2DB77963B7AC}" type="datetime1">
              <a:rPr lang="ja-JP" altLang="en-US" smtClean="0"/>
              <a:t>2020/12/7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E555BF58-EC52-44FE-A2EB-FC3ED151572B}" type="slidenum">
              <a:rPr lang="ja-JP" altLang="en-US"/>
              <a:pPr>
                <a:defRPr/>
              </a:pPr>
              <a:t>‹#›</a:t>
            </a:fld>
            <a:endParaRPr lang="ja-JP" altLang="en-US"/>
          </a:p>
        </p:txBody>
      </p:sp>
    </p:spTree>
    <p:extLst>
      <p:ext uri="{BB962C8B-B14F-4D97-AF65-F5344CB8AC3E}">
        <p14:creationId xmlns:p14="http://schemas.microsoft.com/office/powerpoint/2010/main" val="104744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3"/>
          <p:cNvSpPr>
            <a:spLocks noGrp="1"/>
          </p:cNvSpPr>
          <p:nvPr>
            <p:ph type="dt" sz="half" idx="10"/>
          </p:nvPr>
        </p:nvSpPr>
        <p:spPr/>
        <p:txBody>
          <a:bodyPr/>
          <a:lstStyle>
            <a:lvl1pPr>
              <a:defRPr/>
            </a:lvl1pPr>
          </a:lstStyle>
          <a:p>
            <a:pPr>
              <a:defRPr/>
            </a:pPr>
            <a:fld id="{E05A0628-3CBD-4D8B-845E-2B684838772D}" type="datetime1">
              <a:rPr lang="ja-JP" altLang="en-US" smtClean="0"/>
              <a:t>2020/12/7</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32EC3DC0-C75B-4113-AB39-5C1EFD34FA70}" type="slidenum">
              <a:rPr lang="ja-JP" altLang="en-US"/>
              <a:pPr>
                <a:defRPr/>
              </a:pPr>
              <a:t>‹#›</a:t>
            </a:fld>
            <a:endParaRPr lang="ja-JP" altLang="en-US"/>
          </a:p>
        </p:txBody>
      </p:sp>
    </p:spTree>
    <p:extLst>
      <p:ext uri="{BB962C8B-B14F-4D97-AF65-F5344CB8AC3E}">
        <p14:creationId xmlns:p14="http://schemas.microsoft.com/office/powerpoint/2010/main" val="165866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日付プレースホルダ 3"/>
          <p:cNvSpPr>
            <a:spLocks noGrp="1"/>
          </p:cNvSpPr>
          <p:nvPr>
            <p:ph type="dt" sz="half" idx="10"/>
          </p:nvPr>
        </p:nvSpPr>
        <p:spPr/>
        <p:txBody>
          <a:bodyPr/>
          <a:lstStyle>
            <a:lvl1pPr>
              <a:defRPr/>
            </a:lvl1pPr>
          </a:lstStyle>
          <a:p>
            <a:pPr>
              <a:defRPr/>
            </a:pPr>
            <a:fld id="{D1433A8C-E667-46B3-A5B8-440C858F7DEE}" type="datetime1">
              <a:rPr lang="ja-JP" altLang="en-US" smtClean="0"/>
              <a:t>2020/12/7</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386E7891-C5BE-4045-8E1A-C0F012DC76C3}" type="slidenum">
              <a:rPr lang="ja-JP" altLang="en-US"/>
              <a:pPr>
                <a:defRPr/>
              </a:pPr>
              <a:t>‹#›</a:t>
            </a:fld>
            <a:endParaRPr lang="ja-JP" altLang="en-US"/>
          </a:p>
        </p:txBody>
      </p:sp>
    </p:spTree>
    <p:extLst>
      <p:ext uri="{BB962C8B-B14F-4D97-AF65-F5344CB8AC3E}">
        <p14:creationId xmlns:p14="http://schemas.microsoft.com/office/powerpoint/2010/main" val="1812903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5768450E-00D6-4722-93F5-88B9F019E9F2}" type="datetime1">
              <a:rPr lang="ja-JP" altLang="en-US" smtClean="0"/>
              <a:t>2020/12/7</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13F64456-F979-45FA-AA2F-4BE05A6880E2}" type="slidenum">
              <a:rPr lang="ja-JP" altLang="en-US"/>
              <a:pPr>
                <a:defRPr/>
              </a:pPr>
              <a:t>‹#›</a:t>
            </a:fld>
            <a:endParaRPr lang="ja-JP" altLang="en-US"/>
          </a:p>
        </p:txBody>
      </p:sp>
    </p:spTree>
    <p:extLst>
      <p:ext uri="{BB962C8B-B14F-4D97-AF65-F5344CB8AC3E}">
        <p14:creationId xmlns:p14="http://schemas.microsoft.com/office/powerpoint/2010/main" val="36248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D87580D-6164-4AC2-9109-5264AFC02654}" type="datetime1">
              <a:rPr lang="ja-JP" altLang="en-US" smtClean="0"/>
              <a:t>2020/12/7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7CD98389-7138-461E-AD1F-B8694EB2BE58}" type="slidenum">
              <a:rPr lang="ja-JP" altLang="en-US"/>
              <a:pPr>
                <a:defRPr/>
              </a:pPr>
              <a:t>‹#›</a:t>
            </a:fld>
            <a:endParaRPr lang="ja-JP" altLang="en-US"/>
          </a:p>
        </p:txBody>
      </p:sp>
    </p:spTree>
    <p:extLst>
      <p:ext uri="{BB962C8B-B14F-4D97-AF65-F5344CB8AC3E}">
        <p14:creationId xmlns:p14="http://schemas.microsoft.com/office/powerpoint/2010/main" val="425310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60A2DFA4-9595-45F4-9988-16641EFFA381}" type="datetime1">
              <a:rPr lang="ja-JP" altLang="en-US" smtClean="0"/>
              <a:t>2020/12/7</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12F838E8-CC5A-462B-9622-84B471B1E359}" type="slidenum">
              <a:rPr lang="ja-JP" altLang="en-US"/>
              <a:pPr>
                <a:defRPr/>
              </a:pPr>
              <a:t>‹#›</a:t>
            </a:fld>
            <a:endParaRPr lang="ja-JP" altLang="en-US"/>
          </a:p>
        </p:txBody>
      </p:sp>
    </p:spTree>
    <p:extLst>
      <p:ext uri="{BB962C8B-B14F-4D97-AF65-F5344CB8AC3E}">
        <p14:creationId xmlns:p14="http://schemas.microsoft.com/office/powerpoint/2010/main" val="291113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userDrawn="1"/>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
        <p:nvSpPr>
          <p:cNvPr id="1029"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30"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3C4AC857-B0A0-405F-8363-24CEBD2926FE}" type="datetime1">
              <a:rPr lang="ja-JP" altLang="en-US" smtClean="0"/>
              <a:t>2020/12/7</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6234C4BD-0E4F-4B7C-8322-85314FE4DD41}" type="slidenum">
              <a:rPr lang="ja-JP" altLang="en-US"/>
              <a:pPr>
                <a:defRPr/>
              </a:pPr>
              <a:t>‹#›</a:t>
            </a:fld>
            <a:endParaRPr lang="ja-JP" altLang="en-US"/>
          </a:p>
        </p:txBody>
      </p:sp>
      <p:pic>
        <p:nvPicPr>
          <p:cNvPr id="9" name="Picture 4" descr="Image result for aiub logo"/>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userDrawn="1"/>
        </p:nvSpPr>
        <p:spPr>
          <a:xfrm>
            <a:off x="702307" y="6057875"/>
            <a:ext cx="4580678" cy="830997"/>
          </a:xfrm>
          <a:prstGeom prst="rect">
            <a:avLst/>
          </a:prstGeom>
        </p:spPr>
        <p:txBody>
          <a:bodyPr wrap="none">
            <a:spAutoFit/>
          </a:bodyPr>
          <a:lstStyle/>
          <a:p>
            <a:pPr marL="0" marR="0" indent="0" algn="l" defTabSz="914400" rtl="0" eaLnBrk="1" fontAlgn="base" latinLnBrk="1" hangingPunct="1">
              <a:lnSpc>
                <a:spcPct val="100000"/>
              </a:lnSpc>
              <a:spcBef>
                <a:spcPct val="0"/>
              </a:spcBef>
              <a:spcAft>
                <a:spcPct val="0"/>
              </a:spcAft>
              <a:buClrTx/>
              <a:buSzTx/>
              <a:buFontTx/>
              <a:buNone/>
              <a:tabLst/>
              <a:defRPr/>
            </a:pPr>
            <a:r>
              <a:rPr lang="en-US" altLang="ja-JP" sz="1600" b="1" i="0" baseline="0" dirty="0">
                <a:solidFill>
                  <a:srgbClr val="0000FF"/>
                </a:solidFill>
                <a:latin typeface="Cambria" panose="02040503050406030204" pitchFamily="18" charset="0"/>
                <a:ea typeface="ＭＳ 明朝" panose="02020609040205080304" pitchFamily="17" charset="-128"/>
                <a:cs typeface="Times New Roman" panose="02020603050405020304" pitchFamily="18" charset="0"/>
              </a:rPr>
              <a:t>Department of EEE</a:t>
            </a: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kern="1200">
          <a:solidFill>
            <a:schemeClr val="tx1"/>
          </a:solidFill>
          <a:latin typeface="+mj-lt"/>
          <a:ea typeface="+mj-ea"/>
          <a:cs typeface="ＭＳ Ｐゴシック"/>
        </a:defRPr>
      </a:lvl1pPr>
      <a:lvl2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2pPr>
      <a:lvl3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3pPr>
      <a:lvl4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4pPr>
      <a:lvl5pPr algn="ctr" rtl="0" eaLnBrk="0" fontAlgn="base" hangingPunct="0">
        <a:spcBef>
          <a:spcPct val="0"/>
        </a:spcBef>
        <a:spcAft>
          <a:spcPct val="0"/>
        </a:spcAft>
        <a:defRPr kumimoji="1" sz="4400">
          <a:solidFill>
            <a:schemeClr val="tx1"/>
          </a:solidFill>
          <a:latin typeface="Calibri" panose="020F0502020204030204" pitchFamily="34" charset="0"/>
          <a:ea typeface="ＭＳ Ｐゴシック"/>
          <a:cs typeface="ＭＳ Ｐゴシック"/>
        </a:defRPr>
      </a:lvl5pPr>
      <a:lvl6pPr marL="4572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6pPr>
      <a:lvl7pPr marL="9144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7pPr>
      <a:lvl8pPr marL="13716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8pPr>
      <a:lvl9pPr marL="1828800" algn="ctr" rtl="0" fontAlgn="base">
        <a:spcBef>
          <a:spcPct val="0"/>
        </a:spcBef>
        <a:spcAft>
          <a:spcPct val="0"/>
        </a:spcAft>
        <a:defRPr kumimoji="1" sz="4400">
          <a:solidFill>
            <a:schemeClr val="tx1"/>
          </a:solidFill>
          <a:latin typeface="Calibri" panose="020F0502020204030204" pitchFamily="34" charset="0"/>
          <a:ea typeface="ＭＳ Ｐゴシック"/>
          <a:cs typeface="ＭＳ Ｐゴシック"/>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ＭＳ Ｐゴシック"/>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ＭＳ Ｐゴシック"/>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ＭＳ Ｐゴシック"/>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332165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a:spcBef>
                <a:spcPct val="0"/>
              </a:spcBef>
              <a:spcAft>
                <a:spcPts val="600"/>
              </a:spcAft>
              <a:buFontTx/>
              <a:buNone/>
            </a:pPr>
            <a:r>
              <a:rPr kumimoji="1" lang="en-US" altLang="ja-JP" sz="5400" b="1" kern="1200" dirty="0">
                <a:solidFill>
                  <a:srgbClr val="FF0000"/>
                </a:solidFill>
                <a:latin typeface="Cambria" panose="02040503050406030204" pitchFamily="18" charset="0"/>
                <a:ea typeface="+mj-ea"/>
                <a:cs typeface="ＭＳ Ｐゴシック"/>
              </a:rPr>
              <a:t>Energy Storage </a:t>
            </a:r>
            <a:endParaRPr kumimoji="1" lang="ja-JP" altLang="en-US" sz="5400" b="1" kern="1200" dirty="0">
              <a:solidFill>
                <a:srgbClr val="FF0000"/>
              </a:solidFill>
              <a:latin typeface="Cambria" panose="02040503050406030204" pitchFamily="18" charset="0"/>
              <a:ea typeface="+mj-ea"/>
              <a:cs typeface="ＭＳ Ｐゴシック"/>
            </a:endParaRPr>
          </a:p>
        </p:txBody>
      </p:sp>
      <p:sp>
        <p:nvSpPr>
          <p:cNvPr id="5" name="サブタイトル 2"/>
          <p:cNvSpPr txBox="1">
            <a:spLocks/>
          </p:cNvSpPr>
          <p:nvPr/>
        </p:nvSpPr>
        <p:spPr bwMode="auto">
          <a:xfrm>
            <a:off x="1727684" y="3310962"/>
            <a:ext cx="5688632" cy="331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nSpc>
                <a:spcPct val="90000"/>
              </a:lnSpc>
              <a:buFont typeface="Arial" panose="020B0604020202020204" pitchFamily="34" charset="0"/>
              <a:buNone/>
            </a:pPr>
            <a:endParaRPr lang="en-US" altLang="ja-JP" sz="2400" b="1" i="1" dirty="0">
              <a:latin typeface="+mn-lt"/>
              <a:ea typeface="+mn-ea"/>
            </a:endParaRPr>
          </a:p>
          <a:p>
            <a:pPr latinLnBrk="1">
              <a:lnSpc>
                <a:spcPct val="90000"/>
              </a:lnSpc>
              <a:buFont typeface="Arial" panose="020B0604020202020204" pitchFamily="34" charset="0"/>
              <a:buNone/>
            </a:pPr>
            <a:endParaRPr lang="en-US" altLang="ja-JP" sz="2000" b="1" dirty="0">
              <a:latin typeface="Cambria" panose="02040503050406030204" pitchFamily="18" charset="0"/>
              <a:ea typeface="Cambria" panose="02040503050406030204" pitchFamily="18" charset="0"/>
            </a:endParaRPr>
          </a:p>
          <a:p>
            <a:pPr algn="ctr">
              <a:lnSpc>
                <a:spcPct val="90000"/>
              </a:lnSpc>
              <a:buFont typeface="Arial" panose="020B0604020202020204" pitchFamily="34" charset="0"/>
              <a:buNone/>
            </a:pPr>
            <a:endParaRPr lang="en-US" altLang="ja-JP" sz="2000" b="1" i="1" u="sng" dirty="0">
              <a:latin typeface="Cambria" panose="02040503050406030204" pitchFamily="18" charset="0"/>
              <a:ea typeface="Cambria" panose="02040503050406030204" pitchFamily="18" charset="0"/>
            </a:endParaRPr>
          </a:p>
        </p:txBody>
      </p:sp>
      <p:sp>
        <p:nvSpPr>
          <p:cNvPr id="135" name="Slide Number Placeholder 4">
            <a:extLst>
              <a:ext uri="{FF2B5EF4-FFF2-40B4-BE49-F238E27FC236}">
                <a16:creationId xmlns:a16="http://schemas.microsoft.com/office/drawing/2014/main" id="{EF943F11-BD7E-4914-BA90-1F23D742C990}"/>
              </a:ext>
            </a:extLst>
          </p:cNvPr>
          <p:cNvSpPr>
            <a:spLocks noGrp="1"/>
          </p:cNvSpPr>
          <p:nvPr>
            <p:ph type="sldNum" sz="quarter" idx="12"/>
          </p:nvPr>
        </p:nvSpPr>
        <p:spPr>
          <a:xfrm>
            <a:off x="6553200" y="6356350"/>
            <a:ext cx="2133600" cy="365125"/>
          </a:xfrm>
        </p:spPr>
        <p:txBody>
          <a:bodyPr/>
          <a:lstStyle/>
          <a:p>
            <a:pPr>
              <a:spcAft>
                <a:spcPts val="600"/>
              </a:spcAft>
              <a:defRPr/>
            </a:pPr>
            <a:fld id="{E555BF58-EC52-44FE-A2EB-FC3ED151572B}" type="slidenum">
              <a:rPr lang="ja-JP" altLang="en-US"/>
              <a:pPr>
                <a:spcAft>
                  <a:spcPts val="600"/>
                </a:spcAft>
                <a:defRPr/>
              </a:pPr>
              <a:t>1</a:t>
            </a:fld>
            <a:endParaRPr lang="ja-JP" altLang="en-US"/>
          </a:p>
        </p:txBody>
      </p:sp>
      <p:sp>
        <p:nvSpPr>
          <p:cNvPr id="7" name="TextBox 6">
            <a:extLst>
              <a:ext uri="{FF2B5EF4-FFF2-40B4-BE49-F238E27FC236}">
                <a16:creationId xmlns:a16="http://schemas.microsoft.com/office/drawing/2014/main" id="{BECF7042-2DAD-4F9D-B300-D469DF63A598}"/>
              </a:ext>
            </a:extLst>
          </p:cNvPr>
          <p:cNvSpPr txBox="1">
            <a:spLocks noChangeArrowheads="1"/>
          </p:cNvSpPr>
          <p:nvPr/>
        </p:nvSpPr>
        <p:spPr bwMode="auto">
          <a:xfrm>
            <a:off x="5459760" y="6306775"/>
            <a:ext cx="4320480" cy="400110"/>
          </a:xfrm>
          <a:prstGeom prst="rect">
            <a:avLst/>
          </a:prstGeom>
          <a:noFill/>
          <a:ln w="9525">
            <a:noFill/>
            <a:miter lim="800000"/>
            <a:headEnd/>
            <a:tailEnd/>
          </a:ln>
        </p:spPr>
        <p:txBody>
          <a:bodyPr wrap="square">
            <a:spAutoFit/>
          </a:bodyPr>
          <a:lstStyle/>
          <a:p>
            <a:r>
              <a:rPr lang="en-US" sz="2000" b="1" dirty="0">
                <a:latin typeface="Cambria" panose="02040503050406030204" pitchFamily="18" charset="0"/>
                <a:ea typeface="Cambria" panose="02040503050406030204" pitchFamily="18" charset="0"/>
                <a:cs typeface="Times New Roman" pitchFamily="18" charset="0"/>
              </a:rPr>
              <a:t>Renewable Energy Technology </a:t>
            </a:r>
          </a:p>
        </p:txBody>
      </p:sp>
      <p:pic>
        <p:nvPicPr>
          <p:cNvPr id="4098" name="Picture 2" descr="Strategic insights on electrical and mechanical energy storage ...">
            <a:extLst>
              <a:ext uri="{FF2B5EF4-FFF2-40B4-BE49-F238E27FC236}">
                <a16:creationId xmlns:a16="http://schemas.microsoft.com/office/drawing/2014/main" id="{F7A730DE-24E6-4D8E-B5C6-B43E427BA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80"/>
            <a:ext cx="914400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881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Battery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10</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5E97241-17EB-40AA-8E04-2729CF1536B5}"/>
              </a:ext>
            </a:extLst>
          </p:cNvPr>
          <p:cNvSpPr/>
          <p:nvPr/>
        </p:nvSpPr>
        <p:spPr>
          <a:xfrm>
            <a:off x="337352" y="503362"/>
            <a:ext cx="8079781" cy="498663"/>
          </a:xfrm>
          <a:prstGeom prst="rect">
            <a:avLst/>
          </a:prstGeom>
        </p:spPr>
        <p:txBody>
          <a:bodyPr wrap="square">
            <a:spAutoFit/>
          </a:bodyPr>
          <a:lstStyle/>
          <a:p>
            <a:pPr algn="just">
              <a:lnSpc>
                <a:spcPct val="150000"/>
              </a:lnSpc>
            </a:pPr>
            <a:r>
              <a:rPr lang="en-US" sz="2000" b="1" dirty="0">
                <a:latin typeface="Cambria" panose="02040503050406030204" pitchFamily="18" charset="0"/>
                <a:ea typeface="Cambria" panose="02040503050406030204" pitchFamily="18" charset="0"/>
              </a:rPr>
              <a:t>Memory Effect</a:t>
            </a:r>
            <a:endParaRPr lang="en-US" sz="1800" dirty="0">
              <a:latin typeface="Cambria" panose="02040503050406030204" pitchFamily="18" charset="0"/>
              <a:ea typeface="Cambria" panose="02040503050406030204" pitchFamily="18" charset="0"/>
            </a:endParaRPr>
          </a:p>
        </p:txBody>
      </p:sp>
      <p:sp>
        <p:nvSpPr>
          <p:cNvPr id="10" name="Text Box 749">
            <a:extLst>
              <a:ext uri="{FF2B5EF4-FFF2-40B4-BE49-F238E27FC236}">
                <a16:creationId xmlns:a16="http://schemas.microsoft.com/office/drawing/2014/main" id="{80EC6B37-5715-44DC-B822-F1D3D56A10BB}"/>
              </a:ext>
            </a:extLst>
          </p:cNvPr>
          <p:cNvSpPr txBox="1">
            <a:spLocks noChangeArrowheads="1"/>
          </p:cNvSpPr>
          <p:nvPr/>
        </p:nvSpPr>
        <p:spPr bwMode="auto">
          <a:xfrm>
            <a:off x="228600" y="889977"/>
            <a:ext cx="8951912" cy="152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pPr>
            <a:r>
              <a:rPr lang="es-ES" altLang="en-US" sz="1600" dirty="0">
                <a:solidFill>
                  <a:srgbClr val="006699"/>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sz="1600" dirty="0">
                <a:latin typeface="Cambria" panose="02040503050406030204" pitchFamily="18" charset="0"/>
                <a:ea typeface="Cambria" panose="02040503050406030204" pitchFamily="18" charset="0"/>
                <a:cs typeface="Times New Roman" panose="02020603050405020304" pitchFamily="18" charset="0"/>
              </a:rPr>
              <a:t>Also known as battery effect, lazy battery effect or battery memory describes one very specific situation in which certain batteries gradually lose their maximum energy capacity if they are repeatedly recharged after being only partially discharged. The battery appears to "remember" the smaller capacity</a:t>
            </a:r>
            <a:r>
              <a:rPr lang="en-US" altLang="en-US" sz="1600" dirty="0">
                <a:solidFill>
                  <a:srgbClr val="006699"/>
                </a:solidFill>
                <a:latin typeface="Cambria" panose="02040503050406030204" pitchFamily="18" charset="0"/>
                <a:ea typeface="Cambria" panose="02040503050406030204" pitchFamily="18" charset="0"/>
                <a:cs typeface="Times New Roman" panose="02020603050405020304" pitchFamily="18" charset="0"/>
              </a:rPr>
              <a:t>.</a:t>
            </a:r>
            <a:endParaRPr lang="es-ES" altLang="en-US" sz="1600" dirty="0">
              <a:solidFill>
                <a:srgbClr val="006699"/>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11" name="Text Box 750">
            <a:extLst>
              <a:ext uri="{FF2B5EF4-FFF2-40B4-BE49-F238E27FC236}">
                <a16:creationId xmlns:a16="http://schemas.microsoft.com/office/drawing/2014/main" id="{F8AE75B5-5479-4572-B1B0-83C54ACDDC37}"/>
              </a:ext>
            </a:extLst>
          </p:cNvPr>
          <p:cNvSpPr txBox="1">
            <a:spLocks noChangeArrowheads="1"/>
          </p:cNvSpPr>
          <p:nvPr/>
        </p:nvSpPr>
        <p:spPr bwMode="auto">
          <a:xfrm>
            <a:off x="1295400" y="2207840"/>
            <a:ext cx="7010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n-US" sz="16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   </a:t>
            </a:r>
            <a:r>
              <a:rPr lang="en-US" altLang="en-US" sz="1600" b="1" dirty="0">
                <a:solidFill>
                  <a:srgbClr val="FF0000"/>
                </a:solidFill>
                <a:latin typeface="Cambria" panose="02040503050406030204" pitchFamily="18" charset="0"/>
                <a:ea typeface="Cambria" panose="02040503050406030204" pitchFamily="18" charset="0"/>
                <a:cs typeface="Times New Roman" panose="02020603050405020304" pitchFamily="18" charset="0"/>
                <a:sym typeface="Symbol" panose="05050102010706020507" pitchFamily="18" charset="2"/>
              </a:rPr>
              <a:t>This is an effect observed in certain NICKEL CADMIUM </a:t>
            </a:r>
          </a:p>
          <a:p>
            <a:pPr algn="ctr" eaLnBrk="1" hangingPunct="1"/>
            <a:r>
              <a:rPr lang="en-US" altLang="en-US" sz="1600" b="1" dirty="0">
                <a:solidFill>
                  <a:srgbClr val="FF0000"/>
                </a:solidFill>
                <a:latin typeface="Cambria" panose="02040503050406030204" pitchFamily="18" charset="0"/>
                <a:ea typeface="Cambria" panose="02040503050406030204" pitchFamily="18" charset="0"/>
                <a:cs typeface="Times New Roman" panose="02020603050405020304" pitchFamily="18" charset="0"/>
                <a:sym typeface="Symbol" panose="05050102010706020507" pitchFamily="18" charset="2"/>
              </a:rPr>
              <a:t>rechargeable batteries that causes them to hold less charge</a:t>
            </a:r>
            <a:endParaRPr lang="es-ES" altLang="en-US" sz="1600" b="1" dirty="0">
              <a:solidFill>
                <a:srgbClr val="FF0000"/>
              </a:solidFill>
              <a:latin typeface="Cambria" panose="02040503050406030204" pitchFamily="18" charset="0"/>
              <a:ea typeface="Cambria" panose="02040503050406030204" pitchFamily="18" charset="0"/>
              <a:cs typeface="Times New Roman" panose="02020603050405020304" pitchFamily="18" charset="0"/>
              <a:sym typeface="Symbol" panose="05050102010706020507" pitchFamily="18" charset="2"/>
            </a:endParaRPr>
          </a:p>
        </p:txBody>
      </p:sp>
      <p:sp>
        <p:nvSpPr>
          <p:cNvPr id="12" name="Text Box 895">
            <a:extLst>
              <a:ext uri="{FF2B5EF4-FFF2-40B4-BE49-F238E27FC236}">
                <a16:creationId xmlns:a16="http://schemas.microsoft.com/office/drawing/2014/main" id="{AC18F4BC-D53B-4463-A3B5-CB517F4C5DE1}"/>
              </a:ext>
            </a:extLst>
          </p:cNvPr>
          <p:cNvSpPr txBox="1">
            <a:spLocks noChangeArrowheads="1"/>
          </p:cNvSpPr>
          <p:nvPr/>
        </p:nvSpPr>
        <p:spPr bwMode="auto">
          <a:xfrm>
            <a:off x="1371600" y="5270921"/>
            <a:ext cx="701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n-US" sz="1600" b="1" dirty="0">
                <a:solidFill>
                  <a:srgbClr val="0099FF"/>
                </a:solidFill>
                <a:latin typeface="Times New Roman" panose="02020603050405020304" pitchFamily="18" charset="0"/>
                <a:cs typeface="Times New Roman" panose="02020603050405020304" pitchFamily="18" charset="0"/>
              </a:rPr>
              <a:t>   </a:t>
            </a:r>
            <a:r>
              <a:rPr lang="es-ES" altLang="en-US" b="1" dirty="0">
                <a:solidFill>
                  <a:srgbClr val="0099FF"/>
                </a:solidFill>
                <a:latin typeface="Cambria" panose="02040503050406030204" pitchFamily="18" charset="0"/>
                <a:ea typeface="Cambria" panose="02040503050406030204" pitchFamily="18" charset="0"/>
                <a:cs typeface="Times New Roman" panose="02020603050405020304" pitchFamily="18" charset="0"/>
              </a:rPr>
              <a:t>Similar </a:t>
            </a:r>
            <a:r>
              <a:rPr lang="es-ES" altLang="en-US" b="1" dirty="0" err="1">
                <a:solidFill>
                  <a:srgbClr val="0099FF"/>
                </a:solidFill>
                <a:latin typeface="Cambria" panose="02040503050406030204" pitchFamily="18" charset="0"/>
                <a:ea typeface="Cambria" panose="02040503050406030204" pitchFamily="18" charset="0"/>
                <a:cs typeface="Times New Roman" panose="02020603050405020304" pitchFamily="18" charset="0"/>
              </a:rPr>
              <a:t>phenomena</a:t>
            </a:r>
            <a:r>
              <a:rPr lang="es-ES" altLang="en-US" b="1" dirty="0">
                <a:solidFill>
                  <a:srgbClr val="0099FF"/>
                </a:solidFill>
                <a:latin typeface="Cambria" panose="02040503050406030204" pitchFamily="18" charset="0"/>
                <a:ea typeface="Cambria" panose="02040503050406030204" pitchFamily="18" charset="0"/>
                <a:cs typeface="Times New Roman" panose="02020603050405020304" pitchFamily="18" charset="0"/>
              </a:rPr>
              <a:t> </a:t>
            </a:r>
            <a:r>
              <a:rPr lang="es-ES" altLang="en-US" b="1" dirty="0" err="1">
                <a:solidFill>
                  <a:srgbClr val="0099FF"/>
                </a:solidFill>
                <a:latin typeface="Cambria" panose="02040503050406030204" pitchFamily="18" charset="0"/>
                <a:ea typeface="Cambria" panose="02040503050406030204" pitchFamily="18" charset="0"/>
                <a:cs typeface="Times New Roman" panose="02020603050405020304" pitchFamily="18" charset="0"/>
              </a:rPr>
              <a:t>have</a:t>
            </a:r>
            <a:r>
              <a:rPr lang="es-ES" altLang="en-US" b="1" dirty="0">
                <a:solidFill>
                  <a:srgbClr val="0099FF"/>
                </a:solidFill>
                <a:latin typeface="Cambria" panose="02040503050406030204" pitchFamily="18" charset="0"/>
                <a:ea typeface="Cambria" panose="02040503050406030204" pitchFamily="18" charset="0"/>
                <a:cs typeface="Times New Roman" panose="02020603050405020304" pitchFamily="18" charset="0"/>
              </a:rPr>
              <a:t> </a:t>
            </a:r>
            <a:r>
              <a:rPr lang="es-ES" altLang="en-US" b="1" dirty="0" err="1">
                <a:solidFill>
                  <a:srgbClr val="0099FF"/>
                </a:solidFill>
                <a:latin typeface="Cambria" panose="02040503050406030204" pitchFamily="18" charset="0"/>
                <a:ea typeface="Cambria" panose="02040503050406030204" pitchFamily="18" charset="0"/>
                <a:cs typeface="Times New Roman" panose="02020603050405020304" pitchFamily="18" charset="0"/>
              </a:rPr>
              <a:t>been</a:t>
            </a:r>
            <a:r>
              <a:rPr lang="es-ES" altLang="en-US" b="1" dirty="0">
                <a:solidFill>
                  <a:srgbClr val="0099FF"/>
                </a:solidFill>
                <a:latin typeface="Cambria" panose="02040503050406030204" pitchFamily="18" charset="0"/>
                <a:ea typeface="Cambria" panose="02040503050406030204" pitchFamily="18" charset="0"/>
                <a:cs typeface="Times New Roman" panose="02020603050405020304" pitchFamily="18" charset="0"/>
              </a:rPr>
              <a:t> </a:t>
            </a:r>
            <a:r>
              <a:rPr lang="es-ES" altLang="en-US" b="1" dirty="0" err="1">
                <a:solidFill>
                  <a:srgbClr val="0099FF"/>
                </a:solidFill>
                <a:latin typeface="Cambria" panose="02040503050406030204" pitchFamily="18" charset="0"/>
                <a:ea typeface="Cambria" panose="02040503050406030204" pitchFamily="18" charset="0"/>
                <a:cs typeface="Times New Roman" panose="02020603050405020304" pitchFamily="18" charset="0"/>
              </a:rPr>
              <a:t>reported</a:t>
            </a:r>
            <a:r>
              <a:rPr lang="es-ES" altLang="en-US" b="1" dirty="0">
                <a:solidFill>
                  <a:srgbClr val="0099FF"/>
                </a:solidFill>
                <a:latin typeface="Cambria" panose="02040503050406030204" pitchFamily="18" charset="0"/>
                <a:ea typeface="Cambria" panose="02040503050406030204" pitchFamily="18" charset="0"/>
                <a:cs typeface="Times New Roman" panose="02020603050405020304" pitchFamily="18" charset="0"/>
              </a:rPr>
              <a:t> </a:t>
            </a:r>
            <a:r>
              <a:rPr lang="es-ES" altLang="en-US" b="1" dirty="0" err="1">
                <a:solidFill>
                  <a:srgbClr val="0099FF"/>
                </a:solidFill>
                <a:latin typeface="Cambria" panose="02040503050406030204" pitchFamily="18" charset="0"/>
                <a:ea typeface="Cambria" panose="02040503050406030204" pitchFamily="18" charset="0"/>
                <a:cs typeface="Times New Roman" panose="02020603050405020304" pitchFamily="18" charset="0"/>
              </a:rPr>
              <a:t>with</a:t>
            </a:r>
            <a:r>
              <a:rPr lang="es-ES" altLang="en-US" b="1" dirty="0">
                <a:solidFill>
                  <a:srgbClr val="0099FF"/>
                </a:solidFill>
                <a:latin typeface="Cambria" panose="02040503050406030204" pitchFamily="18" charset="0"/>
                <a:ea typeface="Cambria" panose="02040503050406030204" pitchFamily="18" charset="0"/>
                <a:cs typeface="Times New Roman" panose="02020603050405020304" pitchFamily="18" charset="0"/>
              </a:rPr>
              <a:t> Ni-MH </a:t>
            </a:r>
            <a:r>
              <a:rPr lang="es-ES" altLang="en-US" b="1" dirty="0" err="1">
                <a:solidFill>
                  <a:srgbClr val="0099FF"/>
                </a:solidFill>
                <a:latin typeface="Cambria" panose="02040503050406030204" pitchFamily="18" charset="0"/>
                <a:ea typeface="Cambria" panose="02040503050406030204" pitchFamily="18" charset="0"/>
                <a:cs typeface="Times New Roman" panose="02020603050405020304" pitchFamily="18" charset="0"/>
              </a:rPr>
              <a:t>batteries</a:t>
            </a:r>
            <a:r>
              <a:rPr lang="es-ES" altLang="en-US" b="1" dirty="0">
                <a:solidFill>
                  <a:srgbClr val="0099FF"/>
                </a:solidFill>
                <a:latin typeface="Cambria" panose="02040503050406030204" pitchFamily="18" charset="0"/>
                <a:ea typeface="Cambria" panose="02040503050406030204" pitchFamily="18" charset="0"/>
                <a:cs typeface="Times New Roman" panose="02020603050405020304" pitchFamily="18" charset="0"/>
              </a:rPr>
              <a:t>.</a:t>
            </a:r>
            <a:endParaRPr lang="es-ES" altLang="en-US" sz="1600" b="1" dirty="0">
              <a:solidFill>
                <a:srgbClr val="0099FF"/>
              </a:solidFill>
              <a:latin typeface="Cambria" panose="02040503050406030204" pitchFamily="18" charset="0"/>
              <a:ea typeface="Cambria" panose="02040503050406030204" pitchFamily="18" charset="0"/>
              <a:cs typeface="Times New Roman" panose="02020603050405020304" pitchFamily="18" charset="0"/>
              <a:sym typeface="Symbol" panose="05050102010706020507" pitchFamily="18" charset="2"/>
            </a:endParaRPr>
          </a:p>
        </p:txBody>
      </p:sp>
      <p:sp>
        <p:nvSpPr>
          <p:cNvPr id="16" name="Text Box 897">
            <a:extLst>
              <a:ext uri="{FF2B5EF4-FFF2-40B4-BE49-F238E27FC236}">
                <a16:creationId xmlns:a16="http://schemas.microsoft.com/office/drawing/2014/main" id="{D5B85133-3184-4DA3-8BDC-84C2FD472469}"/>
              </a:ext>
            </a:extLst>
          </p:cNvPr>
          <p:cNvSpPr txBox="1">
            <a:spLocks noChangeArrowheads="1"/>
          </p:cNvSpPr>
          <p:nvPr/>
        </p:nvSpPr>
        <p:spPr bwMode="auto">
          <a:xfrm>
            <a:off x="2239963" y="5718879"/>
            <a:ext cx="54943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n-US" b="1" dirty="0">
                <a:solidFill>
                  <a:srgbClr val="0000FF"/>
                </a:solidFill>
                <a:latin typeface="Cambria" panose="02040503050406030204" pitchFamily="18" charset="0"/>
                <a:ea typeface="Cambria" panose="02040503050406030204" pitchFamily="18" charset="0"/>
              </a:rPr>
              <a:t>Li-ion </a:t>
            </a:r>
            <a:r>
              <a:rPr lang="es-ES" altLang="en-US" b="1" dirty="0" err="1">
                <a:solidFill>
                  <a:srgbClr val="0000FF"/>
                </a:solidFill>
                <a:latin typeface="Cambria" panose="02040503050406030204" pitchFamily="18" charset="0"/>
                <a:ea typeface="Cambria" panose="02040503050406030204" pitchFamily="18" charset="0"/>
              </a:rPr>
              <a:t>batteries</a:t>
            </a:r>
            <a:r>
              <a:rPr lang="es-ES" altLang="en-US" b="1" dirty="0">
                <a:solidFill>
                  <a:srgbClr val="0000FF"/>
                </a:solidFill>
                <a:latin typeface="Cambria" panose="02040503050406030204" pitchFamily="18" charset="0"/>
                <a:ea typeface="Cambria" panose="02040503050406030204" pitchFamily="18" charset="0"/>
              </a:rPr>
              <a:t> do </a:t>
            </a:r>
            <a:r>
              <a:rPr lang="es-ES" altLang="en-US" b="1" dirty="0" err="1">
                <a:solidFill>
                  <a:srgbClr val="0000FF"/>
                </a:solidFill>
                <a:latin typeface="Cambria" panose="02040503050406030204" pitchFamily="18" charset="0"/>
                <a:ea typeface="Cambria" panose="02040503050406030204" pitchFamily="18" charset="0"/>
              </a:rPr>
              <a:t>not</a:t>
            </a:r>
            <a:r>
              <a:rPr lang="es-ES" altLang="en-US" b="1" dirty="0">
                <a:solidFill>
                  <a:srgbClr val="0000FF"/>
                </a:solidFill>
                <a:latin typeface="Cambria" panose="02040503050406030204" pitchFamily="18" charset="0"/>
                <a:ea typeface="Cambria" panose="02040503050406030204" pitchFamily="18" charset="0"/>
              </a:rPr>
              <a:t> </a:t>
            </a:r>
            <a:r>
              <a:rPr lang="es-ES" altLang="en-US" b="1" dirty="0" err="1">
                <a:solidFill>
                  <a:srgbClr val="0000FF"/>
                </a:solidFill>
                <a:latin typeface="Cambria" panose="02040503050406030204" pitchFamily="18" charset="0"/>
                <a:ea typeface="Cambria" panose="02040503050406030204" pitchFamily="18" charset="0"/>
              </a:rPr>
              <a:t>suffer</a:t>
            </a:r>
            <a:r>
              <a:rPr lang="es-ES" altLang="en-US" b="1" dirty="0">
                <a:solidFill>
                  <a:srgbClr val="0000FF"/>
                </a:solidFill>
                <a:latin typeface="Cambria" panose="02040503050406030204" pitchFamily="18" charset="0"/>
                <a:ea typeface="Cambria" panose="02040503050406030204" pitchFamily="18" charset="0"/>
              </a:rPr>
              <a:t> </a:t>
            </a:r>
            <a:r>
              <a:rPr lang="es-ES" altLang="en-US" b="1" dirty="0" err="1">
                <a:solidFill>
                  <a:srgbClr val="0000FF"/>
                </a:solidFill>
                <a:latin typeface="Cambria" panose="02040503050406030204" pitchFamily="18" charset="0"/>
                <a:ea typeface="Cambria" panose="02040503050406030204" pitchFamily="18" charset="0"/>
              </a:rPr>
              <a:t>from</a:t>
            </a:r>
            <a:r>
              <a:rPr lang="es-ES" altLang="en-US" b="1" dirty="0">
                <a:solidFill>
                  <a:srgbClr val="0000FF"/>
                </a:solidFill>
                <a:latin typeface="Cambria" panose="02040503050406030204" pitchFamily="18" charset="0"/>
                <a:ea typeface="Cambria" panose="02040503050406030204" pitchFamily="18" charset="0"/>
              </a:rPr>
              <a:t> </a:t>
            </a:r>
            <a:r>
              <a:rPr lang="es-ES" altLang="en-US" b="1" dirty="0" err="1">
                <a:solidFill>
                  <a:srgbClr val="0000FF"/>
                </a:solidFill>
                <a:latin typeface="Cambria" panose="02040503050406030204" pitchFamily="18" charset="0"/>
                <a:ea typeface="Cambria" panose="02040503050406030204" pitchFamily="18" charset="0"/>
              </a:rPr>
              <a:t>memory</a:t>
            </a:r>
            <a:r>
              <a:rPr lang="es-ES" altLang="en-US" b="1" dirty="0">
                <a:solidFill>
                  <a:srgbClr val="0000FF"/>
                </a:solidFill>
                <a:latin typeface="Cambria" panose="02040503050406030204" pitchFamily="18" charset="0"/>
                <a:ea typeface="Cambria" panose="02040503050406030204" pitchFamily="18" charset="0"/>
              </a:rPr>
              <a:t> </a:t>
            </a:r>
            <a:r>
              <a:rPr lang="es-ES" altLang="en-US" b="1" dirty="0" err="1">
                <a:solidFill>
                  <a:srgbClr val="0000FF"/>
                </a:solidFill>
                <a:latin typeface="Cambria" panose="02040503050406030204" pitchFamily="18" charset="0"/>
                <a:ea typeface="Cambria" panose="02040503050406030204" pitchFamily="18" charset="0"/>
              </a:rPr>
              <a:t>effect</a:t>
            </a:r>
            <a:r>
              <a:rPr lang="es-ES" altLang="en-US" b="1" dirty="0">
                <a:solidFill>
                  <a:srgbClr val="0000FF"/>
                </a:solidFill>
                <a:latin typeface="Cambria" panose="02040503050406030204" pitchFamily="18" charset="0"/>
                <a:ea typeface="Cambria" panose="02040503050406030204" pitchFamily="18" charset="0"/>
              </a:rPr>
              <a:t>.</a:t>
            </a:r>
            <a:endParaRPr lang="es-ES" altLang="en-US" b="1" dirty="0">
              <a:solidFill>
                <a:srgbClr val="0000FF"/>
              </a:solidFill>
              <a:latin typeface="Cambria" panose="02040503050406030204" pitchFamily="18" charset="0"/>
              <a:ea typeface="Cambria" panose="02040503050406030204" pitchFamily="18" charset="0"/>
              <a:sym typeface="Symbol" panose="05050102010706020507" pitchFamily="18" charset="2"/>
            </a:endParaRPr>
          </a:p>
        </p:txBody>
      </p:sp>
      <p:grpSp>
        <p:nvGrpSpPr>
          <p:cNvPr id="17" name="Group 16">
            <a:extLst>
              <a:ext uri="{FF2B5EF4-FFF2-40B4-BE49-F238E27FC236}">
                <a16:creationId xmlns:a16="http://schemas.microsoft.com/office/drawing/2014/main" id="{50570469-50EA-4B41-8268-F0E2D8D7CBC4}"/>
              </a:ext>
            </a:extLst>
          </p:cNvPr>
          <p:cNvGrpSpPr/>
          <p:nvPr/>
        </p:nvGrpSpPr>
        <p:grpSpPr>
          <a:xfrm>
            <a:off x="1295400" y="2815058"/>
            <a:ext cx="7162800" cy="2286000"/>
            <a:chOff x="990600" y="2968625"/>
            <a:chExt cx="7162800" cy="2286000"/>
          </a:xfrm>
        </p:grpSpPr>
        <p:sp>
          <p:nvSpPr>
            <p:cNvPr id="18" name="AutoShape 893">
              <a:extLst>
                <a:ext uri="{FF2B5EF4-FFF2-40B4-BE49-F238E27FC236}">
                  <a16:creationId xmlns:a16="http://schemas.microsoft.com/office/drawing/2014/main" id="{9432BCEC-B8B5-4DF9-AD0B-EBE04D638DFE}"/>
                </a:ext>
              </a:extLst>
            </p:cNvPr>
            <p:cNvSpPr>
              <a:spLocks noChangeArrowheads="1"/>
            </p:cNvSpPr>
            <p:nvPr/>
          </p:nvSpPr>
          <p:spPr bwMode="auto">
            <a:xfrm>
              <a:off x="990600" y="2968625"/>
              <a:ext cx="7162800" cy="2286000"/>
            </a:xfrm>
            <a:prstGeom prst="roundRect">
              <a:avLst>
                <a:gd name="adj" fmla="val 16667"/>
              </a:avLst>
            </a:prstGeom>
            <a:solidFill>
              <a:srgbClr val="EAEAEA"/>
            </a:solidFill>
            <a:ln w="76200">
              <a:solidFill>
                <a:srgbClr val="FF9999"/>
              </a:solidFill>
              <a:round/>
              <a:headEnd/>
              <a:tailEnd/>
            </a:ln>
            <a:effectLst>
              <a:outerShdw dist="107763" dir="2700000" algn="ctr" rotWithShape="0">
                <a:schemeClr val="bg2"/>
              </a:outerShd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altLang="en-US"/>
            </a:p>
          </p:txBody>
        </p:sp>
        <p:grpSp>
          <p:nvGrpSpPr>
            <p:cNvPr id="19" name="Group 900">
              <a:extLst>
                <a:ext uri="{FF2B5EF4-FFF2-40B4-BE49-F238E27FC236}">
                  <a16:creationId xmlns:a16="http://schemas.microsoft.com/office/drawing/2014/main" id="{B7EB8D7B-35D0-48CF-9774-59E6CB17E377}"/>
                </a:ext>
              </a:extLst>
            </p:cNvPr>
            <p:cNvGrpSpPr>
              <a:grpSpLocks/>
            </p:cNvGrpSpPr>
            <p:nvPr/>
          </p:nvGrpSpPr>
          <p:grpSpPr bwMode="auto">
            <a:xfrm>
              <a:off x="4598988" y="3832225"/>
              <a:ext cx="457200" cy="390525"/>
              <a:chOff x="2897" y="2176"/>
              <a:chExt cx="288" cy="246"/>
            </a:xfrm>
          </p:grpSpPr>
          <p:sp>
            <p:nvSpPr>
              <p:cNvPr id="48" name="Freeform 886">
                <a:extLst>
                  <a:ext uri="{FF2B5EF4-FFF2-40B4-BE49-F238E27FC236}">
                    <a16:creationId xmlns:a16="http://schemas.microsoft.com/office/drawing/2014/main" id="{774BB730-7643-4CA7-A245-AEBA8B031C04}"/>
                  </a:ext>
                </a:extLst>
              </p:cNvPr>
              <p:cNvSpPr>
                <a:spLocks/>
              </p:cNvSpPr>
              <p:nvPr/>
            </p:nvSpPr>
            <p:spPr bwMode="auto">
              <a:xfrm>
                <a:off x="2904" y="2198"/>
                <a:ext cx="281" cy="224"/>
              </a:xfrm>
              <a:custGeom>
                <a:avLst/>
                <a:gdLst>
                  <a:gd name="T0" fmla="*/ 0 w 281"/>
                  <a:gd name="T1" fmla="*/ 56 h 224"/>
                  <a:gd name="T2" fmla="*/ 0 w 281"/>
                  <a:gd name="T3" fmla="*/ 168 h 224"/>
                  <a:gd name="T4" fmla="*/ 169 w 281"/>
                  <a:gd name="T5" fmla="*/ 168 h 224"/>
                  <a:gd name="T6" fmla="*/ 169 w 281"/>
                  <a:gd name="T7" fmla="*/ 224 h 224"/>
                  <a:gd name="T8" fmla="*/ 281 w 281"/>
                  <a:gd name="T9" fmla="*/ 112 h 224"/>
                  <a:gd name="T10" fmla="*/ 169 w 281"/>
                  <a:gd name="T11" fmla="*/ 0 h 224"/>
                  <a:gd name="T12" fmla="*/ 169 w 281"/>
                  <a:gd name="T13" fmla="*/ 56 h 224"/>
                  <a:gd name="T14" fmla="*/ 0 w 281"/>
                  <a:gd name="T15" fmla="*/ 56 h 224"/>
                  <a:gd name="T16" fmla="*/ 0 60000 65536"/>
                  <a:gd name="T17" fmla="*/ 0 60000 65536"/>
                  <a:gd name="T18" fmla="*/ 0 60000 65536"/>
                  <a:gd name="T19" fmla="*/ 0 60000 65536"/>
                  <a:gd name="T20" fmla="*/ 0 60000 65536"/>
                  <a:gd name="T21" fmla="*/ 0 60000 65536"/>
                  <a:gd name="T22" fmla="*/ 0 60000 65536"/>
                  <a:gd name="T23" fmla="*/ 0 60000 65536"/>
                  <a:gd name="T24" fmla="*/ 0 w 281"/>
                  <a:gd name="T25" fmla="*/ 0 h 224"/>
                  <a:gd name="T26" fmla="*/ 281 w 281"/>
                  <a:gd name="T27" fmla="*/ 224 h 2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1" h="224">
                    <a:moveTo>
                      <a:pt x="0" y="56"/>
                    </a:moveTo>
                    <a:lnTo>
                      <a:pt x="0" y="168"/>
                    </a:lnTo>
                    <a:lnTo>
                      <a:pt x="169" y="168"/>
                    </a:lnTo>
                    <a:lnTo>
                      <a:pt x="169" y="224"/>
                    </a:lnTo>
                    <a:lnTo>
                      <a:pt x="281" y="112"/>
                    </a:lnTo>
                    <a:lnTo>
                      <a:pt x="169" y="0"/>
                    </a:lnTo>
                    <a:lnTo>
                      <a:pt x="169" y="56"/>
                    </a:lnTo>
                    <a:lnTo>
                      <a:pt x="0" y="56"/>
                    </a:lnTo>
                    <a:close/>
                  </a:path>
                </a:pathLst>
              </a:custGeom>
              <a:solidFill>
                <a:schemeClr val="folHlink"/>
              </a:solidFill>
              <a:ln w="14288">
                <a:solidFill>
                  <a:schemeClr val="folHlink"/>
                </a:solidFill>
                <a:prstDash val="solid"/>
                <a:round/>
                <a:headEnd/>
                <a:tailEnd/>
              </a:ln>
            </p:spPr>
            <p:txBody>
              <a:bodyPr/>
              <a:lstStyle/>
              <a:p>
                <a:endParaRPr lang="en-US"/>
              </a:p>
            </p:txBody>
          </p:sp>
          <p:sp>
            <p:nvSpPr>
              <p:cNvPr id="49" name="Freeform 887">
                <a:extLst>
                  <a:ext uri="{FF2B5EF4-FFF2-40B4-BE49-F238E27FC236}">
                    <a16:creationId xmlns:a16="http://schemas.microsoft.com/office/drawing/2014/main" id="{CFB0A002-6A59-40F8-9A0A-57035FD6144C}"/>
                  </a:ext>
                </a:extLst>
              </p:cNvPr>
              <p:cNvSpPr>
                <a:spLocks/>
              </p:cNvSpPr>
              <p:nvPr/>
            </p:nvSpPr>
            <p:spPr bwMode="auto">
              <a:xfrm>
                <a:off x="2897" y="2176"/>
                <a:ext cx="281" cy="225"/>
              </a:xfrm>
              <a:custGeom>
                <a:avLst/>
                <a:gdLst>
                  <a:gd name="T0" fmla="*/ 0 w 281"/>
                  <a:gd name="T1" fmla="*/ 57 h 225"/>
                  <a:gd name="T2" fmla="*/ 0 w 281"/>
                  <a:gd name="T3" fmla="*/ 169 h 225"/>
                  <a:gd name="T4" fmla="*/ 169 w 281"/>
                  <a:gd name="T5" fmla="*/ 169 h 225"/>
                  <a:gd name="T6" fmla="*/ 169 w 281"/>
                  <a:gd name="T7" fmla="*/ 225 h 225"/>
                  <a:gd name="T8" fmla="*/ 281 w 281"/>
                  <a:gd name="T9" fmla="*/ 113 h 225"/>
                  <a:gd name="T10" fmla="*/ 169 w 281"/>
                  <a:gd name="T11" fmla="*/ 0 h 225"/>
                  <a:gd name="T12" fmla="*/ 169 w 281"/>
                  <a:gd name="T13" fmla="*/ 57 h 225"/>
                  <a:gd name="T14" fmla="*/ 0 w 281"/>
                  <a:gd name="T15" fmla="*/ 57 h 225"/>
                  <a:gd name="T16" fmla="*/ 0 60000 65536"/>
                  <a:gd name="T17" fmla="*/ 0 60000 65536"/>
                  <a:gd name="T18" fmla="*/ 0 60000 65536"/>
                  <a:gd name="T19" fmla="*/ 0 60000 65536"/>
                  <a:gd name="T20" fmla="*/ 0 60000 65536"/>
                  <a:gd name="T21" fmla="*/ 0 60000 65536"/>
                  <a:gd name="T22" fmla="*/ 0 60000 65536"/>
                  <a:gd name="T23" fmla="*/ 0 60000 65536"/>
                  <a:gd name="T24" fmla="*/ 0 w 281"/>
                  <a:gd name="T25" fmla="*/ 0 h 225"/>
                  <a:gd name="T26" fmla="*/ 281 w 281"/>
                  <a:gd name="T27" fmla="*/ 225 h 2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1" h="225">
                    <a:moveTo>
                      <a:pt x="0" y="57"/>
                    </a:moveTo>
                    <a:lnTo>
                      <a:pt x="0" y="169"/>
                    </a:lnTo>
                    <a:lnTo>
                      <a:pt x="169" y="169"/>
                    </a:lnTo>
                    <a:lnTo>
                      <a:pt x="169" y="225"/>
                    </a:lnTo>
                    <a:lnTo>
                      <a:pt x="281" y="113"/>
                    </a:lnTo>
                    <a:lnTo>
                      <a:pt x="169" y="0"/>
                    </a:lnTo>
                    <a:lnTo>
                      <a:pt x="169" y="57"/>
                    </a:lnTo>
                    <a:lnTo>
                      <a:pt x="0" y="57"/>
                    </a:lnTo>
                    <a:close/>
                  </a:path>
                </a:pathLst>
              </a:custGeom>
              <a:solidFill>
                <a:srgbClr val="FFFF00"/>
              </a:solidFill>
              <a:ln w="14288">
                <a:solidFill>
                  <a:srgbClr val="000000"/>
                </a:solidFill>
                <a:prstDash val="solid"/>
                <a:round/>
                <a:headEnd/>
                <a:tailEnd/>
              </a:ln>
            </p:spPr>
            <p:txBody>
              <a:bodyPr/>
              <a:lstStyle/>
              <a:p>
                <a:endParaRPr lang="en-US"/>
              </a:p>
            </p:txBody>
          </p:sp>
        </p:grpSp>
        <p:grpSp>
          <p:nvGrpSpPr>
            <p:cNvPr id="20" name="Group 899">
              <a:extLst>
                <a:ext uri="{FF2B5EF4-FFF2-40B4-BE49-F238E27FC236}">
                  <a16:creationId xmlns:a16="http://schemas.microsoft.com/office/drawing/2014/main" id="{1C9B4CAC-BC85-4176-8FC5-C278364A4BF5}"/>
                </a:ext>
              </a:extLst>
            </p:cNvPr>
            <p:cNvGrpSpPr>
              <a:grpSpLocks/>
            </p:cNvGrpSpPr>
            <p:nvPr/>
          </p:nvGrpSpPr>
          <p:grpSpPr bwMode="auto">
            <a:xfrm>
              <a:off x="4695825" y="3121025"/>
              <a:ext cx="3359150" cy="1965325"/>
              <a:chOff x="2958" y="1728"/>
              <a:chExt cx="2116" cy="1238"/>
            </a:xfrm>
          </p:grpSpPr>
          <p:sp>
            <p:nvSpPr>
              <p:cNvPr id="41" name="Line 870">
                <a:extLst>
                  <a:ext uri="{FF2B5EF4-FFF2-40B4-BE49-F238E27FC236}">
                    <a16:creationId xmlns:a16="http://schemas.microsoft.com/office/drawing/2014/main" id="{680B8A34-B9DD-4B4A-878D-446D6EBBA878}"/>
                  </a:ext>
                </a:extLst>
              </p:cNvPr>
              <p:cNvSpPr>
                <a:spLocks noChangeShapeType="1"/>
              </p:cNvSpPr>
              <p:nvPr/>
            </p:nvSpPr>
            <p:spPr bwMode="auto">
              <a:xfrm>
                <a:off x="3466" y="1804"/>
                <a:ext cx="1" cy="10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871">
                <a:extLst>
                  <a:ext uri="{FF2B5EF4-FFF2-40B4-BE49-F238E27FC236}">
                    <a16:creationId xmlns:a16="http://schemas.microsoft.com/office/drawing/2014/main" id="{CD9A5C50-E43C-4CDC-B561-BE5553DA4191}"/>
                  </a:ext>
                </a:extLst>
              </p:cNvPr>
              <p:cNvSpPr>
                <a:spLocks noChangeShapeType="1"/>
              </p:cNvSpPr>
              <p:nvPr/>
            </p:nvSpPr>
            <p:spPr bwMode="auto">
              <a:xfrm>
                <a:off x="3410" y="2760"/>
                <a:ext cx="14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Freeform 872">
                <a:extLst>
                  <a:ext uri="{FF2B5EF4-FFF2-40B4-BE49-F238E27FC236}">
                    <a16:creationId xmlns:a16="http://schemas.microsoft.com/office/drawing/2014/main" id="{8A5DFAB4-5C85-484B-A956-F268C4FB3016}"/>
                  </a:ext>
                </a:extLst>
              </p:cNvPr>
              <p:cNvSpPr>
                <a:spLocks/>
              </p:cNvSpPr>
              <p:nvPr/>
            </p:nvSpPr>
            <p:spPr bwMode="auto">
              <a:xfrm>
                <a:off x="3466" y="2043"/>
                <a:ext cx="1179" cy="618"/>
              </a:xfrm>
              <a:custGeom>
                <a:avLst/>
                <a:gdLst>
                  <a:gd name="T0" fmla="*/ 0 w 1179"/>
                  <a:gd name="T1" fmla="*/ 0 h 618"/>
                  <a:gd name="T2" fmla="*/ 42 w 1179"/>
                  <a:gd name="T3" fmla="*/ 75 h 618"/>
                  <a:gd name="T4" fmla="*/ 94 w 1179"/>
                  <a:gd name="T5" fmla="*/ 135 h 618"/>
                  <a:gd name="T6" fmla="*/ 151 w 1179"/>
                  <a:gd name="T7" fmla="*/ 187 h 618"/>
                  <a:gd name="T8" fmla="*/ 123 w 1179"/>
                  <a:gd name="T9" fmla="*/ 163 h 618"/>
                  <a:gd name="T10" fmla="*/ 186 w 1179"/>
                  <a:gd name="T11" fmla="*/ 219 h 618"/>
                  <a:gd name="T12" fmla="*/ 228 w 1179"/>
                  <a:gd name="T13" fmla="*/ 240 h 618"/>
                  <a:gd name="T14" fmla="*/ 273 w 1179"/>
                  <a:gd name="T15" fmla="*/ 258 h 618"/>
                  <a:gd name="T16" fmla="*/ 382 w 1179"/>
                  <a:gd name="T17" fmla="*/ 279 h 618"/>
                  <a:gd name="T18" fmla="*/ 554 w 1179"/>
                  <a:gd name="T19" fmla="*/ 303 h 618"/>
                  <a:gd name="T20" fmla="*/ 765 w 1179"/>
                  <a:gd name="T21" fmla="*/ 328 h 618"/>
                  <a:gd name="T22" fmla="*/ 954 w 1179"/>
                  <a:gd name="T23" fmla="*/ 352 h 618"/>
                  <a:gd name="T24" fmla="*/ 990 w 1179"/>
                  <a:gd name="T25" fmla="*/ 363 h 618"/>
                  <a:gd name="T26" fmla="*/ 1025 w 1179"/>
                  <a:gd name="T27" fmla="*/ 377 h 618"/>
                  <a:gd name="T28" fmla="*/ 1056 w 1179"/>
                  <a:gd name="T29" fmla="*/ 409 h 618"/>
                  <a:gd name="T30" fmla="*/ 1095 w 1179"/>
                  <a:gd name="T31" fmla="*/ 468 h 618"/>
                  <a:gd name="T32" fmla="*/ 1179 w 1179"/>
                  <a:gd name="T33" fmla="*/ 618 h 6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9"/>
                  <a:gd name="T52" fmla="*/ 0 h 618"/>
                  <a:gd name="T53" fmla="*/ 1179 w 1179"/>
                  <a:gd name="T54" fmla="*/ 618 h 6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9" h="618">
                    <a:moveTo>
                      <a:pt x="0" y="0"/>
                    </a:moveTo>
                    <a:lnTo>
                      <a:pt x="42" y="75"/>
                    </a:lnTo>
                    <a:lnTo>
                      <a:pt x="94" y="135"/>
                    </a:lnTo>
                    <a:lnTo>
                      <a:pt x="151" y="187"/>
                    </a:lnTo>
                    <a:lnTo>
                      <a:pt x="123" y="163"/>
                    </a:lnTo>
                    <a:lnTo>
                      <a:pt x="186" y="219"/>
                    </a:lnTo>
                    <a:lnTo>
                      <a:pt x="228" y="240"/>
                    </a:lnTo>
                    <a:lnTo>
                      <a:pt x="273" y="258"/>
                    </a:lnTo>
                    <a:lnTo>
                      <a:pt x="382" y="279"/>
                    </a:lnTo>
                    <a:lnTo>
                      <a:pt x="554" y="303"/>
                    </a:lnTo>
                    <a:lnTo>
                      <a:pt x="765" y="328"/>
                    </a:lnTo>
                    <a:lnTo>
                      <a:pt x="954" y="352"/>
                    </a:lnTo>
                    <a:lnTo>
                      <a:pt x="990" y="363"/>
                    </a:lnTo>
                    <a:lnTo>
                      <a:pt x="1025" y="377"/>
                    </a:lnTo>
                    <a:lnTo>
                      <a:pt x="1056" y="409"/>
                    </a:lnTo>
                    <a:lnTo>
                      <a:pt x="1095" y="468"/>
                    </a:lnTo>
                    <a:lnTo>
                      <a:pt x="1179" y="618"/>
                    </a:lnTo>
                  </a:path>
                </a:pathLst>
              </a:custGeom>
              <a:noFill/>
              <a:ln w="19050" cap="flat" cmpd="sng">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873">
                <a:extLst>
                  <a:ext uri="{FF2B5EF4-FFF2-40B4-BE49-F238E27FC236}">
                    <a16:creationId xmlns:a16="http://schemas.microsoft.com/office/drawing/2014/main" id="{13AA83A2-9ED9-43B9-9EF5-0A07B781F4B6}"/>
                  </a:ext>
                </a:extLst>
              </p:cNvPr>
              <p:cNvSpPr>
                <a:spLocks/>
              </p:cNvSpPr>
              <p:nvPr/>
            </p:nvSpPr>
            <p:spPr bwMode="auto">
              <a:xfrm>
                <a:off x="3442" y="1789"/>
                <a:ext cx="45" cy="56"/>
              </a:xfrm>
              <a:custGeom>
                <a:avLst/>
                <a:gdLst>
                  <a:gd name="T0" fmla="*/ 23 w 45"/>
                  <a:gd name="T1" fmla="*/ 0 h 56"/>
                  <a:gd name="T2" fmla="*/ 0 w 45"/>
                  <a:gd name="T3" fmla="*/ 56 h 56"/>
                  <a:gd name="T4" fmla="*/ 45 w 45"/>
                  <a:gd name="T5" fmla="*/ 56 h 56"/>
                  <a:gd name="T6" fmla="*/ 23 w 45"/>
                  <a:gd name="T7" fmla="*/ 0 h 56"/>
                  <a:gd name="T8" fmla="*/ 0 60000 65536"/>
                  <a:gd name="T9" fmla="*/ 0 60000 65536"/>
                  <a:gd name="T10" fmla="*/ 0 60000 65536"/>
                  <a:gd name="T11" fmla="*/ 0 60000 65536"/>
                  <a:gd name="T12" fmla="*/ 0 w 45"/>
                  <a:gd name="T13" fmla="*/ 0 h 56"/>
                  <a:gd name="T14" fmla="*/ 45 w 45"/>
                  <a:gd name="T15" fmla="*/ 56 h 56"/>
                </a:gdLst>
                <a:ahLst/>
                <a:cxnLst>
                  <a:cxn ang="T8">
                    <a:pos x="T0" y="T1"/>
                  </a:cxn>
                  <a:cxn ang="T9">
                    <a:pos x="T2" y="T3"/>
                  </a:cxn>
                  <a:cxn ang="T10">
                    <a:pos x="T4" y="T5"/>
                  </a:cxn>
                  <a:cxn ang="T11">
                    <a:pos x="T6" y="T7"/>
                  </a:cxn>
                </a:cxnLst>
                <a:rect l="T12" t="T13" r="T14" b="T15"/>
                <a:pathLst>
                  <a:path w="45" h="56">
                    <a:moveTo>
                      <a:pt x="23" y="0"/>
                    </a:moveTo>
                    <a:lnTo>
                      <a:pt x="0" y="56"/>
                    </a:lnTo>
                    <a:lnTo>
                      <a:pt x="45" y="56"/>
                    </a:lnTo>
                    <a:lnTo>
                      <a:pt x="23" y="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45" name="Freeform 874">
                <a:extLst>
                  <a:ext uri="{FF2B5EF4-FFF2-40B4-BE49-F238E27FC236}">
                    <a16:creationId xmlns:a16="http://schemas.microsoft.com/office/drawing/2014/main" id="{357D89F4-F122-4761-91F6-C7209BE82004}"/>
                  </a:ext>
                </a:extLst>
              </p:cNvPr>
              <p:cNvSpPr>
                <a:spLocks/>
              </p:cNvSpPr>
              <p:nvPr/>
            </p:nvSpPr>
            <p:spPr bwMode="auto">
              <a:xfrm>
                <a:off x="4829" y="2737"/>
                <a:ext cx="56" cy="45"/>
              </a:xfrm>
              <a:custGeom>
                <a:avLst/>
                <a:gdLst>
                  <a:gd name="T0" fmla="*/ 56 w 56"/>
                  <a:gd name="T1" fmla="*/ 23 h 45"/>
                  <a:gd name="T2" fmla="*/ 0 w 56"/>
                  <a:gd name="T3" fmla="*/ 45 h 45"/>
                  <a:gd name="T4" fmla="*/ 0 w 56"/>
                  <a:gd name="T5" fmla="*/ 0 h 45"/>
                  <a:gd name="T6" fmla="*/ 56 w 56"/>
                  <a:gd name="T7" fmla="*/ 23 h 45"/>
                  <a:gd name="T8" fmla="*/ 0 60000 65536"/>
                  <a:gd name="T9" fmla="*/ 0 60000 65536"/>
                  <a:gd name="T10" fmla="*/ 0 60000 65536"/>
                  <a:gd name="T11" fmla="*/ 0 60000 65536"/>
                  <a:gd name="T12" fmla="*/ 0 w 56"/>
                  <a:gd name="T13" fmla="*/ 0 h 45"/>
                  <a:gd name="T14" fmla="*/ 56 w 56"/>
                  <a:gd name="T15" fmla="*/ 45 h 45"/>
                </a:gdLst>
                <a:ahLst/>
                <a:cxnLst>
                  <a:cxn ang="T8">
                    <a:pos x="T0" y="T1"/>
                  </a:cxn>
                  <a:cxn ang="T9">
                    <a:pos x="T2" y="T3"/>
                  </a:cxn>
                  <a:cxn ang="T10">
                    <a:pos x="T4" y="T5"/>
                  </a:cxn>
                  <a:cxn ang="T11">
                    <a:pos x="T6" y="T7"/>
                  </a:cxn>
                </a:cxnLst>
                <a:rect l="T12" t="T13" r="T14" b="T15"/>
                <a:pathLst>
                  <a:path w="56" h="45">
                    <a:moveTo>
                      <a:pt x="56" y="23"/>
                    </a:moveTo>
                    <a:lnTo>
                      <a:pt x="0" y="45"/>
                    </a:lnTo>
                    <a:lnTo>
                      <a:pt x="0" y="0"/>
                    </a:lnTo>
                    <a:lnTo>
                      <a:pt x="56" y="23"/>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46" name="Rectangle 889">
                <a:extLst>
                  <a:ext uri="{FF2B5EF4-FFF2-40B4-BE49-F238E27FC236}">
                    <a16:creationId xmlns:a16="http://schemas.microsoft.com/office/drawing/2014/main" id="{184D9E01-EDDE-4780-85AF-4DC0EC3EF114}"/>
                  </a:ext>
                </a:extLst>
              </p:cNvPr>
              <p:cNvSpPr>
                <a:spLocks noChangeArrowheads="1"/>
              </p:cNvSpPr>
              <p:nvPr/>
            </p:nvSpPr>
            <p:spPr bwMode="auto">
              <a:xfrm>
                <a:off x="4708" y="2832"/>
                <a:ext cx="36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sz="1400">
                    <a:solidFill>
                      <a:srgbClr val="000000"/>
                    </a:solidFill>
                  </a:rPr>
                  <a:t>Charge</a:t>
                </a:r>
                <a:endParaRPr lang="es-ES" altLang="en-US" sz="1400"/>
              </a:p>
            </p:txBody>
          </p:sp>
          <p:sp>
            <p:nvSpPr>
              <p:cNvPr id="47" name="Rectangle 890">
                <a:extLst>
                  <a:ext uri="{FF2B5EF4-FFF2-40B4-BE49-F238E27FC236}">
                    <a16:creationId xmlns:a16="http://schemas.microsoft.com/office/drawing/2014/main" id="{83E2FD80-9C54-4071-A401-6A2DD2AA32CD}"/>
                  </a:ext>
                </a:extLst>
              </p:cNvPr>
              <p:cNvSpPr>
                <a:spLocks noChangeArrowheads="1"/>
              </p:cNvSpPr>
              <p:nvPr/>
            </p:nvSpPr>
            <p:spPr bwMode="auto">
              <a:xfrm>
                <a:off x="2958" y="1728"/>
                <a:ext cx="3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sz="1400">
                    <a:solidFill>
                      <a:srgbClr val="000000"/>
                    </a:solidFill>
                  </a:rPr>
                  <a:t>Voltage</a:t>
                </a:r>
                <a:endParaRPr lang="es-ES" altLang="en-US" sz="1400"/>
              </a:p>
            </p:txBody>
          </p:sp>
        </p:grpSp>
        <p:grpSp>
          <p:nvGrpSpPr>
            <p:cNvPr id="21" name="Group 898">
              <a:extLst>
                <a:ext uri="{FF2B5EF4-FFF2-40B4-BE49-F238E27FC236}">
                  <a16:creationId xmlns:a16="http://schemas.microsoft.com/office/drawing/2014/main" id="{D0FB622B-7754-4951-93F2-553F6C287A3B}"/>
                </a:ext>
              </a:extLst>
            </p:cNvPr>
            <p:cNvGrpSpPr>
              <a:grpSpLocks/>
            </p:cNvGrpSpPr>
            <p:nvPr/>
          </p:nvGrpSpPr>
          <p:grpSpPr bwMode="auto">
            <a:xfrm>
              <a:off x="1219200" y="3121025"/>
              <a:ext cx="3324225" cy="1965325"/>
              <a:chOff x="768" y="1728"/>
              <a:chExt cx="2094" cy="1238"/>
            </a:xfrm>
          </p:grpSpPr>
          <p:sp>
            <p:nvSpPr>
              <p:cNvPr id="34" name="Line 864">
                <a:extLst>
                  <a:ext uri="{FF2B5EF4-FFF2-40B4-BE49-F238E27FC236}">
                    <a16:creationId xmlns:a16="http://schemas.microsoft.com/office/drawing/2014/main" id="{73247E89-0279-484E-A65E-A03F7645F6C9}"/>
                  </a:ext>
                </a:extLst>
              </p:cNvPr>
              <p:cNvSpPr>
                <a:spLocks noChangeShapeType="1"/>
              </p:cNvSpPr>
              <p:nvPr/>
            </p:nvSpPr>
            <p:spPr bwMode="auto">
              <a:xfrm>
                <a:off x="1275" y="1804"/>
                <a:ext cx="1" cy="10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865">
                <a:extLst>
                  <a:ext uri="{FF2B5EF4-FFF2-40B4-BE49-F238E27FC236}">
                    <a16:creationId xmlns:a16="http://schemas.microsoft.com/office/drawing/2014/main" id="{B3E6C4A3-9081-454A-BE15-85CF2DCF46CC}"/>
                  </a:ext>
                </a:extLst>
              </p:cNvPr>
              <p:cNvSpPr>
                <a:spLocks noChangeShapeType="1"/>
              </p:cNvSpPr>
              <p:nvPr/>
            </p:nvSpPr>
            <p:spPr bwMode="auto">
              <a:xfrm>
                <a:off x="1219" y="2760"/>
                <a:ext cx="1460"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Freeform 866">
                <a:extLst>
                  <a:ext uri="{FF2B5EF4-FFF2-40B4-BE49-F238E27FC236}">
                    <a16:creationId xmlns:a16="http://schemas.microsoft.com/office/drawing/2014/main" id="{6A73A8AA-1BB1-458F-B57D-308D4592C3D0}"/>
                  </a:ext>
                </a:extLst>
              </p:cNvPr>
              <p:cNvSpPr>
                <a:spLocks/>
              </p:cNvSpPr>
              <p:nvPr/>
            </p:nvSpPr>
            <p:spPr bwMode="auto">
              <a:xfrm>
                <a:off x="1275" y="2043"/>
                <a:ext cx="1180" cy="618"/>
              </a:xfrm>
              <a:custGeom>
                <a:avLst/>
                <a:gdLst>
                  <a:gd name="T0" fmla="*/ 0 w 1180"/>
                  <a:gd name="T1" fmla="*/ 0 h 618"/>
                  <a:gd name="T2" fmla="*/ 42 w 1180"/>
                  <a:gd name="T3" fmla="*/ 75 h 618"/>
                  <a:gd name="T4" fmla="*/ 95 w 1180"/>
                  <a:gd name="T5" fmla="*/ 135 h 618"/>
                  <a:gd name="T6" fmla="*/ 151 w 1180"/>
                  <a:gd name="T7" fmla="*/ 187 h 618"/>
                  <a:gd name="T8" fmla="*/ 123 w 1180"/>
                  <a:gd name="T9" fmla="*/ 163 h 618"/>
                  <a:gd name="T10" fmla="*/ 186 w 1180"/>
                  <a:gd name="T11" fmla="*/ 219 h 618"/>
                  <a:gd name="T12" fmla="*/ 228 w 1180"/>
                  <a:gd name="T13" fmla="*/ 240 h 618"/>
                  <a:gd name="T14" fmla="*/ 274 w 1180"/>
                  <a:gd name="T15" fmla="*/ 258 h 618"/>
                  <a:gd name="T16" fmla="*/ 383 w 1180"/>
                  <a:gd name="T17" fmla="*/ 279 h 618"/>
                  <a:gd name="T18" fmla="*/ 555 w 1180"/>
                  <a:gd name="T19" fmla="*/ 303 h 618"/>
                  <a:gd name="T20" fmla="*/ 766 w 1180"/>
                  <a:gd name="T21" fmla="*/ 328 h 618"/>
                  <a:gd name="T22" fmla="*/ 955 w 1180"/>
                  <a:gd name="T23" fmla="*/ 352 h 618"/>
                  <a:gd name="T24" fmla="*/ 990 w 1180"/>
                  <a:gd name="T25" fmla="*/ 363 h 618"/>
                  <a:gd name="T26" fmla="*/ 1025 w 1180"/>
                  <a:gd name="T27" fmla="*/ 377 h 618"/>
                  <a:gd name="T28" fmla="*/ 1057 w 1180"/>
                  <a:gd name="T29" fmla="*/ 409 h 618"/>
                  <a:gd name="T30" fmla="*/ 1096 w 1180"/>
                  <a:gd name="T31" fmla="*/ 468 h 618"/>
                  <a:gd name="T32" fmla="*/ 1180 w 1180"/>
                  <a:gd name="T33" fmla="*/ 618 h 6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80"/>
                  <a:gd name="T52" fmla="*/ 0 h 618"/>
                  <a:gd name="T53" fmla="*/ 1180 w 1180"/>
                  <a:gd name="T54" fmla="*/ 618 h 6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80" h="618">
                    <a:moveTo>
                      <a:pt x="0" y="0"/>
                    </a:moveTo>
                    <a:lnTo>
                      <a:pt x="42" y="75"/>
                    </a:lnTo>
                    <a:lnTo>
                      <a:pt x="95" y="135"/>
                    </a:lnTo>
                    <a:lnTo>
                      <a:pt x="151" y="187"/>
                    </a:lnTo>
                    <a:lnTo>
                      <a:pt x="123" y="163"/>
                    </a:lnTo>
                    <a:lnTo>
                      <a:pt x="186" y="219"/>
                    </a:lnTo>
                    <a:lnTo>
                      <a:pt x="228" y="240"/>
                    </a:lnTo>
                    <a:lnTo>
                      <a:pt x="274" y="258"/>
                    </a:lnTo>
                    <a:lnTo>
                      <a:pt x="383" y="279"/>
                    </a:lnTo>
                    <a:lnTo>
                      <a:pt x="555" y="303"/>
                    </a:lnTo>
                    <a:lnTo>
                      <a:pt x="766" y="328"/>
                    </a:lnTo>
                    <a:lnTo>
                      <a:pt x="955" y="352"/>
                    </a:lnTo>
                    <a:lnTo>
                      <a:pt x="990" y="363"/>
                    </a:lnTo>
                    <a:lnTo>
                      <a:pt x="1025" y="377"/>
                    </a:lnTo>
                    <a:lnTo>
                      <a:pt x="1057" y="409"/>
                    </a:lnTo>
                    <a:lnTo>
                      <a:pt x="1096" y="468"/>
                    </a:lnTo>
                    <a:lnTo>
                      <a:pt x="1180" y="618"/>
                    </a:lnTo>
                  </a:path>
                </a:pathLst>
              </a:custGeom>
              <a:noFill/>
              <a:ln w="57150"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Freeform 867">
                <a:extLst>
                  <a:ext uri="{FF2B5EF4-FFF2-40B4-BE49-F238E27FC236}">
                    <a16:creationId xmlns:a16="http://schemas.microsoft.com/office/drawing/2014/main" id="{C50C31C5-7E3D-4DD1-937D-E300BC20F591}"/>
                  </a:ext>
                </a:extLst>
              </p:cNvPr>
              <p:cNvSpPr>
                <a:spLocks/>
              </p:cNvSpPr>
              <p:nvPr/>
            </p:nvSpPr>
            <p:spPr bwMode="auto">
              <a:xfrm>
                <a:off x="1252" y="1789"/>
                <a:ext cx="44" cy="56"/>
              </a:xfrm>
              <a:custGeom>
                <a:avLst/>
                <a:gdLst>
                  <a:gd name="T0" fmla="*/ 22 w 44"/>
                  <a:gd name="T1" fmla="*/ 0 h 56"/>
                  <a:gd name="T2" fmla="*/ 0 w 44"/>
                  <a:gd name="T3" fmla="*/ 56 h 56"/>
                  <a:gd name="T4" fmla="*/ 44 w 44"/>
                  <a:gd name="T5" fmla="*/ 56 h 56"/>
                  <a:gd name="T6" fmla="*/ 22 w 44"/>
                  <a:gd name="T7" fmla="*/ 0 h 56"/>
                  <a:gd name="T8" fmla="*/ 0 60000 65536"/>
                  <a:gd name="T9" fmla="*/ 0 60000 65536"/>
                  <a:gd name="T10" fmla="*/ 0 60000 65536"/>
                  <a:gd name="T11" fmla="*/ 0 60000 65536"/>
                  <a:gd name="T12" fmla="*/ 0 w 44"/>
                  <a:gd name="T13" fmla="*/ 0 h 56"/>
                  <a:gd name="T14" fmla="*/ 44 w 44"/>
                  <a:gd name="T15" fmla="*/ 56 h 56"/>
                </a:gdLst>
                <a:ahLst/>
                <a:cxnLst>
                  <a:cxn ang="T8">
                    <a:pos x="T0" y="T1"/>
                  </a:cxn>
                  <a:cxn ang="T9">
                    <a:pos x="T2" y="T3"/>
                  </a:cxn>
                  <a:cxn ang="T10">
                    <a:pos x="T4" y="T5"/>
                  </a:cxn>
                  <a:cxn ang="T11">
                    <a:pos x="T6" y="T7"/>
                  </a:cxn>
                </a:cxnLst>
                <a:rect l="T12" t="T13" r="T14" b="T15"/>
                <a:pathLst>
                  <a:path w="44" h="56">
                    <a:moveTo>
                      <a:pt x="22" y="0"/>
                    </a:moveTo>
                    <a:lnTo>
                      <a:pt x="0" y="56"/>
                    </a:lnTo>
                    <a:lnTo>
                      <a:pt x="44" y="56"/>
                    </a:lnTo>
                    <a:lnTo>
                      <a:pt x="22" y="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38" name="Freeform 868">
                <a:extLst>
                  <a:ext uri="{FF2B5EF4-FFF2-40B4-BE49-F238E27FC236}">
                    <a16:creationId xmlns:a16="http://schemas.microsoft.com/office/drawing/2014/main" id="{61A040B0-64A8-4EE2-AA1D-D57F395A6718}"/>
                  </a:ext>
                </a:extLst>
              </p:cNvPr>
              <p:cNvSpPr>
                <a:spLocks/>
              </p:cNvSpPr>
              <p:nvPr/>
            </p:nvSpPr>
            <p:spPr bwMode="auto">
              <a:xfrm>
                <a:off x="2638" y="2737"/>
                <a:ext cx="57" cy="45"/>
              </a:xfrm>
              <a:custGeom>
                <a:avLst/>
                <a:gdLst>
                  <a:gd name="T0" fmla="*/ 57 w 57"/>
                  <a:gd name="T1" fmla="*/ 23 h 45"/>
                  <a:gd name="T2" fmla="*/ 0 w 57"/>
                  <a:gd name="T3" fmla="*/ 45 h 45"/>
                  <a:gd name="T4" fmla="*/ 0 w 57"/>
                  <a:gd name="T5" fmla="*/ 0 h 45"/>
                  <a:gd name="T6" fmla="*/ 57 w 57"/>
                  <a:gd name="T7" fmla="*/ 23 h 45"/>
                  <a:gd name="T8" fmla="*/ 0 60000 65536"/>
                  <a:gd name="T9" fmla="*/ 0 60000 65536"/>
                  <a:gd name="T10" fmla="*/ 0 60000 65536"/>
                  <a:gd name="T11" fmla="*/ 0 60000 65536"/>
                  <a:gd name="T12" fmla="*/ 0 w 57"/>
                  <a:gd name="T13" fmla="*/ 0 h 45"/>
                  <a:gd name="T14" fmla="*/ 57 w 57"/>
                  <a:gd name="T15" fmla="*/ 45 h 45"/>
                </a:gdLst>
                <a:ahLst/>
                <a:cxnLst>
                  <a:cxn ang="T8">
                    <a:pos x="T0" y="T1"/>
                  </a:cxn>
                  <a:cxn ang="T9">
                    <a:pos x="T2" y="T3"/>
                  </a:cxn>
                  <a:cxn ang="T10">
                    <a:pos x="T4" y="T5"/>
                  </a:cxn>
                  <a:cxn ang="T11">
                    <a:pos x="T6" y="T7"/>
                  </a:cxn>
                </a:cxnLst>
                <a:rect l="T12" t="T13" r="T14" b="T15"/>
                <a:pathLst>
                  <a:path w="57" h="45">
                    <a:moveTo>
                      <a:pt x="57" y="23"/>
                    </a:moveTo>
                    <a:lnTo>
                      <a:pt x="0" y="45"/>
                    </a:lnTo>
                    <a:lnTo>
                      <a:pt x="0" y="0"/>
                    </a:lnTo>
                    <a:lnTo>
                      <a:pt x="57" y="23"/>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39" name="Rectangle 891">
                <a:extLst>
                  <a:ext uri="{FF2B5EF4-FFF2-40B4-BE49-F238E27FC236}">
                    <a16:creationId xmlns:a16="http://schemas.microsoft.com/office/drawing/2014/main" id="{E4FD2055-0158-4B55-B201-419252F71308}"/>
                  </a:ext>
                </a:extLst>
              </p:cNvPr>
              <p:cNvSpPr>
                <a:spLocks noChangeArrowheads="1"/>
              </p:cNvSpPr>
              <p:nvPr/>
            </p:nvSpPr>
            <p:spPr bwMode="auto">
              <a:xfrm>
                <a:off x="2496" y="2832"/>
                <a:ext cx="36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sz="1400">
                    <a:solidFill>
                      <a:srgbClr val="000000"/>
                    </a:solidFill>
                  </a:rPr>
                  <a:t>Charge</a:t>
                </a:r>
                <a:endParaRPr lang="es-ES" altLang="en-US" sz="1400"/>
              </a:p>
            </p:txBody>
          </p:sp>
          <p:sp>
            <p:nvSpPr>
              <p:cNvPr id="40" name="Rectangle 892">
                <a:extLst>
                  <a:ext uri="{FF2B5EF4-FFF2-40B4-BE49-F238E27FC236}">
                    <a16:creationId xmlns:a16="http://schemas.microsoft.com/office/drawing/2014/main" id="{5415B7D4-A1B6-4840-AEB9-9C83A0CE1F40}"/>
                  </a:ext>
                </a:extLst>
              </p:cNvPr>
              <p:cNvSpPr>
                <a:spLocks noChangeArrowheads="1"/>
              </p:cNvSpPr>
              <p:nvPr/>
            </p:nvSpPr>
            <p:spPr bwMode="auto">
              <a:xfrm>
                <a:off x="768" y="1728"/>
                <a:ext cx="3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sz="1400">
                    <a:solidFill>
                      <a:srgbClr val="000000"/>
                    </a:solidFill>
                  </a:rPr>
                  <a:t>Voltage</a:t>
                </a:r>
                <a:endParaRPr lang="es-ES" altLang="en-US" sz="1400"/>
              </a:p>
            </p:txBody>
          </p:sp>
        </p:grpSp>
        <p:grpSp>
          <p:nvGrpSpPr>
            <p:cNvPr id="22" name="Group 901">
              <a:extLst>
                <a:ext uri="{FF2B5EF4-FFF2-40B4-BE49-F238E27FC236}">
                  <a16:creationId xmlns:a16="http://schemas.microsoft.com/office/drawing/2014/main" id="{F21AB336-8D01-4E24-9C3E-72D04F4C66D1}"/>
                </a:ext>
              </a:extLst>
            </p:cNvPr>
            <p:cNvGrpSpPr>
              <a:grpSpLocks/>
            </p:cNvGrpSpPr>
            <p:nvPr/>
          </p:nvGrpSpPr>
          <p:grpSpPr bwMode="auto">
            <a:xfrm>
              <a:off x="2063750" y="3394075"/>
              <a:ext cx="903288" cy="650875"/>
              <a:chOff x="1300" y="1900"/>
              <a:chExt cx="569" cy="410"/>
            </a:xfrm>
          </p:grpSpPr>
          <p:grpSp>
            <p:nvGrpSpPr>
              <p:cNvPr id="24" name="Group 880">
                <a:extLst>
                  <a:ext uri="{FF2B5EF4-FFF2-40B4-BE49-F238E27FC236}">
                    <a16:creationId xmlns:a16="http://schemas.microsoft.com/office/drawing/2014/main" id="{C7466232-53CF-4187-93E8-4C9841ACE7E2}"/>
                  </a:ext>
                </a:extLst>
              </p:cNvPr>
              <p:cNvGrpSpPr>
                <a:grpSpLocks/>
              </p:cNvGrpSpPr>
              <p:nvPr/>
            </p:nvGrpSpPr>
            <p:grpSpPr bwMode="auto">
              <a:xfrm>
                <a:off x="1300" y="1977"/>
                <a:ext cx="509" cy="333"/>
                <a:chOff x="1300" y="1881"/>
                <a:chExt cx="509" cy="333"/>
              </a:xfrm>
            </p:grpSpPr>
            <p:sp>
              <p:nvSpPr>
                <p:cNvPr id="30" name="Freeform 876">
                  <a:extLst>
                    <a:ext uri="{FF2B5EF4-FFF2-40B4-BE49-F238E27FC236}">
                      <a16:creationId xmlns:a16="http://schemas.microsoft.com/office/drawing/2014/main" id="{9FE9C3A0-97AA-49C5-A073-DC7F185251FA}"/>
                    </a:ext>
                  </a:extLst>
                </p:cNvPr>
                <p:cNvSpPr>
                  <a:spLocks/>
                </p:cNvSpPr>
                <p:nvPr/>
              </p:nvSpPr>
              <p:spPr bwMode="auto">
                <a:xfrm>
                  <a:off x="1300" y="1918"/>
                  <a:ext cx="481" cy="281"/>
                </a:xfrm>
                <a:custGeom>
                  <a:avLst/>
                  <a:gdLst>
                    <a:gd name="T0" fmla="*/ 0 w 481"/>
                    <a:gd name="T1" fmla="*/ 0 h 281"/>
                    <a:gd name="T2" fmla="*/ 56 w 481"/>
                    <a:gd name="T3" fmla="*/ 80 h 281"/>
                    <a:gd name="T4" fmla="*/ 123 w 481"/>
                    <a:gd name="T5" fmla="*/ 147 h 281"/>
                    <a:gd name="T6" fmla="*/ 196 w 481"/>
                    <a:gd name="T7" fmla="*/ 207 h 281"/>
                    <a:gd name="T8" fmla="*/ 270 w 481"/>
                    <a:gd name="T9" fmla="*/ 246 h 281"/>
                    <a:gd name="T10" fmla="*/ 368 w 481"/>
                    <a:gd name="T11" fmla="*/ 267 h 281"/>
                    <a:gd name="T12" fmla="*/ 481 w 481"/>
                    <a:gd name="T13" fmla="*/ 281 h 281"/>
                    <a:gd name="T14" fmla="*/ 0 60000 65536"/>
                    <a:gd name="T15" fmla="*/ 0 60000 65536"/>
                    <a:gd name="T16" fmla="*/ 0 60000 65536"/>
                    <a:gd name="T17" fmla="*/ 0 60000 65536"/>
                    <a:gd name="T18" fmla="*/ 0 60000 65536"/>
                    <a:gd name="T19" fmla="*/ 0 60000 65536"/>
                    <a:gd name="T20" fmla="*/ 0 60000 65536"/>
                    <a:gd name="T21" fmla="*/ 0 w 481"/>
                    <a:gd name="T22" fmla="*/ 0 h 281"/>
                    <a:gd name="T23" fmla="*/ 481 w 481"/>
                    <a:gd name="T24" fmla="*/ 281 h 2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281">
                      <a:moveTo>
                        <a:pt x="0" y="0"/>
                      </a:moveTo>
                      <a:lnTo>
                        <a:pt x="56" y="80"/>
                      </a:lnTo>
                      <a:lnTo>
                        <a:pt x="123" y="147"/>
                      </a:lnTo>
                      <a:lnTo>
                        <a:pt x="196" y="207"/>
                      </a:lnTo>
                      <a:lnTo>
                        <a:pt x="270" y="246"/>
                      </a:lnTo>
                      <a:lnTo>
                        <a:pt x="368" y="267"/>
                      </a:lnTo>
                      <a:lnTo>
                        <a:pt x="481" y="281"/>
                      </a:lnTo>
                    </a:path>
                  </a:pathLst>
                </a:custGeom>
                <a:noFill/>
                <a:ln w="0">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877">
                  <a:extLst>
                    <a:ext uri="{FF2B5EF4-FFF2-40B4-BE49-F238E27FC236}">
                      <a16:creationId xmlns:a16="http://schemas.microsoft.com/office/drawing/2014/main" id="{D9322438-BFF9-4618-A4E2-AAF331AB2BA7}"/>
                    </a:ext>
                  </a:extLst>
                </p:cNvPr>
                <p:cNvSpPr>
                  <a:spLocks/>
                </p:cNvSpPr>
                <p:nvPr/>
              </p:nvSpPr>
              <p:spPr bwMode="auto">
                <a:xfrm>
                  <a:off x="1328" y="1883"/>
                  <a:ext cx="481" cy="281"/>
                </a:xfrm>
                <a:custGeom>
                  <a:avLst/>
                  <a:gdLst>
                    <a:gd name="T0" fmla="*/ 0 w 481"/>
                    <a:gd name="T1" fmla="*/ 0 h 281"/>
                    <a:gd name="T2" fmla="*/ 56 w 481"/>
                    <a:gd name="T3" fmla="*/ 80 h 281"/>
                    <a:gd name="T4" fmla="*/ 123 w 481"/>
                    <a:gd name="T5" fmla="*/ 147 h 281"/>
                    <a:gd name="T6" fmla="*/ 197 w 481"/>
                    <a:gd name="T7" fmla="*/ 207 h 281"/>
                    <a:gd name="T8" fmla="*/ 270 w 481"/>
                    <a:gd name="T9" fmla="*/ 245 h 281"/>
                    <a:gd name="T10" fmla="*/ 369 w 481"/>
                    <a:gd name="T11" fmla="*/ 267 h 281"/>
                    <a:gd name="T12" fmla="*/ 481 w 481"/>
                    <a:gd name="T13" fmla="*/ 281 h 281"/>
                    <a:gd name="T14" fmla="*/ 0 60000 65536"/>
                    <a:gd name="T15" fmla="*/ 0 60000 65536"/>
                    <a:gd name="T16" fmla="*/ 0 60000 65536"/>
                    <a:gd name="T17" fmla="*/ 0 60000 65536"/>
                    <a:gd name="T18" fmla="*/ 0 60000 65536"/>
                    <a:gd name="T19" fmla="*/ 0 60000 65536"/>
                    <a:gd name="T20" fmla="*/ 0 60000 65536"/>
                    <a:gd name="T21" fmla="*/ 0 w 481"/>
                    <a:gd name="T22" fmla="*/ 0 h 281"/>
                    <a:gd name="T23" fmla="*/ 481 w 481"/>
                    <a:gd name="T24" fmla="*/ 281 h 2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281">
                      <a:moveTo>
                        <a:pt x="0" y="0"/>
                      </a:moveTo>
                      <a:lnTo>
                        <a:pt x="56" y="80"/>
                      </a:lnTo>
                      <a:lnTo>
                        <a:pt x="123" y="147"/>
                      </a:lnTo>
                      <a:lnTo>
                        <a:pt x="197" y="207"/>
                      </a:lnTo>
                      <a:lnTo>
                        <a:pt x="270" y="245"/>
                      </a:lnTo>
                      <a:lnTo>
                        <a:pt x="369" y="267"/>
                      </a:lnTo>
                      <a:lnTo>
                        <a:pt x="481" y="281"/>
                      </a:lnTo>
                    </a:path>
                  </a:pathLst>
                </a:custGeom>
                <a:noFill/>
                <a:ln w="0">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878">
                  <a:extLst>
                    <a:ext uri="{FF2B5EF4-FFF2-40B4-BE49-F238E27FC236}">
                      <a16:creationId xmlns:a16="http://schemas.microsoft.com/office/drawing/2014/main" id="{7C93D1FC-D151-47F3-84C9-A1DCB144B04C}"/>
                    </a:ext>
                  </a:extLst>
                </p:cNvPr>
                <p:cNvSpPr>
                  <a:spLocks/>
                </p:cNvSpPr>
                <p:nvPr/>
              </p:nvSpPr>
              <p:spPr bwMode="auto">
                <a:xfrm>
                  <a:off x="1732" y="2174"/>
                  <a:ext cx="49" cy="40"/>
                </a:xfrm>
                <a:custGeom>
                  <a:avLst/>
                  <a:gdLst>
                    <a:gd name="T0" fmla="*/ 0 w 49"/>
                    <a:gd name="T1" fmla="*/ 40 h 40"/>
                    <a:gd name="T2" fmla="*/ 49 w 49"/>
                    <a:gd name="T3" fmla="*/ 25 h 40"/>
                    <a:gd name="T4" fmla="*/ 3 w 49"/>
                    <a:gd name="T5" fmla="*/ 0 h 40"/>
                    <a:gd name="T6" fmla="*/ 0 60000 65536"/>
                    <a:gd name="T7" fmla="*/ 0 60000 65536"/>
                    <a:gd name="T8" fmla="*/ 0 60000 65536"/>
                    <a:gd name="T9" fmla="*/ 0 w 49"/>
                    <a:gd name="T10" fmla="*/ 0 h 40"/>
                    <a:gd name="T11" fmla="*/ 49 w 49"/>
                    <a:gd name="T12" fmla="*/ 40 h 40"/>
                  </a:gdLst>
                  <a:ahLst/>
                  <a:cxnLst>
                    <a:cxn ang="T6">
                      <a:pos x="T0" y="T1"/>
                    </a:cxn>
                    <a:cxn ang="T7">
                      <a:pos x="T2" y="T3"/>
                    </a:cxn>
                    <a:cxn ang="T8">
                      <a:pos x="T4" y="T5"/>
                    </a:cxn>
                  </a:cxnLst>
                  <a:rect l="T9" t="T10" r="T11" b="T12"/>
                  <a:pathLst>
                    <a:path w="49" h="40">
                      <a:moveTo>
                        <a:pt x="0" y="40"/>
                      </a:moveTo>
                      <a:lnTo>
                        <a:pt x="49" y="25"/>
                      </a:lnTo>
                      <a:lnTo>
                        <a:pt x="3" y="0"/>
                      </a:lnTo>
                    </a:path>
                  </a:pathLst>
                </a:custGeom>
                <a:noFill/>
                <a:ln w="0">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879">
                  <a:extLst>
                    <a:ext uri="{FF2B5EF4-FFF2-40B4-BE49-F238E27FC236}">
                      <a16:creationId xmlns:a16="http://schemas.microsoft.com/office/drawing/2014/main" id="{C35C81D0-7CE7-4C2B-BAFE-ECC51A56E801}"/>
                    </a:ext>
                  </a:extLst>
                </p:cNvPr>
                <p:cNvSpPr>
                  <a:spLocks/>
                </p:cNvSpPr>
                <p:nvPr/>
              </p:nvSpPr>
              <p:spPr bwMode="auto">
                <a:xfrm>
                  <a:off x="1326" y="1881"/>
                  <a:ext cx="38" cy="46"/>
                </a:xfrm>
                <a:custGeom>
                  <a:avLst/>
                  <a:gdLst>
                    <a:gd name="T0" fmla="*/ 14 w 38"/>
                    <a:gd name="T1" fmla="*/ 46 h 46"/>
                    <a:gd name="T2" fmla="*/ 0 w 38"/>
                    <a:gd name="T3" fmla="*/ 0 h 46"/>
                    <a:gd name="T4" fmla="*/ 38 w 38"/>
                    <a:gd name="T5" fmla="*/ 23 h 46"/>
                    <a:gd name="T6" fmla="*/ 0 60000 65536"/>
                    <a:gd name="T7" fmla="*/ 0 60000 65536"/>
                    <a:gd name="T8" fmla="*/ 0 60000 65536"/>
                    <a:gd name="T9" fmla="*/ 0 w 38"/>
                    <a:gd name="T10" fmla="*/ 0 h 46"/>
                    <a:gd name="T11" fmla="*/ 38 w 38"/>
                    <a:gd name="T12" fmla="*/ 46 h 46"/>
                  </a:gdLst>
                  <a:ahLst/>
                  <a:cxnLst>
                    <a:cxn ang="T6">
                      <a:pos x="T0" y="T1"/>
                    </a:cxn>
                    <a:cxn ang="T7">
                      <a:pos x="T2" y="T3"/>
                    </a:cxn>
                    <a:cxn ang="T8">
                      <a:pos x="T4" y="T5"/>
                    </a:cxn>
                  </a:cxnLst>
                  <a:rect l="T9" t="T10" r="T11" b="T12"/>
                  <a:pathLst>
                    <a:path w="38" h="46">
                      <a:moveTo>
                        <a:pt x="14" y="46"/>
                      </a:moveTo>
                      <a:lnTo>
                        <a:pt x="0" y="0"/>
                      </a:lnTo>
                      <a:lnTo>
                        <a:pt x="38" y="23"/>
                      </a:lnTo>
                    </a:path>
                  </a:pathLst>
                </a:custGeom>
                <a:noFill/>
                <a:ln w="0">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5" name="Group 885">
                <a:extLst>
                  <a:ext uri="{FF2B5EF4-FFF2-40B4-BE49-F238E27FC236}">
                    <a16:creationId xmlns:a16="http://schemas.microsoft.com/office/drawing/2014/main" id="{BB6304A1-AC0F-4FC3-B6F0-5EC01BBEE501}"/>
                  </a:ext>
                </a:extLst>
              </p:cNvPr>
              <p:cNvGrpSpPr>
                <a:grpSpLocks/>
              </p:cNvGrpSpPr>
              <p:nvPr/>
            </p:nvGrpSpPr>
            <p:grpSpPr bwMode="auto">
              <a:xfrm>
                <a:off x="1360" y="1900"/>
                <a:ext cx="509" cy="333"/>
                <a:chOff x="1360" y="1804"/>
                <a:chExt cx="509" cy="333"/>
              </a:xfrm>
            </p:grpSpPr>
            <p:sp>
              <p:nvSpPr>
                <p:cNvPr id="26" name="Freeform 881">
                  <a:extLst>
                    <a:ext uri="{FF2B5EF4-FFF2-40B4-BE49-F238E27FC236}">
                      <a16:creationId xmlns:a16="http://schemas.microsoft.com/office/drawing/2014/main" id="{39CF45CD-EAC5-466B-9B73-CC6A34E7C5C3}"/>
                    </a:ext>
                  </a:extLst>
                </p:cNvPr>
                <p:cNvSpPr>
                  <a:spLocks/>
                </p:cNvSpPr>
                <p:nvPr/>
              </p:nvSpPr>
              <p:spPr bwMode="auto">
                <a:xfrm>
                  <a:off x="1360" y="1840"/>
                  <a:ext cx="480" cy="281"/>
                </a:xfrm>
                <a:custGeom>
                  <a:avLst/>
                  <a:gdLst>
                    <a:gd name="T0" fmla="*/ 0 w 480"/>
                    <a:gd name="T1" fmla="*/ 0 h 281"/>
                    <a:gd name="T2" fmla="*/ 56 w 480"/>
                    <a:gd name="T3" fmla="*/ 81 h 281"/>
                    <a:gd name="T4" fmla="*/ 122 w 480"/>
                    <a:gd name="T5" fmla="*/ 148 h 281"/>
                    <a:gd name="T6" fmla="*/ 196 w 480"/>
                    <a:gd name="T7" fmla="*/ 208 h 281"/>
                    <a:gd name="T8" fmla="*/ 270 w 480"/>
                    <a:gd name="T9" fmla="*/ 246 h 281"/>
                    <a:gd name="T10" fmla="*/ 368 w 480"/>
                    <a:gd name="T11" fmla="*/ 267 h 281"/>
                    <a:gd name="T12" fmla="*/ 480 w 480"/>
                    <a:gd name="T13" fmla="*/ 281 h 281"/>
                    <a:gd name="T14" fmla="*/ 0 60000 65536"/>
                    <a:gd name="T15" fmla="*/ 0 60000 65536"/>
                    <a:gd name="T16" fmla="*/ 0 60000 65536"/>
                    <a:gd name="T17" fmla="*/ 0 60000 65536"/>
                    <a:gd name="T18" fmla="*/ 0 60000 65536"/>
                    <a:gd name="T19" fmla="*/ 0 60000 65536"/>
                    <a:gd name="T20" fmla="*/ 0 60000 65536"/>
                    <a:gd name="T21" fmla="*/ 0 w 480"/>
                    <a:gd name="T22" fmla="*/ 0 h 281"/>
                    <a:gd name="T23" fmla="*/ 480 w 480"/>
                    <a:gd name="T24" fmla="*/ 281 h 2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0" h="281">
                      <a:moveTo>
                        <a:pt x="0" y="0"/>
                      </a:moveTo>
                      <a:lnTo>
                        <a:pt x="56" y="81"/>
                      </a:lnTo>
                      <a:lnTo>
                        <a:pt x="122" y="148"/>
                      </a:lnTo>
                      <a:lnTo>
                        <a:pt x="196" y="208"/>
                      </a:lnTo>
                      <a:lnTo>
                        <a:pt x="270" y="246"/>
                      </a:lnTo>
                      <a:lnTo>
                        <a:pt x="368" y="267"/>
                      </a:lnTo>
                      <a:lnTo>
                        <a:pt x="480" y="281"/>
                      </a:lnTo>
                    </a:path>
                  </a:pathLst>
                </a:custGeom>
                <a:noFill/>
                <a:ln w="0">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882">
                  <a:extLst>
                    <a:ext uri="{FF2B5EF4-FFF2-40B4-BE49-F238E27FC236}">
                      <a16:creationId xmlns:a16="http://schemas.microsoft.com/office/drawing/2014/main" id="{E9103FE9-5849-4361-B94C-41C7BA3A2D9A}"/>
                    </a:ext>
                  </a:extLst>
                </p:cNvPr>
                <p:cNvSpPr>
                  <a:spLocks/>
                </p:cNvSpPr>
                <p:nvPr/>
              </p:nvSpPr>
              <p:spPr bwMode="auto">
                <a:xfrm>
                  <a:off x="1388" y="1805"/>
                  <a:ext cx="481" cy="281"/>
                </a:xfrm>
                <a:custGeom>
                  <a:avLst/>
                  <a:gdLst>
                    <a:gd name="T0" fmla="*/ 0 w 481"/>
                    <a:gd name="T1" fmla="*/ 0 h 281"/>
                    <a:gd name="T2" fmla="*/ 56 w 481"/>
                    <a:gd name="T3" fmla="*/ 81 h 281"/>
                    <a:gd name="T4" fmla="*/ 123 w 481"/>
                    <a:gd name="T5" fmla="*/ 148 h 281"/>
                    <a:gd name="T6" fmla="*/ 196 w 481"/>
                    <a:gd name="T7" fmla="*/ 208 h 281"/>
                    <a:gd name="T8" fmla="*/ 270 w 481"/>
                    <a:gd name="T9" fmla="*/ 246 h 281"/>
                    <a:gd name="T10" fmla="*/ 368 w 481"/>
                    <a:gd name="T11" fmla="*/ 267 h 281"/>
                    <a:gd name="T12" fmla="*/ 481 w 481"/>
                    <a:gd name="T13" fmla="*/ 281 h 281"/>
                    <a:gd name="T14" fmla="*/ 0 60000 65536"/>
                    <a:gd name="T15" fmla="*/ 0 60000 65536"/>
                    <a:gd name="T16" fmla="*/ 0 60000 65536"/>
                    <a:gd name="T17" fmla="*/ 0 60000 65536"/>
                    <a:gd name="T18" fmla="*/ 0 60000 65536"/>
                    <a:gd name="T19" fmla="*/ 0 60000 65536"/>
                    <a:gd name="T20" fmla="*/ 0 60000 65536"/>
                    <a:gd name="T21" fmla="*/ 0 w 481"/>
                    <a:gd name="T22" fmla="*/ 0 h 281"/>
                    <a:gd name="T23" fmla="*/ 481 w 481"/>
                    <a:gd name="T24" fmla="*/ 281 h 2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1" h="281">
                      <a:moveTo>
                        <a:pt x="0" y="0"/>
                      </a:moveTo>
                      <a:lnTo>
                        <a:pt x="56" y="81"/>
                      </a:lnTo>
                      <a:lnTo>
                        <a:pt x="123" y="148"/>
                      </a:lnTo>
                      <a:lnTo>
                        <a:pt x="196" y="208"/>
                      </a:lnTo>
                      <a:lnTo>
                        <a:pt x="270" y="246"/>
                      </a:lnTo>
                      <a:lnTo>
                        <a:pt x="368" y="267"/>
                      </a:lnTo>
                      <a:lnTo>
                        <a:pt x="481" y="281"/>
                      </a:lnTo>
                    </a:path>
                  </a:pathLst>
                </a:custGeom>
                <a:noFill/>
                <a:ln w="0">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883">
                  <a:extLst>
                    <a:ext uri="{FF2B5EF4-FFF2-40B4-BE49-F238E27FC236}">
                      <a16:creationId xmlns:a16="http://schemas.microsoft.com/office/drawing/2014/main" id="{A21737B2-3180-4DDB-B296-57F497641EB7}"/>
                    </a:ext>
                  </a:extLst>
                </p:cNvPr>
                <p:cNvSpPr>
                  <a:spLocks/>
                </p:cNvSpPr>
                <p:nvPr/>
              </p:nvSpPr>
              <p:spPr bwMode="auto">
                <a:xfrm>
                  <a:off x="1791" y="2097"/>
                  <a:ext cx="49" cy="40"/>
                </a:xfrm>
                <a:custGeom>
                  <a:avLst/>
                  <a:gdLst>
                    <a:gd name="T0" fmla="*/ 0 w 49"/>
                    <a:gd name="T1" fmla="*/ 40 h 40"/>
                    <a:gd name="T2" fmla="*/ 49 w 49"/>
                    <a:gd name="T3" fmla="*/ 24 h 40"/>
                    <a:gd name="T4" fmla="*/ 4 w 49"/>
                    <a:gd name="T5" fmla="*/ 0 h 40"/>
                    <a:gd name="T6" fmla="*/ 0 60000 65536"/>
                    <a:gd name="T7" fmla="*/ 0 60000 65536"/>
                    <a:gd name="T8" fmla="*/ 0 60000 65536"/>
                    <a:gd name="T9" fmla="*/ 0 w 49"/>
                    <a:gd name="T10" fmla="*/ 0 h 40"/>
                    <a:gd name="T11" fmla="*/ 49 w 49"/>
                    <a:gd name="T12" fmla="*/ 40 h 40"/>
                  </a:gdLst>
                  <a:ahLst/>
                  <a:cxnLst>
                    <a:cxn ang="T6">
                      <a:pos x="T0" y="T1"/>
                    </a:cxn>
                    <a:cxn ang="T7">
                      <a:pos x="T2" y="T3"/>
                    </a:cxn>
                    <a:cxn ang="T8">
                      <a:pos x="T4" y="T5"/>
                    </a:cxn>
                  </a:cxnLst>
                  <a:rect l="T9" t="T10" r="T11" b="T12"/>
                  <a:pathLst>
                    <a:path w="49" h="40">
                      <a:moveTo>
                        <a:pt x="0" y="40"/>
                      </a:moveTo>
                      <a:lnTo>
                        <a:pt x="49" y="24"/>
                      </a:lnTo>
                      <a:lnTo>
                        <a:pt x="4" y="0"/>
                      </a:lnTo>
                    </a:path>
                  </a:pathLst>
                </a:custGeom>
                <a:noFill/>
                <a:ln w="0">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Freeform 884">
                  <a:extLst>
                    <a:ext uri="{FF2B5EF4-FFF2-40B4-BE49-F238E27FC236}">
                      <a16:creationId xmlns:a16="http://schemas.microsoft.com/office/drawing/2014/main" id="{973C0B3D-A18A-48C7-95B5-C26D3261B65A}"/>
                    </a:ext>
                  </a:extLst>
                </p:cNvPr>
                <p:cNvSpPr>
                  <a:spLocks/>
                </p:cNvSpPr>
                <p:nvPr/>
              </p:nvSpPr>
              <p:spPr bwMode="auto">
                <a:xfrm>
                  <a:off x="1385" y="1804"/>
                  <a:ext cx="39" cy="46"/>
                </a:xfrm>
                <a:custGeom>
                  <a:avLst/>
                  <a:gdLst>
                    <a:gd name="T0" fmla="*/ 14 w 39"/>
                    <a:gd name="T1" fmla="*/ 46 h 46"/>
                    <a:gd name="T2" fmla="*/ 0 w 39"/>
                    <a:gd name="T3" fmla="*/ 0 h 46"/>
                    <a:gd name="T4" fmla="*/ 39 w 39"/>
                    <a:gd name="T5" fmla="*/ 22 h 46"/>
                    <a:gd name="T6" fmla="*/ 0 60000 65536"/>
                    <a:gd name="T7" fmla="*/ 0 60000 65536"/>
                    <a:gd name="T8" fmla="*/ 0 60000 65536"/>
                    <a:gd name="T9" fmla="*/ 0 w 39"/>
                    <a:gd name="T10" fmla="*/ 0 h 46"/>
                    <a:gd name="T11" fmla="*/ 39 w 39"/>
                    <a:gd name="T12" fmla="*/ 46 h 46"/>
                  </a:gdLst>
                  <a:ahLst/>
                  <a:cxnLst>
                    <a:cxn ang="T6">
                      <a:pos x="T0" y="T1"/>
                    </a:cxn>
                    <a:cxn ang="T7">
                      <a:pos x="T2" y="T3"/>
                    </a:cxn>
                    <a:cxn ang="T8">
                      <a:pos x="T4" y="T5"/>
                    </a:cxn>
                  </a:cxnLst>
                  <a:rect l="T9" t="T10" r="T11" b="T12"/>
                  <a:pathLst>
                    <a:path w="39" h="46">
                      <a:moveTo>
                        <a:pt x="14" y="46"/>
                      </a:moveTo>
                      <a:lnTo>
                        <a:pt x="0" y="0"/>
                      </a:lnTo>
                      <a:lnTo>
                        <a:pt x="39" y="22"/>
                      </a:lnTo>
                    </a:path>
                  </a:pathLst>
                </a:custGeom>
                <a:noFill/>
                <a:ln w="0">
                  <a:solidFill>
                    <a:srgbClr val="0099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23" name="Freeform 875">
              <a:extLst>
                <a:ext uri="{FF2B5EF4-FFF2-40B4-BE49-F238E27FC236}">
                  <a16:creationId xmlns:a16="http://schemas.microsoft.com/office/drawing/2014/main" id="{CA00F7D4-BD27-4E90-B02F-C791B6FF53D1}"/>
                </a:ext>
              </a:extLst>
            </p:cNvPr>
            <p:cNvSpPr>
              <a:spLocks/>
            </p:cNvSpPr>
            <p:nvPr/>
          </p:nvSpPr>
          <p:spPr bwMode="auto">
            <a:xfrm>
              <a:off x="5502275" y="3621088"/>
              <a:ext cx="1247775" cy="996950"/>
            </a:xfrm>
            <a:custGeom>
              <a:avLst/>
              <a:gdLst>
                <a:gd name="T0" fmla="*/ 0 w 786"/>
                <a:gd name="T1" fmla="*/ 0 h 628"/>
                <a:gd name="T2" fmla="*/ 2147483647 w 786"/>
                <a:gd name="T3" fmla="*/ 2147483647 h 628"/>
                <a:gd name="T4" fmla="*/ 2147483647 w 786"/>
                <a:gd name="T5" fmla="*/ 2147483647 h 628"/>
                <a:gd name="T6" fmla="*/ 2147483647 w 786"/>
                <a:gd name="T7" fmla="*/ 2147483647 h 628"/>
                <a:gd name="T8" fmla="*/ 2147483647 w 786"/>
                <a:gd name="T9" fmla="*/ 2147483647 h 628"/>
                <a:gd name="T10" fmla="*/ 2147483647 w 786"/>
                <a:gd name="T11" fmla="*/ 2147483647 h 628"/>
                <a:gd name="T12" fmla="*/ 2147483647 w 786"/>
                <a:gd name="T13" fmla="*/ 2147483647 h 628"/>
                <a:gd name="T14" fmla="*/ 2147483647 w 786"/>
                <a:gd name="T15" fmla="*/ 2147483647 h 628"/>
                <a:gd name="T16" fmla="*/ 2147483647 w 786"/>
                <a:gd name="T17" fmla="*/ 2147483647 h 628"/>
                <a:gd name="T18" fmla="*/ 2147483647 w 786"/>
                <a:gd name="T19" fmla="*/ 2147483647 h 628"/>
                <a:gd name="T20" fmla="*/ 2147483647 w 786"/>
                <a:gd name="T21" fmla="*/ 2147483647 h 628"/>
                <a:gd name="T22" fmla="*/ 2147483647 w 786"/>
                <a:gd name="T23" fmla="*/ 2147483647 h 628"/>
                <a:gd name="T24" fmla="*/ 2147483647 w 786"/>
                <a:gd name="T25" fmla="*/ 2147483647 h 628"/>
                <a:gd name="T26" fmla="*/ 2147483647 w 786"/>
                <a:gd name="T27" fmla="*/ 2147483647 h 628"/>
                <a:gd name="T28" fmla="*/ 2147483647 w 786"/>
                <a:gd name="T29" fmla="*/ 2147483647 h 6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6"/>
                <a:gd name="T46" fmla="*/ 0 h 628"/>
                <a:gd name="T47" fmla="*/ 786 w 786"/>
                <a:gd name="T48" fmla="*/ 628 h 62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6" h="628">
                  <a:moveTo>
                    <a:pt x="0" y="0"/>
                  </a:moveTo>
                  <a:lnTo>
                    <a:pt x="42" y="75"/>
                  </a:lnTo>
                  <a:lnTo>
                    <a:pt x="94" y="135"/>
                  </a:lnTo>
                  <a:lnTo>
                    <a:pt x="151" y="187"/>
                  </a:lnTo>
                  <a:lnTo>
                    <a:pt x="123" y="163"/>
                  </a:lnTo>
                  <a:lnTo>
                    <a:pt x="186" y="219"/>
                  </a:lnTo>
                  <a:lnTo>
                    <a:pt x="228" y="240"/>
                  </a:lnTo>
                  <a:lnTo>
                    <a:pt x="273" y="258"/>
                  </a:lnTo>
                  <a:lnTo>
                    <a:pt x="382" y="279"/>
                  </a:lnTo>
                  <a:lnTo>
                    <a:pt x="554" y="303"/>
                  </a:lnTo>
                  <a:lnTo>
                    <a:pt x="596" y="325"/>
                  </a:lnTo>
                  <a:lnTo>
                    <a:pt x="632" y="364"/>
                  </a:lnTo>
                  <a:lnTo>
                    <a:pt x="670" y="420"/>
                  </a:lnTo>
                  <a:lnTo>
                    <a:pt x="723" y="508"/>
                  </a:lnTo>
                  <a:lnTo>
                    <a:pt x="786" y="628"/>
                  </a:lnTo>
                </a:path>
              </a:pathLst>
            </a:custGeom>
            <a:noFill/>
            <a:ln w="57150"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355558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Battery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11</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50" name="Picture 2" descr="image004">
            <a:extLst>
              <a:ext uri="{FF2B5EF4-FFF2-40B4-BE49-F238E27FC236}">
                <a16:creationId xmlns:a16="http://schemas.microsoft.com/office/drawing/2014/main" id="{3165AAAD-C59A-4DE4-862A-F5D0D9F09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40" y="3842447"/>
            <a:ext cx="2706688"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 descr="image002">
            <a:extLst>
              <a:ext uri="{FF2B5EF4-FFF2-40B4-BE49-F238E27FC236}">
                <a16:creationId xmlns:a16="http://schemas.microsoft.com/office/drawing/2014/main" id="{C16B2DDE-8319-4F21-B03B-09BDDF8CC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116013"/>
            <a:ext cx="161925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749">
            <a:extLst>
              <a:ext uri="{FF2B5EF4-FFF2-40B4-BE49-F238E27FC236}">
                <a16:creationId xmlns:a16="http://schemas.microsoft.com/office/drawing/2014/main" id="{17C40FB3-D308-44CD-9B5F-4CA37684AB55}"/>
              </a:ext>
            </a:extLst>
          </p:cNvPr>
          <p:cNvSpPr txBox="1">
            <a:spLocks noChangeArrowheads="1"/>
          </p:cNvSpPr>
          <p:nvPr/>
        </p:nvSpPr>
        <p:spPr bwMode="auto">
          <a:xfrm>
            <a:off x="107504" y="686892"/>
            <a:ext cx="807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b="1" dirty="0">
                <a:solidFill>
                  <a:srgbClr val="FF0000"/>
                </a:solidFill>
                <a:latin typeface="Tahoma" panose="020B0604030504040204" pitchFamily="34" charset="0"/>
                <a:cs typeface="Tahoma" panose="020B0604030504040204" pitchFamily="34" charset="0"/>
              </a:rPr>
              <a:t>   </a:t>
            </a:r>
            <a:r>
              <a:rPr lang="en-US" altLang="en-US" sz="2000" b="1" dirty="0">
                <a:solidFill>
                  <a:srgbClr val="FF0000"/>
                </a:solidFill>
                <a:latin typeface="Cambria" panose="02040503050406030204" pitchFamily="18" charset="0"/>
                <a:ea typeface="Cambria" panose="02040503050406030204" pitchFamily="18" charset="0"/>
                <a:cs typeface="Tahoma" panose="020B0604030504040204" pitchFamily="34" charset="0"/>
              </a:rPr>
              <a:t>Declining capacity</a:t>
            </a:r>
            <a:endParaRPr lang="es-ES" altLang="en-US" b="1" dirty="0">
              <a:solidFill>
                <a:srgbClr val="FF0000"/>
              </a:solidFill>
              <a:latin typeface="Cambria" panose="02040503050406030204" pitchFamily="18" charset="0"/>
              <a:ea typeface="Cambria" panose="02040503050406030204" pitchFamily="18" charset="0"/>
              <a:cs typeface="Tahoma" panose="020B0604030504040204" pitchFamily="34" charset="0"/>
            </a:endParaRPr>
          </a:p>
        </p:txBody>
      </p:sp>
      <p:sp>
        <p:nvSpPr>
          <p:cNvPr id="53" name="Text Box 749">
            <a:extLst>
              <a:ext uri="{FF2B5EF4-FFF2-40B4-BE49-F238E27FC236}">
                <a16:creationId xmlns:a16="http://schemas.microsoft.com/office/drawing/2014/main" id="{5D4A1617-B4C9-41F2-8F2C-0F482303B890}"/>
              </a:ext>
            </a:extLst>
          </p:cNvPr>
          <p:cNvSpPr txBox="1">
            <a:spLocks noChangeArrowheads="1"/>
          </p:cNvSpPr>
          <p:nvPr/>
        </p:nvSpPr>
        <p:spPr bwMode="auto">
          <a:xfrm>
            <a:off x="251520" y="3451699"/>
            <a:ext cx="807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sz="2000" b="1" dirty="0">
                <a:solidFill>
                  <a:srgbClr val="FF0000"/>
                </a:solidFill>
                <a:latin typeface="Cambria" panose="02040503050406030204" pitchFamily="18" charset="0"/>
                <a:ea typeface="Cambria" panose="02040503050406030204" pitchFamily="18" charset="0"/>
                <a:cs typeface="Tahoma" panose="020B0604030504040204" pitchFamily="34" charset="0"/>
              </a:rPr>
              <a:t>   </a:t>
            </a:r>
            <a:r>
              <a:rPr lang="en-US" altLang="en-US" sz="2000" b="1" dirty="0">
                <a:solidFill>
                  <a:srgbClr val="FF0000"/>
                </a:solidFill>
                <a:latin typeface="Cambria" panose="02040503050406030204" pitchFamily="18" charset="0"/>
                <a:ea typeface="Cambria" panose="02040503050406030204" pitchFamily="18" charset="0"/>
                <a:cs typeface="Tahoma" panose="020B0604030504040204" pitchFamily="34" charset="0"/>
              </a:rPr>
              <a:t>Internal resistance</a:t>
            </a:r>
            <a:endParaRPr lang="es-ES" altLang="en-US" sz="2000" b="1" dirty="0">
              <a:solidFill>
                <a:srgbClr val="FF0000"/>
              </a:solidFill>
              <a:latin typeface="Cambria" panose="02040503050406030204" pitchFamily="18" charset="0"/>
              <a:ea typeface="Cambria" panose="02040503050406030204" pitchFamily="18" charset="0"/>
              <a:cs typeface="Tahoma" panose="020B0604030504040204" pitchFamily="34" charset="0"/>
            </a:endParaRPr>
          </a:p>
        </p:txBody>
      </p:sp>
      <p:sp>
        <p:nvSpPr>
          <p:cNvPr id="54" name="Text Box 750">
            <a:extLst>
              <a:ext uri="{FF2B5EF4-FFF2-40B4-BE49-F238E27FC236}">
                <a16:creationId xmlns:a16="http://schemas.microsoft.com/office/drawing/2014/main" id="{ACDF41B6-EBA0-49EC-9A0C-A6E08CB17F0D}"/>
              </a:ext>
            </a:extLst>
          </p:cNvPr>
          <p:cNvSpPr txBox="1">
            <a:spLocks noChangeArrowheads="1"/>
          </p:cNvSpPr>
          <p:nvPr/>
        </p:nvSpPr>
        <p:spPr bwMode="auto">
          <a:xfrm>
            <a:off x="3125571" y="3992080"/>
            <a:ext cx="573151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ES" altLang="en-US" b="1" dirty="0">
                <a:solidFill>
                  <a:srgbClr val="0000FF"/>
                </a:solidFill>
                <a:latin typeface="Cambria" panose="02040503050406030204" pitchFamily="18" charset="0"/>
                <a:ea typeface="Cambria" panose="02040503050406030204" pitchFamily="18" charset="0"/>
              </a:rPr>
              <a:t>   </a:t>
            </a:r>
            <a:r>
              <a:rPr lang="en-US" altLang="en-US" b="1" dirty="0">
                <a:solidFill>
                  <a:srgbClr val="0000FF"/>
                </a:solidFill>
                <a:latin typeface="Cambria" panose="02040503050406030204" pitchFamily="18" charset="0"/>
                <a:ea typeface="Cambria" panose="02040503050406030204" pitchFamily="18" charset="0"/>
                <a:sym typeface="Symbol" panose="05050102010706020507" pitchFamily="18" charset="2"/>
              </a:rPr>
              <a:t>A battery with low impedance provides unrestricted current flow and delivers all available energy. A battery with high impedance cannot deliver high-energy bursts due to a restricted path, and equipment may cut off prematurely</a:t>
            </a:r>
            <a:endParaRPr lang="es-ES" altLang="en-US" b="1" dirty="0">
              <a:solidFill>
                <a:srgbClr val="0000FF"/>
              </a:solidFill>
              <a:latin typeface="Cambria" panose="02040503050406030204" pitchFamily="18" charset="0"/>
              <a:ea typeface="Cambria" panose="02040503050406030204" pitchFamily="18" charset="0"/>
              <a:sym typeface="Symbol" panose="05050102010706020507" pitchFamily="18" charset="2"/>
            </a:endParaRPr>
          </a:p>
        </p:txBody>
      </p:sp>
      <p:sp>
        <p:nvSpPr>
          <p:cNvPr id="55" name="Text Box 750">
            <a:extLst>
              <a:ext uri="{FF2B5EF4-FFF2-40B4-BE49-F238E27FC236}">
                <a16:creationId xmlns:a16="http://schemas.microsoft.com/office/drawing/2014/main" id="{C3440732-CDF5-42FF-907B-188384A33ACA}"/>
              </a:ext>
            </a:extLst>
          </p:cNvPr>
          <p:cNvSpPr txBox="1">
            <a:spLocks noChangeArrowheads="1"/>
          </p:cNvSpPr>
          <p:nvPr/>
        </p:nvSpPr>
        <p:spPr bwMode="auto">
          <a:xfrm>
            <a:off x="2514600" y="1097771"/>
            <a:ext cx="63627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ES" altLang="en-US" b="1" dirty="0">
                <a:solidFill>
                  <a:srgbClr val="0000FF"/>
                </a:solidFill>
                <a:latin typeface="Cambria" panose="02040503050406030204" pitchFamily="18" charset="0"/>
                <a:ea typeface="Cambria" panose="02040503050406030204" pitchFamily="18" charset="0"/>
              </a:rPr>
              <a:t>   </a:t>
            </a:r>
            <a:r>
              <a:rPr lang="en-US" altLang="en-US" b="1" dirty="0">
                <a:solidFill>
                  <a:srgbClr val="0000FF"/>
                </a:solidFill>
                <a:latin typeface="Cambria" panose="02040503050406030204" pitchFamily="18" charset="0"/>
                <a:ea typeface="Cambria" panose="02040503050406030204" pitchFamily="18" charset="0"/>
                <a:sym typeface="Symbol" panose="05050102010706020507" pitchFamily="18" charset="2"/>
              </a:rPr>
              <a:t>The amount of charge a battery can hold gradually decreases due to usage, aging and, with some chemistries, lack of maintenance. Specified to deliver about 100 percent capacity when new, the battery eventually requires replacement when the capacity drops to the 70 or 60 percent level</a:t>
            </a:r>
            <a:endParaRPr lang="es-ES" altLang="en-US" b="1" dirty="0">
              <a:solidFill>
                <a:srgbClr val="0000FF"/>
              </a:solidFill>
              <a:latin typeface="Cambria" panose="02040503050406030204" pitchFamily="18" charset="0"/>
              <a:ea typeface="Cambria" panose="02040503050406030204" pitchFamily="18" charset="0"/>
              <a:sym typeface="Symbol" panose="05050102010706020507" pitchFamily="18" charset="2"/>
            </a:endParaRPr>
          </a:p>
        </p:txBody>
      </p:sp>
    </p:spTree>
    <p:extLst>
      <p:ext uri="{BB962C8B-B14F-4D97-AF65-F5344CB8AC3E}">
        <p14:creationId xmlns:p14="http://schemas.microsoft.com/office/powerpoint/2010/main" val="3710064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Battery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12</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image010">
            <a:extLst>
              <a:ext uri="{FF2B5EF4-FFF2-40B4-BE49-F238E27FC236}">
                <a16:creationId xmlns:a16="http://schemas.microsoft.com/office/drawing/2014/main" id="{C83A0272-0CB3-40FD-AF59-FB6345E14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211638"/>
            <a:ext cx="1008062"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749">
            <a:extLst>
              <a:ext uri="{FF2B5EF4-FFF2-40B4-BE49-F238E27FC236}">
                <a16:creationId xmlns:a16="http://schemas.microsoft.com/office/drawing/2014/main" id="{838A9126-83DF-4834-9307-DBF8CE62A620}"/>
              </a:ext>
            </a:extLst>
          </p:cNvPr>
          <p:cNvSpPr txBox="1">
            <a:spLocks noChangeArrowheads="1"/>
          </p:cNvSpPr>
          <p:nvPr/>
        </p:nvSpPr>
        <p:spPr bwMode="auto">
          <a:xfrm>
            <a:off x="668338" y="699382"/>
            <a:ext cx="807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b="1" dirty="0">
                <a:solidFill>
                  <a:srgbClr val="006699"/>
                </a:solidFill>
                <a:latin typeface="Tahoma" panose="020B0604030504040204" pitchFamily="34" charset="0"/>
                <a:cs typeface="Tahoma" panose="020B0604030504040204" pitchFamily="34" charset="0"/>
              </a:rPr>
              <a:t>   </a:t>
            </a:r>
            <a:r>
              <a:rPr lang="en-US" altLang="en-US" sz="2000" b="1" dirty="0">
                <a:solidFill>
                  <a:srgbClr val="FF0000"/>
                </a:solidFill>
                <a:latin typeface="Cambria" panose="02040503050406030204" pitchFamily="18" charset="0"/>
                <a:ea typeface="Cambria" panose="02040503050406030204" pitchFamily="18" charset="0"/>
                <a:cs typeface="Tahoma" panose="020B0604030504040204" pitchFamily="34" charset="0"/>
              </a:rPr>
              <a:t>Self-discharge</a:t>
            </a:r>
            <a:endParaRPr lang="es-ES" altLang="en-US" b="1" dirty="0">
              <a:solidFill>
                <a:srgbClr val="FF0000"/>
              </a:solidFill>
              <a:latin typeface="Cambria" panose="02040503050406030204" pitchFamily="18" charset="0"/>
              <a:ea typeface="Cambria" panose="02040503050406030204" pitchFamily="18" charset="0"/>
              <a:cs typeface="Tahoma" panose="020B0604030504040204" pitchFamily="34" charset="0"/>
            </a:endParaRPr>
          </a:p>
        </p:txBody>
      </p:sp>
      <p:sp>
        <p:nvSpPr>
          <p:cNvPr id="13" name="Text Box 750">
            <a:extLst>
              <a:ext uri="{FF2B5EF4-FFF2-40B4-BE49-F238E27FC236}">
                <a16:creationId xmlns:a16="http://schemas.microsoft.com/office/drawing/2014/main" id="{2712A48D-6080-442E-A5D0-F30BBB37A2BF}"/>
              </a:ext>
            </a:extLst>
          </p:cNvPr>
          <p:cNvSpPr txBox="1">
            <a:spLocks noChangeArrowheads="1"/>
          </p:cNvSpPr>
          <p:nvPr/>
        </p:nvSpPr>
        <p:spPr bwMode="auto">
          <a:xfrm>
            <a:off x="2965451" y="1164927"/>
            <a:ext cx="57800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ES" altLang="en-US" b="1" dirty="0">
                <a:solidFill>
                  <a:srgbClr val="0000FF"/>
                </a:solidFill>
                <a:latin typeface="Cambria" panose="02040503050406030204" pitchFamily="18" charset="0"/>
                <a:ea typeface="Cambria" panose="02040503050406030204" pitchFamily="18" charset="0"/>
              </a:rPr>
              <a:t>   </a:t>
            </a:r>
            <a:r>
              <a:rPr lang="en-US" altLang="en-US" b="1" dirty="0">
                <a:solidFill>
                  <a:srgbClr val="0000FF"/>
                </a:solidFill>
                <a:latin typeface="Cambria" panose="02040503050406030204" pitchFamily="18" charset="0"/>
                <a:ea typeface="Cambria" panose="02040503050406030204" pitchFamily="18" charset="0"/>
                <a:sym typeface="Symbol" panose="05050102010706020507" pitchFamily="18" charset="2"/>
              </a:rPr>
              <a:t>A battery may gradually self-discharge as a result of high temperature, high cycle count and age. In older batteries, stored energy may be lost during the course of the day through self-discharge rather than actual use.</a:t>
            </a:r>
            <a:endParaRPr lang="es-ES" altLang="en-US" b="1" dirty="0">
              <a:solidFill>
                <a:srgbClr val="0000FF"/>
              </a:solidFill>
              <a:latin typeface="Cambria" panose="02040503050406030204" pitchFamily="18" charset="0"/>
              <a:ea typeface="Cambria" panose="02040503050406030204" pitchFamily="18" charset="0"/>
              <a:sym typeface="Symbol" panose="05050102010706020507" pitchFamily="18" charset="2"/>
            </a:endParaRPr>
          </a:p>
        </p:txBody>
      </p:sp>
      <p:sp>
        <p:nvSpPr>
          <p:cNvPr id="14" name="Text Box 749">
            <a:extLst>
              <a:ext uri="{FF2B5EF4-FFF2-40B4-BE49-F238E27FC236}">
                <a16:creationId xmlns:a16="http://schemas.microsoft.com/office/drawing/2014/main" id="{CBA87108-413B-48BF-BA63-C4B9D359FAA1}"/>
              </a:ext>
            </a:extLst>
          </p:cNvPr>
          <p:cNvSpPr txBox="1">
            <a:spLocks noChangeArrowheads="1"/>
          </p:cNvSpPr>
          <p:nvPr/>
        </p:nvSpPr>
        <p:spPr bwMode="auto">
          <a:xfrm>
            <a:off x="533400" y="3680283"/>
            <a:ext cx="807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b="1" dirty="0">
                <a:solidFill>
                  <a:srgbClr val="006699"/>
                </a:solidFill>
                <a:latin typeface="Tahoma" panose="020B0604030504040204" pitchFamily="34" charset="0"/>
                <a:cs typeface="Tahoma" panose="020B0604030504040204" pitchFamily="34" charset="0"/>
              </a:rPr>
              <a:t>   </a:t>
            </a:r>
            <a:r>
              <a:rPr lang="en-US" altLang="en-US" sz="2000" b="1" dirty="0">
                <a:solidFill>
                  <a:srgbClr val="FF0000"/>
                </a:solidFill>
                <a:latin typeface="Cambria" panose="02040503050406030204" pitchFamily="18" charset="0"/>
                <a:ea typeface="Cambria" panose="02040503050406030204" pitchFamily="18" charset="0"/>
                <a:cs typeface="Tahoma" panose="020B0604030504040204" pitchFamily="34" charset="0"/>
              </a:rPr>
              <a:t>Premature voltage cut-off</a:t>
            </a:r>
            <a:endParaRPr lang="es-ES" altLang="en-US" b="1" dirty="0">
              <a:solidFill>
                <a:srgbClr val="FF0000"/>
              </a:solidFill>
              <a:latin typeface="Cambria" panose="02040503050406030204" pitchFamily="18" charset="0"/>
              <a:ea typeface="Cambria" panose="02040503050406030204" pitchFamily="18" charset="0"/>
              <a:cs typeface="Tahoma" panose="020B0604030504040204" pitchFamily="34" charset="0"/>
            </a:endParaRPr>
          </a:p>
        </p:txBody>
      </p:sp>
      <p:sp>
        <p:nvSpPr>
          <p:cNvPr id="15" name="Text Box 750">
            <a:extLst>
              <a:ext uri="{FF2B5EF4-FFF2-40B4-BE49-F238E27FC236}">
                <a16:creationId xmlns:a16="http://schemas.microsoft.com/office/drawing/2014/main" id="{D99CA390-B632-4687-9CF2-6678564A4B8C}"/>
              </a:ext>
            </a:extLst>
          </p:cNvPr>
          <p:cNvSpPr txBox="1">
            <a:spLocks noChangeArrowheads="1"/>
          </p:cNvSpPr>
          <p:nvPr/>
        </p:nvSpPr>
        <p:spPr bwMode="auto">
          <a:xfrm>
            <a:off x="2605087" y="4506184"/>
            <a:ext cx="65008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s-ES" altLang="en-US" b="1" dirty="0">
                <a:solidFill>
                  <a:srgbClr val="0000FF"/>
                </a:solidFill>
                <a:latin typeface="Cambria" panose="02040503050406030204" pitchFamily="18" charset="0"/>
                <a:ea typeface="Cambria" panose="02040503050406030204" pitchFamily="18" charset="0"/>
              </a:rPr>
              <a:t>   </a:t>
            </a:r>
            <a:r>
              <a:rPr lang="en-US" altLang="en-US" b="1" dirty="0">
                <a:solidFill>
                  <a:srgbClr val="0000FF"/>
                </a:solidFill>
                <a:latin typeface="Cambria" panose="02040503050406030204" pitchFamily="18" charset="0"/>
                <a:ea typeface="Cambria" panose="02040503050406030204" pitchFamily="18" charset="0"/>
                <a:sym typeface="Symbol" panose="05050102010706020507" pitchFamily="18" charset="2"/>
              </a:rPr>
              <a:t>Some portable devices do not utilize all available battery power and leave precious energy behind.</a:t>
            </a:r>
            <a:endParaRPr lang="es-ES" altLang="en-US" b="1" dirty="0">
              <a:solidFill>
                <a:srgbClr val="0000FF"/>
              </a:solidFill>
              <a:latin typeface="Cambria" panose="02040503050406030204" pitchFamily="18" charset="0"/>
              <a:ea typeface="Cambria" panose="02040503050406030204" pitchFamily="18" charset="0"/>
              <a:sym typeface="Symbol" panose="05050102010706020507" pitchFamily="18" charset="2"/>
            </a:endParaRPr>
          </a:p>
        </p:txBody>
      </p:sp>
      <p:pic>
        <p:nvPicPr>
          <p:cNvPr id="16" name="Picture 3" descr="image008">
            <a:extLst>
              <a:ext uri="{FF2B5EF4-FFF2-40B4-BE49-F238E27FC236}">
                <a16:creationId xmlns:a16="http://schemas.microsoft.com/office/drawing/2014/main" id="{7324C6C3-4A9D-4B40-A7E9-9FB64C11AB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052513"/>
            <a:ext cx="238125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2552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Battery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13</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7" name="Text Box 3">
            <a:extLst>
              <a:ext uri="{FF2B5EF4-FFF2-40B4-BE49-F238E27FC236}">
                <a16:creationId xmlns:a16="http://schemas.microsoft.com/office/drawing/2014/main" id="{1A31DFF3-34DC-437A-87C3-9497DE332514}"/>
              </a:ext>
            </a:extLst>
          </p:cNvPr>
          <p:cNvSpPr txBox="1">
            <a:spLocks noChangeArrowheads="1"/>
          </p:cNvSpPr>
          <p:nvPr/>
        </p:nvSpPr>
        <p:spPr bwMode="auto">
          <a:xfrm>
            <a:off x="245745" y="731262"/>
            <a:ext cx="8652510" cy="2755113"/>
          </a:xfrm>
          <a:prstGeom prst="rect">
            <a:avLst/>
          </a:prstGeom>
          <a:noFill/>
          <a:ln w="9525">
            <a:noFill/>
            <a:miter lim="800000"/>
            <a:headEnd/>
            <a:tailEnd/>
          </a:ln>
          <a:effectLst/>
        </p:spPr>
        <p:txBody>
          <a:bodyPr wrap="square">
            <a:spAutoFit/>
          </a:bodyPr>
          <a:lstStyle/>
          <a:p>
            <a:pPr marL="285750" indent="-285750" algn="just">
              <a:lnSpc>
                <a:spcPct val="150000"/>
              </a:lnSpc>
              <a:spcBef>
                <a:spcPct val="50000"/>
              </a:spcBef>
              <a:buFont typeface="Arial" panose="020B0604020202020204" pitchFamily="34" charset="0"/>
              <a:buChar char="•"/>
            </a:pPr>
            <a:r>
              <a:rPr lang="en-US" sz="1600" b="1" dirty="0">
                <a:latin typeface="Cambria" panose="02040503050406030204" pitchFamily="18" charset="0"/>
                <a:ea typeface="Cambria" panose="02040503050406030204" pitchFamily="18" charset="0"/>
                <a:cs typeface="Times New Roman" pitchFamily="18" charset="0"/>
              </a:rPr>
              <a:t>Designed for load leveling</a:t>
            </a:r>
          </a:p>
          <a:p>
            <a:pPr marL="285750" indent="-285750" algn="just">
              <a:lnSpc>
                <a:spcPct val="150000"/>
              </a:lnSpc>
              <a:spcBef>
                <a:spcPct val="50000"/>
              </a:spcBef>
              <a:buFont typeface="Arial" panose="020B0604020202020204" pitchFamily="34" charset="0"/>
              <a:buChar char="•"/>
            </a:pPr>
            <a:r>
              <a:rPr lang="en-US" sz="1600" b="1" dirty="0">
                <a:latin typeface="Cambria" panose="02040503050406030204" pitchFamily="18" charset="0"/>
                <a:ea typeface="Cambria" panose="02040503050406030204" pitchFamily="18" charset="0"/>
                <a:cs typeface="Times New Roman" pitchFamily="18" charset="0"/>
              </a:rPr>
              <a:t>Large number of batteries charged during low demand periods</a:t>
            </a:r>
          </a:p>
          <a:p>
            <a:pPr marL="285750" indent="-285750" algn="just">
              <a:lnSpc>
                <a:spcPct val="150000"/>
              </a:lnSpc>
              <a:spcBef>
                <a:spcPct val="50000"/>
              </a:spcBef>
              <a:buFont typeface="Arial" panose="020B0604020202020204" pitchFamily="34" charset="0"/>
              <a:buChar char="•"/>
            </a:pPr>
            <a:r>
              <a:rPr lang="en-US" sz="1600" b="1" dirty="0">
                <a:solidFill>
                  <a:srgbClr val="FF0000"/>
                </a:solidFill>
                <a:latin typeface="Cambria" panose="02040503050406030204" pitchFamily="18" charset="0"/>
                <a:ea typeface="Cambria" panose="02040503050406030204" pitchFamily="18" charset="0"/>
                <a:cs typeface="Times New Roman" pitchFamily="18" charset="0"/>
              </a:rPr>
              <a:t>Batteries require environmentally damaging chemicals</a:t>
            </a:r>
          </a:p>
          <a:p>
            <a:pPr marL="285750" indent="-285750" algn="just">
              <a:lnSpc>
                <a:spcPct val="150000"/>
              </a:lnSpc>
              <a:spcBef>
                <a:spcPct val="50000"/>
              </a:spcBef>
              <a:buFont typeface="Arial" panose="020B0604020202020204" pitchFamily="34" charset="0"/>
              <a:buChar char="•"/>
            </a:pPr>
            <a:r>
              <a:rPr lang="en-US" sz="1600" b="1" dirty="0">
                <a:latin typeface="Cambria" panose="02040503050406030204" pitchFamily="18" charset="0"/>
                <a:ea typeface="Cambria" panose="02040503050406030204" pitchFamily="18" charset="0"/>
                <a:cs typeface="Times New Roman" pitchFamily="18" charset="0"/>
              </a:rPr>
              <a:t>Typical installation: Southern California Edison</a:t>
            </a:r>
          </a:p>
          <a:p>
            <a:pPr marL="285750" indent="-285750" algn="just">
              <a:lnSpc>
                <a:spcPct val="150000"/>
              </a:lnSpc>
              <a:spcBef>
                <a:spcPct val="50000"/>
              </a:spcBef>
              <a:buFont typeface="Arial" panose="020B0604020202020204" pitchFamily="34" charset="0"/>
              <a:buChar char="•"/>
            </a:pPr>
            <a:r>
              <a:rPr lang="en-US" sz="1600" b="1" dirty="0">
                <a:latin typeface="Cambria" panose="02040503050406030204" pitchFamily="18" charset="0"/>
                <a:ea typeface="Cambria" panose="02040503050406030204" pitchFamily="18" charset="0"/>
                <a:cs typeface="Times New Roman" pitchFamily="18" charset="0"/>
              </a:rPr>
              <a:t>8000 lead acid battery modules to deliver up to 10 MW of power for four hours of continuous discharge</a:t>
            </a:r>
          </a:p>
        </p:txBody>
      </p:sp>
      <p:sp>
        <p:nvSpPr>
          <p:cNvPr id="18" name="Text Box 3">
            <a:extLst>
              <a:ext uri="{FF2B5EF4-FFF2-40B4-BE49-F238E27FC236}">
                <a16:creationId xmlns:a16="http://schemas.microsoft.com/office/drawing/2014/main" id="{8C625756-8A82-4081-8371-F53013BE7148}"/>
              </a:ext>
            </a:extLst>
          </p:cNvPr>
          <p:cNvSpPr txBox="1">
            <a:spLocks noChangeArrowheads="1"/>
          </p:cNvSpPr>
          <p:nvPr/>
        </p:nvSpPr>
        <p:spPr bwMode="auto">
          <a:xfrm>
            <a:off x="678278" y="3624689"/>
            <a:ext cx="8652510" cy="2185214"/>
          </a:xfrm>
          <a:prstGeom prst="rect">
            <a:avLst/>
          </a:prstGeom>
          <a:noFill/>
          <a:ln w="9525">
            <a:noFill/>
            <a:miter lim="800000"/>
            <a:headEnd/>
            <a:tailEnd/>
          </a:ln>
          <a:effectLst/>
        </p:spPr>
        <p:txBody>
          <a:bodyPr wrap="square">
            <a:spAutoFit/>
          </a:bodyPr>
          <a:lstStyle/>
          <a:p>
            <a:pPr algn="ctr">
              <a:lnSpc>
                <a:spcPct val="150000"/>
              </a:lnSpc>
              <a:spcBef>
                <a:spcPct val="50000"/>
              </a:spcBef>
            </a:pPr>
            <a:r>
              <a:rPr lang="en-US" sz="1600" b="1" dirty="0">
                <a:solidFill>
                  <a:srgbClr val="FF0000"/>
                </a:solidFill>
                <a:latin typeface="Cambria" panose="02040503050406030204" pitchFamily="18" charset="0"/>
                <a:ea typeface="Cambria" panose="02040503050406030204" pitchFamily="18" charset="0"/>
                <a:cs typeface="Times New Roman" pitchFamily="18" charset="0"/>
              </a:rPr>
              <a:t>Performance Factors</a:t>
            </a:r>
          </a:p>
          <a:p>
            <a:pPr marL="342900" indent="-342900" algn="just">
              <a:spcBef>
                <a:spcPct val="50000"/>
              </a:spcBef>
              <a:buFont typeface="+mj-lt"/>
              <a:buAutoNum type="arabicPeriod"/>
            </a:pPr>
            <a:r>
              <a:rPr lang="en-US" sz="1600" b="1" dirty="0">
                <a:latin typeface="Cambria" panose="02040503050406030204" pitchFamily="18" charset="0"/>
                <a:ea typeface="Cambria" panose="02040503050406030204" pitchFamily="18" charset="0"/>
                <a:cs typeface="Times New Roman" pitchFamily="18" charset="0"/>
              </a:rPr>
              <a:t>Life time (Maximum Number of charge and discharge cycles)</a:t>
            </a:r>
          </a:p>
          <a:p>
            <a:pPr marL="342900" indent="-342900" algn="just">
              <a:spcBef>
                <a:spcPct val="50000"/>
              </a:spcBef>
              <a:buFont typeface="+mj-lt"/>
              <a:buAutoNum type="arabicPeriod"/>
            </a:pPr>
            <a:r>
              <a:rPr lang="en-US" sz="1600" b="1" dirty="0">
                <a:latin typeface="Cambria" panose="02040503050406030204" pitchFamily="18" charset="0"/>
                <a:ea typeface="Cambria" panose="02040503050406030204" pitchFamily="18" charset="0"/>
                <a:cs typeface="Times New Roman" pitchFamily="18" charset="0"/>
              </a:rPr>
              <a:t>Overall cycle efficiency</a:t>
            </a:r>
          </a:p>
          <a:p>
            <a:pPr marL="342900" indent="-342900" algn="just">
              <a:spcBef>
                <a:spcPct val="50000"/>
              </a:spcBef>
              <a:buFont typeface="+mj-lt"/>
              <a:buAutoNum type="arabicPeriod"/>
            </a:pPr>
            <a:r>
              <a:rPr lang="en-US" sz="1600" b="1" dirty="0">
                <a:latin typeface="Cambria" panose="02040503050406030204" pitchFamily="18" charset="0"/>
                <a:ea typeface="Cambria" panose="02040503050406030204" pitchFamily="18" charset="0"/>
                <a:cs typeface="Times New Roman" pitchFamily="18" charset="0"/>
              </a:rPr>
              <a:t>Depth of discharge per cycle (deep cycle – less instant energy but longer term energy delivery, e.g. Golf cart battery)</a:t>
            </a:r>
          </a:p>
          <a:p>
            <a:pPr marL="342900" indent="-342900" algn="just">
              <a:spcBef>
                <a:spcPct val="50000"/>
              </a:spcBef>
              <a:buFont typeface="+mj-lt"/>
              <a:buAutoNum type="arabicPeriod"/>
            </a:pPr>
            <a:r>
              <a:rPr lang="en-US" sz="1600" b="1" dirty="0">
                <a:latin typeface="Cambria" panose="02040503050406030204" pitchFamily="18" charset="0"/>
                <a:ea typeface="Cambria" panose="02040503050406030204" pitchFamily="18" charset="0"/>
                <a:cs typeface="Times New Roman" pitchFamily="18" charset="0"/>
              </a:rPr>
              <a:t>Cost of unit of power or energy stored.</a:t>
            </a:r>
          </a:p>
        </p:txBody>
      </p:sp>
    </p:spTree>
    <p:extLst>
      <p:ext uri="{BB962C8B-B14F-4D97-AF65-F5344CB8AC3E}">
        <p14:creationId xmlns:p14="http://schemas.microsoft.com/office/powerpoint/2010/main" val="397299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Battery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14</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7" descr="Screen Clipping">
            <a:extLst>
              <a:ext uri="{FF2B5EF4-FFF2-40B4-BE49-F238E27FC236}">
                <a16:creationId xmlns:a16="http://schemas.microsoft.com/office/drawing/2014/main" id="{9E7523D5-9E06-45E0-9554-8740AEE26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148" y="1082585"/>
            <a:ext cx="5555704" cy="4692830"/>
          </a:xfrm>
          <a:prstGeom prst="rect">
            <a:avLst/>
          </a:prstGeom>
        </p:spPr>
      </p:pic>
    </p:spTree>
    <p:extLst>
      <p:ext uri="{BB962C8B-B14F-4D97-AF65-F5344CB8AC3E}">
        <p14:creationId xmlns:p14="http://schemas.microsoft.com/office/powerpoint/2010/main" val="982022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Battery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15</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3" name="Text Box 3">
            <a:extLst>
              <a:ext uri="{FF2B5EF4-FFF2-40B4-BE49-F238E27FC236}">
                <a16:creationId xmlns:a16="http://schemas.microsoft.com/office/drawing/2014/main" id="{95C1F9D1-31BC-4257-8C3B-965329412FBC}"/>
              </a:ext>
            </a:extLst>
          </p:cNvPr>
          <p:cNvSpPr txBox="1">
            <a:spLocks noChangeArrowheads="1"/>
          </p:cNvSpPr>
          <p:nvPr/>
        </p:nvSpPr>
        <p:spPr bwMode="auto">
          <a:xfrm>
            <a:off x="-2574687" y="647036"/>
            <a:ext cx="8652510" cy="456472"/>
          </a:xfrm>
          <a:prstGeom prst="rect">
            <a:avLst/>
          </a:prstGeom>
          <a:noFill/>
          <a:ln w="9525">
            <a:noFill/>
            <a:miter lim="800000"/>
            <a:headEnd/>
            <a:tailEnd/>
          </a:ln>
          <a:effectLst/>
        </p:spPr>
        <p:txBody>
          <a:bodyPr wrap="square">
            <a:spAutoFit/>
          </a:bodyPr>
          <a:lstStyle/>
          <a:p>
            <a:pPr algn="ctr">
              <a:lnSpc>
                <a:spcPct val="150000"/>
              </a:lnSpc>
              <a:spcBef>
                <a:spcPct val="50000"/>
              </a:spcBef>
            </a:pPr>
            <a:r>
              <a:rPr lang="en-US" b="1" dirty="0">
                <a:solidFill>
                  <a:srgbClr val="FF0000"/>
                </a:solidFill>
                <a:latin typeface="Cambria" panose="02040503050406030204" pitchFamily="18" charset="0"/>
                <a:ea typeface="Cambria" panose="02040503050406030204" pitchFamily="18" charset="0"/>
                <a:cs typeface="Times New Roman" pitchFamily="18" charset="0"/>
              </a:rPr>
              <a:t>Li-ion Battery Operation</a:t>
            </a:r>
          </a:p>
        </p:txBody>
      </p:sp>
      <p:sp>
        <p:nvSpPr>
          <p:cNvPr id="14" name="Text Box 3">
            <a:extLst>
              <a:ext uri="{FF2B5EF4-FFF2-40B4-BE49-F238E27FC236}">
                <a16:creationId xmlns:a16="http://schemas.microsoft.com/office/drawing/2014/main" id="{5EF1AE7C-26B1-4190-BBDB-7D51DA73CAFD}"/>
              </a:ext>
            </a:extLst>
          </p:cNvPr>
          <p:cNvSpPr txBox="1">
            <a:spLocks noChangeArrowheads="1"/>
          </p:cNvSpPr>
          <p:nvPr/>
        </p:nvSpPr>
        <p:spPr bwMode="auto">
          <a:xfrm>
            <a:off x="5942384" y="1280231"/>
            <a:ext cx="3024337" cy="3863109"/>
          </a:xfrm>
          <a:prstGeom prst="rect">
            <a:avLst/>
          </a:prstGeom>
          <a:noFill/>
          <a:ln w="9525">
            <a:noFill/>
            <a:miter lim="800000"/>
            <a:headEnd/>
            <a:tailEnd/>
          </a:ln>
          <a:effectLst/>
        </p:spPr>
        <p:txBody>
          <a:bodyPr wrap="square">
            <a:spAutoFit/>
          </a:bodyPr>
          <a:lstStyle/>
          <a:p>
            <a:pPr marL="285750" indent="-285750" algn="just">
              <a:lnSpc>
                <a:spcPct val="150000"/>
              </a:lnSpc>
              <a:spcBef>
                <a:spcPct val="50000"/>
              </a:spcBef>
              <a:buFont typeface="Arial" panose="020B0604020202020204" pitchFamily="34" charset="0"/>
              <a:buChar char="•"/>
            </a:pPr>
            <a:r>
              <a:rPr lang="en-US" sz="1600" b="1" dirty="0">
                <a:solidFill>
                  <a:srgbClr val="000000"/>
                </a:solidFill>
                <a:latin typeface="Cambria" panose="02040503050406030204" pitchFamily="18" charset="0"/>
                <a:ea typeface="Cambria" panose="02040503050406030204" pitchFamily="18" charset="0"/>
                <a:cs typeface="Times New Roman" pitchFamily="18" charset="0"/>
              </a:rPr>
              <a:t>In many Li-ion batteries, the cathode is made from lithium cobalt oxide.</a:t>
            </a:r>
          </a:p>
          <a:p>
            <a:pPr marL="285750" indent="-285750" algn="just">
              <a:lnSpc>
                <a:spcPct val="150000"/>
              </a:lnSpc>
              <a:spcBef>
                <a:spcPct val="50000"/>
              </a:spcBef>
              <a:buFont typeface="Arial" panose="020B0604020202020204" pitchFamily="34" charset="0"/>
              <a:buChar char="•"/>
            </a:pPr>
            <a:r>
              <a:rPr lang="en-US" sz="1600" b="1" dirty="0">
                <a:solidFill>
                  <a:srgbClr val="000000"/>
                </a:solidFill>
                <a:latin typeface="Cambria" panose="02040503050406030204" pitchFamily="18" charset="0"/>
                <a:ea typeface="Cambria" panose="02040503050406030204" pitchFamily="18" charset="0"/>
                <a:cs typeface="Times New Roman" pitchFamily="18" charset="0"/>
              </a:rPr>
              <a:t>Replacing cobalt with another metal, Chromium, for example has up to six active electrons compared with cobalt’s maximum of three. This may result in 500 watt-hours per kg.</a:t>
            </a:r>
          </a:p>
        </p:txBody>
      </p:sp>
      <p:pic>
        <p:nvPicPr>
          <p:cNvPr id="15" name="Picture 14">
            <a:extLst>
              <a:ext uri="{FF2B5EF4-FFF2-40B4-BE49-F238E27FC236}">
                <a16:creationId xmlns:a16="http://schemas.microsoft.com/office/drawing/2014/main" id="{8A15F4F8-BC9D-4CC6-B681-1D51FBE41C88}"/>
              </a:ext>
            </a:extLst>
          </p:cNvPr>
          <p:cNvPicPr>
            <a:picLocks noChangeAspect="1"/>
          </p:cNvPicPr>
          <p:nvPr/>
        </p:nvPicPr>
        <p:blipFill>
          <a:blip r:embed="rId3"/>
          <a:stretch>
            <a:fillRect/>
          </a:stretch>
        </p:blipFill>
        <p:spPr>
          <a:xfrm>
            <a:off x="251519" y="1165366"/>
            <a:ext cx="5709931" cy="4135841"/>
          </a:xfrm>
          <a:prstGeom prst="rect">
            <a:avLst/>
          </a:prstGeom>
        </p:spPr>
      </p:pic>
    </p:spTree>
    <p:extLst>
      <p:ext uri="{BB962C8B-B14F-4D97-AF65-F5344CB8AC3E}">
        <p14:creationId xmlns:p14="http://schemas.microsoft.com/office/powerpoint/2010/main" val="1729851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925706" y="89928"/>
            <a:ext cx="5292588"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Potential Energy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16</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0" name="Content Placeholder 7" descr="Screen Clipping">
            <a:extLst>
              <a:ext uri="{FF2B5EF4-FFF2-40B4-BE49-F238E27FC236}">
                <a16:creationId xmlns:a16="http://schemas.microsoft.com/office/drawing/2014/main" id="{51253335-2C72-4A26-B02C-CBD35FCC2864}"/>
              </a:ext>
            </a:extLst>
          </p:cNvPr>
          <p:cNvPicPr>
            <a:picLocks noChangeAspect="1"/>
          </p:cNvPicPr>
          <p:nvPr/>
        </p:nvPicPr>
        <p:blipFill rotWithShape="1">
          <a:blip r:embed="rId3">
            <a:extLst>
              <a:ext uri="{28A0092B-C50C-407E-A947-70E740481C1C}">
                <a14:useLocalDpi xmlns:a14="http://schemas.microsoft.com/office/drawing/2010/main" val="0"/>
              </a:ext>
            </a:extLst>
          </a:blip>
          <a:srcRect t="3372"/>
          <a:stretch/>
        </p:blipFill>
        <p:spPr>
          <a:xfrm>
            <a:off x="1894281" y="1766360"/>
            <a:ext cx="7097116" cy="4215911"/>
          </a:xfrm>
          <a:prstGeom prst="rect">
            <a:avLst/>
          </a:prstGeom>
        </p:spPr>
      </p:pic>
      <p:sp>
        <p:nvSpPr>
          <p:cNvPr id="11" name="1 Rectángulo">
            <a:extLst>
              <a:ext uri="{FF2B5EF4-FFF2-40B4-BE49-F238E27FC236}">
                <a16:creationId xmlns:a16="http://schemas.microsoft.com/office/drawing/2014/main" id="{820ED2B9-0B18-4006-85CC-EF7956A21082}"/>
              </a:ext>
            </a:extLst>
          </p:cNvPr>
          <p:cNvSpPr>
            <a:spLocks noChangeArrowheads="1"/>
          </p:cNvSpPr>
          <p:nvPr/>
        </p:nvSpPr>
        <p:spPr bwMode="auto">
          <a:xfrm>
            <a:off x="19675" y="1044693"/>
            <a:ext cx="8991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eaLnBrk="1" hangingPunct="1">
              <a:lnSpc>
                <a:spcPct val="150000"/>
              </a:lnSpc>
              <a:buFont typeface="Arial" panose="020B0604020202020204" pitchFamily="34" charset="0"/>
              <a:buChar char="•"/>
            </a:pPr>
            <a:r>
              <a:rPr lang="en-GB" altLang="en-US" sz="1600" b="1">
                <a:latin typeface="Cambria" panose="02040503050406030204" pitchFamily="18" charset="0"/>
                <a:ea typeface="Cambria" panose="02040503050406030204" pitchFamily="18" charset="0"/>
                <a:cs typeface="Times New Roman" panose="02020603050405020304" pitchFamily="18" charset="0"/>
              </a:rPr>
              <a:t>Use excess energy to pump water uphill from a lower reservoir to higher reservoir.</a:t>
            </a:r>
          </a:p>
          <a:p>
            <a:pPr marL="285750" indent="-285750" eaLnBrk="1" hangingPunct="1">
              <a:lnSpc>
                <a:spcPct val="150000"/>
              </a:lnSpc>
              <a:buFont typeface="Arial" panose="020B0604020202020204" pitchFamily="34" charset="0"/>
              <a:buChar char="•"/>
            </a:pPr>
            <a:r>
              <a:rPr lang="en-GB" altLang="en-US" sz="1600" b="1">
                <a:latin typeface="Cambria" panose="02040503050406030204" pitchFamily="18" charset="0"/>
                <a:ea typeface="Cambria" panose="02040503050406030204" pitchFamily="18" charset="0"/>
                <a:cs typeface="Times New Roman" panose="02020603050405020304" pitchFamily="18" charset="0"/>
              </a:rPr>
              <a:t>Energy recovery depends on total volume of water and its height above the turbine location.</a:t>
            </a:r>
          </a:p>
          <a:p>
            <a:pPr marL="285750" indent="-285750" eaLnBrk="1" hangingPunct="1">
              <a:lnSpc>
                <a:spcPct val="150000"/>
              </a:lnSpc>
              <a:buFont typeface="Arial" panose="020B0604020202020204" pitchFamily="34" charset="0"/>
              <a:buChar char="•"/>
            </a:pPr>
            <a:r>
              <a:rPr lang="en-GB" altLang="en-US" sz="1600" b="1">
                <a:latin typeface="Cambria" panose="02040503050406030204" pitchFamily="18" charset="0"/>
                <a:ea typeface="Cambria" panose="02040503050406030204" pitchFamily="18" charset="0"/>
                <a:cs typeface="Times New Roman" panose="02020603050405020304" pitchFamily="18" charset="0"/>
              </a:rPr>
              <a:t>The efficiency of pumping : 80%</a:t>
            </a:r>
          </a:p>
          <a:p>
            <a:pPr marL="285750" indent="-285750" eaLnBrk="1" hangingPunct="1">
              <a:lnSpc>
                <a:spcPct val="150000"/>
              </a:lnSpc>
              <a:buFont typeface="Arial" panose="020B0604020202020204" pitchFamily="34" charset="0"/>
              <a:buChar char="•"/>
            </a:pPr>
            <a:r>
              <a:rPr lang="en-GB" altLang="en-US" sz="1600" b="1">
                <a:latin typeface="Cambria" panose="02040503050406030204" pitchFamily="18" charset="0"/>
                <a:ea typeface="Cambria" panose="02040503050406030204" pitchFamily="18" charset="0"/>
                <a:cs typeface="Times New Roman" panose="02020603050405020304" pitchFamily="18" charset="0"/>
              </a:rPr>
              <a:t>Net efficiency : 0.8 X 0.8 = 0.64</a:t>
            </a:r>
          </a:p>
          <a:p>
            <a:pPr marL="285750" indent="-285750" eaLnBrk="1" hangingPunct="1">
              <a:lnSpc>
                <a:spcPct val="150000"/>
              </a:lnSpc>
              <a:buFont typeface="Arial" panose="020B0604020202020204" pitchFamily="34" charset="0"/>
              <a:buChar char="•"/>
            </a:pPr>
            <a:r>
              <a:rPr lang="en-GB" altLang="en-US" sz="1600" b="1">
                <a:latin typeface="Cambria" panose="02040503050406030204" pitchFamily="18" charset="0"/>
                <a:ea typeface="Cambria" panose="02040503050406030204" pitchFamily="18" charset="0"/>
                <a:cs typeface="Times New Roman" panose="02020603050405020304" pitchFamily="18" charset="0"/>
              </a:rPr>
              <a:t>The typical coal power plant efficiency ~ 40%</a:t>
            </a:r>
            <a:endParaRPr lang="en-GB" altLang="en-US" sz="16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12" name="1 Rectángulo">
            <a:extLst>
              <a:ext uri="{FF2B5EF4-FFF2-40B4-BE49-F238E27FC236}">
                <a16:creationId xmlns:a16="http://schemas.microsoft.com/office/drawing/2014/main" id="{76433149-27D3-4B23-B1A3-DF4527BE9F5A}"/>
              </a:ext>
            </a:extLst>
          </p:cNvPr>
          <p:cNvSpPr>
            <a:spLocks noChangeArrowheads="1"/>
          </p:cNvSpPr>
          <p:nvPr/>
        </p:nvSpPr>
        <p:spPr bwMode="auto">
          <a:xfrm>
            <a:off x="-2920267" y="615211"/>
            <a:ext cx="8991600" cy="496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50000"/>
              </a:lnSpc>
            </a:pPr>
            <a:r>
              <a:rPr lang="en-GB" alt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Pumped Hydropower:</a:t>
            </a:r>
          </a:p>
        </p:txBody>
      </p:sp>
    </p:spTree>
    <p:extLst>
      <p:ext uri="{BB962C8B-B14F-4D97-AF65-F5344CB8AC3E}">
        <p14:creationId xmlns:p14="http://schemas.microsoft.com/office/powerpoint/2010/main" val="289652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611560" y="148570"/>
            <a:ext cx="8118902" cy="113877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Compressed Air Energy Storage (CAES) System</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17</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3" name="Content Placeholder 7" descr="Screen Clipping">
            <a:extLst>
              <a:ext uri="{FF2B5EF4-FFF2-40B4-BE49-F238E27FC236}">
                <a16:creationId xmlns:a16="http://schemas.microsoft.com/office/drawing/2014/main" id="{13C7FAB7-7F39-4A05-AFAE-67F3890D30B9}"/>
              </a:ext>
            </a:extLst>
          </p:cNvPr>
          <p:cNvPicPr>
            <a:picLocks noChangeAspect="1"/>
          </p:cNvPicPr>
          <p:nvPr/>
        </p:nvPicPr>
        <p:blipFill rotWithShape="1">
          <a:blip r:embed="rId3">
            <a:extLst>
              <a:ext uri="{28A0092B-C50C-407E-A947-70E740481C1C}">
                <a14:useLocalDpi xmlns:a14="http://schemas.microsoft.com/office/drawing/2010/main" val="0"/>
              </a:ext>
            </a:extLst>
          </a:blip>
          <a:srcRect t="7216"/>
          <a:stretch/>
        </p:blipFill>
        <p:spPr>
          <a:xfrm>
            <a:off x="923146" y="1772816"/>
            <a:ext cx="7495729" cy="4267200"/>
          </a:xfrm>
          <a:prstGeom prst="rect">
            <a:avLst/>
          </a:prstGeom>
        </p:spPr>
      </p:pic>
    </p:spTree>
    <p:extLst>
      <p:ext uri="{BB962C8B-B14F-4D97-AF65-F5344CB8AC3E}">
        <p14:creationId xmlns:p14="http://schemas.microsoft.com/office/powerpoint/2010/main" val="3608510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611560" y="148570"/>
            <a:ext cx="8118902" cy="113877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Compressed Air Energy Storage (CAES) System</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18</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7" descr="Screen Clipping">
            <a:extLst>
              <a:ext uri="{FF2B5EF4-FFF2-40B4-BE49-F238E27FC236}">
                <a16:creationId xmlns:a16="http://schemas.microsoft.com/office/drawing/2014/main" id="{3CA627C8-65CF-41F5-BF87-0B0A20437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397" y="1556792"/>
            <a:ext cx="6996660" cy="4320480"/>
          </a:xfrm>
          <a:prstGeom prst="rect">
            <a:avLst/>
          </a:prstGeom>
        </p:spPr>
      </p:pic>
    </p:spTree>
    <p:extLst>
      <p:ext uri="{BB962C8B-B14F-4D97-AF65-F5344CB8AC3E}">
        <p14:creationId xmlns:p14="http://schemas.microsoft.com/office/powerpoint/2010/main" val="91538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23828" y="167839"/>
            <a:ext cx="3096344"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Flywheels</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19</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A304E6-B7E4-4FAB-B92C-754479BFE3AF}"/>
              </a:ext>
            </a:extLst>
          </p:cNvPr>
          <p:cNvSpPr txBox="1"/>
          <p:nvPr/>
        </p:nvSpPr>
        <p:spPr>
          <a:xfrm>
            <a:off x="152400" y="685800"/>
            <a:ext cx="8812088" cy="4195957"/>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b="1" dirty="0">
                <a:solidFill>
                  <a:srgbClr val="000000"/>
                </a:solidFill>
                <a:latin typeface="Cambria" panose="02040503050406030204" pitchFamily="18" charset="0"/>
                <a:ea typeface="Cambria" panose="02040503050406030204" pitchFamily="18" charset="0"/>
              </a:rPr>
              <a:t>A flywheel is a mechanical battery storing energy mechanically in the form of kinetic energy.</a:t>
            </a:r>
          </a:p>
          <a:p>
            <a:pPr marL="342900" indent="-342900" algn="just">
              <a:lnSpc>
                <a:spcPct val="150000"/>
              </a:lnSpc>
              <a:buFont typeface="Arial" panose="020B0604020202020204" pitchFamily="34" charset="0"/>
              <a:buChar char="•"/>
            </a:pPr>
            <a:r>
              <a:rPr lang="en-US" b="1" dirty="0">
                <a:solidFill>
                  <a:srgbClr val="000000"/>
                </a:solidFill>
                <a:latin typeface="Cambria" panose="02040503050406030204" pitchFamily="18" charset="0"/>
                <a:ea typeface="Cambria" panose="02040503050406030204" pitchFamily="18" charset="0"/>
              </a:rPr>
              <a:t>It uses a electric motor to accelerate the rotor up to a high speed and return the electrical energy by using the same motor as a generator.</a:t>
            </a:r>
          </a:p>
          <a:p>
            <a:pPr marL="342900" indent="-342900" algn="just">
              <a:lnSpc>
                <a:spcPct val="150000"/>
              </a:lnSpc>
              <a:buFont typeface="Arial" panose="020B0604020202020204" pitchFamily="34" charset="0"/>
              <a:buChar char="•"/>
            </a:pPr>
            <a:r>
              <a:rPr lang="en-US" b="1" dirty="0">
                <a:solidFill>
                  <a:srgbClr val="000000"/>
                </a:solidFill>
                <a:latin typeface="Cambria" panose="02040503050406030204" pitchFamily="18" charset="0"/>
                <a:ea typeface="Cambria" panose="02040503050406030204" pitchFamily="18" charset="0"/>
              </a:rPr>
              <a:t>The rotational energy is delivered until friction overcomes it.</a:t>
            </a:r>
          </a:p>
          <a:p>
            <a:pPr marL="342900" indent="-342900" algn="just">
              <a:lnSpc>
                <a:spcPct val="150000"/>
              </a:lnSpc>
              <a:buFont typeface="Arial" panose="020B0604020202020204" pitchFamily="34" charset="0"/>
              <a:buChar char="•"/>
            </a:pPr>
            <a:r>
              <a:rPr lang="en-US" b="1" dirty="0">
                <a:solidFill>
                  <a:srgbClr val="000000"/>
                </a:solidFill>
                <a:latin typeface="Cambria" panose="02040503050406030204" pitchFamily="18" charset="0"/>
                <a:ea typeface="Cambria" panose="02040503050406030204" pitchFamily="18" charset="0"/>
              </a:rPr>
              <a:t>Flywheel has a higher energy density over chemical energy storage. </a:t>
            </a:r>
          </a:p>
          <a:p>
            <a:pPr marL="342900" indent="-342900" algn="just">
              <a:lnSpc>
                <a:spcPct val="150000"/>
              </a:lnSpc>
              <a:buFont typeface="Arial" panose="020B0604020202020204" pitchFamily="34" charset="0"/>
              <a:buChar char="•"/>
            </a:pPr>
            <a:r>
              <a:rPr lang="en-US" b="1" dirty="0">
                <a:solidFill>
                  <a:srgbClr val="000000"/>
                </a:solidFill>
                <a:latin typeface="Cambria" panose="02040503050406030204" pitchFamily="18" charset="0"/>
                <a:ea typeface="Cambria" panose="02040503050406030204" pitchFamily="18" charset="0"/>
              </a:rPr>
              <a:t>The rate at which energy can be exchanged into or out of the flywheel is limited only by the motor-generator design.</a:t>
            </a:r>
          </a:p>
          <a:p>
            <a:pPr marL="342900" indent="-342900" algn="just">
              <a:lnSpc>
                <a:spcPct val="150000"/>
              </a:lnSpc>
              <a:buFont typeface="Arial" panose="020B0604020202020204" pitchFamily="34" charset="0"/>
              <a:buChar char="•"/>
            </a:pPr>
            <a:r>
              <a:rPr lang="en-US" b="1" dirty="0">
                <a:solidFill>
                  <a:srgbClr val="000000"/>
                </a:solidFill>
                <a:latin typeface="Cambria" panose="02040503050406030204" pitchFamily="18" charset="0"/>
                <a:ea typeface="Cambria" panose="02040503050406030204" pitchFamily="18" charset="0"/>
              </a:rPr>
              <a:t>Flywheel purchase costs: $ 100 /kW - $300/kW</a:t>
            </a:r>
          </a:p>
          <a:p>
            <a:pPr marL="342900" indent="-342900" algn="just">
              <a:lnSpc>
                <a:spcPct val="150000"/>
              </a:lnSpc>
              <a:buFont typeface="Arial" panose="020B0604020202020204" pitchFamily="34" charset="0"/>
              <a:buChar char="•"/>
            </a:pPr>
            <a:r>
              <a:rPr lang="en-US" b="1" dirty="0">
                <a:solidFill>
                  <a:srgbClr val="000000"/>
                </a:solidFill>
                <a:latin typeface="Cambria" panose="02040503050406030204" pitchFamily="18" charset="0"/>
                <a:ea typeface="Cambria" panose="02040503050406030204" pitchFamily="18" charset="0"/>
              </a:rPr>
              <a:t>Installation cost: $20 /kW - $40 /kW</a:t>
            </a:r>
          </a:p>
        </p:txBody>
      </p:sp>
    </p:spTree>
    <p:extLst>
      <p:ext uri="{BB962C8B-B14F-4D97-AF65-F5344CB8AC3E}">
        <p14:creationId xmlns:p14="http://schemas.microsoft.com/office/powerpoint/2010/main" val="280527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663788" y="113467"/>
            <a:ext cx="3816424"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Energy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Text Box 3">
            <a:extLst>
              <a:ext uri="{FF2B5EF4-FFF2-40B4-BE49-F238E27FC236}">
                <a16:creationId xmlns:a16="http://schemas.microsoft.com/office/drawing/2014/main" id="{1295B14C-6F7D-4170-8A2D-E79A9BE1D501}"/>
              </a:ext>
            </a:extLst>
          </p:cNvPr>
          <p:cNvSpPr txBox="1">
            <a:spLocks noChangeArrowheads="1"/>
          </p:cNvSpPr>
          <p:nvPr/>
        </p:nvSpPr>
        <p:spPr bwMode="auto">
          <a:xfrm>
            <a:off x="304800" y="1311960"/>
            <a:ext cx="8652510" cy="456472"/>
          </a:xfrm>
          <a:prstGeom prst="rect">
            <a:avLst/>
          </a:prstGeom>
          <a:noFill/>
          <a:ln w="9525">
            <a:noFill/>
            <a:miter lim="800000"/>
            <a:headEnd/>
            <a:tailEnd/>
          </a:ln>
          <a:effectLst/>
        </p:spPr>
        <p:txBody>
          <a:bodyPr wrap="square">
            <a:spAutoFit/>
          </a:bodyPr>
          <a:lstStyle/>
          <a:p>
            <a:pPr marL="418386" indent="-418386" algn="just">
              <a:lnSpc>
                <a:spcPct val="150000"/>
              </a:lnSpc>
              <a:spcBef>
                <a:spcPct val="50000"/>
              </a:spcBef>
              <a:buFontTx/>
              <a:buChar char="•"/>
            </a:pPr>
            <a:r>
              <a:rPr lang="en-US" b="1" dirty="0">
                <a:latin typeface="Cambria" panose="02040503050406030204" pitchFamily="18" charset="0"/>
                <a:ea typeface="Cambria" panose="02040503050406030204" pitchFamily="18" charset="0"/>
                <a:cs typeface="Times New Roman" pitchFamily="18" charset="0"/>
              </a:rPr>
              <a:t>Storage modes are determined by the particular end-use applications.</a:t>
            </a:r>
          </a:p>
        </p:txBody>
      </p:sp>
      <p:sp>
        <p:nvSpPr>
          <p:cNvPr id="12" name="Text Box 4">
            <a:extLst>
              <a:ext uri="{FF2B5EF4-FFF2-40B4-BE49-F238E27FC236}">
                <a16:creationId xmlns:a16="http://schemas.microsoft.com/office/drawing/2014/main" id="{19BD9AF0-BBF8-439E-8220-666EB421D123}"/>
              </a:ext>
            </a:extLst>
          </p:cNvPr>
          <p:cNvSpPr txBox="1">
            <a:spLocks noChangeArrowheads="1"/>
          </p:cNvSpPr>
          <p:nvPr/>
        </p:nvSpPr>
        <p:spPr bwMode="auto">
          <a:xfrm>
            <a:off x="362566" y="2284025"/>
            <a:ext cx="2400300" cy="400110"/>
          </a:xfrm>
          <a:prstGeom prst="rect">
            <a:avLst/>
          </a:prstGeom>
          <a:noFill/>
          <a:ln w="9525">
            <a:noFill/>
            <a:miter lim="800000"/>
            <a:headEnd/>
            <a:tailEnd/>
          </a:ln>
          <a:effectLst/>
        </p:spPr>
        <p:txBody>
          <a:bodyPr>
            <a:spAutoFit/>
          </a:bodyPr>
          <a:lstStyle/>
          <a:p>
            <a:pPr>
              <a:spcBef>
                <a:spcPct val="50000"/>
              </a:spcBef>
            </a:pPr>
            <a:r>
              <a:rPr lang="en-US" sz="2000" b="1" u="sng" dirty="0">
                <a:solidFill>
                  <a:srgbClr val="FF0000"/>
                </a:solidFill>
                <a:latin typeface="Cambria" panose="02040503050406030204" pitchFamily="18" charset="0"/>
                <a:ea typeface="Cambria" panose="02040503050406030204" pitchFamily="18" charset="0"/>
              </a:rPr>
              <a:t>Main Parameter:</a:t>
            </a:r>
          </a:p>
        </p:txBody>
      </p:sp>
      <mc:AlternateContent xmlns:mc="http://schemas.openxmlformats.org/markup-compatibility/2006" xmlns:a14="http://schemas.microsoft.com/office/drawing/2010/main">
        <mc:Choice Requires="a14">
          <p:sp>
            <p:nvSpPr>
              <p:cNvPr id="13" name="Text Box 3">
                <a:extLst>
                  <a:ext uri="{FF2B5EF4-FFF2-40B4-BE49-F238E27FC236}">
                    <a16:creationId xmlns:a16="http://schemas.microsoft.com/office/drawing/2014/main" id="{CBB8F8F1-BAE9-4D73-BDB0-6B03A87C21C2}"/>
                  </a:ext>
                </a:extLst>
              </p:cNvPr>
              <p:cNvSpPr txBox="1">
                <a:spLocks noChangeArrowheads="1"/>
              </p:cNvSpPr>
              <p:nvPr/>
            </p:nvSpPr>
            <p:spPr bwMode="auto">
              <a:xfrm>
                <a:off x="362566" y="2705154"/>
                <a:ext cx="8781434" cy="3175485"/>
              </a:xfrm>
              <a:prstGeom prst="rect">
                <a:avLst/>
              </a:prstGeom>
              <a:noFill/>
              <a:ln w="9525">
                <a:noFill/>
                <a:miter lim="800000"/>
                <a:headEnd/>
                <a:tailEnd/>
              </a:ln>
              <a:effectLst/>
            </p:spPr>
            <p:txBody>
              <a:bodyPr wrap="square">
                <a:spAutoFit/>
              </a:bodyPr>
              <a:lstStyle/>
              <a:p>
                <a:pPr algn="just">
                  <a:spcBef>
                    <a:spcPct val="50000"/>
                  </a:spcBef>
                </a:pPr>
                <a:r>
                  <a:rPr lang="en-US" b="1" dirty="0">
                    <a:solidFill>
                      <a:srgbClr val="FF0000"/>
                    </a:solidFill>
                    <a:latin typeface="Cambria" panose="02040503050406030204" pitchFamily="18" charset="0"/>
                    <a:ea typeface="Cambria" panose="02040503050406030204" pitchFamily="18" charset="0"/>
                    <a:cs typeface="Times New Roman" pitchFamily="18" charset="0"/>
                  </a:rPr>
                  <a:t>Energy Density: </a:t>
                </a:r>
                <a:r>
                  <a:rPr lang="en-US" b="1" dirty="0">
                    <a:latin typeface="Cambria" panose="02040503050406030204" pitchFamily="18" charset="0"/>
                    <a:ea typeface="Cambria" panose="02040503050406030204" pitchFamily="18" charset="0"/>
                    <a:cs typeface="Times New Roman" pitchFamily="18" charset="0"/>
                  </a:rPr>
                  <a:t>The amount of energy that can be stored.</a:t>
                </a:r>
              </a:p>
              <a:p>
                <a:pPr algn="just">
                  <a:spcBef>
                    <a:spcPct val="50000"/>
                  </a:spcBef>
                </a:pPr>
                <a:r>
                  <a:rPr lang="en-US" b="1" dirty="0">
                    <a:solidFill>
                      <a:srgbClr val="FF0000"/>
                    </a:solidFill>
                    <a:latin typeface="Cambria" panose="02040503050406030204" pitchFamily="18" charset="0"/>
                    <a:ea typeface="Cambria" panose="02040503050406030204" pitchFamily="18" charset="0"/>
                    <a:cs typeface="Times New Roman" pitchFamily="18" charset="0"/>
                  </a:rPr>
                  <a:t>Recovery Rate: </a:t>
                </a:r>
                <a:r>
                  <a:rPr lang="en-US" b="1" dirty="0">
                    <a:latin typeface="Cambria" panose="02040503050406030204" pitchFamily="18" charset="0"/>
                    <a:ea typeface="Cambria" panose="02040503050406030204" pitchFamily="18" charset="0"/>
                    <a:cs typeface="Times New Roman" pitchFamily="18" charset="0"/>
                  </a:rPr>
                  <a:t>The efficiency at which the energy can be recovered.</a:t>
                </a:r>
              </a:p>
              <a:p>
                <a:pPr algn="just">
                  <a:lnSpc>
                    <a:spcPct val="150000"/>
                  </a:lnSpc>
                  <a:spcBef>
                    <a:spcPct val="50000"/>
                  </a:spcBef>
                </a:pPr>
                <a:r>
                  <a:rPr lang="en-US" b="1" dirty="0">
                    <a:latin typeface="Cambria" panose="02040503050406030204" pitchFamily="18" charset="0"/>
                    <a:ea typeface="Cambria" panose="02040503050406030204" pitchFamily="18" charset="0"/>
                    <a:cs typeface="Times New Roman" pitchFamily="18" charset="0"/>
                  </a:rPr>
                  <a:t>For example, Hydrogen has one of the highest storage densities (kWh/kg) of 38 as compared to that of lead acid batteries, 0.04.</a:t>
                </a:r>
              </a:p>
              <a:p>
                <a:pPr algn="just">
                  <a:lnSpc>
                    <a:spcPct val="150000"/>
                  </a:lnSpc>
                  <a:spcBef>
                    <a:spcPct val="50000"/>
                  </a:spcBef>
                </a:pPr>
                <a:r>
                  <a:rPr lang="en-US" b="1" dirty="0">
                    <a:latin typeface="Cambria" panose="02040503050406030204" pitchFamily="18" charset="0"/>
                    <a:ea typeface="Cambria" panose="02040503050406030204" pitchFamily="18" charset="0"/>
                    <a:cs typeface="Times New Roman" pitchFamily="18" charset="0"/>
                  </a:rPr>
                  <a:t>The efficiency of work exchange process:</a:t>
                </a:r>
              </a:p>
              <a:p>
                <a:pPr algn="ctr">
                  <a:spcBef>
                    <a:spcPct val="50000"/>
                  </a:spcBef>
                </a:pPr>
                <a:r>
                  <a:rPr lang="en-US" sz="1600" dirty="0">
                    <a:solidFill>
                      <a:srgbClr val="C00000"/>
                    </a:solidFill>
                    <a:latin typeface="Cambria" panose="02040503050406030204" pitchFamily="18" charset="0"/>
                    <a:ea typeface="Cambria" panose="02040503050406030204" pitchFamily="18" charset="0"/>
                    <a:cs typeface="Times New Roman" pitchFamily="18" charset="0"/>
                  </a:rPr>
                  <a:t> </a:t>
                </a:r>
                <a14:m>
                  <m:oMath xmlns:m="http://schemas.openxmlformats.org/officeDocument/2006/math">
                    <m:sSub>
                      <m:sSubPr>
                        <m:ctrlPr>
                          <a:rPr lang="en-US" sz="2400" b="1" i="1" smtClean="0">
                            <a:solidFill>
                              <a:schemeClr val="tx1"/>
                            </a:solidFill>
                            <a:latin typeface="Cambria Math" panose="02040503050406030204" pitchFamily="18" charset="0"/>
                            <a:cs typeface="Times New Roman" pitchFamily="18" charset="0"/>
                          </a:rPr>
                        </m:ctrlPr>
                      </m:sSubPr>
                      <m:e>
                        <m:r>
                          <a:rPr lang="en-US" sz="2400" b="1" i="0" smtClean="0">
                            <a:solidFill>
                              <a:schemeClr val="tx1"/>
                            </a:solidFill>
                            <a:latin typeface="Cambria Math" panose="02040503050406030204" pitchFamily="18" charset="0"/>
                            <a:ea typeface="Cambria Math" panose="02040503050406030204" pitchFamily="18" charset="0"/>
                            <a:cs typeface="Times New Roman" pitchFamily="18" charset="0"/>
                          </a:rPr>
                          <m:t>𝛈</m:t>
                        </m:r>
                      </m:e>
                      <m:sub>
                        <m:r>
                          <a:rPr lang="en-US" sz="2400" b="1" i="0" smtClean="0">
                            <a:solidFill>
                              <a:schemeClr val="tx1"/>
                            </a:solidFill>
                            <a:latin typeface="Cambria Math" panose="02040503050406030204" pitchFamily="18" charset="0"/>
                            <a:cs typeface="Times New Roman" pitchFamily="18" charset="0"/>
                          </a:rPr>
                          <m:t>𝐜𝐲𝐜𝐥𝐞</m:t>
                        </m:r>
                      </m:sub>
                    </m:sSub>
                    <m:r>
                      <a:rPr lang="en-US" sz="2400" b="1" i="0" smtClean="0">
                        <a:solidFill>
                          <a:schemeClr val="tx1"/>
                        </a:solidFill>
                        <a:latin typeface="Cambria Math" panose="02040503050406030204" pitchFamily="18" charset="0"/>
                        <a:cs typeface="Times New Roman" pitchFamily="18" charset="0"/>
                      </a:rPr>
                      <m:t>=</m:t>
                    </m:r>
                    <m:f>
                      <m:fPr>
                        <m:ctrlPr>
                          <a:rPr lang="en-US" sz="2400" b="1" i="1" smtClean="0">
                            <a:solidFill>
                              <a:schemeClr val="tx1"/>
                            </a:solidFill>
                            <a:latin typeface="Cambria Math" panose="02040503050406030204" pitchFamily="18" charset="0"/>
                            <a:cs typeface="Times New Roman" pitchFamily="18" charset="0"/>
                          </a:rPr>
                        </m:ctrlPr>
                      </m:fPr>
                      <m:num>
                        <m:sSub>
                          <m:sSubPr>
                            <m:ctrlPr>
                              <a:rPr lang="en-US" sz="2400" b="1" i="1" smtClean="0">
                                <a:solidFill>
                                  <a:schemeClr val="tx1"/>
                                </a:solidFill>
                                <a:latin typeface="Cambria Math" panose="02040503050406030204" pitchFamily="18" charset="0"/>
                                <a:cs typeface="Times New Roman" pitchFamily="18" charset="0"/>
                              </a:rPr>
                            </m:ctrlPr>
                          </m:sSubPr>
                          <m:e>
                            <m:r>
                              <a:rPr lang="en-US" sz="2400" b="1" i="0" smtClean="0">
                                <a:solidFill>
                                  <a:schemeClr val="tx1"/>
                                </a:solidFill>
                                <a:latin typeface="Cambria Math" panose="02040503050406030204" pitchFamily="18" charset="0"/>
                                <a:cs typeface="Times New Roman" pitchFamily="18" charset="0"/>
                              </a:rPr>
                              <m:t>𝐖</m:t>
                            </m:r>
                          </m:e>
                          <m:sub>
                            <m:r>
                              <a:rPr lang="en-US" sz="2400" b="1" i="0" smtClean="0">
                                <a:solidFill>
                                  <a:schemeClr val="tx1"/>
                                </a:solidFill>
                                <a:latin typeface="Cambria Math" panose="02040503050406030204" pitchFamily="18" charset="0"/>
                                <a:cs typeface="Times New Roman" pitchFamily="18" charset="0"/>
                              </a:rPr>
                              <m:t>𝐫𝐞𝐜𝐨𝐯𝐞𝐫𝐞𝐝</m:t>
                            </m:r>
                          </m:sub>
                        </m:sSub>
                      </m:num>
                      <m:den>
                        <m:sSub>
                          <m:sSubPr>
                            <m:ctrlPr>
                              <a:rPr lang="en-US" sz="2400" b="1" i="1" smtClean="0">
                                <a:solidFill>
                                  <a:schemeClr val="tx1"/>
                                </a:solidFill>
                                <a:latin typeface="Cambria Math" panose="02040503050406030204" pitchFamily="18" charset="0"/>
                                <a:cs typeface="Times New Roman" pitchFamily="18" charset="0"/>
                              </a:rPr>
                            </m:ctrlPr>
                          </m:sSubPr>
                          <m:e>
                            <m:r>
                              <a:rPr lang="en-US" sz="2400" b="1" i="0" smtClean="0">
                                <a:solidFill>
                                  <a:schemeClr val="tx1"/>
                                </a:solidFill>
                                <a:latin typeface="Cambria Math" panose="02040503050406030204" pitchFamily="18" charset="0"/>
                                <a:cs typeface="Times New Roman" pitchFamily="18" charset="0"/>
                              </a:rPr>
                              <m:t>𝐖</m:t>
                            </m:r>
                          </m:e>
                          <m:sub>
                            <m:r>
                              <a:rPr lang="en-US" sz="2400" b="1" i="0" smtClean="0">
                                <a:solidFill>
                                  <a:schemeClr val="tx1"/>
                                </a:solidFill>
                                <a:latin typeface="Cambria Math" panose="02040503050406030204" pitchFamily="18" charset="0"/>
                                <a:cs typeface="Times New Roman" pitchFamily="18" charset="0"/>
                              </a:rPr>
                              <m:t>𝐢𝐧</m:t>
                            </m:r>
                          </m:sub>
                        </m:sSub>
                      </m:den>
                    </m:f>
                    <m:r>
                      <a:rPr lang="en-US" sz="2400" b="1" i="0" smtClean="0">
                        <a:solidFill>
                          <a:schemeClr val="tx1"/>
                        </a:solidFill>
                        <a:latin typeface="Cambria Math" panose="02040503050406030204" pitchFamily="18" charset="0"/>
                        <a:cs typeface="Times New Roman" pitchFamily="18" charset="0"/>
                      </a:rPr>
                      <m:t>=</m:t>
                    </m:r>
                    <m:sSub>
                      <m:sSubPr>
                        <m:ctrlPr>
                          <a:rPr lang="en-US" sz="2400" b="1" i="1" smtClean="0">
                            <a:solidFill>
                              <a:schemeClr val="tx1"/>
                            </a:solidFill>
                            <a:latin typeface="Cambria Math" panose="02040503050406030204" pitchFamily="18" charset="0"/>
                            <a:cs typeface="Times New Roman" pitchFamily="18" charset="0"/>
                          </a:rPr>
                        </m:ctrlPr>
                      </m:sSubPr>
                      <m:e>
                        <m:r>
                          <a:rPr lang="en-US" sz="2400" b="1" i="0" smtClean="0">
                            <a:solidFill>
                              <a:schemeClr val="tx1"/>
                            </a:solidFill>
                            <a:latin typeface="Cambria Math" panose="02040503050406030204" pitchFamily="18" charset="0"/>
                            <a:ea typeface="Cambria Math" panose="02040503050406030204" pitchFamily="18" charset="0"/>
                            <a:cs typeface="Times New Roman" pitchFamily="18" charset="0"/>
                          </a:rPr>
                          <m:t>𝛈</m:t>
                        </m:r>
                      </m:e>
                      <m:sub>
                        <m:r>
                          <a:rPr lang="en-US" sz="2400" b="1" i="0" smtClean="0">
                            <a:solidFill>
                              <a:schemeClr val="tx1"/>
                            </a:solidFill>
                            <a:latin typeface="Cambria Math" panose="02040503050406030204" pitchFamily="18" charset="0"/>
                            <a:cs typeface="Times New Roman" pitchFamily="18" charset="0"/>
                          </a:rPr>
                          <m:t>𝐢𝐧</m:t>
                        </m:r>
                      </m:sub>
                    </m:sSub>
                    <m:sSub>
                      <m:sSubPr>
                        <m:ctrlPr>
                          <a:rPr lang="en-US" sz="2400" b="1" i="1" smtClean="0">
                            <a:solidFill>
                              <a:schemeClr val="tx1"/>
                            </a:solidFill>
                            <a:latin typeface="Cambria Math" panose="02040503050406030204" pitchFamily="18" charset="0"/>
                            <a:cs typeface="Times New Roman" pitchFamily="18" charset="0"/>
                          </a:rPr>
                        </m:ctrlPr>
                      </m:sSubPr>
                      <m:e>
                        <m:r>
                          <a:rPr lang="en-US" sz="2400" b="1" i="0" smtClean="0">
                            <a:solidFill>
                              <a:schemeClr val="tx1"/>
                            </a:solidFill>
                            <a:latin typeface="Cambria Math" panose="02040503050406030204" pitchFamily="18" charset="0"/>
                            <a:ea typeface="Cambria Math" panose="02040503050406030204" pitchFamily="18" charset="0"/>
                            <a:cs typeface="Times New Roman" pitchFamily="18" charset="0"/>
                          </a:rPr>
                          <m:t>𝛈</m:t>
                        </m:r>
                      </m:e>
                      <m:sub>
                        <m:r>
                          <a:rPr lang="en-US" sz="2400" b="1" i="0" smtClean="0">
                            <a:solidFill>
                              <a:schemeClr val="tx1"/>
                            </a:solidFill>
                            <a:latin typeface="Cambria Math" panose="02040503050406030204" pitchFamily="18" charset="0"/>
                            <a:cs typeface="Times New Roman" pitchFamily="18" charset="0"/>
                          </a:rPr>
                          <m:t>𝐨𝐮𝐭</m:t>
                        </m:r>
                      </m:sub>
                    </m:sSub>
                  </m:oMath>
                </a14:m>
                <a:endParaRPr lang="en-US" sz="1600" b="1" dirty="0">
                  <a:solidFill>
                    <a:srgbClr val="C00000"/>
                  </a:solidFill>
                  <a:latin typeface="Cambria" panose="02040503050406030204" pitchFamily="18" charset="0"/>
                  <a:ea typeface="Cambria" panose="02040503050406030204" pitchFamily="18" charset="0"/>
                  <a:cs typeface="Times New Roman" panose="02020603050405020304" pitchFamily="18" charset="0"/>
                </a:endParaRPr>
              </a:p>
            </p:txBody>
          </p:sp>
        </mc:Choice>
        <mc:Fallback xmlns="">
          <p:sp>
            <p:nvSpPr>
              <p:cNvPr id="13" name="Text Box 3">
                <a:extLst>
                  <a:ext uri="{FF2B5EF4-FFF2-40B4-BE49-F238E27FC236}">
                    <a16:creationId xmlns:a16="http://schemas.microsoft.com/office/drawing/2014/main" id="{CBB8F8F1-BAE9-4D73-BDB0-6B03A87C21C2}"/>
                  </a:ext>
                </a:extLst>
              </p:cNvPr>
              <p:cNvSpPr txBox="1">
                <a:spLocks noRot="1" noChangeAspect="1" noMove="1" noResize="1" noEditPoints="1" noAdjustHandles="1" noChangeArrowheads="1" noChangeShapeType="1" noTextEdit="1"/>
              </p:cNvSpPr>
              <p:nvPr/>
            </p:nvSpPr>
            <p:spPr bwMode="auto">
              <a:xfrm>
                <a:off x="362566" y="2705154"/>
                <a:ext cx="8781434" cy="3175485"/>
              </a:xfrm>
              <a:prstGeom prst="rect">
                <a:avLst/>
              </a:prstGeom>
              <a:blipFill>
                <a:blip r:embed="rId3"/>
                <a:stretch>
                  <a:fillRect l="-555" t="-1344" r="-555"/>
                </a:stretch>
              </a:blipFill>
              <a:ln w="9525">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3758443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23828" y="167839"/>
            <a:ext cx="3096344"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Flywheels</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20</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1F6818D-5B9F-4AFC-AA5A-8D179F02FD4F}"/>
              </a:ext>
            </a:extLst>
          </p:cNvPr>
          <p:cNvSpPr txBox="1"/>
          <p:nvPr/>
        </p:nvSpPr>
        <p:spPr>
          <a:xfrm>
            <a:off x="166936" y="819913"/>
            <a:ext cx="9220200" cy="45807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b="1" dirty="0">
                <a:latin typeface="Cambria" panose="02040503050406030204" pitchFamily="18" charset="0"/>
                <a:ea typeface="Cambria" panose="02040503050406030204" pitchFamily="18" charset="0"/>
              </a:rPr>
              <a:t>Stored Energy: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4D64D3A-7AB8-4F45-8D2B-6A49D51C6EBA}"/>
                  </a:ext>
                </a:extLst>
              </p:cNvPr>
              <p:cNvSpPr txBox="1"/>
              <p:nvPr/>
            </p:nvSpPr>
            <p:spPr>
              <a:xfrm>
                <a:off x="2757736" y="1110196"/>
                <a:ext cx="254890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𝐾𝐸</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r>
                        <a:rPr lang="en-US" sz="1800" b="0" i="1" smtClean="0">
                          <a:latin typeface="Cambria Math" panose="02040503050406030204" pitchFamily="18" charset="0"/>
                        </a:rPr>
                        <m:t>𝐼</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𝜔</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r>
                        <a:rPr lang="en-US" sz="1800" b="0" i="1" smtClean="0">
                          <a:latin typeface="Cambria Math" panose="02040503050406030204" pitchFamily="18" charset="0"/>
                        </a:rPr>
                        <m:t>𝑘𝑚</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𝑅</m:t>
                          </m:r>
                        </m:e>
                        <m:sup>
                          <m:r>
                            <a:rPr lang="en-US" sz="1800" b="0" i="1" smtClean="0">
                              <a:latin typeface="Cambria Math" panose="02040503050406030204" pitchFamily="18" charset="0"/>
                            </a:rPr>
                            <m:t>2</m:t>
                          </m:r>
                        </m:sup>
                      </m:sSup>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𝜔</m:t>
                          </m:r>
                        </m:e>
                        <m:sup>
                          <m:r>
                            <a:rPr lang="en-US" sz="1800" b="0" i="1" smtClean="0">
                              <a:latin typeface="Cambria Math" panose="02040503050406030204" pitchFamily="18" charset="0"/>
                            </a:rPr>
                            <m:t>2</m:t>
                          </m:r>
                        </m:sup>
                      </m:sSup>
                    </m:oMath>
                  </m:oMathPara>
                </a14:m>
                <a:endParaRPr lang="en-US" dirty="0"/>
              </a:p>
            </p:txBody>
          </p:sp>
        </mc:Choice>
        <mc:Fallback xmlns="">
          <p:sp>
            <p:nvSpPr>
              <p:cNvPr id="10" name="TextBox 9">
                <a:extLst>
                  <a:ext uri="{FF2B5EF4-FFF2-40B4-BE49-F238E27FC236}">
                    <a16:creationId xmlns:a16="http://schemas.microsoft.com/office/drawing/2014/main" id="{94D64D3A-7AB8-4F45-8D2B-6A49D51C6EBA}"/>
                  </a:ext>
                </a:extLst>
              </p:cNvPr>
              <p:cNvSpPr txBox="1">
                <a:spLocks noRot="1" noChangeAspect="1" noMove="1" noResize="1" noEditPoints="1" noAdjustHandles="1" noChangeArrowheads="1" noChangeShapeType="1" noTextEdit="1"/>
              </p:cNvSpPr>
              <p:nvPr/>
            </p:nvSpPr>
            <p:spPr>
              <a:xfrm>
                <a:off x="2757736" y="1110196"/>
                <a:ext cx="2548903" cy="5186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57B77F-8136-4F20-9F39-3F0A7FE44F2E}"/>
                  </a:ext>
                </a:extLst>
              </p:cNvPr>
              <p:cNvSpPr txBox="1"/>
              <p:nvPr/>
            </p:nvSpPr>
            <p:spPr>
              <a:xfrm>
                <a:off x="395536" y="1628800"/>
                <a:ext cx="8496944" cy="4204356"/>
              </a:xfrm>
              <a:prstGeom prst="rect">
                <a:avLst/>
              </a:prstGeom>
              <a:noFill/>
            </p:spPr>
            <p:txBody>
              <a:bodyPr wrap="square" rtlCol="0">
                <a:spAutoFit/>
              </a:bodyPr>
              <a:lstStyle/>
              <a:p>
                <a:pPr lvl="1" algn="just">
                  <a:lnSpc>
                    <a:spcPct val="150000"/>
                  </a:lnSpc>
                </a:pPr>
                <a14:m>
                  <m:oMath xmlns:m="http://schemas.openxmlformats.org/officeDocument/2006/math">
                    <m:r>
                      <a:rPr lang="en-US" sz="1800" b="1" i="1" smtClean="0">
                        <a:latin typeface="Cambria Math" panose="02040503050406030204" pitchFamily="18" charset="0"/>
                        <a:ea typeface="Cambria Math" panose="02040503050406030204" pitchFamily="18" charset="0"/>
                      </a:rPr>
                      <m:t>𝝎</m:t>
                    </m:r>
                  </m:oMath>
                </a14:m>
                <a:r>
                  <a:rPr lang="en-US" sz="1800" b="1" dirty="0">
                    <a:latin typeface="Cambria" panose="02040503050406030204" pitchFamily="18" charset="0"/>
                    <a:ea typeface="Cambria" panose="02040503050406030204" pitchFamily="18" charset="0"/>
                  </a:rPr>
                  <a:t> = Rotational Velocity</a:t>
                </a:r>
              </a:p>
              <a:p>
                <a:pPr lvl="1" algn="just">
                  <a:lnSpc>
                    <a:spcPct val="150000"/>
                  </a:lnSpc>
                </a:pPr>
                <a:r>
                  <a:rPr lang="en-US" sz="1800" b="1" dirty="0">
                    <a:latin typeface="Cambria" panose="02040503050406030204" pitchFamily="18" charset="0"/>
                    <a:ea typeface="Cambria" panose="02040503050406030204" pitchFamily="18" charset="0"/>
                  </a:rPr>
                  <a:t>I = Moment of Inertia (ability of an object to resist changes in its rotational velocity) = kmR</a:t>
                </a:r>
                <a:r>
                  <a:rPr lang="en-US" sz="1800" b="1" baseline="30000" dirty="0">
                    <a:latin typeface="Cambria" panose="02040503050406030204" pitchFamily="18" charset="0"/>
                    <a:ea typeface="Cambria" panose="02040503050406030204" pitchFamily="18" charset="0"/>
                  </a:rPr>
                  <a:t>2</a:t>
                </a:r>
              </a:p>
              <a:p>
                <a:pPr lvl="1" algn="just">
                  <a:lnSpc>
                    <a:spcPct val="150000"/>
                  </a:lnSpc>
                </a:pPr>
                <a:r>
                  <a:rPr lang="en-US" sz="1800" b="1" dirty="0">
                    <a:latin typeface="Cambria" panose="02040503050406030204" pitchFamily="18" charset="0"/>
                    <a:ea typeface="Cambria" panose="02040503050406030204" pitchFamily="18" charset="0"/>
                  </a:rPr>
                  <a:t>k = Inertial constant depends on shape; m: mass; R: radius</a:t>
                </a:r>
              </a:p>
              <a:p>
                <a:pPr lvl="1" algn="just">
                  <a:lnSpc>
                    <a:spcPct val="150000"/>
                  </a:lnSpc>
                </a:pPr>
                <a:r>
                  <a:rPr lang="en-US" sz="1800" b="1" dirty="0">
                    <a:latin typeface="Cambria" panose="02040503050406030204" pitchFamily="18" charset="0"/>
                    <a:ea typeface="Cambria" panose="02040503050406030204" pitchFamily="18" charset="0"/>
                  </a:rPr>
                  <a:t>Wheel loaded at rim (bike tire); k =1</a:t>
                </a:r>
              </a:p>
              <a:p>
                <a:pPr lvl="1" algn="just">
                  <a:lnSpc>
                    <a:spcPct val="150000"/>
                  </a:lnSpc>
                </a:pPr>
                <a:r>
                  <a:rPr lang="en-US" sz="1800" b="1" dirty="0">
                    <a:latin typeface="Cambria" panose="02040503050406030204" pitchFamily="18" charset="0"/>
                    <a:ea typeface="Cambria" panose="02040503050406030204" pitchFamily="18" charset="0"/>
                  </a:rPr>
                  <a:t>Solid disk of uniform thickness, k = ½</a:t>
                </a:r>
              </a:p>
              <a:p>
                <a:pPr lvl="1" algn="just">
                  <a:lnSpc>
                    <a:spcPct val="150000"/>
                  </a:lnSpc>
                </a:pPr>
                <a:r>
                  <a:rPr lang="en-US" sz="1800" b="1" dirty="0">
                    <a:latin typeface="Cambria" panose="02040503050406030204" pitchFamily="18" charset="0"/>
                    <a:ea typeface="Cambria" panose="02040503050406030204" pitchFamily="18" charset="0"/>
                  </a:rPr>
                  <a:t>Solid sphere, k = 2/5</a:t>
                </a:r>
              </a:p>
              <a:p>
                <a:pPr lvl="1" algn="just">
                  <a:lnSpc>
                    <a:spcPct val="150000"/>
                  </a:lnSpc>
                </a:pPr>
                <a:r>
                  <a:rPr lang="en-US" sz="1800" b="1" dirty="0">
                    <a:latin typeface="Cambria" panose="02040503050406030204" pitchFamily="18" charset="0"/>
                    <a:ea typeface="Cambria" panose="02040503050406030204" pitchFamily="18" charset="0"/>
                  </a:rPr>
                  <a:t>Spherical shell, k =2/3</a:t>
                </a:r>
              </a:p>
              <a:p>
                <a:pPr lvl="1" algn="just">
                  <a:lnSpc>
                    <a:spcPct val="150000"/>
                  </a:lnSpc>
                </a:pPr>
                <a:r>
                  <a:rPr lang="en-US" sz="1800" b="1" dirty="0">
                    <a:latin typeface="Cambria" panose="02040503050406030204" pitchFamily="18" charset="0"/>
                    <a:ea typeface="Cambria" panose="02040503050406030204" pitchFamily="18" charset="0"/>
                  </a:rPr>
                  <a:t>Thin rectangular rod, k = ½</a:t>
                </a:r>
              </a:p>
              <a:p>
                <a:pPr lvl="1" algn="just">
                  <a:lnSpc>
                    <a:spcPct val="150000"/>
                  </a:lnSpc>
                </a:pPr>
                <a:endParaRPr lang="en-US" sz="1800" dirty="0"/>
              </a:p>
            </p:txBody>
          </p:sp>
        </mc:Choice>
        <mc:Fallback xmlns="">
          <p:sp>
            <p:nvSpPr>
              <p:cNvPr id="12" name="TextBox 11">
                <a:extLst>
                  <a:ext uri="{FF2B5EF4-FFF2-40B4-BE49-F238E27FC236}">
                    <a16:creationId xmlns:a16="http://schemas.microsoft.com/office/drawing/2014/main" id="{1257B77F-8136-4F20-9F39-3F0A7FE44F2E}"/>
                  </a:ext>
                </a:extLst>
              </p:cNvPr>
              <p:cNvSpPr txBox="1">
                <a:spLocks noRot="1" noChangeAspect="1" noMove="1" noResize="1" noEditPoints="1" noAdjustHandles="1" noChangeArrowheads="1" noChangeShapeType="1" noTextEdit="1"/>
              </p:cNvSpPr>
              <p:nvPr/>
            </p:nvSpPr>
            <p:spPr>
              <a:xfrm>
                <a:off x="395536" y="1628800"/>
                <a:ext cx="8496944" cy="4204356"/>
              </a:xfrm>
              <a:prstGeom prst="rect">
                <a:avLst/>
              </a:prstGeom>
              <a:blipFill>
                <a:blip r:embed="rId4"/>
                <a:stretch>
                  <a:fillRect r="-574"/>
                </a:stretch>
              </a:blipFill>
            </p:spPr>
            <p:txBody>
              <a:bodyPr/>
              <a:lstStyle/>
              <a:p>
                <a:r>
                  <a:rPr lang="en-US">
                    <a:noFill/>
                  </a:rPr>
                  <a:t> </a:t>
                </a:r>
              </a:p>
            </p:txBody>
          </p:sp>
        </mc:Fallback>
      </mc:AlternateContent>
    </p:spTree>
    <p:extLst>
      <p:ext uri="{BB962C8B-B14F-4D97-AF65-F5344CB8AC3E}">
        <p14:creationId xmlns:p14="http://schemas.microsoft.com/office/powerpoint/2010/main" val="63939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3006311" y="148570"/>
            <a:ext cx="3996444"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Supercapacitors</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21</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08768E5-2BC9-45AA-904C-64F355C899AB}"/>
                  </a:ext>
                </a:extLst>
              </p:cNvPr>
              <p:cNvSpPr txBox="1"/>
              <p:nvPr/>
            </p:nvSpPr>
            <p:spPr>
              <a:xfrm>
                <a:off x="273968" y="1052736"/>
                <a:ext cx="8596064" cy="40250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800" b="1" dirty="0">
                    <a:latin typeface="Cambria" panose="02040503050406030204" pitchFamily="18" charset="0"/>
                    <a:ea typeface="Cambria" panose="02040503050406030204" pitchFamily="18" charset="0"/>
                  </a:rPr>
                  <a:t>Electrical energy storage in the form of confined electrostatic charges in a device consisting of conductive plates separated by dielectric medium</a:t>
                </a:r>
              </a:p>
              <a:p>
                <a:pPr marL="342900" indent="-342900" algn="just">
                  <a:lnSpc>
                    <a:spcPct val="150000"/>
                  </a:lnSpc>
                  <a:buFont typeface="Arial" panose="020B0604020202020204" pitchFamily="34" charset="0"/>
                  <a:buChar char="•"/>
                </a:pPr>
                <a:r>
                  <a:rPr lang="en-US" sz="1800" b="1" dirty="0">
                    <a:latin typeface="Cambria" panose="02040503050406030204" pitchFamily="18" charset="0"/>
                    <a:ea typeface="Cambria" panose="02040503050406030204" pitchFamily="18" charset="0"/>
                  </a:rPr>
                  <a:t>Power Density </a:t>
                </a:r>
                <a14:m>
                  <m:oMath xmlns:m="http://schemas.openxmlformats.org/officeDocument/2006/math">
                    <m:r>
                      <a:rPr lang="en-US" sz="1800" b="1" i="1" smtClean="0">
                        <a:latin typeface="Cambria Math" panose="02040503050406030204" pitchFamily="18" charset="0"/>
                      </a:rPr>
                      <m:t>=</m:t>
                    </m:r>
                    <m:f>
                      <m:fPr>
                        <m:ctrlPr>
                          <a:rPr lang="en-US" sz="1800" b="1" i="1" smtClean="0">
                            <a:latin typeface="Cambria Math" panose="02040503050406030204" pitchFamily="18" charset="0"/>
                          </a:rPr>
                        </m:ctrlPr>
                      </m:fPr>
                      <m:num>
                        <m:r>
                          <a:rPr lang="en-US" sz="1800" b="1" i="1" smtClean="0">
                            <a:latin typeface="Cambria Math" panose="02040503050406030204" pitchFamily="18" charset="0"/>
                          </a:rPr>
                          <m:t>𝟎</m:t>
                        </m:r>
                        <m:r>
                          <a:rPr lang="en-US" sz="1800" b="1" i="1" smtClean="0">
                            <a:latin typeface="Cambria Math" panose="02040503050406030204" pitchFamily="18" charset="0"/>
                          </a:rPr>
                          <m:t>.</m:t>
                        </m:r>
                        <m:r>
                          <a:rPr lang="en-US" sz="1800" b="1" i="1" smtClean="0">
                            <a:latin typeface="Cambria Math" panose="02040503050406030204" pitchFamily="18" charset="0"/>
                          </a:rPr>
                          <m:t>𝟓</m:t>
                        </m:r>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𝑽</m:t>
                            </m:r>
                          </m:e>
                          <m:sup>
                            <m:r>
                              <a:rPr lang="en-US" sz="1800" b="1" i="1" smtClean="0">
                                <a:latin typeface="Cambria Math" panose="02040503050406030204" pitchFamily="18" charset="0"/>
                              </a:rPr>
                              <m:t>𝟐</m:t>
                            </m:r>
                          </m:sup>
                        </m:sSup>
                      </m:num>
                      <m:den>
                        <m:r>
                          <a:rPr lang="en-US" sz="1800" b="1" i="1" smtClean="0">
                            <a:latin typeface="Cambria Math" panose="02040503050406030204" pitchFamily="18" charset="0"/>
                          </a:rPr>
                          <m:t>𝑹</m:t>
                        </m:r>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𝑨</m:t>
                            </m:r>
                          </m:e>
                          <m:sup>
                            <m:r>
                              <a:rPr lang="en-US" sz="1800" b="1" i="1" smtClean="0">
                                <a:latin typeface="Cambria Math" panose="02040503050406030204" pitchFamily="18" charset="0"/>
                              </a:rPr>
                              <m:t>𝟐</m:t>
                            </m:r>
                          </m:sup>
                        </m:sSup>
                      </m:den>
                    </m:f>
                  </m:oMath>
                </a14:m>
                <a:endParaRPr lang="en-US" sz="1800" b="1" dirty="0">
                  <a:latin typeface="Cambria" panose="02040503050406030204" pitchFamily="18" charset="0"/>
                  <a:ea typeface="Cambria" panose="02040503050406030204" pitchFamily="18" charset="0"/>
                </a:endParaRPr>
              </a:p>
              <a:p>
                <a:pPr marL="800100" lvl="1" indent="-342900" algn="just">
                  <a:lnSpc>
                    <a:spcPct val="150000"/>
                  </a:lnSpc>
                  <a:buFont typeface="Arial" panose="020B0604020202020204" pitchFamily="34" charset="0"/>
                  <a:buChar char="•"/>
                </a:pPr>
                <a:r>
                  <a:rPr lang="en-US" sz="1800" b="1" dirty="0">
                    <a:latin typeface="Cambria" panose="02040503050406030204" pitchFamily="18" charset="0"/>
                    <a:ea typeface="Cambria" panose="02040503050406030204" pitchFamily="18" charset="0"/>
                  </a:rPr>
                  <a:t>V: Applied Voltage	R: Total effective resistance of the capacitor</a:t>
                </a:r>
              </a:p>
              <a:p>
                <a:pPr marL="800100" lvl="1" indent="-342900" algn="just">
                  <a:lnSpc>
                    <a:spcPct val="150000"/>
                  </a:lnSpc>
                  <a:buFont typeface="Arial" panose="020B0604020202020204" pitchFamily="34" charset="0"/>
                  <a:buChar char="•"/>
                </a:pPr>
                <a:r>
                  <a:rPr lang="en-US" sz="1800" b="1" dirty="0">
                    <a:latin typeface="Cambria" panose="02040503050406030204" pitchFamily="18" charset="0"/>
                    <a:ea typeface="Cambria" panose="02040503050406030204" pitchFamily="18" charset="0"/>
                  </a:rPr>
                  <a:t>A: Nominal surface area of the conducting plate or electrode</a:t>
                </a:r>
              </a:p>
              <a:p>
                <a:pPr marL="342900" indent="-342900" algn="just">
                  <a:lnSpc>
                    <a:spcPct val="150000"/>
                  </a:lnSpc>
                  <a:buFont typeface="Arial" panose="020B0604020202020204" pitchFamily="34" charset="0"/>
                  <a:buChar char="•"/>
                </a:pPr>
                <a:r>
                  <a:rPr lang="en-US" sz="1800" b="1" dirty="0">
                    <a:latin typeface="Cambria" panose="02040503050406030204" pitchFamily="18" charset="0"/>
                    <a:ea typeface="Cambria" panose="02040503050406030204" pitchFamily="18" charset="0"/>
                  </a:rPr>
                  <a:t>Very high surface area activated carbon (Nano pores) electrodes and charge separation distances in nanometers.</a:t>
                </a:r>
              </a:p>
              <a:p>
                <a:pPr marL="342900" indent="-342900" algn="just">
                  <a:lnSpc>
                    <a:spcPct val="150000"/>
                  </a:lnSpc>
                  <a:buFont typeface="Arial" panose="020B0604020202020204" pitchFamily="34" charset="0"/>
                  <a:buChar char="•"/>
                </a:pPr>
                <a:r>
                  <a:rPr lang="en-US" sz="1800" b="1" dirty="0">
                    <a:latin typeface="Cambria" panose="02040503050406030204" pitchFamily="18" charset="0"/>
                    <a:ea typeface="Cambria" panose="02040503050406030204" pitchFamily="18" charset="0"/>
                  </a:rPr>
                  <a:t>Attractive for Regenerative breaking and other power needs in electric and hybrid vehicles.</a:t>
                </a:r>
              </a:p>
            </p:txBody>
          </p:sp>
        </mc:Choice>
        <mc:Fallback xmlns="">
          <p:sp>
            <p:nvSpPr>
              <p:cNvPr id="11" name="TextBox 10">
                <a:extLst>
                  <a:ext uri="{FF2B5EF4-FFF2-40B4-BE49-F238E27FC236}">
                    <a16:creationId xmlns:a16="http://schemas.microsoft.com/office/drawing/2014/main" id="{208768E5-2BC9-45AA-904C-64F355C899AB}"/>
                  </a:ext>
                </a:extLst>
              </p:cNvPr>
              <p:cNvSpPr txBox="1">
                <a:spLocks noRot="1" noChangeAspect="1" noMove="1" noResize="1" noEditPoints="1" noAdjustHandles="1" noChangeArrowheads="1" noChangeShapeType="1" noTextEdit="1"/>
              </p:cNvSpPr>
              <p:nvPr/>
            </p:nvSpPr>
            <p:spPr>
              <a:xfrm>
                <a:off x="273968" y="1052736"/>
                <a:ext cx="8596064" cy="4025076"/>
              </a:xfrm>
              <a:prstGeom prst="rect">
                <a:avLst/>
              </a:prstGeom>
              <a:blipFill>
                <a:blip r:embed="rId3"/>
                <a:stretch>
                  <a:fillRect l="-496" r="-567" b="-1364"/>
                </a:stretch>
              </a:blipFill>
            </p:spPr>
            <p:txBody>
              <a:bodyPr/>
              <a:lstStyle/>
              <a:p>
                <a:r>
                  <a:rPr lang="en-US">
                    <a:noFill/>
                  </a:rPr>
                  <a:t> </a:t>
                </a:r>
              </a:p>
            </p:txBody>
          </p:sp>
        </mc:Fallback>
      </mc:AlternateContent>
    </p:spTree>
    <p:extLst>
      <p:ext uri="{BB962C8B-B14F-4D97-AF65-F5344CB8AC3E}">
        <p14:creationId xmlns:p14="http://schemas.microsoft.com/office/powerpoint/2010/main" val="2373264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908835" y="117535"/>
            <a:ext cx="7326329" cy="113877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Superconducting Magnetic Energy Storage (SMES)</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22</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2448FD7-A764-4B86-9A8E-0ED32A54C889}"/>
              </a:ext>
            </a:extLst>
          </p:cNvPr>
          <p:cNvPicPr>
            <a:picLocks noChangeAspect="1"/>
          </p:cNvPicPr>
          <p:nvPr/>
        </p:nvPicPr>
        <p:blipFill>
          <a:blip r:embed="rId3"/>
          <a:stretch>
            <a:fillRect/>
          </a:stretch>
        </p:blipFill>
        <p:spPr>
          <a:xfrm>
            <a:off x="1259632" y="1700808"/>
            <a:ext cx="7265062" cy="3744416"/>
          </a:xfrm>
          <a:prstGeom prst="rect">
            <a:avLst/>
          </a:prstGeom>
        </p:spPr>
      </p:pic>
    </p:spTree>
    <p:extLst>
      <p:ext uri="{BB962C8B-B14F-4D97-AF65-F5344CB8AC3E}">
        <p14:creationId xmlns:p14="http://schemas.microsoft.com/office/powerpoint/2010/main" val="359149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908835" y="117535"/>
            <a:ext cx="7326329" cy="113877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Superconducting Magnetic Energy Storage (SMES)</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23</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AA62036-BDC2-4A72-8D6F-0EDFFEEA2D08}"/>
              </a:ext>
            </a:extLst>
          </p:cNvPr>
          <p:cNvSpPr txBox="1"/>
          <p:nvPr/>
        </p:nvSpPr>
        <p:spPr>
          <a:xfrm>
            <a:off x="104328" y="1396821"/>
            <a:ext cx="9039672" cy="5081519"/>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A device for storing and instantaneously discharging large quantities of power.</a:t>
            </a:r>
          </a:p>
          <a:p>
            <a:pPr marL="342900" indent="-34290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It stores energy in the magnetic field created by the flow of DC in a coil of superconducting material that has been cryogenically cooled. </a:t>
            </a:r>
          </a:p>
          <a:p>
            <a:pPr marL="342900" indent="-34290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The SMES recharges within minutes and can repeat the charge/discharge sequence thousands of times without any degradation of the magnet.</a:t>
            </a:r>
          </a:p>
          <a:p>
            <a:pPr marL="342900" indent="-34290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Recharge time can be accelerated to meet specific requirements, depending on system capacity.</a:t>
            </a:r>
          </a:p>
          <a:p>
            <a:pPr marL="342900" indent="-342900" algn="just">
              <a:lnSpc>
                <a:spcPct val="150000"/>
              </a:lnSpc>
              <a:buFont typeface="Arial" panose="020B0604020202020204" pitchFamily="34" charset="0"/>
              <a:buChar char="•"/>
            </a:pPr>
            <a:r>
              <a:rPr lang="en-US" sz="2000" b="1" dirty="0">
                <a:latin typeface="Cambria" panose="02040503050406030204" pitchFamily="18" charset="0"/>
                <a:ea typeface="Cambria" panose="02040503050406030204" pitchFamily="18" charset="0"/>
              </a:rPr>
              <a:t>In low-temperature superconducting materials, electric currents almost no resistance.</a:t>
            </a:r>
          </a:p>
          <a:p>
            <a:pPr marL="342900" indent="-342900" algn="just">
              <a:lnSpc>
                <a:spcPct val="150000"/>
              </a:lnSpc>
              <a:buFont typeface="Arial" panose="020B0604020202020204" pitchFamily="34" charset="0"/>
              <a:buChar char="•"/>
            </a:pPr>
            <a:endParaRPr lang="en-US" sz="1800" dirty="0"/>
          </a:p>
        </p:txBody>
      </p:sp>
    </p:spTree>
    <p:extLst>
      <p:ext uri="{BB962C8B-B14F-4D97-AF65-F5344CB8AC3E}">
        <p14:creationId xmlns:p14="http://schemas.microsoft.com/office/powerpoint/2010/main" val="103006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403648" y="135588"/>
            <a:ext cx="694877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Generic Energy Storage Systems</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3</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1" name="Text Box 3">
            <a:extLst>
              <a:ext uri="{FF2B5EF4-FFF2-40B4-BE49-F238E27FC236}">
                <a16:creationId xmlns:a16="http://schemas.microsoft.com/office/drawing/2014/main" id="{A80D78B2-1AB4-4983-B534-EABAB33784CA}"/>
              </a:ext>
            </a:extLst>
          </p:cNvPr>
          <p:cNvSpPr txBox="1">
            <a:spLocks noChangeArrowheads="1"/>
          </p:cNvSpPr>
          <p:nvPr/>
        </p:nvSpPr>
        <p:spPr bwMode="auto">
          <a:xfrm>
            <a:off x="323528" y="1268760"/>
            <a:ext cx="8333768" cy="3503460"/>
          </a:xfrm>
          <a:prstGeom prst="rect">
            <a:avLst/>
          </a:prstGeom>
          <a:noFill/>
          <a:ln w="9525">
            <a:noFill/>
            <a:miter lim="800000"/>
            <a:headEnd/>
            <a:tailEnd/>
          </a:ln>
          <a:effectLst/>
        </p:spPr>
        <p:txBody>
          <a:bodyPr wrap="square">
            <a:spAutoFit/>
          </a:bodyPr>
          <a:lstStyle/>
          <a:p>
            <a:pPr marL="285750" indent="-285750" algn="just">
              <a:lnSpc>
                <a:spcPct val="150000"/>
              </a:lnSpc>
              <a:spcBef>
                <a:spcPct val="50000"/>
              </a:spcBef>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cs typeface="Times New Roman" pitchFamily="18" charset="0"/>
              </a:rPr>
              <a:t>Electrochemical Systems:  </a:t>
            </a:r>
            <a:r>
              <a:rPr lang="en-US" b="1" dirty="0">
                <a:latin typeface="Cambria" panose="02040503050406030204" pitchFamily="18" charset="0"/>
                <a:ea typeface="Cambria" panose="02040503050406030204" pitchFamily="18" charset="0"/>
                <a:cs typeface="Times New Roman" pitchFamily="18" charset="0"/>
              </a:rPr>
              <a:t>Batteries and flow cells</a:t>
            </a:r>
          </a:p>
          <a:p>
            <a:pPr marL="285750" indent="-285750" algn="just">
              <a:lnSpc>
                <a:spcPct val="150000"/>
              </a:lnSpc>
              <a:spcBef>
                <a:spcPct val="50000"/>
              </a:spcBef>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cs typeface="Times New Roman" pitchFamily="18" charset="0"/>
              </a:rPr>
              <a:t>Mechanical Systems: </a:t>
            </a:r>
            <a:r>
              <a:rPr lang="en-US" b="1" dirty="0">
                <a:latin typeface="Cambria" panose="02040503050406030204" pitchFamily="18" charset="0"/>
                <a:ea typeface="Cambria" panose="02040503050406030204" pitchFamily="18" charset="0"/>
                <a:cs typeface="Times New Roman" pitchFamily="18" charset="0"/>
              </a:rPr>
              <a:t>Fly-wheels and compressed air energy storage (CAES)</a:t>
            </a:r>
          </a:p>
          <a:p>
            <a:pPr marL="285750" indent="-285750" algn="just">
              <a:lnSpc>
                <a:spcPct val="150000"/>
              </a:lnSpc>
              <a:spcBef>
                <a:spcPct val="50000"/>
              </a:spcBef>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cs typeface="Times New Roman" pitchFamily="18" charset="0"/>
              </a:rPr>
              <a:t>Electrical Systems: </a:t>
            </a:r>
            <a:r>
              <a:rPr lang="en-US" b="1" dirty="0">
                <a:latin typeface="Cambria" panose="02040503050406030204" pitchFamily="18" charset="0"/>
                <a:ea typeface="Cambria" panose="02040503050406030204" pitchFamily="18" charset="0"/>
                <a:cs typeface="Times New Roman" pitchFamily="18" charset="0"/>
              </a:rPr>
              <a:t>Super-capacitors and super-conducting magnetic energy storage (SMES)</a:t>
            </a:r>
          </a:p>
          <a:p>
            <a:pPr marL="285750" indent="-285750" algn="just">
              <a:lnSpc>
                <a:spcPct val="150000"/>
              </a:lnSpc>
              <a:spcBef>
                <a:spcPct val="50000"/>
              </a:spcBef>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cs typeface="Times New Roman" pitchFamily="18" charset="0"/>
              </a:rPr>
              <a:t>Chemical Systems: </a:t>
            </a:r>
            <a:r>
              <a:rPr lang="en-US" b="1" dirty="0">
                <a:latin typeface="Cambria" panose="02040503050406030204" pitchFamily="18" charset="0"/>
                <a:ea typeface="Cambria" panose="02040503050406030204" pitchFamily="18" charset="0"/>
                <a:cs typeface="Times New Roman" pitchFamily="18" charset="0"/>
              </a:rPr>
              <a:t>Hydrogen cycle (Electrolysis -&gt; Storage -&gt; Power conversion)</a:t>
            </a:r>
          </a:p>
          <a:p>
            <a:pPr marL="285750" indent="-285750" algn="just">
              <a:lnSpc>
                <a:spcPct val="150000"/>
              </a:lnSpc>
              <a:spcBef>
                <a:spcPct val="50000"/>
              </a:spcBef>
              <a:buFont typeface="Arial" panose="020B0604020202020204" pitchFamily="34" charset="0"/>
              <a:buChar char="•"/>
            </a:pPr>
            <a:r>
              <a:rPr lang="en-US" b="1" dirty="0">
                <a:solidFill>
                  <a:srgbClr val="FF0000"/>
                </a:solidFill>
                <a:latin typeface="Cambria" panose="02040503050406030204" pitchFamily="18" charset="0"/>
                <a:ea typeface="Cambria" panose="02040503050406030204" pitchFamily="18" charset="0"/>
                <a:cs typeface="Times New Roman" pitchFamily="18" charset="0"/>
              </a:rPr>
              <a:t>Thermal Systems: </a:t>
            </a:r>
            <a:r>
              <a:rPr lang="en-US" b="1" dirty="0">
                <a:latin typeface="Cambria" panose="02040503050406030204" pitchFamily="18" charset="0"/>
                <a:ea typeface="Cambria" panose="02040503050406030204" pitchFamily="18" charset="0"/>
                <a:cs typeface="Times New Roman" pitchFamily="18" charset="0"/>
              </a:rPr>
              <a:t>Sensible heat (storage heaters) and phase change </a:t>
            </a:r>
          </a:p>
        </p:txBody>
      </p:sp>
    </p:spTree>
    <p:extLst>
      <p:ext uri="{BB962C8B-B14F-4D97-AF65-F5344CB8AC3E}">
        <p14:creationId xmlns:p14="http://schemas.microsoft.com/office/powerpoint/2010/main" val="279001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err="1">
                <a:latin typeface="Cambria" panose="02040503050406030204" pitchFamily="18" charset="0"/>
                <a:ea typeface="Cambria" panose="02040503050406030204" pitchFamily="18" charset="0"/>
                <a:cs typeface="Times New Roman" pitchFamily="18" charset="0"/>
              </a:rPr>
              <a:t>Ragone</a:t>
            </a:r>
            <a:r>
              <a:rPr lang="en-US" sz="3400" b="1" dirty="0">
                <a:latin typeface="Cambria" panose="02040503050406030204" pitchFamily="18" charset="0"/>
                <a:ea typeface="Cambria" panose="02040503050406030204" pitchFamily="18" charset="0"/>
                <a:cs typeface="Times New Roman" pitchFamily="18" charset="0"/>
              </a:rPr>
              <a:t> Plot</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4</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7" descr="Screen Clipping">
            <a:extLst>
              <a:ext uri="{FF2B5EF4-FFF2-40B4-BE49-F238E27FC236}">
                <a16:creationId xmlns:a16="http://schemas.microsoft.com/office/drawing/2014/main" id="{8258F081-74AE-4F34-A3EE-7BB391963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9" y="959320"/>
            <a:ext cx="6480720" cy="4939360"/>
          </a:xfrm>
          <a:prstGeom prst="rect">
            <a:avLst/>
          </a:prstGeom>
        </p:spPr>
      </p:pic>
    </p:spTree>
    <p:extLst>
      <p:ext uri="{BB962C8B-B14F-4D97-AF65-F5344CB8AC3E}">
        <p14:creationId xmlns:p14="http://schemas.microsoft.com/office/powerpoint/2010/main" val="2231853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Specific Energy</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5</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8CD157BF-681F-4566-84C1-72031F5685F4}"/>
              </a:ext>
            </a:extLst>
          </p:cNvPr>
          <p:cNvGraphicFramePr>
            <a:graphicFrameLocks noGrp="1"/>
          </p:cNvGraphicFramePr>
          <p:nvPr>
            <p:extLst>
              <p:ext uri="{D42A27DB-BD31-4B8C-83A1-F6EECF244321}">
                <p14:modId xmlns:p14="http://schemas.microsoft.com/office/powerpoint/2010/main" val="1059041516"/>
              </p:ext>
            </p:extLst>
          </p:nvPr>
        </p:nvGraphicFramePr>
        <p:xfrm>
          <a:off x="1262528" y="1124744"/>
          <a:ext cx="6618944" cy="3657600"/>
        </p:xfrm>
        <a:graphic>
          <a:graphicData uri="http://schemas.openxmlformats.org/drawingml/2006/table">
            <a:tbl>
              <a:tblPr firstRow="1" bandRow="1">
                <a:tableStyleId>{616DA210-FB5B-4158-B5E0-FEB733F419BA}</a:tableStyleId>
              </a:tblPr>
              <a:tblGrid>
                <a:gridCol w="3309472">
                  <a:extLst>
                    <a:ext uri="{9D8B030D-6E8A-4147-A177-3AD203B41FA5}">
                      <a16:colId xmlns:a16="http://schemas.microsoft.com/office/drawing/2014/main" val="3820437717"/>
                    </a:ext>
                  </a:extLst>
                </a:gridCol>
                <a:gridCol w="3309472">
                  <a:extLst>
                    <a:ext uri="{9D8B030D-6E8A-4147-A177-3AD203B41FA5}">
                      <a16:colId xmlns:a16="http://schemas.microsoft.com/office/drawing/2014/main" val="3306541498"/>
                    </a:ext>
                  </a:extLst>
                </a:gridCol>
              </a:tblGrid>
              <a:tr h="406400">
                <a:tc>
                  <a:txBody>
                    <a:bodyPr/>
                    <a:lstStyle/>
                    <a:p>
                      <a:pPr algn="ctr"/>
                      <a:r>
                        <a:rPr lang="en-US" dirty="0">
                          <a:latin typeface="Times New Roman" panose="02020603050405020304" pitchFamily="18" charset="0"/>
                          <a:cs typeface="Times New Roman" panose="02020603050405020304" pitchFamily="18" charset="0"/>
                        </a:rPr>
                        <a:t>Method</a:t>
                      </a:r>
                    </a:p>
                  </a:txBody>
                  <a:tcPr anchor="ctr"/>
                </a:tc>
                <a:tc>
                  <a:txBody>
                    <a:bodyPr/>
                    <a:lstStyle/>
                    <a:p>
                      <a:pPr algn="ctr"/>
                      <a:r>
                        <a:rPr lang="en-US" dirty="0">
                          <a:latin typeface="Times New Roman" panose="02020603050405020304" pitchFamily="18" charset="0"/>
                          <a:cs typeface="Times New Roman" panose="02020603050405020304" pitchFamily="18" charset="0"/>
                        </a:rPr>
                        <a:t>kWh/kg</a:t>
                      </a:r>
                    </a:p>
                  </a:txBody>
                  <a:tcPr anchor="ctr"/>
                </a:tc>
                <a:extLst>
                  <a:ext uri="{0D108BD9-81ED-4DB2-BD59-A6C34878D82A}">
                    <a16:rowId xmlns:a16="http://schemas.microsoft.com/office/drawing/2014/main" val="2481487153"/>
                  </a:ext>
                </a:extLst>
              </a:tr>
              <a:tr h="406400">
                <a:tc>
                  <a:txBody>
                    <a:bodyPr/>
                    <a:lstStyle/>
                    <a:p>
                      <a:pPr algn="ctr"/>
                      <a:r>
                        <a:rPr lang="en-US" dirty="0">
                          <a:latin typeface="Times New Roman" panose="02020603050405020304" pitchFamily="18" charset="0"/>
                          <a:cs typeface="Times New Roman" panose="02020603050405020304" pitchFamily="18" charset="0"/>
                        </a:rPr>
                        <a:t>Gasoline</a:t>
                      </a:r>
                    </a:p>
                  </a:txBody>
                  <a:tcPr anchor="ctr"/>
                </a:tc>
                <a:tc>
                  <a:txBody>
                    <a:bodyPr/>
                    <a:lstStyle/>
                    <a:p>
                      <a:pPr algn="ctr"/>
                      <a:r>
                        <a:rPr lang="en-US" dirty="0">
                          <a:latin typeface="Times New Roman" panose="02020603050405020304" pitchFamily="18" charset="0"/>
                          <a:cs typeface="Times New Roman" panose="02020603050405020304" pitchFamily="18" charset="0"/>
                        </a:rPr>
                        <a:t>14</a:t>
                      </a:r>
                    </a:p>
                  </a:txBody>
                  <a:tcPr anchor="ctr"/>
                </a:tc>
                <a:extLst>
                  <a:ext uri="{0D108BD9-81ED-4DB2-BD59-A6C34878D82A}">
                    <a16:rowId xmlns:a16="http://schemas.microsoft.com/office/drawing/2014/main" val="2028202575"/>
                  </a:ext>
                </a:extLst>
              </a:tr>
              <a:tr h="406400">
                <a:tc>
                  <a:txBody>
                    <a:bodyPr/>
                    <a:lstStyle/>
                    <a:p>
                      <a:pPr algn="ctr"/>
                      <a:r>
                        <a:rPr lang="en-US" dirty="0">
                          <a:latin typeface="Times New Roman" panose="02020603050405020304" pitchFamily="18" charset="0"/>
                          <a:cs typeface="Times New Roman" panose="02020603050405020304" pitchFamily="18" charset="0"/>
                        </a:rPr>
                        <a:t>Lead Acid</a:t>
                      </a:r>
                      <a:r>
                        <a:rPr lang="en-US" baseline="0" dirty="0">
                          <a:latin typeface="Times New Roman" panose="02020603050405020304" pitchFamily="18" charset="0"/>
                          <a:cs typeface="Times New Roman" panose="02020603050405020304" pitchFamily="18" charset="0"/>
                        </a:rPr>
                        <a:t> Batteries</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0.04</a:t>
                      </a:r>
                    </a:p>
                  </a:txBody>
                  <a:tcPr anchor="ctr"/>
                </a:tc>
                <a:extLst>
                  <a:ext uri="{0D108BD9-81ED-4DB2-BD59-A6C34878D82A}">
                    <a16:rowId xmlns:a16="http://schemas.microsoft.com/office/drawing/2014/main" val="383118203"/>
                  </a:ext>
                </a:extLst>
              </a:tr>
              <a:tr h="406400">
                <a:tc>
                  <a:txBody>
                    <a:bodyPr/>
                    <a:lstStyle/>
                    <a:p>
                      <a:pPr algn="ctr"/>
                      <a:r>
                        <a:rPr lang="en-US" dirty="0">
                          <a:latin typeface="Times New Roman" panose="02020603050405020304" pitchFamily="18" charset="0"/>
                          <a:cs typeface="Times New Roman" panose="02020603050405020304" pitchFamily="18" charset="0"/>
                        </a:rPr>
                        <a:t>Hydro storage</a:t>
                      </a:r>
                    </a:p>
                  </a:txBody>
                  <a:tcPr anchor="ctr"/>
                </a:tc>
                <a:tc>
                  <a:txBody>
                    <a:bodyPr/>
                    <a:lstStyle/>
                    <a:p>
                      <a:pPr algn="ctr"/>
                      <a:r>
                        <a:rPr lang="en-US" dirty="0">
                          <a:latin typeface="Times New Roman" panose="02020603050405020304" pitchFamily="18" charset="0"/>
                          <a:cs typeface="Times New Roman" panose="02020603050405020304" pitchFamily="18" charset="0"/>
                        </a:rPr>
                        <a:t>0.3/m</a:t>
                      </a:r>
                      <a:r>
                        <a:rPr lang="en-US" baseline="30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3788381647"/>
                  </a:ext>
                </a:extLst>
              </a:tr>
              <a:tr h="406400">
                <a:tc>
                  <a:txBody>
                    <a:bodyPr/>
                    <a:lstStyle/>
                    <a:p>
                      <a:pPr algn="ctr"/>
                      <a:r>
                        <a:rPr lang="en-US" dirty="0">
                          <a:latin typeface="Times New Roman" panose="02020603050405020304" pitchFamily="18" charset="0"/>
                          <a:cs typeface="Times New Roman" panose="02020603050405020304" pitchFamily="18" charset="0"/>
                        </a:rPr>
                        <a:t>Flywheel, Steel</a:t>
                      </a:r>
                    </a:p>
                  </a:txBody>
                  <a:tcPr anchor="ctr"/>
                </a:tc>
                <a:tc>
                  <a:txBody>
                    <a:bodyPr/>
                    <a:lstStyle/>
                    <a:p>
                      <a:pPr algn="ctr"/>
                      <a:r>
                        <a:rPr lang="en-US" dirty="0">
                          <a:latin typeface="Times New Roman" panose="02020603050405020304" pitchFamily="18" charset="0"/>
                          <a:cs typeface="Times New Roman" panose="02020603050405020304" pitchFamily="18" charset="0"/>
                        </a:rPr>
                        <a:t>0.05</a:t>
                      </a:r>
                    </a:p>
                  </a:txBody>
                  <a:tcPr anchor="ctr"/>
                </a:tc>
                <a:extLst>
                  <a:ext uri="{0D108BD9-81ED-4DB2-BD59-A6C34878D82A}">
                    <a16:rowId xmlns:a16="http://schemas.microsoft.com/office/drawing/2014/main" val="951402083"/>
                  </a:ext>
                </a:extLst>
              </a:tr>
              <a:tr h="406400">
                <a:tc>
                  <a:txBody>
                    <a:bodyPr/>
                    <a:lstStyle/>
                    <a:p>
                      <a:pPr algn="ctr"/>
                      <a:r>
                        <a:rPr lang="en-US" dirty="0">
                          <a:latin typeface="Times New Roman" panose="02020603050405020304" pitchFamily="18" charset="0"/>
                          <a:cs typeface="Times New Roman" panose="02020603050405020304" pitchFamily="18" charset="0"/>
                        </a:rPr>
                        <a:t>Flywheel, Carbon Fiber</a:t>
                      </a:r>
                    </a:p>
                  </a:txBody>
                  <a:tcPr anchor="ctr"/>
                </a:tc>
                <a:tc>
                  <a:txBody>
                    <a:bodyPr/>
                    <a:lstStyle/>
                    <a:p>
                      <a:pPr algn="ctr"/>
                      <a:r>
                        <a:rPr lang="en-US" dirty="0">
                          <a:latin typeface="Times New Roman" panose="02020603050405020304" pitchFamily="18" charset="0"/>
                          <a:cs typeface="Times New Roman" panose="02020603050405020304" pitchFamily="18" charset="0"/>
                        </a:rPr>
                        <a:t>0.2</a:t>
                      </a:r>
                    </a:p>
                  </a:txBody>
                  <a:tcPr anchor="ctr"/>
                </a:tc>
                <a:extLst>
                  <a:ext uri="{0D108BD9-81ED-4DB2-BD59-A6C34878D82A}">
                    <a16:rowId xmlns:a16="http://schemas.microsoft.com/office/drawing/2014/main" val="321950462"/>
                  </a:ext>
                </a:extLst>
              </a:tr>
              <a:tr h="406400">
                <a:tc>
                  <a:txBody>
                    <a:bodyPr/>
                    <a:lstStyle/>
                    <a:p>
                      <a:pPr algn="ctr"/>
                      <a:r>
                        <a:rPr lang="en-US" dirty="0">
                          <a:latin typeface="Times New Roman" panose="02020603050405020304" pitchFamily="18" charset="0"/>
                          <a:cs typeface="Times New Roman" panose="02020603050405020304" pitchFamily="18" charset="0"/>
                        </a:rPr>
                        <a:t>Flywheel, Fused Silica</a:t>
                      </a:r>
                    </a:p>
                  </a:txBody>
                  <a:tcPr anchor="ctr"/>
                </a:tc>
                <a:tc>
                  <a:txBody>
                    <a:bodyPr/>
                    <a:lstStyle/>
                    <a:p>
                      <a:pPr algn="ctr"/>
                      <a:r>
                        <a:rPr lang="en-US" dirty="0">
                          <a:latin typeface="Times New Roman" panose="02020603050405020304" pitchFamily="18" charset="0"/>
                          <a:cs typeface="Times New Roman" panose="02020603050405020304" pitchFamily="18" charset="0"/>
                        </a:rPr>
                        <a:t>0.9</a:t>
                      </a:r>
                    </a:p>
                  </a:txBody>
                  <a:tcPr anchor="ctr"/>
                </a:tc>
                <a:extLst>
                  <a:ext uri="{0D108BD9-81ED-4DB2-BD59-A6C34878D82A}">
                    <a16:rowId xmlns:a16="http://schemas.microsoft.com/office/drawing/2014/main" val="3910494100"/>
                  </a:ext>
                </a:extLst>
              </a:tr>
              <a:tr h="406400">
                <a:tc>
                  <a:txBody>
                    <a:bodyPr/>
                    <a:lstStyle/>
                    <a:p>
                      <a:pPr algn="ctr"/>
                      <a:r>
                        <a:rPr lang="en-US" b="1" i="0" dirty="0">
                          <a:latin typeface="Times New Roman" panose="02020603050405020304" pitchFamily="18" charset="0"/>
                          <a:cs typeface="Times New Roman" panose="02020603050405020304" pitchFamily="18" charset="0"/>
                        </a:rPr>
                        <a:t>Hydrogen</a:t>
                      </a:r>
                    </a:p>
                  </a:txBody>
                  <a:tcPr anchor="ctr"/>
                </a:tc>
                <a:tc>
                  <a:txBody>
                    <a:bodyPr/>
                    <a:lstStyle/>
                    <a:p>
                      <a:pPr algn="ctr"/>
                      <a:r>
                        <a:rPr lang="en-US" b="1" i="0" dirty="0">
                          <a:latin typeface="Times New Roman" panose="02020603050405020304" pitchFamily="18" charset="0"/>
                          <a:cs typeface="Times New Roman" panose="02020603050405020304" pitchFamily="18" charset="0"/>
                        </a:rPr>
                        <a:t>38</a:t>
                      </a:r>
                    </a:p>
                  </a:txBody>
                  <a:tcPr anchor="ctr"/>
                </a:tc>
                <a:extLst>
                  <a:ext uri="{0D108BD9-81ED-4DB2-BD59-A6C34878D82A}">
                    <a16:rowId xmlns:a16="http://schemas.microsoft.com/office/drawing/2014/main" val="3217608500"/>
                  </a:ext>
                </a:extLst>
              </a:tr>
              <a:tr h="406400">
                <a:tc>
                  <a:txBody>
                    <a:bodyPr/>
                    <a:lstStyle/>
                    <a:p>
                      <a:pPr algn="ctr"/>
                      <a:r>
                        <a:rPr lang="en-US" dirty="0">
                          <a:latin typeface="Times New Roman" panose="02020603050405020304" pitchFamily="18" charset="0"/>
                          <a:cs typeface="Times New Roman" panose="02020603050405020304" pitchFamily="18" charset="0"/>
                        </a:rPr>
                        <a:t>Compressed Air</a:t>
                      </a:r>
                    </a:p>
                  </a:txBody>
                  <a:tcPr anchor="ctr"/>
                </a:tc>
                <a:tc>
                  <a:txBody>
                    <a:bodyPr/>
                    <a:lstStyle/>
                    <a:p>
                      <a:pPr algn="ctr"/>
                      <a:r>
                        <a:rPr lang="en-US" dirty="0">
                          <a:latin typeface="Times New Roman" panose="02020603050405020304" pitchFamily="18" charset="0"/>
                          <a:cs typeface="Times New Roman" panose="02020603050405020304" pitchFamily="18" charset="0"/>
                        </a:rPr>
                        <a:t>2/m</a:t>
                      </a:r>
                      <a:r>
                        <a:rPr lang="en-US" baseline="30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3750145125"/>
                  </a:ext>
                </a:extLst>
              </a:tr>
            </a:tbl>
          </a:graphicData>
        </a:graphic>
      </p:graphicFrame>
    </p:spTree>
    <p:extLst>
      <p:ext uri="{BB962C8B-B14F-4D97-AF65-F5344CB8AC3E}">
        <p14:creationId xmlns:p14="http://schemas.microsoft.com/office/powerpoint/2010/main" val="159134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Battery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6</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1FE3735-93BE-4D55-BB28-66A7B08A811D}"/>
              </a:ext>
            </a:extLst>
          </p:cNvPr>
          <p:cNvSpPr/>
          <p:nvPr/>
        </p:nvSpPr>
        <p:spPr>
          <a:xfrm>
            <a:off x="986931" y="1515687"/>
            <a:ext cx="6364207" cy="3826625"/>
          </a:xfrm>
          <a:prstGeom prst="rect">
            <a:avLst/>
          </a:prstGeom>
        </p:spPr>
        <p:txBody>
          <a:bodyPr wrap="square">
            <a:spAutoFit/>
          </a:bodyPr>
          <a:lstStyle/>
          <a:p>
            <a:pPr algn="just">
              <a:lnSpc>
                <a:spcPct val="150000"/>
              </a:lnSpc>
            </a:pPr>
            <a:r>
              <a:rPr lang="en-US" sz="2000" b="1" dirty="0">
                <a:latin typeface="Cambria" panose="02040503050406030204" pitchFamily="18" charset="0"/>
                <a:ea typeface="Cambria" panose="02040503050406030204" pitchFamily="18" charset="0"/>
              </a:rPr>
              <a:t>Conventional Batteries (stationary electrolyte)</a:t>
            </a:r>
          </a:p>
          <a:p>
            <a:pPr lvl="1" algn="just">
              <a:lnSpc>
                <a:spcPct val="150000"/>
              </a:lnSpc>
            </a:pP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Lead Acid cells </a:t>
            </a:r>
            <a:r>
              <a:rPr lang="en-US" sz="1800" dirty="0">
                <a:latin typeface="Cambria" panose="02040503050406030204" pitchFamily="18" charset="0"/>
                <a:ea typeface="Cambria" panose="02040503050406030204" pitchFamily="18" charset="0"/>
              </a:rPr>
              <a:t>– Standard car battery.</a:t>
            </a:r>
          </a:p>
          <a:p>
            <a:pPr lvl="1" algn="just">
              <a:lnSpc>
                <a:spcPct val="150000"/>
              </a:lnSpc>
            </a:pP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Lithium Ion </a:t>
            </a:r>
            <a:r>
              <a:rPr lang="en-US" sz="1800" dirty="0">
                <a:latin typeface="Cambria" panose="02040503050406030204" pitchFamily="18" charset="0"/>
                <a:ea typeface="Cambria" panose="02040503050406030204" pitchFamily="18" charset="0"/>
              </a:rPr>
              <a:t>– Mobile Phone, very good energy density</a:t>
            </a:r>
          </a:p>
          <a:p>
            <a:pPr lvl="1" algn="just">
              <a:lnSpc>
                <a:spcPct val="150000"/>
              </a:lnSpc>
            </a:pP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Nickel Cadmium </a:t>
            </a:r>
            <a:r>
              <a:rPr lang="en-US" sz="1800" dirty="0">
                <a:latin typeface="Cambria" panose="02040503050406030204" pitchFamily="18" charset="0"/>
                <a:ea typeface="Cambria" panose="02040503050406030204" pitchFamily="18" charset="0"/>
              </a:rPr>
              <a:t>– less common, memory problem, toxic content</a:t>
            </a:r>
          </a:p>
          <a:p>
            <a:pPr lvl="1" algn="just">
              <a:lnSpc>
                <a:spcPct val="150000"/>
              </a:lnSpc>
            </a:pP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Nickel Metal Hydride </a:t>
            </a:r>
            <a:r>
              <a:rPr lang="en-US" sz="1800" dirty="0">
                <a:latin typeface="Cambria" panose="02040503050406030204" pitchFamily="18" charset="0"/>
                <a:ea typeface="Cambria" panose="02040503050406030204" pitchFamily="18" charset="0"/>
              </a:rPr>
              <a:t>– good characteristics</a:t>
            </a:r>
          </a:p>
          <a:p>
            <a:pPr lvl="1" algn="just">
              <a:lnSpc>
                <a:spcPct val="150000"/>
              </a:lnSpc>
            </a:pP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Reusable Alkaline </a:t>
            </a:r>
            <a:r>
              <a:rPr lang="en-US" sz="1800" dirty="0">
                <a:latin typeface="Cambria" panose="02040503050406030204" pitchFamily="18" charset="0"/>
                <a:ea typeface="Cambria" panose="02040503050406030204" pitchFamily="18" charset="0"/>
              </a:rPr>
              <a:t>– Less common</a:t>
            </a:r>
          </a:p>
          <a:p>
            <a:pPr lvl="1" algn="just">
              <a:lnSpc>
                <a:spcPct val="150000"/>
              </a:lnSpc>
            </a:pP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ZEBRA Battery </a:t>
            </a:r>
            <a:r>
              <a:rPr lang="en-US" sz="1800" dirty="0">
                <a:latin typeface="Cambria" panose="02040503050406030204" pitchFamily="18" charset="0"/>
                <a:ea typeface="Cambria" panose="02040503050406030204" pitchFamily="18" charset="0"/>
              </a:rPr>
              <a:t>– high temperature sodium/nickel -very robust, good characteristics</a:t>
            </a:r>
          </a:p>
        </p:txBody>
      </p:sp>
      <p:pic>
        <p:nvPicPr>
          <p:cNvPr id="11" name="Picture 10">
            <a:extLst>
              <a:ext uri="{FF2B5EF4-FFF2-40B4-BE49-F238E27FC236}">
                <a16:creationId xmlns:a16="http://schemas.microsoft.com/office/drawing/2014/main" id="{9FD99C87-F9A5-4626-AA3C-CE4335B87870}"/>
              </a:ext>
            </a:extLst>
          </p:cNvPr>
          <p:cNvPicPr>
            <a:picLocks noChangeAspect="1"/>
          </p:cNvPicPr>
          <p:nvPr/>
        </p:nvPicPr>
        <p:blipFill>
          <a:blip r:embed="rId3"/>
          <a:stretch>
            <a:fillRect/>
          </a:stretch>
        </p:blipFill>
        <p:spPr>
          <a:xfrm>
            <a:off x="7802620" y="1101471"/>
            <a:ext cx="1238250" cy="3457575"/>
          </a:xfrm>
          <a:prstGeom prst="rect">
            <a:avLst/>
          </a:prstGeom>
        </p:spPr>
      </p:pic>
      <p:pic>
        <p:nvPicPr>
          <p:cNvPr id="12" name="Picture 11">
            <a:extLst>
              <a:ext uri="{FF2B5EF4-FFF2-40B4-BE49-F238E27FC236}">
                <a16:creationId xmlns:a16="http://schemas.microsoft.com/office/drawing/2014/main" id="{A25CADD7-7E06-482A-AA5E-B2BACED6D908}"/>
              </a:ext>
            </a:extLst>
          </p:cNvPr>
          <p:cNvPicPr>
            <a:picLocks noChangeAspect="1"/>
          </p:cNvPicPr>
          <p:nvPr/>
        </p:nvPicPr>
        <p:blipFill rotWithShape="1">
          <a:blip r:embed="rId4"/>
          <a:srcRect l="18796"/>
          <a:stretch/>
        </p:blipFill>
        <p:spPr>
          <a:xfrm>
            <a:off x="7308304" y="4652132"/>
            <a:ext cx="1732566" cy="1304925"/>
          </a:xfrm>
          <a:prstGeom prst="rect">
            <a:avLst/>
          </a:prstGeom>
        </p:spPr>
      </p:pic>
      <p:grpSp>
        <p:nvGrpSpPr>
          <p:cNvPr id="13" name="Group 12">
            <a:extLst>
              <a:ext uri="{FF2B5EF4-FFF2-40B4-BE49-F238E27FC236}">
                <a16:creationId xmlns:a16="http://schemas.microsoft.com/office/drawing/2014/main" id="{6E36864A-4C27-4B9E-9185-403D24322467}"/>
              </a:ext>
            </a:extLst>
          </p:cNvPr>
          <p:cNvGrpSpPr/>
          <p:nvPr/>
        </p:nvGrpSpPr>
        <p:grpSpPr>
          <a:xfrm>
            <a:off x="35496" y="1882595"/>
            <a:ext cx="1372059" cy="923187"/>
            <a:chOff x="-325839" y="-1876785"/>
            <a:chExt cx="1372059" cy="923187"/>
          </a:xfrm>
        </p:grpSpPr>
        <p:sp>
          <p:nvSpPr>
            <p:cNvPr id="14" name="Text Box 78">
              <a:extLst>
                <a:ext uri="{FF2B5EF4-FFF2-40B4-BE49-F238E27FC236}">
                  <a16:creationId xmlns:a16="http://schemas.microsoft.com/office/drawing/2014/main" id="{0C14F120-CD75-4958-873E-5B50EF5D9729}"/>
                </a:ext>
              </a:extLst>
            </p:cNvPr>
            <p:cNvSpPr txBox="1">
              <a:spLocks noChangeArrowheads="1"/>
            </p:cNvSpPr>
            <p:nvPr/>
          </p:nvSpPr>
          <p:spPr bwMode="auto">
            <a:xfrm>
              <a:off x="-325839" y="-1876785"/>
              <a:ext cx="12573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n-US" sz="1300" i="1" dirty="0" err="1">
                  <a:solidFill>
                    <a:srgbClr val="FF0000"/>
                  </a:solidFill>
                  <a:latin typeface="Cambria" panose="02040503050406030204" pitchFamily="18" charset="0"/>
                  <a:ea typeface="Cambria" panose="02040503050406030204" pitchFamily="18" charset="0"/>
                </a:rPr>
                <a:t>Photovoltaic</a:t>
              </a:r>
              <a:r>
                <a:rPr lang="es-ES" altLang="en-US" sz="1300" i="1" dirty="0">
                  <a:solidFill>
                    <a:srgbClr val="FF0000"/>
                  </a:solidFill>
                  <a:latin typeface="Cambria" panose="02040503050406030204" pitchFamily="18" charset="0"/>
                  <a:ea typeface="Cambria" panose="02040503050406030204" pitchFamily="18" charset="0"/>
                </a:rPr>
                <a:t> </a:t>
              </a:r>
              <a:r>
                <a:rPr lang="es-ES" altLang="en-US" sz="1300" i="1" dirty="0" err="1">
                  <a:solidFill>
                    <a:srgbClr val="FF0000"/>
                  </a:solidFill>
                  <a:latin typeface="Cambria" panose="02040503050406030204" pitchFamily="18" charset="0"/>
                  <a:ea typeface="Cambria" panose="02040503050406030204" pitchFamily="18" charset="0"/>
                </a:rPr>
                <a:t>systems</a:t>
              </a:r>
              <a:endParaRPr lang="es-ES" altLang="en-US" sz="1300" i="1" dirty="0">
                <a:solidFill>
                  <a:srgbClr val="FF0000"/>
                </a:solidFill>
                <a:latin typeface="Cambria" panose="02040503050406030204" pitchFamily="18" charset="0"/>
                <a:ea typeface="Cambria" panose="02040503050406030204" pitchFamily="18" charset="0"/>
              </a:endParaRPr>
            </a:p>
          </p:txBody>
        </p:sp>
        <p:sp>
          <p:nvSpPr>
            <p:cNvPr id="15" name="AutoShape 79">
              <a:extLst>
                <a:ext uri="{FF2B5EF4-FFF2-40B4-BE49-F238E27FC236}">
                  <a16:creationId xmlns:a16="http://schemas.microsoft.com/office/drawing/2014/main" id="{6F8BBA8A-6AB3-47CE-B6CE-4C51DB4A60C9}"/>
                </a:ext>
              </a:extLst>
            </p:cNvPr>
            <p:cNvSpPr>
              <a:spLocks noChangeArrowheads="1"/>
            </p:cNvSpPr>
            <p:nvPr/>
          </p:nvSpPr>
          <p:spPr bwMode="auto">
            <a:xfrm flipH="1">
              <a:off x="741420" y="-1629929"/>
              <a:ext cx="304800" cy="152400"/>
            </a:xfrm>
            <a:prstGeom prst="leftArrow">
              <a:avLst>
                <a:gd name="adj1" fmla="val 50000"/>
                <a:gd name="adj2" fmla="val 50000"/>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altLang="en-US"/>
            </a:p>
          </p:txBody>
        </p:sp>
        <p:sp>
          <p:nvSpPr>
            <p:cNvPr id="16" name="Text Box 80">
              <a:extLst>
                <a:ext uri="{FF2B5EF4-FFF2-40B4-BE49-F238E27FC236}">
                  <a16:creationId xmlns:a16="http://schemas.microsoft.com/office/drawing/2014/main" id="{790FC9E3-71C5-4AF8-AAFC-57293382249F}"/>
                </a:ext>
              </a:extLst>
            </p:cNvPr>
            <p:cNvSpPr txBox="1">
              <a:spLocks noChangeArrowheads="1"/>
            </p:cNvSpPr>
            <p:nvPr/>
          </p:nvSpPr>
          <p:spPr bwMode="auto">
            <a:xfrm>
              <a:off x="-325839" y="-1445723"/>
              <a:ext cx="12573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n-US" sz="1300" i="1" dirty="0">
                  <a:solidFill>
                    <a:srgbClr val="FF0000"/>
                  </a:solidFill>
                  <a:latin typeface="Cambria" panose="02040503050406030204" pitchFamily="18" charset="0"/>
                  <a:ea typeface="Cambria" panose="02040503050406030204" pitchFamily="18" charset="0"/>
                </a:rPr>
                <a:t>High </a:t>
              </a:r>
              <a:r>
                <a:rPr lang="es-ES" altLang="en-US" sz="1300" i="1" dirty="0" err="1">
                  <a:solidFill>
                    <a:srgbClr val="FF0000"/>
                  </a:solidFill>
                  <a:latin typeface="Cambria" panose="02040503050406030204" pitchFamily="18" charset="0"/>
                  <a:ea typeface="Cambria" panose="02040503050406030204" pitchFamily="18" charset="0"/>
                </a:rPr>
                <a:t>energy</a:t>
              </a:r>
              <a:r>
                <a:rPr lang="es-ES" altLang="en-US" sz="1300" i="1" dirty="0">
                  <a:solidFill>
                    <a:srgbClr val="FF0000"/>
                  </a:solidFill>
                  <a:latin typeface="Cambria" panose="02040503050406030204" pitchFamily="18" charset="0"/>
                  <a:ea typeface="Cambria" panose="02040503050406030204" pitchFamily="18" charset="0"/>
                </a:rPr>
                <a:t> </a:t>
              </a:r>
              <a:r>
                <a:rPr lang="es-ES" altLang="en-US" sz="1300" i="1" dirty="0" err="1">
                  <a:solidFill>
                    <a:srgbClr val="FF0000"/>
                  </a:solidFill>
                  <a:latin typeface="Cambria" panose="02040503050406030204" pitchFamily="18" charset="0"/>
                  <a:ea typeface="Cambria" panose="02040503050406030204" pitchFamily="18" charset="0"/>
                </a:rPr>
                <a:t>density</a:t>
              </a:r>
              <a:endParaRPr lang="es-ES" altLang="en-US" sz="1300" i="1" dirty="0">
                <a:solidFill>
                  <a:srgbClr val="FF0000"/>
                </a:solidFill>
                <a:latin typeface="Cambria" panose="02040503050406030204" pitchFamily="18" charset="0"/>
                <a:ea typeface="Cambria" panose="02040503050406030204" pitchFamily="18" charset="0"/>
              </a:endParaRPr>
            </a:p>
          </p:txBody>
        </p:sp>
        <p:sp>
          <p:nvSpPr>
            <p:cNvPr id="17" name="AutoShape 81">
              <a:extLst>
                <a:ext uri="{FF2B5EF4-FFF2-40B4-BE49-F238E27FC236}">
                  <a16:creationId xmlns:a16="http://schemas.microsoft.com/office/drawing/2014/main" id="{C2242DE5-D292-40EB-909B-111BD9964C64}"/>
                </a:ext>
              </a:extLst>
            </p:cNvPr>
            <p:cNvSpPr>
              <a:spLocks noChangeArrowheads="1"/>
            </p:cNvSpPr>
            <p:nvPr/>
          </p:nvSpPr>
          <p:spPr bwMode="auto">
            <a:xfrm flipH="1">
              <a:off x="734342" y="-1230673"/>
              <a:ext cx="304800" cy="152400"/>
            </a:xfrm>
            <a:prstGeom prst="leftArrow">
              <a:avLst>
                <a:gd name="adj1" fmla="val 50000"/>
                <a:gd name="adj2" fmla="val 50000"/>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s-ES" altLang="en-US"/>
            </a:p>
          </p:txBody>
        </p:sp>
      </p:grpSp>
    </p:spTree>
    <p:extLst>
      <p:ext uri="{BB962C8B-B14F-4D97-AF65-F5344CB8AC3E}">
        <p14:creationId xmlns:p14="http://schemas.microsoft.com/office/powerpoint/2010/main" val="22715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Battery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7</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F025E907-DA26-43B5-853B-5BA70F484E34}"/>
              </a:ext>
            </a:extLst>
          </p:cNvPr>
          <p:cNvSpPr/>
          <p:nvPr/>
        </p:nvSpPr>
        <p:spPr>
          <a:xfrm>
            <a:off x="509518" y="888560"/>
            <a:ext cx="8634482" cy="3339376"/>
          </a:xfrm>
          <a:prstGeom prst="rect">
            <a:avLst/>
          </a:prstGeom>
        </p:spPr>
        <p:txBody>
          <a:bodyPr wrap="square">
            <a:spAutoFit/>
          </a:bodyPr>
          <a:lstStyle/>
          <a:p>
            <a:pPr marL="285750" indent="-285750" eaLnBrk="1" hangingPunct="1">
              <a:lnSpc>
                <a:spcPct val="150000"/>
              </a:lnSpc>
              <a:buFont typeface="Arial" panose="020B0604020202020204" pitchFamily="34" charset="0"/>
              <a:buChar char="•"/>
            </a:pPr>
            <a:r>
              <a:rPr lang="en-US" altLang="en-US" sz="1600" b="1" dirty="0">
                <a:latin typeface="Cambria" panose="02040503050406030204" pitchFamily="18" charset="0"/>
                <a:ea typeface="Cambria" panose="02040503050406030204" pitchFamily="18" charset="0"/>
              </a:rPr>
              <a:t>Specific Power </a:t>
            </a:r>
            <a:r>
              <a:rPr lang="en-US" altLang="en-US" sz="1600" dirty="0">
                <a:latin typeface="Cambria" panose="02040503050406030204" pitchFamily="18" charset="0"/>
                <a:ea typeface="Cambria" panose="02040503050406030204" pitchFamily="18" charset="0"/>
              </a:rPr>
              <a:t>= power to weight ratio = Watts / Kilogram</a:t>
            </a:r>
          </a:p>
          <a:p>
            <a:pPr marL="285750" indent="-285750" eaLnBrk="1" hangingPunct="1">
              <a:lnSpc>
                <a:spcPct val="150000"/>
              </a:lnSpc>
              <a:buFont typeface="Arial" panose="020B0604020202020204" pitchFamily="34" charset="0"/>
              <a:buChar char="•"/>
            </a:pPr>
            <a:r>
              <a:rPr lang="en-US" altLang="en-US" sz="1600" b="1" dirty="0">
                <a:latin typeface="Cambria" panose="02040503050406030204" pitchFamily="18" charset="0"/>
                <a:ea typeface="Cambria" panose="02040503050406030204" pitchFamily="18" charset="0"/>
              </a:rPr>
              <a:t>Specific Energy </a:t>
            </a:r>
            <a:r>
              <a:rPr lang="en-US" altLang="en-US" sz="1600" dirty="0">
                <a:latin typeface="Cambria" panose="02040503050406030204" pitchFamily="18" charset="0"/>
                <a:ea typeface="Cambria" panose="02040503050406030204" pitchFamily="18" charset="0"/>
              </a:rPr>
              <a:t>= energy capacity to weight ratio = Watt-Hours / Kilogram</a:t>
            </a:r>
          </a:p>
          <a:p>
            <a:pPr marL="285750" indent="-285750" eaLnBrk="1" hangingPunct="1">
              <a:lnSpc>
                <a:spcPct val="150000"/>
              </a:lnSpc>
              <a:buFont typeface="Arial" panose="020B0604020202020204" pitchFamily="34" charset="0"/>
              <a:buChar char="•"/>
            </a:pPr>
            <a:r>
              <a:rPr lang="en-US" altLang="en-US" sz="1600" b="1" dirty="0">
                <a:latin typeface="Cambria" panose="02040503050406030204" pitchFamily="18" charset="0"/>
                <a:ea typeface="Cambria" panose="02040503050406030204" pitchFamily="18" charset="0"/>
              </a:rPr>
              <a:t>Power Density </a:t>
            </a:r>
            <a:r>
              <a:rPr lang="en-US" altLang="en-US" sz="1600" dirty="0">
                <a:latin typeface="Cambria" panose="02040503050406030204" pitchFamily="18" charset="0"/>
                <a:ea typeface="Cambria" panose="02040503050406030204" pitchFamily="18" charset="0"/>
              </a:rPr>
              <a:t>= power to volume ratio = Watts / liter</a:t>
            </a:r>
          </a:p>
          <a:p>
            <a:pPr marL="285750" indent="-285750" eaLnBrk="1" hangingPunct="1">
              <a:lnSpc>
                <a:spcPct val="150000"/>
              </a:lnSpc>
              <a:buFont typeface="Arial" panose="020B0604020202020204" pitchFamily="34" charset="0"/>
              <a:buChar char="•"/>
            </a:pPr>
            <a:r>
              <a:rPr lang="en-US" altLang="en-US" sz="1600" b="1" dirty="0">
                <a:latin typeface="Cambria" panose="02040503050406030204" pitchFamily="18" charset="0"/>
                <a:ea typeface="Cambria" panose="02040503050406030204" pitchFamily="18" charset="0"/>
              </a:rPr>
              <a:t>Energy Density </a:t>
            </a:r>
            <a:r>
              <a:rPr lang="en-US" altLang="en-US" sz="1600" dirty="0">
                <a:latin typeface="Cambria" panose="02040503050406030204" pitchFamily="18" charset="0"/>
                <a:ea typeface="Cambria" panose="02040503050406030204" pitchFamily="18" charset="0"/>
              </a:rPr>
              <a:t>= energy to capacity to volume ratio = Watt-Hours /liter</a:t>
            </a:r>
          </a:p>
          <a:p>
            <a:pPr eaLnBrk="1" hangingPunct="1">
              <a:lnSpc>
                <a:spcPct val="150000"/>
              </a:lnSpc>
            </a:pPr>
            <a:endParaRPr lang="en-US" sz="200" b="1" dirty="0">
              <a:latin typeface="Cambria" panose="02040503050406030204" pitchFamily="18" charset="0"/>
              <a:ea typeface="Cambria" panose="02040503050406030204" pitchFamily="18" charset="0"/>
            </a:endParaRPr>
          </a:p>
          <a:p>
            <a:pPr eaLnBrk="1" hangingPunct="1"/>
            <a:r>
              <a:rPr lang="en-US" altLang="en-US" sz="1600" b="1" u="sng" dirty="0">
                <a:latin typeface="Cambria" panose="02040503050406030204" pitchFamily="18" charset="0"/>
                <a:ea typeface="Cambria" panose="02040503050406030204" pitchFamily="18" charset="0"/>
              </a:rPr>
              <a:t>Example: </a:t>
            </a:r>
          </a:p>
          <a:p>
            <a:pPr lvl="2" eaLnBrk="1" hangingPunct="1"/>
            <a:r>
              <a:rPr lang="en-US" altLang="en-US" sz="1600" dirty="0">
                <a:latin typeface="Cambria" panose="02040503050406030204" pitchFamily="18" charset="0"/>
                <a:ea typeface="Cambria" panose="02040503050406030204" pitchFamily="18" charset="0"/>
              </a:rPr>
              <a:t>1 module with 3,840 W peak power, 1,208 </a:t>
            </a:r>
            <a:r>
              <a:rPr lang="en-US" altLang="en-US" sz="1600" dirty="0" err="1">
                <a:latin typeface="Cambria" panose="02040503050406030204" pitchFamily="18" charset="0"/>
                <a:ea typeface="Cambria" panose="02040503050406030204" pitchFamily="18" charset="0"/>
              </a:rPr>
              <a:t>Wh</a:t>
            </a:r>
            <a:r>
              <a:rPr lang="en-US" altLang="en-US" sz="1600" dirty="0">
                <a:latin typeface="Cambria" panose="02040503050406030204" pitchFamily="18" charset="0"/>
                <a:ea typeface="Cambria" panose="02040503050406030204" pitchFamily="18" charset="0"/>
              </a:rPr>
              <a:t> actual energy, 	</a:t>
            </a:r>
          </a:p>
          <a:p>
            <a:pPr lvl="2" eaLnBrk="1" hangingPunct="1"/>
            <a:r>
              <a:rPr lang="en-US" altLang="en-US" sz="1600" dirty="0">
                <a:latin typeface="Cambria" panose="02040503050406030204" pitchFamily="18" charset="0"/>
                <a:ea typeface="Cambria" panose="02040503050406030204" pitchFamily="18" charset="0"/>
              </a:rPr>
              <a:t>15.8 kg, 260 x 173 x 225 mm = 10.1 liters</a:t>
            </a:r>
          </a:p>
          <a:p>
            <a:pPr eaLnBrk="1" hangingPunct="1"/>
            <a:r>
              <a:rPr lang="en-US" altLang="en-US" sz="1600" dirty="0">
                <a:latin typeface="Cambria" panose="02040503050406030204" pitchFamily="18" charset="0"/>
                <a:ea typeface="Cambria" panose="02040503050406030204" pitchFamily="18" charset="0"/>
              </a:rPr>
              <a:t>	Specific Power = 3,840 W / 15.8 kg = 243 W/kg   </a:t>
            </a:r>
          </a:p>
          <a:p>
            <a:pPr eaLnBrk="1" hangingPunct="1"/>
            <a:r>
              <a:rPr lang="en-US" altLang="en-US" sz="1600" dirty="0">
                <a:latin typeface="Cambria" panose="02040503050406030204" pitchFamily="18" charset="0"/>
                <a:ea typeface="Cambria" panose="02040503050406030204" pitchFamily="18" charset="0"/>
              </a:rPr>
              <a:t>	Specific Energy = 1,208 </a:t>
            </a:r>
            <a:r>
              <a:rPr lang="en-US" altLang="en-US" sz="1600" dirty="0" err="1">
                <a:latin typeface="Cambria" panose="02040503050406030204" pitchFamily="18" charset="0"/>
                <a:ea typeface="Cambria" panose="02040503050406030204" pitchFamily="18" charset="0"/>
              </a:rPr>
              <a:t>Wh</a:t>
            </a:r>
            <a:r>
              <a:rPr lang="en-US" altLang="en-US" sz="1600" dirty="0">
                <a:latin typeface="Cambria" panose="02040503050406030204" pitchFamily="18" charset="0"/>
                <a:ea typeface="Cambria" panose="02040503050406030204" pitchFamily="18" charset="0"/>
              </a:rPr>
              <a:t> / 15.8 kg = 76 </a:t>
            </a:r>
            <a:r>
              <a:rPr lang="en-US" altLang="en-US" sz="1600" dirty="0" err="1">
                <a:latin typeface="Cambria" panose="02040503050406030204" pitchFamily="18" charset="0"/>
                <a:ea typeface="Cambria" panose="02040503050406030204" pitchFamily="18" charset="0"/>
              </a:rPr>
              <a:t>Wh</a:t>
            </a:r>
            <a:r>
              <a:rPr lang="en-US" altLang="en-US" sz="1600" dirty="0">
                <a:latin typeface="Cambria" panose="02040503050406030204" pitchFamily="18" charset="0"/>
                <a:ea typeface="Cambria" panose="02040503050406030204" pitchFamily="18" charset="0"/>
              </a:rPr>
              <a:t>/kg </a:t>
            </a:r>
          </a:p>
          <a:p>
            <a:pPr eaLnBrk="1" hangingPunct="1"/>
            <a:r>
              <a:rPr lang="en-US" altLang="en-US" sz="1600" dirty="0">
                <a:latin typeface="Cambria" panose="02040503050406030204" pitchFamily="18" charset="0"/>
                <a:ea typeface="Cambria" panose="02040503050406030204" pitchFamily="18" charset="0"/>
              </a:rPr>
              <a:t>	Power Density = 3,840 W / 10.1 l = 380 W/l</a:t>
            </a:r>
          </a:p>
          <a:p>
            <a:pPr eaLnBrk="1" hangingPunct="1"/>
            <a:r>
              <a:rPr lang="en-US" altLang="en-US" sz="1600" dirty="0">
                <a:latin typeface="Cambria" panose="02040503050406030204" pitchFamily="18" charset="0"/>
                <a:ea typeface="Cambria" panose="02040503050406030204" pitchFamily="18" charset="0"/>
              </a:rPr>
              <a:t>	Energy Density = 1,208 </a:t>
            </a:r>
            <a:r>
              <a:rPr lang="en-US" altLang="en-US" sz="1600" dirty="0" err="1">
                <a:latin typeface="Cambria" panose="02040503050406030204" pitchFamily="18" charset="0"/>
                <a:ea typeface="Cambria" panose="02040503050406030204" pitchFamily="18" charset="0"/>
              </a:rPr>
              <a:t>Wh</a:t>
            </a:r>
            <a:r>
              <a:rPr lang="en-US" altLang="en-US" sz="1600" dirty="0">
                <a:latin typeface="Cambria" panose="02040503050406030204" pitchFamily="18" charset="0"/>
                <a:ea typeface="Cambria" panose="02040503050406030204" pitchFamily="18" charset="0"/>
              </a:rPr>
              <a:t> / 10.1 l = 119 </a:t>
            </a:r>
            <a:r>
              <a:rPr lang="en-US" altLang="en-US" sz="1600" dirty="0" err="1">
                <a:latin typeface="Cambria" panose="02040503050406030204" pitchFamily="18" charset="0"/>
                <a:ea typeface="Cambria" panose="02040503050406030204" pitchFamily="18" charset="0"/>
              </a:rPr>
              <a:t>Wh</a:t>
            </a:r>
            <a:r>
              <a:rPr lang="en-US" altLang="en-US" sz="1600" dirty="0">
                <a:latin typeface="Cambria" panose="02040503050406030204" pitchFamily="18" charset="0"/>
                <a:ea typeface="Cambria" panose="02040503050406030204" pitchFamily="18" charset="0"/>
              </a:rPr>
              <a:t>/l</a:t>
            </a:r>
            <a:endParaRPr lang="en-US" sz="1600" b="1" dirty="0">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926457FC-97A3-4759-BBFD-1E684ABF8909}"/>
              </a:ext>
            </a:extLst>
          </p:cNvPr>
          <p:cNvSpPr/>
          <p:nvPr/>
        </p:nvSpPr>
        <p:spPr>
          <a:xfrm>
            <a:off x="509518" y="530976"/>
            <a:ext cx="1261884" cy="458074"/>
          </a:xfrm>
          <a:prstGeom prst="rect">
            <a:avLst/>
          </a:prstGeom>
        </p:spPr>
        <p:txBody>
          <a:bodyPr wrap="none">
            <a:spAutoFit/>
          </a:bodyPr>
          <a:lstStyle/>
          <a:p>
            <a:pPr algn="just">
              <a:lnSpc>
                <a:spcPct val="150000"/>
              </a:lnSpc>
            </a:pPr>
            <a:r>
              <a:rPr lang="en-US" sz="1800" b="1" dirty="0">
                <a:solidFill>
                  <a:srgbClr val="FF0000"/>
                </a:solidFill>
              </a:rPr>
              <a:t>Definitions</a:t>
            </a:r>
          </a:p>
        </p:txBody>
      </p:sp>
      <p:sp>
        <p:nvSpPr>
          <p:cNvPr id="20" name="Text Box 1150">
            <a:extLst>
              <a:ext uri="{FF2B5EF4-FFF2-40B4-BE49-F238E27FC236}">
                <a16:creationId xmlns:a16="http://schemas.microsoft.com/office/drawing/2014/main" id="{5BAD6B0B-7E9A-4359-AD86-5E75F0570805}"/>
              </a:ext>
            </a:extLst>
          </p:cNvPr>
          <p:cNvSpPr txBox="1">
            <a:spLocks noChangeArrowheads="1"/>
          </p:cNvSpPr>
          <p:nvPr/>
        </p:nvSpPr>
        <p:spPr bwMode="auto">
          <a:xfrm>
            <a:off x="4869180" y="4269390"/>
            <a:ext cx="3789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s-ES" altLang="en-US" sz="1400" i="1" dirty="0">
                <a:solidFill>
                  <a:srgbClr val="FF0000"/>
                </a:solidFill>
                <a:latin typeface="Cambria" panose="02040503050406030204" pitchFamily="18" charset="0"/>
                <a:ea typeface="Cambria" panose="02040503050406030204" pitchFamily="18" charset="0"/>
              </a:rPr>
              <a:t>1.2 [V] in Ni-Cd ; 2.0 [V] in Pb</a:t>
            </a:r>
          </a:p>
          <a:p>
            <a:pPr algn="ctr" eaLnBrk="1" hangingPunct="1"/>
            <a:r>
              <a:rPr lang="es-ES" altLang="en-US" sz="1400" i="1" dirty="0" err="1">
                <a:solidFill>
                  <a:srgbClr val="009900"/>
                </a:solidFill>
                <a:latin typeface="Cambria" panose="02040503050406030204" pitchFamily="18" charset="0"/>
                <a:ea typeface="Cambria" panose="02040503050406030204" pitchFamily="18" charset="0"/>
              </a:rPr>
              <a:t>This</a:t>
            </a:r>
            <a:r>
              <a:rPr lang="es-ES" altLang="en-US" sz="1400" i="1" dirty="0">
                <a:solidFill>
                  <a:srgbClr val="009900"/>
                </a:solidFill>
                <a:latin typeface="Cambria" panose="02040503050406030204" pitchFamily="18" charset="0"/>
                <a:ea typeface="Cambria" panose="02040503050406030204" pitchFamily="18" charset="0"/>
              </a:rPr>
              <a:t> </a:t>
            </a:r>
            <a:r>
              <a:rPr lang="es-ES" altLang="en-US" sz="1400" i="1" dirty="0" err="1">
                <a:solidFill>
                  <a:srgbClr val="009900"/>
                </a:solidFill>
                <a:latin typeface="Cambria" panose="02040503050406030204" pitchFamily="18" charset="0"/>
                <a:ea typeface="Cambria" panose="02040503050406030204" pitchFamily="18" charset="0"/>
              </a:rPr>
              <a:t>voltage</a:t>
            </a:r>
            <a:r>
              <a:rPr lang="es-ES" altLang="en-US" sz="1400" i="1" dirty="0">
                <a:solidFill>
                  <a:srgbClr val="009900"/>
                </a:solidFill>
                <a:latin typeface="Cambria" panose="02040503050406030204" pitchFamily="18" charset="0"/>
                <a:ea typeface="Cambria" panose="02040503050406030204" pitchFamily="18" charset="0"/>
              </a:rPr>
              <a:t> </a:t>
            </a:r>
            <a:r>
              <a:rPr lang="es-ES" altLang="en-US" sz="1400" i="1" dirty="0" err="1">
                <a:solidFill>
                  <a:srgbClr val="009900"/>
                </a:solidFill>
                <a:latin typeface="Cambria" panose="02040503050406030204" pitchFamily="18" charset="0"/>
                <a:ea typeface="Cambria" panose="02040503050406030204" pitchFamily="18" charset="0"/>
              </a:rPr>
              <a:t>drops</a:t>
            </a:r>
            <a:r>
              <a:rPr lang="es-ES" altLang="en-US" sz="1400" i="1" dirty="0">
                <a:solidFill>
                  <a:srgbClr val="009900"/>
                </a:solidFill>
                <a:latin typeface="Cambria" panose="02040503050406030204" pitchFamily="18" charset="0"/>
                <a:ea typeface="Cambria" panose="02040503050406030204" pitchFamily="18" charset="0"/>
              </a:rPr>
              <a:t> </a:t>
            </a:r>
            <a:r>
              <a:rPr lang="es-ES" altLang="en-US" sz="1400" i="1" dirty="0" err="1">
                <a:solidFill>
                  <a:srgbClr val="009900"/>
                </a:solidFill>
                <a:latin typeface="Cambria" panose="02040503050406030204" pitchFamily="18" charset="0"/>
                <a:ea typeface="Cambria" panose="02040503050406030204" pitchFamily="18" charset="0"/>
              </a:rPr>
              <a:t>when</a:t>
            </a:r>
            <a:r>
              <a:rPr lang="es-ES" altLang="en-US" sz="1400" i="1" dirty="0">
                <a:solidFill>
                  <a:srgbClr val="009900"/>
                </a:solidFill>
                <a:latin typeface="Cambria" panose="02040503050406030204" pitchFamily="18" charset="0"/>
                <a:ea typeface="Cambria" panose="02040503050406030204" pitchFamily="18" charset="0"/>
              </a:rPr>
              <a:t> a load </a:t>
            </a:r>
            <a:r>
              <a:rPr lang="es-ES" altLang="en-US" sz="1400" i="1" dirty="0" err="1">
                <a:solidFill>
                  <a:srgbClr val="009900"/>
                </a:solidFill>
                <a:latin typeface="Cambria" panose="02040503050406030204" pitchFamily="18" charset="0"/>
                <a:ea typeface="Cambria" panose="02040503050406030204" pitchFamily="18" charset="0"/>
              </a:rPr>
              <a:t>is</a:t>
            </a:r>
            <a:r>
              <a:rPr lang="es-ES" altLang="en-US" sz="1400" i="1" dirty="0">
                <a:solidFill>
                  <a:srgbClr val="009900"/>
                </a:solidFill>
                <a:latin typeface="Cambria" panose="02040503050406030204" pitchFamily="18" charset="0"/>
                <a:ea typeface="Cambria" panose="02040503050406030204" pitchFamily="18" charset="0"/>
              </a:rPr>
              <a:t> </a:t>
            </a:r>
            <a:r>
              <a:rPr lang="es-ES" altLang="en-US" sz="1400" i="1" dirty="0" err="1">
                <a:solidFill>
                  <a:srgbClr val="009900"/>
                </a:solidFill>
                <a:latin typeface="Cambria" panose="02040503050406030204" pitchFamily="18" charset="0"/>
                <a:ea typeface="Cambria" panose="02040503050406030204" pitchFamily="18" charset="0"/>
              </a:rPr>
              <a:t>connected</a:t>
            </a:r>
            <a:endParaRPr lang="es-ES" altLang="en-US" sz="1400" i="1" dirty="0">
              <a:solidFill>
                <a:srgbClr val="009900"/>
              </a:solidFill>
              <a:latin typeface="Cambria" panose="02040503050406030204" pitchFamily="18" charset="0"/>
              <a:ea typeface="Cambria" panose="02040503050406030204" pitchFamily="18" charset="0"/>
            </a:endParaRPr>
          </a:p>
        </p:txBody>
      </p:sp>
      <p:sp>
        <p:nvSpPr>
          <p:cNvPr id="21" name="Text Box 1153">
            <a:extLst>
              <a:ext uri="{FF2B5EF4-FFF2-40B4-BE49-F238E27FC236}">
                <a16:creationId xmlns:a16="http://schemas.microsoft.com/office/drawing/2014/main" id="{5F5EE936-5FD4-441B-8332-5C474780BC92}"/>
              </a:ext>
            </a:extLst>
          </p:cNvPr>
          <p:cNvSpPr txBox="1">
            <a:spLocks noChangeArrowheads="1"/>
          </p:cNvSpPr>
          <p:nvPr/>
        </p:nvSpPr>
        <p:spPr bwMode="auto">
          <a:xfrm>
            <a:off x="237897" y="4208490"/>
            <a:ext cx="66188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sz="1600" b="1" dirty="0">
                <a:solidFill>
                  <a:srgbClr val="0099FF"/>
                </a:solidFill>
                <a:latin typeface="Cambria" panose="02040503050406030204" pitchFamily="18" charset="0"/>
                <a:ea typeface="Cambria" panose="02040503050406030204" pitchFamily="18" charset="0"/>
                <a:cs typeface="Tahoma" panose="020B0604030504040204" pitchFamily="34" charset="0"/>
              </a:rPr>
              <a:t>Nominal </a:t>
            </a:r>
            <a:r>
              <a:rPr lang="es-ES" altLang="en-US" sz="1600" b="1" dirty="0" err="1">
                <a:solidFill>
                  <a:srgbClr val="0099FF"/>
                </a:solidFill>
                <a:latin typeface="Cambria" panose="02040503050406030204" pitchFamily="18" charset="0"/>
                <a:ea typeface="Cambria" panose="02040503050406030204" pitchFamily="18" charset="0"/>
                <a:cs typeface="Tahoma" panose="020B0604030504040204" pitchFamily="34" charset="0"/>
              </a:rPr>
              <a:t>voltage</a:t>
            </a:r>
            <a:endParaRPr lang="es-ES" altLang="en-US" sz="1600" b="1" dirty="0">
              <a:solidFill>
                <a:srgbClr val="0099FF"/>
              </a:solidFill>
              <a:latin typeface="Cambria" panose="02040503050406030204" pitchFamily="18" charset="0"/>
              <a:ea typeface="Cambria" panose="02040503050406030204" pitchFamily="18" charset="0"/>
              <a:cs typeface="Tahoma" panose="020B0604030504040204" pitchFamily="34" charset="0"/>
            </a:endParaRPr>
          </a:p>
          <a:p>
            <a:pPr eaLnBrk="1" hangingPunct="1"/>
            <a:r>
              <a:rPr lang="es-ES" altLang="en-US" sz="1600" dirty="0" err="1">
                <a:latin typeface="Cambria" panose="02040503050406030204" pitchFamily="18" charset="0"/>
                <a:ea typeface="Cambria" panose="02040503050406030204" pitchFamily="18" charset="0"/>
                <a:cs typeface="Tahoma" panose="020B0604030504040204" pitchFamily="34" charset="0"/>
              </a:rPr>
              <a:t>It</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is</a:t>
            </a:r>
            <a:r>
              <a:rPr lang="es-ES" altLang="en-US" sz="1600" dirty="0">
                <a:latin typeface="Cambria" panose="02040503050406030204" pitchFamily="18" charset="0"/>
                <a:ea typeface="Cambria" panose="02040503050406030204" pitchFamily="18" charset="0"/>
                <a:cs typeface="Tahoma" panose="020B0604030504040204" pitchFamily="34" charset="0"/>
              </a:rPr>
              <a:t> a </a:t>
            </a:r>
            <a:r>
              <a:rPr lang="es-ES" altLang="en-US" sz="1600" dirty="0" err="1">
                <a:latin typeface="Cambria" panose="02040503050406030204" pitchFamily="18" charset="0"/>
                <a:ea typeface="Cambria" panose="02040503050406030204" pitchFamily="18" charset="0"/>
                <a:cs typeface="Tahoma" panose="020B0604030504040204" pitchFamily="34" charset="0"/>
              </a:rPr>
              <a:t>multiple</a:t>
            </a:r>
            <a:r>
              <a:rPr lang="es-ES" altLang="en-US" sz="1600" dirty="0">
                <a:latin typeface="Cambria" panose="02040503050406030204" pitchFamily="18" charset="0"/>
                <a:ea typeface="Cambria" panose="02040503050406030204" pitchFamily="18" charset="0"/>
                <a:cs typeface="Tahoma" panose="020B0604030504040204" pitchFamily="34" charset="0"/>
              </a:rPr>
              <a:t> of </a:t>
            </a:r>
            <a:r>
              <a:rPr lang="es-ES" altLang="en-US" sz="1600" dirty="0" err="1">
                <a:latin typeface="Cambria" panose="02040503050406030204" pitchFamily="18" charset="0"/>
                <a:ea typeface="Cambria" panose="02040503050406030204" pitchFamily="18" charset="0"/>
                <a:cs typeface="Tahoma" panose="020B0604030504040204" pitchFamily="34" charset="0"/>
              </a:rPr>
              <a:t>cell</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voltage</a:t>
            </a:r>
            <a:r>
              <a:rPr lang="es-ES" altLang="en-US" sz="1600" dirty="0">
                <a:latin typeface="Cambria" panose="02040503050406030204" pitchFamily="18" charset="0"/>
                <a:ea typeface="Cambria" panose="02040503050406030204" pitchFamily="18" charset="0"/>
                <a:cs typeface="Tahoma" panose="020B0604030504040204" pitchFamily="34" charset="0"/>
              </a:rPr>
              <a:t>.</a:t>
            </a:r>
          </a:p>
        </p:txBody>
      </p:sp>
      <p:sp>
        <p:nvSpPr>
          <p:cNvPr id="22" name="Text Box 1154">
            <a:extLst>
              <a:ext uri="{FF2B5EF4-FFF2-40B4-BE49-F238E27FC236}">
                <a16:creationId xmlns:a16="http://schemas.microsoft.com/office/drawing/2014/main" id="{EDD136D0-DD03-4806-8ACF-844A56A9ED88}"/>
              </a:ext>
            </a:extLst>
          </p:cNvPr>
          <p:cNvSpPr txBox="1">
            <a:spLocks noChangeArrowheads="1"/>
          </p:cNvSpPr>
          <p:nvPr/>
        </p:nvSpPr>
        <p:spPr bwMode="auto">
          <a:xfrm>
            <a:off x="237897" y="4947979"/>
            <a:ext cx="86344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s-ES" altLang="en-US" sz="1600" b="1" dirty="0" err="1">
                <a:solidFill>
                  <a:srgbClr val="0099FF"/>
                </a:solidFill>
                <a:latin typeface="Cambria" panose="02040503050406030204" pitchFamily="18" charset="0"/>
                <a:ea typeface="Cambria" panose="02040503050406030204" pitchFamily="18" charset="0"/>
                <a:cs typeface="Tahoma" panose="020B0604030504040204" pitchFamily="34" charset="0"/>
              </a:rPr>
              <a:t>Capacity</a:t>
            </a:r>
            <a:endParaRPr lang="es-ES" altLang="en-US" sz="1600" b="1" dirty="0">
              <a:solidFill>
                <a:srgbClr val="0099FF"/>
              </a:solidFill>
              <a:latin typeface="Cambria" panose="02040503050406030204" pitchFamily="18" charset="0"/>
              <a:ea typeface="Cambria" panose="02040503050406030204" pitchFamily="18" charset="0"/>
              <a:cs typeface="Tahoma" panose="020B0604030504040204" pitchFamily="34" charset="0"/>
            </a:endParaRPr>
          </a:p>
          <a:p>
            <a:pPr eaLnBrk="1" hangingPunct="1"/>
            <a:r>
              <a:rPr lang="es-ES" altLang="en-US" sz="1600" dirty="0" err="1">
                <a:latin typeface="Cambria" panose="02040503050406030204" pitchFamily="18" charset="0"/>
                <a:ea typeface="Cambria" panose="02040503050406030204" pitchFamily="18" charset="0"/>
                <a:cs typeface="Tahoma" panose="020B0604030504040204" pitchFamily="34" charset="0"/>
              </a:rPr>
              <a:t>Current</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intensity</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the</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battery</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is</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capable</a:t>
            </a:r>
            <a:r>
              <a:rPr lang="es-ES" altLang="en-US" sz="1600" dirty="0">
                <a:latin typeface="Cambria" panose="02040503050406030204" pitchFamily="18" charset="0"/>
                <a:ea typeface="Cambria" panose="02040503050406030204" pitchFamily="18" charset="0"/>
                <a:cs typeface="Tahoma" panose="020B0604030504040204" pitchFamily="34" charset="0"/>
              </a:rPr>
              <a:t> to </a:t>
            </a:r>
            <a:r>
              <a:rPr lang="es-ES" altLang="en-US" sz="1600" dirty="0" err="1">
                <a:latin typeface="Cambria" panose="02040503050406030204" pitchFamily="18" charset="0"/>
                <a:ea typeface="Cambria" panose="02040503050406030204" pitchFamily="18" charset="0"/>
                <a:cs typeface="Tahoma" panose="020B0604030504040204" pitchFamily="34" charset="0"/>
              </a:rPr>
              <a:t>provide</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during</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one</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hour</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before</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reaching</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the</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discharge</a:t>
            </a:r>
            <a:r>
              <a:rPr lang="es-ES" altLang="en-US" sz="1600" dirty="0">
                <a:latin typeface="Cambria" panose="02040503050406030204" pitchFamily="18" charset="0"/>
                <a:ea typeface="Cambria" panose="02040503050406030204" pitchFamily="18" charset="0"/>
                <a:cs typeface="Tahoma" panose="020B0604030504040204" pitchFamily="34" charset="0"/>
              </a:rPr>
              <a:t> </a:t>
            </a:r>
            <a:r>
              <a:rPr lang="es-ES" altLang="en-US" sz="1600" dirty="0" err="1">
                <a:latin typeface="Cambria" panose="02040503050406030204" pitchFamily="18" charset="0"/>
                <a:ea typeface="Cambria" panose="02040503050406030204" pitchFamily="18" charset="0"/>
                <a:cs typeface="Tahoma" panose="020B0604030504040204" pitchFamily="34" charset="0"/>
              </a:rPr>
              <a:t>voltage</a:t>
            </a:r>
            <a:r>
              <a:rPr lang="es-ES" altLang="en-US" sz="1600" dirty="0">
                <a:latin typeface="Cambria" panose="02040503050406030204" pitchFamily="18" charset="0"/>
                <a:ea typeface="Cambria" panose="02040503050406030204" pitchFamily="18" charset="0"/>
                <a:cs typeface="Tahoma" panose="020B0604030504040204" pitchFamily="34" charset="0"/>
              </a:rPr>
              <a:t>.</a:t>
            </a:r>
          </a:p>
        </p:txBody>
      </p:sp>
    </p:spTree>
    <p:extLst>
      <p:ext uri="{BB962C8B-B14F-4D97-AF65-F5344CB8AC3E}">
        <p14:creationId xmlns:p14="http://schemas.microsoft.com/office/powerpoint/2010/main" val="41345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Battery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8</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43B472D-8F32-4461-94FA-A8A35FC38520}"/>
                  </a:ext>
                </a:extLst>
              </p:cNvPr>
              <p:cNvSpPr/>
              <p:nvPr/>
            </p:nvSpPr>
            <p:spPr>
              <a:xfrm>
                <a:off x="395536" y="1688715"/>
                <a:ext cx="8634482" cy="1944187"/>
              </a:xfrm>
              <a:prstGeom prst="rect">
                <a:avLst/>
              </a:prstGeom>
            </p:spPr>
            <p:txBody>
              <a:bodyPr wrap="square">
                <a:spAutoFit/>
              </a:bodyPr>
              <a:lstStyle/>
              <a:p>
                <a:pPr marL="285750" indent="-285750" eaLnBrk="1" hangingPunct="1">
                  <a:lnSpc>
                    <a:spcPct val="150000"/>
                  </a:lnSpc>
                  <a:buFont typeface="Arial" panose="020B0604020202020204" pitchFamily="34" charset="0"/>
                  <a:buChar char="•"/>
                </a:pPr>
                <a:r>
                  <a:rPr lang="en-US" altLang="en-US" b="1" dirty="0">
                    <a:latin typeface="Cambria" panose="02040503050406030204" pitchFamily="18" charset="0"/>
                    <a:ea typeface="Cambria" panose="02040503050406030204" pitchFamily="18" charset="0"/>
                  </a:rPr>
                  <a:t>State of Charge (SOC):</a:t>
                </a:r>
              </a:p>
              <a:p>
                <a:pPr eaLnBrk="1" hangingPunct="1">
                  <a:lnSpc>
                    <a:spcPct val="150000"/>
                  </a:lnSpc>
                </a:pPr>
                <a:r>
                  <a:rPr lang="en-US" dirty="0">
                    <a:latin typeface="Cambria" panose="02040503050406030204" pitchFamily="18" charset="0"/>
                    <a:ea typeface="Cambria" panose="02040503050406030204" pitchFamily="18" charset="0"/>
                  </a:rPr>
                  <a:t>The state of charge (SOC) is the ratio between the present capacity of the battery and the nominal capacity.</a:t>
                </a:r>
              </a:p>
              <a:p>
                <a:pPr eaLnBrk="1" hangingPunct="1">
                  <a:lnSpc>
                    <a:spcPct val="150000"/>
                  </a:lnSpc>
                </a:pPr>
                <a:r>
                  <a:rPr lang="en-US" sz="1600" dirty="0"/>
                  <a:t>			</a:t>
                </a:r>
                <a:r>
                  <a:rPr lang="en-US" b="1" dirty="0">
                    <a:latin typeface="Cambria" panose="02040503050406030204" pitchFamily="18" charset="0"/>
                    <a:ea typeface="Cambria" panose="02040503050406030204" pitchFamily="18" charset="0"/>
                  </a:rPr>
                  <a:t>SOC = </a:t>
                </a:r>
                <a14:m>
                  <m:oMath xmlns:m="http://schemas.openxmlformats.org/officeDocument/2006/math">
                    <m:f>
                      <m:fPr>
                        <m:ctrlPr>
                          <a:rPr lang="en-US" b="1" i="1" smtClean="0">
                            <a:latin typeface="Cambria Math" panose="02040503050406030204" pitchFamily="18" charset="0"/>
                          </a:rPr>
                        </m:ctrlPr>
                      </m:fPr>
                      <m:num>
                        <m:r>
                          <a:rPr lang="en-US" b="1" i="1" smtClean="0">
                            <a:latin typeface="Cambria Math" panose="02040503050406030204" pitchFamily="18" charset="0"/>
                          </a:rPr>
                          <m:t>𝒒</m:t>
                        </m:r>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𝒒</m:t>
                            </m:r>
                          </m:e>
                          <m:sub>
                            <m:r>
                              <a:rPr lang="en-US" b="1" i="1" smtClean="0">
                                <a:latin typeface="Cambria Math" panose="02040503050406030204" pitchFamily="18" charset="0"/>
                              </a:rPr>
                              <m:t>𝒎𝒂𝒙</m:t>
                            </m:r>
                          </m:sub>
                        </m:sSub>
                      </m:den>
                    </m:f>
                  </m:oMath>
                </a14:m>
                <a:endParaRPr lang="en-US" sz="1600" b="1" dirty="0">
                  <a:latin typeface="Cambria" panose="02040503050406030204" pitchFamily="18" charset="0"/>
                  <a:ea typeface="Cambria" panose="02040503050406030204" pitchFamily="18" charset="0"/>
                </a:endParaRPr>
              </a:p>
            </p:txBody>
          </p:sp>
        </mc:Choice>
        <mc:Fallback xmlns="">
          <p:sp>
            <p:nvSpPr>
              <p:cNvPr id="10" name="Rectangle 9">
                <a:extLst>
                  <a:ext uri="{FF2B5EF4-FFF2-40B4-BE49-F238E27FC236}">
                    <a16:creationId xmlns:a16="http://schemas.microsoft.com/office/drawing/2014/main" id="{D43B472D-8F32-4461-94FA-A8A35FC38520}"/>
                  </a:ext>
                </a:extLst>
              </p:cNvPr>
              <p:cNvSpPr>
                <a:spLocks noRot="1" noChangeAspect="1" noMove="1" noResize="1" noEditPoints="1" noAdjustHandles="1" noChangeArrowheads="1" noChangeShapeType="1" noTextEdit="1"/>
              </p:cNvSpPr>
              <p:nvPr/>
            </p:nvSpPr>
            <p:spPr>
              <a:xfrm>
                <a:off x="395536" y="1688715"/>
                <a:ext cx="8634482" cy="1944187"/>
              </a:xfrm>
              <a:prstGeom prst="rect">
                <a:avLst/>
              </a:prstGeom>
              <a:blipFill>
                <a:blip r:embed="rId3"/>
                <a:stretch>
                  <a:fillRect l="-636"/>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949DF620-20AA-4233-A6F4-3B56155BFB54}"/>
              </a:ext>
            </a:extLst>
          </p:cNvPr>
          <p:cNvSpPr/>
          <p:nvPr/>
        </p:nvSpPr>
        <p:spPr>
          <a:xfrm>
            <a:off x="345843" y="1331131"/>
            <a:ext cx="1361270" cy="456472"/>
          </a:xfrm>
          <a:prstGeom prst="rect">
            <a:avLst/>
          </a:prstGeom>
        </p:spPr>
        <p:txBody>
          <a:bodyPr wrap="none">
            <a:spAutoFit/>
          </a:bodyPr>
          <a:lstStyle/>
          <a:p>
            <a:pPr algn="just">
              <a:lnSpc>
                <a:spcPct val="150000"/>
              </a:lnSpc>
            </a:pPr>
            <a:r>
              <a:rPr lang="en-US" sz="1800" b="1" dirty="0">
                <a:solidFill>
                  <a:srgbClr val="FF0000"/>
                </a:solidFill>
                <a:latin typeface="Cambria" panose="02040503050406030204" pitchFamily="18" charset="0"/>
                <a:ea typeface="Cambria" panose="02040503050406030204" pitchFamily="18" charset="0"/>
              </a:rPr>
              <a:t>Definitions</a:t>
            </a:r>
          </a:p>
        </p:txBody>
      </p:sp>
      <p:sp>
        <p:nvSpPr>
          <p:cNvPr id="12" name="Rectangle 11">
            <a:extLst>
              <a:ext uri="{FF2B5EF4-FFF2-40B4-BE49-F238E27FC236}">
                <a16:creationId xmlns:a16="http://schemas.microsoft.com/office/drawing/2014/main" id="{6205C3B3-9C3F-4200-ADF2-608FEE82BAC4}"/>
              </a:ext>
            </a:extLst>
          </p:cNvPr>
          <p:cNvSpPr/>
          <p:nvPr/>
        </p:nvSpPr>
        <p:spPr>
          <a:xfrm>
            <a:off x="4716016" y="3001197"/>
            <a:ext cx="4785360" cy="615553"/>
          </a:xfrm>
          <a:prstGeom prst="rect">
            <a:avLst/>
          </a:prstGeom>
        </p:spPr>
        <p:txBody>
          <a:bodyPr wrap="square">
            <a:spAutoFit/>
          </a:bodyPr>
          <a:lstStyle/>
          <a:p>
            <a:r>
              <a:rPr lang="en-US" sz="1600" dirty="0">
                <a:latin typeface="Cambria" panose="02040503050406030204" pitchFamily="18" charset="0"/>
                <a:ea typeface="Cambria" panose="02040503050406030204" pitchFamily="18" charset="0"/>
              </a:rPr>
              <a:t>If SOC = 1, then the battery is fully charged; and </a:t>
            </a:r>
          </a:p>
          <a:p>
            <a:r>
              <a:rPr lang="en-US" sz="1600" dirty="0">
                <a:latin typeface="Cambria" panose="02040503050406030204" pitchFamily="18" charset="0"/>
                <a:ea typeface="Cambria" panose="02040503050406030204" pitchFamily="18" charset="0"/>
              </a:rPr>
              <a:t>if  SOC = 0, then the battery is totally discharged</a:t>
            </a:r>
            <a:r>
              <a:rPr lang="en-US" sz="18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41385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2879812" y="115709"/>
            <a:ext cx="3384376"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Battery Storage</a:t>
            </a:r>
          </a:p>
        </p:txBody>
      </p:sp>
      <p:sp>
        <p:nvSpPr>
          <p:cNvPr id="8" name="Slide Number Placeholder 2"/>
          <p:cNvSpPr>
            <a:spLocks noGrp="1"/>
          </p:cNvSpPr>
          <p:nvPr>
            <p:ph type="sldNum" sz="quarter" idx="12"/>
          </p:nvPr>
        </p:nvSpPr>
        <p:spPr>
          <a:xfrm>
            <a:off x="3937733" y="6344305"/>
            <a:ext cx="2133600" cy="365125"/>
          </a:xfrm>
        </p:spPr>
        <p:txBody>
          <a:bodyPr/>
          <a:lstStyle/>
          <a:p>
            <a:pPr>
              <a:defRPr/>
            </a:pPr>
            <a:r>
              <a:rPr lang="en-US" altLang="ja-JP" sz="2400" b="1" dirty="0">
                <a:solidFill>
                  <a:schemeClr val="tx1"/>
                </a:solidFill>
                <a:latin typeface="Times New Roman" panose="02020603050405020304" pitchFamily="18" charset="0"/>
                <a:cs typeface="Times New Roman" panose="02020603050405020304" pitchFamily="18" charset="0"/>
              </a:rPr>
              <a:t>9</a:t>
            </a:r>
            <a:endParaRPr lang="ja-JP" altLang="en-US" sz="2400" b="1"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AC74140-D301-4848-9C71-2F68839ED6A6}"/>
              </a:ext>
            </a:extLst>
          </p:cNvPr>
          <p:cNvSpPr/>
          <p:nvPr/>
        </p:nvSpPr>
        <p:spPr>
          <a:xfrm>
            <a:off x="152400" y="875084"/>
            <a:ext cx="8079781" cy="498663"/>
          </a:xfrm>
          <a:prstGeom prst="rect">
            <a:avLst/>
          </a:prstGeom>
        </p:spPr>
        <p:txBody>
          <a:bodyPr wrap="square">
            <a:spAutoFit/>
          </a:bodyPr>
          <a:lstStyle/>
          <a:p>
            <a:pPr algn="just">
              <a:lnSpc>
                <a:spcPct val="150000"/>
              </a:lnSpc>
            </a:pPr>
            <a:r>
              <a:rPr lang="en-US" sz="2000" b="1" dirty="0">
                <a:latin typeface="Cambria" panose="02040503050406030204" pitchFamily="18" charset="0"/>
                <a:ea typeface="Cambria" panose="02040503050406030204" pitchFamily="18" charset="0"/>
              </a:rPr>
              <a:t>Comparison of battery types: </a:t>
            </a:r>
            <a:endParaRPr lang="en-US" sz="1800" dirty="0">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id="{B95C5539-97A4-4D7B-A69D-4B770986A1B7}"/>
              </a:ext>
            </a:extLst>
          </p:cNvPr>
          <p:cNvPicPr>
            <a:picLocks noChangeAspect="1"/>
          </p:cNvPicPr>
          <p:nvPr/>
        </p:nvPicPr>
        <p:blipFill>
          <a:blip r:embed="rId3"/>
          <a:stretch>
            <a:fillRect/>
          </a:stretch>
        </p:blipFill>
        <p:spPr>
          <a:xfrm>
            <a:off x="251520" y="1373747"/>
            <a:ext cx="7980661" cy="4446671"/>
          </a:xfrm>
          <a:prstGeom prst="rect">
            <a:avLst/>
          </a:prstGeom>
        </p:spPr>
      </p:pic>
    </p:spTree>
    <p:extLst>
      <p:ext uri="{BB962C8B-B14F-4D97-AF65-F5344CB8AC3E}">
        <p14:creationId xmlns:p14="http://schemas.microsoft.com/office/powerpoint/2010/main" val="1384794502"/>
      </p:ext>
    </p:extLst>
  </p:cSld>
  <p:clrMapOvr>
    <a:masterClrMapping/>
  </p:clrMapOvr>
</p:sld>
</file>

<file path=ppt/theme/theme1.xml><?xml version="1.0" encoding="utf-8"?>
<a:theme xmlns:a="http://schemas.openxmlformats.org/drawingml/2006/main" name="プレゼンテーション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297F498EB245499A1DFA474812FB42" ma:contentTypeVersion="3" ma:contentTypeDescription="Create a new document." ma:contentTypeScope="" ma:versionID="f575780ff61c2323a0e2a170f91b0589">
  <xsd:schema xmlns:xsd="http://www.w3.org/2001/XMLSchema" xmlns:xs="http://www.w3.org/2001/XMLSchema" xmlns:p="http://schemas.microsoft.com/office/2006/metadata/properties" xmlns:ns2="b6fac83a-e0fc-477a-850b-0a694cb394ef" targetNamespace="http://schemas.microsoft.com/office/2006/metadata/properties" ma:root="true" ma:fieldsID="959eae6bfd5d2feef4522d0f11b803c8" ns2:_="">
    <xsd:import namespace="b6fac83a-e0fc-477a-850b-0a694cb394ef"/>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fac83a-e0fc-477a-850b-0a694cb394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B63D27-1F38-4D9E-BE66-07647447C78D}"/>
</file>

<file path=customXml/itemProps2.xml><?xml version="1.0" encoding="utf-8"?>
<ds:datastoreItem xmlns:ds="http://schemas.openxmlformats.org/officeDocument/2006/customXml" ds:itemID="{52B3D833-64BB-4391-A484-31ADDB18F460}"/>
</file>

<file path=customXml/itemProps3.xml><?xml version="1.0" encoding="utf-8"?>
<ds:datastoreItem xmlns:ds="http://schemas.openxmlformats.org/officeDocument/2006/customXml" ds:itemID="{45989B69-4812-4386-8911-92BC6DADE12F}"/>
</file>

<file path=docProps/app.xml><?xml version="1.0" encoding="utf-8"?>
<Properties xmlns="http://schemas.openxmlformats.org/officeDocument/2006/extended-properties" xmlns:vt="http://schemas.openxmlformats.org/officeDocument/2006/docPropsVTypes">
  <TotalTime>236</TotalTime>
  <Words>1409</Words>
  <Application>Microsoft Office PowerPoint</Application>
  <PresentationFormat>On-screen Show (4:3)</PresentationFormat>
  <Paragraphs>179</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vt:lpstr>
      <vt:lpstr>Cambria Math</vt:lpstr>
      <vt:lpstr>Tahoma</vt:lpstr>
      <vt:lpstr>Times New Roman</vt:lpstr>
      <vt:lpstr>プレゼンテーション1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Md. Rifat Hazari</dc:creator>
  <cp:lastModifiedBy>S M Imrat Rahman</cp:lastModifiedBy>
  <cp:revision>91</cp:revision>
  <dcterms:created xsi:type="dcterms:W3CDTF">2020-05-30T16:30:35Z</dcterms:created>
  <dcterms:modified xsi:type="dcterms:W3CDTF">2020-12-07T04:14:56Z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0x010100D2297F498EB245499A1DFA474812FB42</vt:lpwstr>
  </property>
</Properties>
</file>