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notesSlides/notesSlide20.xml" ContentType="application/vnd.openxmlformats-officedocument.presentationml.notesSlide+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7.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574" r:id="rId2"/>
    <p:sldId id="669" r:id="rId3"/>
    <p:sldId id="648" r:id="rId4"/>
    <p:sldId id="670" r:id="rId5"/>
    <p:sldId id="671" r:id="rId6"/>
    <p:sldId id="672" r:id="rId7"/>
    <p:sldId id="673" r:id="rId8"/>
    <p:sldId id="676" r:id="rId9"/>
    <p:sldId id="674" r:id="rId10"/>
    <p:sldId id="675" r:id="rId11"/>
    <p:sldId id="677" r:id="rId12"/>
    <p:sldId id="678" r:id="rId13"/>
    <p:sldId id="680" r:id="rId14"/>
    <p:sldId id="679" r:id="rId15"/>
    <p:sldId id="681" r:id="rId16"/>
    <p:sldId id="682" r:id="rId17"/>
    <p:sldId id="683" r:id="rId18"/>
    <p:sldId id="684" r:id="rId19"/>
    <p:sldId id="685" r:id="rId20"/>
    <p:sldId id="686" r:id="rId21"/>
    <p:sldId id="687" r:id="rId22"/>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00FF99"/>
    <a:srgbClr val="00FF00"/>
    <a:srgbClr val="FF99FF"/>
    <a:srgbClr val="FF6600"/>
    <a:srgbClr val="006666"/>
    <a:srgbClr val="7F2135"/>
    <a:srgbClr val="28C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AEC18D-51D8-42ED-8BAF-4D3F683BF13E}" v="3" dt="2020-11-24T02:31:54.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89686" autoAdjust="0"/>
  </p:normalViewPr>
  <p:slideViewPr>
    <p:cSldViewPr>
      <p:cViewPr varScale="1">
        <p:scale>
          <a:sx n="64" d="100"/>
          <a:sy n="64" d="100"/>
        </p:scale>
        <p:origin x="1446" y="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Rifat Hazari" userId="4b6baf7c-15b5-4693-9a77-0085233c0c72" providerId="ADAL" clId="{E0AEC18D-51D8-42ED-8BAF-4D3F683BF13E}"/>
    <pc:docChg chg="undo custSel modSld">
      <pc:chgData name="Dr. Md. Rifat Hazari" userId="4b6baf7c-15b5-4693-9a77-0085233c0c72" providerId="ADAL" clId="{E0AEC18D-51D8-42ED-8BAF-4D3F683BF13E}" dt="2020-11-24T02:32:10.832" v="18" actId="14100"/>
      <pc:docMkLst>
        <pc:docMk/>
      </pc:docMkLst>
      <pc:sldChg chg="addSp delSp modSp mod delAnim modAnim">
        <pc:chgData name="Dr. Md. Rifat Hazari" userId="4b6baf7c-15b5-4693-9a77-0085233c0c72" providerId="ADAL" clId="{E0AEC18D-51D8-42ED-8BAF-4D3F683BF13E}" dt="2020-11-24T02:32:10.832" v="18" actId="14100"/>
        <pc:sldMkLst>
          <pc:docMk/>
          <pc:sldMk cId="3411458921" sldId="671"/>
        </pc:sldMkLst>
        <pc:spChg chg="mod">
          <ac:chgData name="Dr. Md. Rifat Hazari" userId="4b6baf7c-15b5-4693-9a77-0085233c0c72" providerId="ADAL" clId="{E0AEC18D-51D8-42ED-8BAF-4D3F683BF13E}" dt="2020-11-24T02:32:10.832" v="18" actId="14100"/>
          <ac:spMkLst>
            <pc:docMk/>
            <pc:sldMk cId="3411458921" sldId="671"/>
            <ac:spMk id="6" creationId="{00000000-0000-0000-0000-000000000000}"/>
          </ac:spMkLst>
        </pc:spChg>
        <pc:spChg chg="del">
          <ac:chgData name="Dr. Md. Rifat Hazari" userId="4b6baf7c-15b5-4693-9a77-0085233c0c72" providerId="ADAL" clId="{E0AEC18D-51D8-42ED-8BAF-4D3F683BF13E}" dt="2020-11-24T02:31:30.072" v="0" actId="478"/>
          <ac:spMkLst>
            <pc:docMk/>
            <pc:sldMk cId="3411458921" sldId="671"/>
            <ac:spMk id="14" creationId="{4A13858A-91A5-4E38-A52D-196E00A80BFC}"/>
          </ac:spMkLst>
        </pc:spChg>
        <pc:spChg chg="del">
          <ac:chgData name="Dr. Md. Rifat Hazari" userId="4b6baf7c-15b5-4693-9a77-0085233c0c72" providerId="ADAL" clId="{E0AEC18D-51D8-42ED-8BAF-4D3F683BF13E}" dt="2020-11-24T02:31:30.072" v="0" actId="478"/>
          <ac:spMkLst>
            <pc:docMk/>
            <pc:sldMk cId="3411458921" sldId="671"/>
            <ac:spMk id="15" creationId="{C9100CEF-13E5-40D7-BCAC-8ED122F57B32}"/>
          </ac:spMkLst>
        </pc:spChg>
        <pc:spChg chg="del">
          <ac:chgData name="Dr. Md. Rifat Hazari" userId="4b6baf7c-15b5-4693-9a77-0085233c0c72" providerId="ADAL" clId="{E0AEC18D-51D8-42ED-8BAF-4D3F683BF13E}" dt="2020-11-24T02:31:30.072" v="0" actId="478"/>
          <ac:spMkLst>
            <pc:docMk/>
            <pc:sldMk cId="3411458921" sldId="671"/>
            <ac:spMk id="16" creationId="{178A4176-99C5-40F4-9B38-16BA3301ED70}"/>
          </ac:spMkLst>
        </pc:spChg>
        <pc:spChg chg="del">
          <ac:chgData name="Dr. Md. Rifat Hazari" userId="4b6baf7c-15b5-4693-9a77-0085233c0c72" providerId="ADAL" clId="{E0AEC18D-51D8-42ED-8BAF-4D3F683BF13E}" dt="2020-11-24T02:31:30.072" v="0" actId="478"/>
          <ac:spMkLst>
            <pc:docMk/>
            <pc:sldMk cId="3411458921" sldId="671"/>
            <ac:spMk id="17" creationId="{C0A83953-20DC-4A7C-B639-97655D391664}"/>
          </ac:spMkLst>
        </pc:spChg>
        <pc:spChg chg="del">
          <ac:chgData name="Dr. Md. Rifat Hazari" userId="4b6baf7c-15b5-4693-9a77-0085233c0c72" providerId="ADAL" clId="{E0AEC18D-51D8-42ED-8BAF-4D3F683BF13E}" dt="2020-11-24T02:31:30.072" v="0" actId="478"/>
          <ac:spMkLst>
            <pc:docMk/>
            <pc:sldMk cId="3411458921" sldId="671"/>
            <ac:spMk id="18" creationId="{EEDFF4FD-9672-489E-AFCF-E49EB4F1768C}"/>
          </ac:spMkLst>
        </pc:spChg>
        <pc:spChg chg="del">
          <ac:chgData name="Dr. Md. Rifat Hazari" userId="4b6baf7c-15b5-4693-9a77-0085233c0c72" providerId="ADAL" clId="{E0AEC18D-51D8-42ED-8BAF-4D3F683BF13E}" dt="2020-11-24T02:31:30.072" v="0" actId="478"/>
          <ac:spMkLst>
            <pc:docMk/>
            <pc:sldMk cId="3411458921" sldId="671"/>
            <ac:spMk id="19" creationId="{8EAA3159-2535-4A61-A41D-A64DA4393105}"/>
          </ac:spMkLst>
        </pc:spChg>
        <pc:spChg chg="add mod">
          <ac:chgData name="Dr. Md. Rifat Hazari" userId="4b6baf7c-15b5-4693-9a77-0085233c0c72" providerId="ADAL" clId="{E0AEC18D-51D8-42ED-8BAF-4D3F683BF13E}" dt="2020-11-24T02:31:31.296" v="1"/>
          <ac:spMkLst>
            <pc:docMk/>
            <pc:sldMk cId="3411458921" sldId="671"/>
            <ac:spMk id="40" creationId="{B4A50E39-E282-4E8F-9676-E16CAA22F268}"/>
          </ac:spMkLst>
        </pc:spChg>
        <pc:spChg chg="add mod">
          <ac:chgData name="Dr. Md. Rifat Hazari" userId="4b6baf7c-15b5-4693-9a77-0085233c0c72" providerId="ADAL" clId="{E0AEC18D-51D8-42ED-8BAF-4D3F683BF13E}" dt="2020-11-24T02:31:31.296" v="1"/>
          <ac:spMkLst>
            <pc:docMk/>
            <pc:sldMk cId="3411458921" sldId="671"/>
            <ac:spMk id="41" creationId="{6557CDEB-8E3B-4636-83D4-525E5C351409}"/>
          </ac:spMkLst>
        </pc:spChg>
        <pc:spChg chg="add mod">
          <ac:chgData name="Dr. Md. Rifat Hazari" userId="4b6baf7c-15b5-4693-9a77-0085233c0c72" providerId="ADAL" clId="{E0AEC18D-51D8-42ED-8BAF-4D3F683BF13E}" dt="2020-11-24T02:31:31.296" v="1"/>
          <ac:spMkLst>
            <pc:docMk/>
            <pc:sldMk cId="3411458921" sldId="671"/>
            <ac:spMk id="42" creationId="{023B4EB2-7A1E-41B9-BEB5-CFCEF212A1EE}"/>
          </ac:spMkLst>
        </pc:spChg>
        <pc:spChg chg="add mod">
          <ac:chgData name="Dr. Md. Rifat Hazari" userId="4b6baf7c-15b5-4693-9a77-0085233c0c72" providerId="ADAL" clId="{E0AEC18D-51D8-42ED-8BAF-4D3F683BF13E}" dt="2020-11-24T02:31:31.296" v="1"/>
          <ac:spMkLst>
            <pc:docMk/>
            <pc:sldMk cId="3411458921" sldId="671"/>
            <ac:spMk id="43" creationId="{F88ECB03-99E4-4B9F-850F-8F0FA86082F8}"/>
          </ac:spMkLst>
        </pc:spChg>
        <pc:spChg chg="add mod">
          <ac:chgData name="Dr. Md. Rifat Hazari" userId="4b6baf7c-15b5-4693-9a77-0085233c0c72" providerId="ADAL" clId="{E0AEC18D-51D8-42ED-8BAF-4D3F683BF13E}" dt="2020-11-24T02:31:31.296" v="1"/>
          <ac:spMkLst>
            <pc:docMk/>
            <pc:sldMk cId="3411458921" sldId="671"/>
            <ac:spMk id="44" creationId="{C31487A4-DEC7-4207-B230-3BC42EE242C3}"/>
          </ac:spMkLst>
        </pc:spChg>
        <pc:spChg chg="add mod">
          <ac:chgData name="Dr. Md. Rifat Hazari" userId="4b6baf7c-15b5-4693-9a77-0085233c0c72" providerId="ADAL" clId="{E0AEC18D-51D8-42ED-8BAF-4D3F683BF13E}" dt="2020-11-24T02:31:31.296" v="1"/>
          <ac:spMkLst>
            <pc:docMk/>
            <pc:sldMk cId="3411458921" sldId="671"/>
            <ac:spMk id="45" creationId="{301AA07D-A02F-4F79-A5AF-4C5CB11B661F}"/>
          </ac:spMkLst>
        </pc:spChg>
        <pc:picChg chg="add mod">
          <ac:chgData name="Dr. Md. Rifat Hazari" userId="4b6baf7c-15b5-4693-9a77-0085233c0c72" providerId="ADAL" clId="{E0AEC18D-51D8-42ED-8BAF-4D3F683BF13E}" dt="2020-11-24T02:31:36.294" v="2" actId="1076"/>
          <ac:picMkLst>
            <pc:docMk/>
            <pc:sldMk cId="3411458921" sldId="671"/>
            <ac:picMk id="39" creationId="{A983CAAA-9D80-4408-884A-0EDB0018E0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11/30/2020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11/30/2020</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17523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021180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77046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559236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573424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512544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880370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15216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6802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210746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09663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61214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02429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2857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26875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78016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52092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46096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45210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318610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fld id="{A5E57C10-3030-46B2-ADD8-C0F10BA1D90D}" type="datetime1">
              <a:rPr lang="ja-JP" altLang="en-US" smtClean="0"/>
              <a:t>2020/11/30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C038A22-A013-4C8E-98F9-9E82A967CCB3}" type="slidenum">
              <a:rPr lang="ja-JP" altLang="en-US"/>
              <a:pPr>
                <a:defRPr/>
              </a:pPr>
              <a:t>‹#›</a:t>
            </a:fld>
            <a:endParaRPr lang="ja-JP" altLang="en-US"/>
          </a:p>
        </p:txBody>
      </p:sp>
    </p:spTree>
    <p:extLst>
      <p:ext uri="{BB962C8B-B14F-4D97-AF65-F5344CB8AC3E}">
        <p14:creationId xmlns:p14="http://schemas.microsoft.com/office/powerpoint/2010/main" val="17186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06F79EF9-4CFD-4E02-8BC1-458DAF99A613}" type="datetime1">
              <a:rPr lang="ja-JP" altLang="en-US" smtClean="0"/>
              <a:t>2020/11/30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A7A1264-FD8A-49E5-92F7-C02422C339B9}" type="slidenum">
              <a:rPr lang="ja-JP" altLang="en-US"/>
              <a:pPr>
                <a:defRPr/>
              </a:pPr>
              <a:t>‹#›</a:t>
            </a:fld>
            <a:endParaRPr lang="ja-JP" altLang="en-US"/>
          </a:p>
        </p:txBody>
      </p:sp>
    </p:spTree>
    <p:extLst>
      <p:ext uri="{BB962C8B-B14F-4D97-AF65-F5344CB8AC3E}">
        <p14:creationId xmlns:p14="http://schemas.microsoft.com/office/powerpoint/2010/main" val="29310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9773D03E-4792-4ECD-B2A3-A6934BD7AC53}" type="datetime1">
              <a:rPr lang="ja-JP" altLang="en-US" smtClean="0"/>
              <a:t>2020/11/30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886A512-A5AB-47EE-852C-340C09227842}" type="slidenum">
              <a:rPr lang="ja-JP" altLang="en-US"/>
              <a:pPr>
                <a:defRPr/>
              </a:pPr>
              <a:t>‹#›</a:t>
            </a:fld>
            <a:endParaRPr lang="ja-JP" altLang="en-US"/>
          </a:p>
        </p:txBody>
      </p:sp>
    </p:spTree>
    <p:extLst>
      <p:ext uri="{BB962C8B-B14F-4D97-AF65-F5344CB8AC3E}">
        <p14:creationId xmlns:p14="http://schemas.microsoft.com/office/powerpoint/2010/main" val="1139364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C000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11/30/2020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1439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E31E9D13-90EA-4E0C-98A4-0997185A6FAB}" type="datetime1">
              <a:rPr lang="ja-JP" altLang="en-US" smtClean="0"/>
              <a:t>2020/11/30</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47F6B988-E08C-4CCC-98F2-2921209802BF}" type="slidenum">
              <a:rPr lang="ja-JP" altLang="en-US"/>
              <a:pPr>
                <a:defRPr/>
              </a:pPr>
              <a:t>‹#›</a:t>
            </a:fld>
            <a:endParaRPr lang="ja-JP" altLang="en-US"/>
          </a:p>
        </p:txBody>
      </p:sp>
    </p:spTree>
    <p:extLst>
      <p:ext uri="{BB962C8B-B14F-4D97-AF65-F5344CB8AC3E}">
        <p14:creationId xmlns:p14="http://schemas.microsoft.com/office/powerpoint/2010/main" val="4598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83EDC569-0854-4B6E-BE86-BDC68EC6BBF7}" type="datetime1">
              <a:rPr lang="ja-JP" altLang="en-US" smtClean="0"/>
              <a:t>2020/11/30</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294C3B6-B3F5-4B28-B586-83F65C2917FC}" type="slidenum">
              <a:rPr lang="ja-JP" altLang="en-US"/>
              <a:pPr>
                <a:defRPr/>
              </a:pPr>
              <a:t>‹#›</a:t>
            </a:fld>
            <a:endParaRPr lang="ja-JP" altLang="en-US"/>
          </a:p>
        </p:txBody>
      </p:sp>
    </p:spTree>
    <p:extLst>
      <p:ext uri="{BB962C8B-B14F-4D97-AF65-F5344CB8AC3E}">
        <p14:creationId xmlns:p14="http://schemas.microsoft.com/office/powerpoint/2010/main" val="98737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E4F63D41-B210-4B7F-AD7E-2DB77963B7AC}" type="datetime1">
              <a:rPr lang="ja-JP" altLang="en-US" smtClean="0"/>
              <a:t>2020/11/30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E555BF58-EC52-44FE-A2EB-FC3ED151572B}" type="slidenum">
              <a:rPr lang="ja-JP" altLang="en-US"/>
              <a:pPr>
                <a:defRPr/>
              </a:pPr>
              <a:t>‹#›</a:t>
            </a:fld>
            <a:endParaRPr lang="ja-JP" altLang="en-US"/>
          </a:p>
        </p:txBody>
      </p:sp>
    </p:spTree>
    <p:extLst>
      <p:ext uri="{BB962C8B-B14F-4D97-AF65-F5344CB8AC3E}">
        <p14:creationId xmlns:p14="http://schemas.microsoft.com/office/powerpoint/2010/main" val="10474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fld id="{E05A0628-3CBD-4D8B-845E-2B684838772D}" type="datetime1">
              <a:rPr lang="ja-JP" altLang="en-US" smtClean="0"/>
              <a:t>2020/11/30</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32EC3DC0-C75B-4113-AB39-5C1EFD34FA70}" type="slidenum">
              <a:rPr lang="ja-JP" altLang="en-US"/>
              <a:pPr>
                <a:defRPr/>
              </a:pPr>
              <a:t>‹#›</a:t>
            </a:fld>
            <a:endParaRPr lang="ja-JP" altLang="en-US"/>
          </a:p>
        </p:txBody>
      </p:sp>
    </p:spTree>
    <p:extLst>
      <p:ext uri="{BB962C8B-B14F-4D97-AF65-F5344CB8AC3E}">
        <p14:creationId xmlns:p14="http://schemas.microsoft.com/office/powerpoint/2010/main" val="165866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3"/>
          <p:cNvSpPr>
            <a:spLocks noGrp="1"/>
          </p:cNvSpPr>
          <p:nvPr>
            <p:ph type="dt" sz="half" idx="10"/>
          </p:nvPr>
        </p:nvSpPr>
        <p:spPr/>
        <p:txBody>
          <a:bodyPr/>
          <a:lstStyle>
            <a:lvl1pPr>
              <a:defRPr/>
            </a:lvl1pPr>
          </a:lstStyle>
          <a:p>
            <a:pPr>
              <a:defRPr/>
            </a:pPr>
            <a:fld id="{D1433A8C-E667-46B3-A5B8-440C858F7DEE}" type="datetime1">
              <a:rPr lang="ja-JP" altLang="en-US" smtClean="0"/>
              <a:t>2020/11/30</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386E7891-C5BE-4045-8E1A-C0F012DC76C3}" type="slidenum">
              <a:rPr lang="ja-JP" altLang="en-US"/>
              <a:pPr>
                <a:defRPr/>
              </a:pPr>
              <a:t>‹#›</a:t>
            </a:fld>
            <a:endParaRPr lang="ja-JP" altLang="en-US"/>
          </a:p>
        </p:txBody>
      </p:sp>
    </p:spTree>
    <p:extLst>
      <p:ext uri="{BB962C8B-B14F-4D97-AF65-F5344CB8AC3E}">
        <p14:creationId xmlns:p14="http://schemas.microsoft.com/office/powerpoint/2010/main" val="181290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768450E-00D6-4722-93F5-88B9F019E9F2}" type="datetime1">
              <a:rPr lang="ja-JP" altLang="en-US" smtClean="0"/>
              <a:t>2020/11/30</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13F64456-F979-45FA-AA2F-4BE05A6880E2}" type="slidenum">
              <a:rPr lang="ja-JP" altLang="en-US"/>
              <a:pPr>
                <a:defRPr/>
              </a:pPr>
              <a:t>‹#›</a:t>
            </a:fld>
            <a:endParaRPr lang="ja-JP" altLang="en-US"/>
          </a:p>
        </p:txBody>
      </p:sp>
    </p:spTree>
    <p:extLst>
      <p:ext uri="{BB962C8B-B14F-4D97-AF65-F5344CB8AC3E}">
        <p14:creationId xmlns:p14="http://schemas.microsoft.com/office/powerpoint/2010/main" val="36248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D87580D-6164-4AC2-9109-5264AFC02654}" type="datetime1">
              <a:rPr lang="ja-JP" altLang="en-US" smtClean="0"/>
              <a:t>2020/11/30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CD98389-7138-461E-AD1F-B8694EB2BE58}" type="slidenum">
              <a:rPr lang="ja-JP" altLang="en-US"/>
              <a:pPr>
                <a:defRPr/>
              </a:pPr>
              <a:t>‹#›</a:t>
            </a:fld>
            <a:endParaRPr lang="ja-JP" altLang="en-US"/>
          </a:p>
        </p:txBody>
      </p:sp>
    </p:spTree>
    <p:extLst>
      <p:ext uri="{BB962C8B-B14F-4D97-AF65-F5344CB8AC3E}">
        <p14:creationId xmlns:p14="http://schemas.microsoft.com/office/powerpoint/2010/main" val="425310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0A2DFA4-9595-45F4-9988-16641EFFA381}" type="datetime1">
              <a:rPr lang="ja-JP" altLang="en-US" smtClean="0"/>
              <a:t>2020/11/30</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12F838E8-CC5A-462B-9622-84B471B1E359}" type="slidenum">
              <a:rPr lang="ja-JP" altLang="en-US"/>
              <a:pPr>
                <a:defRPr/>
              </a:pPr>
              <a:t>‹#›</a:t>
            </a:fld>
            <a:endParaRPr lang="ja-JP" altLang="en-US"/>
          </a:p>
        </p:txBody>
      </p:sp>
    </p:spTree>
    <p:extLst>
      <p:ext uri="{BB962C8B-B14F-4D97-AF65-F5344CB8AC3E}">
        <p14:creationId xmlns:p14="http://schemas.microsoft.com/office/powerpoint/2010/main" val="291113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3C4AC857-B0A0-405F-8363-24CEBD2926FE}" type="datetime1">
              <a:rPr lang="ja-JP" altLang="en-US" smtClean="0"/>
              <a:t>2020/11/30</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a:pPr>
                <a:defRPr/>
              </a:pPr>
              <a:t>‹#›</a:t>
            </a:fld>
            <a:endParaRPr lang="ja-JP" altLang="en-US"/>
          </a:p>
        </p:txBody>
      </p:sp>
      <p:pic>
        <p:nvPicPr>
          <p:cNvPr id="9" name="Picture 4" descr="Image result for aiub logo"/>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702307" y="6057875"/>
            <a:ext cx="4580678" cy="830997"/>
          </a:xfrm>
          <a:prstGeom prst="rect">
            <a:avLst/>
          </a:prstGeom>
        </p:spPr>
        <p:txBody>
          <a:bodyPr wrap="none">
            <a:spAutoFit/>
          </a:bodyPr>
          <a:lstStyle/>
          <a:p>
            <a:pPr marL="0" marR="0" indent="0" algn="l" defTabSz="914400" rtl="0" eaLnBrk="1" fontAlgn="base" latinLnBrk="1" hangingPunct="1">
              <a:lnSpc>
                <a:spcPct val="100000"/>
              </a:lnSpc>
              <a:spcBef>
                <a:spcPct val="0"/>
              </a:spcBef>
              <a:spcAft>
                <a:spcPct val="0"/>
              </a:spcAft>
              <a:buClrTx/>
              <a:buSzTx/>
              <a:buFontTx/>
              <a:buNone/>
              <a:tabLst/>
              <a:defRPr/>
            </a:pPr>
            <a:r>
              <a:rPr lang="en-US" altLang="ja-JP" sz="1600" b="1" i="0" baseline="0" dirty="0">
                <a:solidFill>
                  <a:srgbClr val="0000FF"/>
                </a:solidFill>
                <a:latin typeface="Cambria" panose="02040503050406030204" pitchFamily="18" charset="0"/>
                <a:ea typeface="ＭＳ 明朝" panose="02020609040205080304" pitchFamily="17" charset="-128"/>
                <a:cs typeface="Times New Roman" panose="02020603050405020304" pitchFamily="18" charset="0"/>
              </a:rPr>
              <a:t>Department of EEE</a:t>
            </a: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ＭＳ Ｐゴシック"/>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9.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9.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microsoft.com/office/2007/relationships/hdphoto" Target="../media/hdphoto2.wdp"/><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microsoft.com/office/2007/relationships/hdphoto" Target="../media/hdphoto3.wdp"/><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13" Type="http://schemas.microsoft.com/office/2007/relationships/hdphoto" Target="../media/hdphoto4.wdp"/><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540568" y="2138044"/>
            <a:ext cx="10477672" cy="234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lnSpc>
                <a:spcPts val="8500"/>
              </a:lnSpc>
              <a:spcBef>
                <a:spcPts val="0"/>
              </a:spcBef>
              <a:buFontTx/>
              <a:buNone/>
            </a:pPr>
            <a:r>
              <a:rPr lang="en-US" altLang="ja-JP" sz="9000" b="1" dirty="0">
                <a:solidFill>
                  <a:srgbClr val="FF0000"/>
                </a:solidFill>
                <a:latin typeface="Brush Script MT" panose="03060802040406070304" pitchFamily="66" charset="0"/>
                <a:cs typeface="Times New Roman" panose="02020603050405020304" pitchFamily="18" charset="0"/>
              </a:rPr>
              <a:t>Renewable Energy Technology</a:t>
            </a:r>
          </a:p>
        </p:txBody>
      </p:sp>
      <p:pic>
        <p:nvPicPr>
          <p:cNvPr id="1026" name="Picture 2" descr="Go Solar PV">
            <a:extLst>
              <a:ext uri="{FF2B5EF4-FFF2-40B4-BE49-F238E27FC236}">
                <a16:creationId xmlns:a16="http://schemas.microsoft.com/office/drawing/2014/main" id="{61CEB229-C549-4741-960A-A64C6EFEF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2" y="-33168"/>
            <a:ext cx="9180512" cy="211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8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05366" y="6290676"/>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FF187209-AC69-4D5D-B929-27ED0099E06B}"/>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60000"/>
                    </a14:imgEffect>
                  </a14:imgLayer>
                </a14:imgProps>
              </a:ext>
            </a:extLst>
          </a:blip>
          <a:stretch>
            <a:fillRect/>
          </a:stretch>
        </p:blipFill>
        <p:spPr>
          <a:xfrm>
            <a:off x="80428" y="1013709"/>
            <a:ext cx="3787746" cy="1824335"/>
          </a:xfrm>
          <a:prstGeom prst="rect">
            <a:avLst/>
          </a:prstGeom>
        </p:spPr>
      </p:pic>
      <p:sp>
        <p:nvSpPr>
          <p:cNvPr id="32" name="Rectangle 1">
            <a:extLst>
              <a:ext uri="{FF2B5EF4-FFF2-40B4-BE49-F238E27FC236}">
                <a16:creationId xmlns:a16="http://schemas.microsoft.com/office/drawing/2014/main" id="{175FCF7C-0AE8-45A1-AB7F-9740710C99A5}"/>
              </a:ext>
            </a:extLst>
          </p:cNvPr>
          <p:cNvSpPr>
            <a:spLocks noChangeArrowheads="1"/>
          </p:cNvSpPr>
          <p:nvPr/>
        </p:nvSpPr>
        <p:spPr bwMode="auto">
          <a:xfrm>
            <a:off x="201698" y="718139"/>
            <a:ext cx="2134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Boost Converter:</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70CBE7-93FF-4AB1-85EC-F1F935399696}"/>
                  </a:ext>
                </a:extLst>
              </p:cNvPr>
              <p:cNvSpPr txBox="1"/>
              <p:nvPr/>
            </p:nvSpPr>
            <p:spPr>
              <a:xfrm>
                <a:off x="5287115" y="1226749"/>
                <a:ext cx="140096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𝟎</m:t>
                          </m:r>
                        </m:sub>
                      </m:sSub>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num>
                        <m:den>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𝑫</m:t>
                          </m:r>
                        </m:den>
                      </m:f>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𝒊𝒏</m:t>
                          </m:r>
                        </m:sub>
                      </m:sSub>
                    </m:oMath>
                  </m:oMathPara>
                </a14:m>
                <a:endParaRPr lang="en-US" sz="1600" b="1" dirty="0"/>
              </a:p>
            </p:txBody>
          </p:sp>
        </mc:Choice>
        <mc:Fallback xmlns="">
          <p:sp>
            <p:nvSpPr>
              <p:cNvPr id="33" name="TextBox 32">
                <a:extLst>
                  <a:ext uri="{FF2B5EF4-FFF2-40B4-BE49-F238E27FC236}">
                    <a16:creationId xmlns:a16="http://schemas.microsoft.com/office/drawing/2014/main" id="{3F70CBE7-93FF-4AB1-85EC-F1F935399696}"/>
                  </a:ext>
                </a:extLst>
              </p:cNvPr>
              <p:cNvSpPr txBox="1">
                <a:spLocks noRot="1" noChangeAspect="1" noMove="1" noResize="1" noEditPoints="1" noAdjustHandles="1" noChangeArrowheads="1" noChangeShapeType="1" noTextEdit="1"/>
              </p:cNvSpPr>
              <p:nvPr/>
            </p:nvSpPr>
            <p:spPr>
              <a:xfrm>
                <a:off x="5287115" y="1226749"/>
                <a:ext cx="1400960" cy="4610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90C12C-3E91-41BC-86D8-FECE9E3F0CF1}"/>
                  </a:ext>
                </a:extLst>
              </p:cNvPr>
              <p:cNvSpPr txBox="1"/>
              <p:nvPr/>
            </p:nvSpPr>
            <p:spPr>
              <a:xfrm>
                <a:off x="1838674" y="2275028"/>
                <a:ext cx="7442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a:rPr lang="en-US" sz="1600" b="0" i="0" smtClean="0">
                              <a:latin typeface="Cambria Math" panose="02040503050406030204" pitchFamily="18" charset="0"/>
                            </a:rPr>
                            <m:t>0</m:t>
                          </m:r>
                        </m:sub>
                      </m:sSub>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m:rPr>
                              <m:sty m:val="p"/>
                            </m:rPr>
                            <a:rPr lang="en-US" sz="1600" b="0" i="0" smtClean="0">
                              <a:latin typeface="Cambria Math" panose="02040503050406030204" pitchFamily="18" charset="0"/>
                            </a:rPr>
                            <m:t>in</m:t>
                          </m:r>
                        </m:sub>
                      </m:sSub>
                    </m:oMath>
                  </m:oMathPara>
                </a14:m>
                <a:endParaRPr lang="en-US" sz="1600" dirty="0"/>
              </a:p>
            </p:txBody>
          </p:sp>
        </mc:Choice>
        <mc:Fallback xmlns="">
          <p:sp>
            <p:nvSpPr>
              <p:cNvPr id="34" name="TextBox 33">
                <a:extLst>
                  <a:ext uri="{FF2B5EF4-FFF2-40B4-BE49-F238E27FC236}">
                    <a16:creationId xmlns:a16="http://schemas.microsoft.com/office/drawing/2014/main" id="{A990C12C-3E91-41BC-86D8-FECE9E3F0CF1}"/>
                  </a:ext>
                </a:extLst>
              </p:cNvPr>
              <p:cNvSpPr txBox="1">
                <a:spLocks noRot="1" noChangeAspect="1" noMove="1" noResize="1" noEditPoints="1" noAdjustHandles="1" noChangeArrowheads="1" noChangeShapeType="1" noTextEdit="1"/>
              </p:cNvSpPr>
              <p:nvPr/>
            </p:nvSpPr>
            <p:spPr>
              <a:xfrm>
                <a:off x="1838674" y="2275028"/>
                <a:ext cx="744243" cy="246221"/>
              </a:xfrm>
              <a:prstGeom prst="rect">
                <a:avLst/>
              </a:prstGeom>
              <a:blipFill>
                <a:blip r:embed="rId6"/>
                <a:stretch>
                  <a:fillRect l="-5738" r="-2459"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2F66B67-C81C-4609-ACB1-A9CBD7D56B02}"/>
                  </a:ext>
                </a:extLst>
              </p:cNvPr>
              <p:cNvSpPr txBox="1"/>
              <p:nvPr/>
            </p:nvSpPr>
            <p:spPr>
              <a:xfrm>
                <a:off x="1641021" y="2668897"/>
                <a:ext cx="119532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a:rPr lang="en-US" sz="1600" b="0" i="0" smtClean="0">
                              <a:latin typeface="Cambria Math" panose="02040503050406030204" pitchFamily="18" charset="0"/>
                            </a:rPr>
                            <m:t>0</m:t>
                          </m:r>
                        </m:sub>
                      </m:sSub>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a:rPr lang="en-US" sz="1600">
                              <a:latin typeface="Cambria Math" panose="02040503050406030204" pitchFamily="18" charset="0"/>
                            </a:rPr>
                            <m:t>0</m:t>
                          </m:r>
                        </m:sub>
                      </m:sSub>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m:rPr>
                              <m:sty m:val="p"/>
                            </m:rPr>
                            <a:rPr lang="en-US" sz="1600" b="0" i="0" smtClean="0">
                              <a:latin typeface="Cambria Math" panose="02040503050406030204" pitchFamily="18" charset="0"/>
                            </a:rPr>
                            <m:t>in</m:t>
                          </m:r>
                        </m:sub>
                      </m:sSub>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a:latin typeface="Cambria Math" panose="02040503050406030204" pitchFamily="18" charset="0"/>
                            </a:rPr>
                            <m:t>in</m:t>
                          </m:r>
                        </m:sub>
                      </m:sSub>
                    </m:oMath>
                  </m:oMathPara>
                </a14:m>
                <a:endParaRPr lang="en-US" sz="1600" dirty="0"/>
              </a:p>
            </p:txBody>
          </p:sp>
        </mc:Choice>
        <mc:Fallback xmlns="">
          <p:sp>
            <p:nvSpPr>
              <p:cNvPr id="35" name="TextBox 34">
                <a:extLst>
                  <a:ext uri="{FF2B5EF4-FFF2-40B4-BE49-F238E27FC236}">
                    <a16:creationId xmlns:a16="http://schemas.microsoft.com/office/drawing/2014/main" id="{72F66B67-C81C-4609-ACB1-A9CBD7D56B02}"/>
                  </a:ext>
                </a:extLst>
              </p:cNvPr>
              <p:cNvSpPr txBox="1">
                <a:spLocks noRot="1" noChangeAspect="1" noMove="1" noResize="1" noEditPoints="1" noAdjustHandles="1" noChangeArrowheads="1" noChangeShapeType="1" noTextEdit="1"/>
              </p:cNvSpPr>
              <p:nvPr/>
            </p:nvSpPr>
            <p:spPr>
              <a:xfrm>
                <a:off x="1641021" y="2668897"/>
                <a:ext cx="1195327" cy="246221"/>
              </a:xfrm>
              <a:prstGeom prst="rect">
                <a:avLst/>
              </a:prstGeom>
              <a:blipFill>
                <a:blip r:embed="rId7"/>
                <a:stretch>
                  <a:fillRect l="-1531"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CDE1018-9982-4CFE-B496-A722B0A3B7CA}"/>
                  </a:ext>
                </a:extLst>
              </p:cNvPr>
              <p:cNvSpPr txBox="1"/>
              <p:nvPr/>
            </p:nvSpPr>
            <p:spPr>
              <a:xfrm>
                <a:off x="3565310" y="2556504"/>
                <a:ext cx="1345497" cy="502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a:rPr lang="en-US" sz="1600" b="0" i="0" smtClean="0">
                              <a:latin typeface="Cambria Math" panose="02040503050406030204" pitchFamily="18" charset="0"/>
                            </a:rPr>
                            <m:t>0</m:t>
                          </m:r>
                        </m:sub>
                      </m:sSub>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m:rPr>
                              <m:sty m:val="p"/>
                            </m:rPr>
                            <a:rPr lang="en-US" sz="1600" b="0" i="0" smtClean="0">
                              <a:latin typeface="Cambria Math" panose="02040503050406030204" pitchFamily="18" charset="0"/>
                            </a:rPr>
                            <m:t>in</m:t>
                          </m:r>
                        </m:sub>
                      </m:sSub>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36" name="TextBox 35">
                <a:extLst>
                  <a:ext uri="{FF2B5EF4-FFF2-40B4-BE49-F238E27FC236}">
                    <a16:creationId xmlns:a16="http://schemas.microsoft.com/office/drawing/2014/main" id="{BCDE1018-9982-4CFE-B496-A722B0A3B7CA}"/>
                  </a:ext>
                </a:extLst>
              </p:cNvPr>
              <p:cNvSpPr txBox="1">
                <a:spLocks noRot="1" noChangeAspect="1" noMove="1" noResize="1" noEditPoints="1" noAdjustHandles="1" noChangeArrowheads="1" noChangeShapeType="1" noTextEdit="1"/>
              </p:cNvSpPr>
              <p:nvPr/>
            </p:nvSpPr>
            <p:spPr>
              <a:xfrm>
                <a:off x="3565310" y="2556504"/>
                <a:ext cx="1345497" cy="5028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3B583B-FB90-499E-8822-AE96E23616A7}"/>
                  </a:ext>
                </a:extLst>
              </p:cNvPr>
              <p:cNvSpPr txBox="1"/>
              <p:nvPr/>
            </p:nvSpPr>
            <p:spPr>
              <a:xfrm>
                <a:off x="5721852" y="2515211"/>
                <a:ext cx="843564" cy="544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37" name="TextBox 36">
                <a:extLst>
                  <a:ext uri="{FF2B5EF4-FFF2-40B4-BE49-F238E27FC236}">
                    <a16:creationId xmlns:a16="http://schemas.microsoft.com/office/drawing/2014/main" id="{983B583B-FB90-499E-8822-AE96E23616A7}"/>
                  </a:ext>
                </a:extLst>
              </p:cNvPr>
              <p:cNvSpPr txBox="1">
                <a:spLocks noRot="1" noChangeAspect="1" noMove="1" noResize="1" noEditPoints="1" noAdjustHandles="1" noChangeArrowheads="1" noChangeShapeType="1" noTextEdit="1"/>
              </p:cNvSpPr>
              <p:nvPr/>
            </p:nvSpPr>
            <p:spPr>
              <a:xfrm>
                <a:off x="5721852" y="2515211"/>
                <a:ext cx="843564" cy="5441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19D0A30-ED57-49AA-9232-EDF32CC343DE}"/>
                  </a:ext>
                </a:extLst>
              </p:cNvPr>
              <p:cNvSpPr txBox="1"/>
              <p:nvPr/>
            </p:nvSpPr>
            <p:spPr>
              <a:xfrm>
                <a:off x="1506656" y="3228432"/>
                <a:ext cx="1464055" cy="741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𝑖𝑛</m:t>
                                          </m:r>
                                        </m:sub>
                                      </m:sSub>
                                    </m:num>
                                    <m:den>
                                      <m:r>
                                        <a:rPr lang="en-US" sz="1600" i="1">
                                          <a:latin typeface="Cambria Math" panose="02040503050406030204" pitchFamily="18" charset="0"/>
                                        </a:rPr>
                                        <m:t>1−</m:t>
                                      </m:r>
                                      <m:r>
                                        <a:rPr lang="en-US" sz="1600" i="1">
                                          <a:latin typeface="Cambria Math" panose="02040503050406030204" pitchFamily="18" charset="0"/>
                                        </a:rPr>
                                        <m:t>𝐷</m:t>
                                      </m:r>
                                    </m:den>
                                  </m:f>
                                </m:e>
                              </m:d>
                            </m:e>
                            <m:sup>
                              <m:r>
                                <a:rPr lang="en-US" sz="1600" b="0" i="1" smtClean="0">
                                  <a:latin typeface="Cambria Math" panose="02040503050406030204" pitchFamily="18" charset="0"/>
                                </a:rPr>
                                <m:t>2</m:t>
                              </m:r>
                            </m:sup>
                          </m:s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38" name="TextBox 37">
                <a:extLst>
                  <a:ext uri="{FF2B5EF4-FFF2-40B4-BE49-F238E27FC236}">
                    <a16:creationId xmlns:a16="http://schemas.microsoft.com/office/drawing/2014/main" id="{819D0A30-ED57-49AA-9232-EDF32CC343DE}"/>
                  </a:ext>
                </a:extLst>
              </p:cNvPr>
              <p:cNvSpPr txBox="1">
                <a:spLocks noRot="1" noChangeAspect="1" noMove="1" noResize="1" noEditPoints="1" noAdjustHandles="1" noChangeArrowheads="1" noChangeShapeType="1" noTextEdit="1"/>
              </p:cNvSpPr>
              <p:nvPr/>
            </p:nvSpPr>
            <p:spPr>
              <a:xfrm>
                <a:off x="1506656" y="3228432"/>
                <a:ext cx="1464055" cy="741613"/>
              </a:xfrm>
              <a:prstGeom prst="rect">
                <a:avLst/>
              </a:prstGeom>
              <a:blipFill>
                <a:blip r:embed="rId10"/>
                <a:stretch>
                  <a:fillRect b="-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D92D235-3210-4907-9C2F-1BA428A1AF21}"/>
                  </a:ext>
                </a:extLst>
              </p:cNvPr>
              <p:cNvSpPr txBox="1"/>
              <p:nvPr/>
            </p:nvSpPr>
            <p:spPr>
              <a:xfrm>
                <a:off x="3556546" y="3406811"/>
                <a:ext cx="1446998" cy="6018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panose="02040503050406030204" pitchFamily="18" charset="0"/>
                                    </a:rPr>
                                    <m:t>1</m:t>
                                  </m:r>
                                </m:num>
                                <m:den>
                                  <m:r>
                                    <a:rPr lang="en-US" sz="1600" i="1">
                                      <a:latin typeface="Cambria Math" panose="02040503050406030204" pitchFamily="18" charset="0"/>
                                    </a:rPr>
                                    <m:t>1−</m:t>
                                  </m:r>
                                  <m:r>
                                    <a:rPr lang="en-US" sz="1600" i="1">
                                      <a:latin typeface="Cambria Math" panose="02040503050406030204" pitchFamily="18" charset="0"/>
                                    </a:rPr>
                                    <m:t>𝐷</m:t>
                                  </m:r>
                                </m:den>
                              </m:f>
                            </m:e>
                          </m:d>
                        </m:e>
                        <m:sup>
                          <m:r>
                            <a:rPr lang="en-US" sz="1600" i="1">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39" name="TextBox 38">
                <a:extLst>
                  <a:ext uri="{FF2B5EF4-FFF2-40B4-BE49-F238E27FC236}">
                    <a16:creationId xmlns:a16="http://schemas.microsoft.com/office/drawing/2014/main" id="{6D92D235-3210-4907-9C2F-1BA428A1AF21}"/>
                  </a:ext>
                </a:extLst>
              </p:cNvPr>
              <p:cNvSpPr txBox="1">
                <a:spLocks noRot="1" noChangeAspect="1" noMove="1" noResize="1" noEditPoints="1" noAdjustHandles="1" noChangeArrowheads="1" noChangeShapeType="1" noTextEdit="1"/>
              </p:cNvSpPr>
              <p:nvPr/>
            </p:nvSpPr>
            <p:spPr>
              <a:xfrm>
                <a:off x="3556546" y="3406811"/>
                <a:ext cx="1446998" cy="601831"/>
              </a:xfrm>
              <a:prstGeom prst="rect">
                <a:avLst/>
              </a:prstGeom>
              <a:blipFill>
                <a:blip r:embed="rId11"/>
                <a:stretch>
                  <a:fillRect/>
                </a:stretch>
              </a:blipFill>
            </p:spPr>
            <p:txBody>
              <a:bodyPr/>
              <a:lstStyle/>
              <a:p>
                <a:r>
                  <a:rPr lang="en-US">
                    <a:noFill/>
                  </a:rPr>
                  <a:t> </a:t>
                </a:r>
              </a:p>
            </p:txBody>
          </p:sp>
        </mc:Fallback>
      </mc:AlternateContent>
      <p:sp>
        <p:nvSpPr>
          <p:cNvPr id="40" name="Right Arrow 6">
            <a:extLst>
              <a:ext uri="{FF2B5EF4-FFF2-40B4-BE49-F238E27FC236}">
                <a16:creationId xmlns:a16="http://schemas.microsoft.com/office/drawing/2014/main" id="{DC8E5C00-66DD-4D3F-8EA7-5D9ACC2B5186}"/>
              </a:ext>
            </a:extLst>
          </p:cNvPr>
          <p:cNvSpPr/>
          <p:nvPr/>
        </p:nvSpPr>
        <p:spPr bwMode="auto">
          <a:xfrm>
            <a:off x="3073332" y="267860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1" name="Right Arrow 23">
            <a:extLst>
              <a:ext uri="{FF2B5EF4-FFF2-40B4-BE49-F238E27FC236}">
                <a16:creationId xmlns:a16="http://schemas.microsoft.com/office/drawing/2014/main" id="{9BD14125-35DF-4716-9988-3B6B61751FF3}"/>
              </a:ext>
            </a:extLst>
          </p:cNvPr>
          <p:cNvSpPr/>
          <p:nvPr/>
        </p:nvSpPr>
        <p:spPr bwMode="auto">
          <a:xfrm>
            <a:off x="5130978" y="2655231"/>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2" name="Right Arrow 24">
            <a:extLst>
              <a:ext uri="{FF2B5EF4-FFF2-40B4-BE49-F238E27FC236}">
                <a16:creationId xmlns:a16="http://schemas.microsoft.com/office/drawing/2014/main" id="{1143525A-6A37-4583-8445-05D719BE8B7E}"/>
              </a:ext>
            </a:extLst>
          </p:cNvPr>
          <p:cNvSpPr/>
          <p:nvPr/>
        </p:nvSpPr>
        <p:spPr bwMode="auto">
          <a:xfrm>
            <a:off x="3086843" y="3485074"/>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DF15E33-DCE0-4B28-989B-A064B750E893}"/>
                  </a:ext>
                </a:extLst>
              </p:cNvPr>
              <p:cNvSpPr txBox="1"/>
              <p:nvPr/>
            </p:nvSpPr>
            <p:spPr>
              <a:xfrm>
                <a:off x="7572043" y="4293456"/>
                <a:ext cx="132632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𝐴𝑠</m:t>
                          </m:r>
                          <m:r>
                            <a:rPr lang="en-US" sz="1600" b="0" i="1" smtClean="0">
                              <a:latin typeface="Cambria Math" panose="02040503050406030204" pitchFamily="18" charset="0"/>
                            </a:rPr>
                            <m:t> </m:t>
                          </m:r>
                          <m:r>
                            <a:rPr lang="en-US" sz="1600" b="0" i="1" smtClean="0">
                              <a:latin typeface="Cambria Math" panose="02040503050406030204" pitchFamily="18" charset="0"/>
                            </a:rPr>
                            <m:t>𝐷</m:t>
                          </m:r>
                          <m:r>
                            <a:rPr lang="en-US" sz="1600" b="0" i="1" smtClean="0">
                              <a:latin typeface="Cambria Math" panose="02040503050406030204" pitchFamily="18" charset="0"/>
                            </a:rPr>
                            <m:t>=0.2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e>
                      </m:d>
                    </m:oMath>
                  </m:oMathPara>
                </a14:m>
                <a:endParaRPr lang="en-US" sz="1600" dirty="0"/>
              </a:p>
            </p:txBody>
          </p:sp>
        </mc:Choice>
        <mc:Fallback xmlns="">
          <p:sp>
            <p:nvSpPr>
              <p:cNvPr id="43" name="TextBox 42">
                <a:extLst>
                  <a:ext uri="{FF2B5EF4-FFF2-40B4-BE49-F238E27FC236}">
                    <a16:creationId xmlns:a16="http://schemas.microsoft.com/office/drawing/2014/main" id="{DDF15E33-DCE0-4B28-989B-A064B750E893}"/>
                  </a:ext>
                </a:extLst>
              </p:cNvPr>
              <p:cNvSpPr txBox="1">
                <a:spLocks noRot="1" noChangeAspect="1" noMove="1" noResize="1" noEditPoints="1" noAdjustHandles="1" noChangeArrowheads="1" noChangeShapeType="1" noTextEdit="1"/>
              </p:cNvSpPr>
              <p:nvPr/>
            </p:nvSpPr>
            <p:spPr>
              <a:xfrm>
                <a:off x="7572043" y="4293456"/>
                <a:ext cx="1326324" cy="246221"/>
              </a:xfrm>
              <a:prstGeom prst="rect">
                <a:avLst/>
              </a:prstGeom>
              <a:blipFill>
                <a:blip r:embed="rId12"/>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90A41E6-B3B3-4DBE-B798-75FEFD776EA8}"/>
                  </a:ext>
                </a:extLst>
              </p:cNvPr>
              <p:cNvSpPr txBox="1"/>
              <p:nvPr/>
            </p:nvSpPr>
            <p:spPr>
              <a:xfrm>
                <a:off x="1389387" y="5082886"/>
                <a:ext cx="1724318" cy="792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r>
                        <a:rPr lang="en-US" sz="1600" b="0" i="1" smtClean="0">
                          <a:latin typeface="Cambria Math" panose="02040503050406030204" pitchFamily="18" charset="0"/>
                        </a:rPr>
                        <m:t>=5</m:t>
                      </m:r>
                      <m:d>
                        <m:dPr>
                          <m:ctrlPr>
                            <a:rPr lang="en-US" sz="1600" b="0" i="1" smtClean="0">
                              <a:latin typeface="Cambria Math" panose="02040503050406030204" pitchFamily="18" charset="0"/>
                            </a:rPr>
                          </m:ctrlPr>
                        </m:dPr>
                        <m:e>
                          <m:r>
                            <a:rPr lang="en-US" sz="1600" i="1">
                              <a:latin typeface="Cambria Math" panose="02040503050406030204" pitchFamily="18" charset="0"/>
                            </a:rPr>
                            <m:t>1−</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𝑖𝑛</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0</m:t>
                                      </m:r>
                                    </m:sub>
                                  </m:sSub>
                                </m:den>
                              </m:f>
                            </m:e>
                          </m:rad>
                        </m:e>
                      </m:d>
                    </m:oMath>
                  </m:oMathPara>
                </a14:m>
                <a:endParaRPr lang="en-US" sz="1600" dirty="0"/>
              </a:p>
            </p:txBody>
          </p:sp>
        </mc:Choice>
        <mc:Fallback xmlns="">
          <p:sp>
            <p:nvSpPr>
              <p:cNvPr id="44" name="TextBox 43">
                <a:extLst>
                  <a:ext uri="{FF2B5EF4-FFF2-40B4-BE49-F238E27FC236}">
                    <a16:creationId xmlns:a16="http://schemas.microsoft.com/office/drawing/2014/main" id="{990A41E6-B3B3-4DBE-B798-75FEFD776EA8}"/>
                  </a:ext>
                </a:extLst>
              </p:cNvPr>
              <p:cNvSpPr txBox="1">
                <a:spLocks noRot="1" noChangeAspect="1" noMove="1" noResize="1" noEditPoints="1" noAdjustHandles="1" noChangeArrowheads="1" noChangeShapeType="1" noTextEdit="1"/>
              </p:cNvSpPr>
              <p:nvPr/>
            </p:nvSpPr>
            <p:spPr>
              <a:xfrm>
                <a:off x="1389387" y="5082886"/>
                <a:ext cx="1724318" cy="792718"/>
              </a:xfrm>
              <a:prstGeom prst="rect">
                <a:avLst/>
              </a:prstGeom>
              <a:blipFill>
                <a:blip r:embed="rId13"/>
                <a:stretch>
                  <a:fillRect/>
                </a:stretch>
              </a:blipFill>
            </p:spPr>
            <p:txBody>
              <a:bodyPr/>
              <a:lstStyle/>
              <a:p>
                <a:r>
                  <a:rPr lang="en-US">
                    <a:noFill/>
                  </a:rPr>
                  <a:t> </a:t>
                </a:r>
              </a:p>
            </p:txBody>
          </p:sp>
        </mc:Fallback>
      </mc:AlternateContent>
      <p:sp>
        <p:nvSpPr>
          <p:cNvPr id="45" name="Rectangle 44">
            <a:extLst>
              <a:ext uri="{FF2B5EF4-FFF2-40B4-BE49-F238E27FC236}">
                <a16:creationId xmlns:a16="http://schemas.microsoft.com/office/drawing/2014/main" id="{F665F7F2-450A-4F92-8BF1-069F2E922779}"/>
              </a:ext>
            </a:extLst>
          </p:cNvPr>
          <p:cNvSpPr/>
          <p:nvPr/>
        </p:nvSpPr>
        <p:spPr>
          <a:xfrm>
            <a:off x="6565416" y="5104972"/>
            <a:ext cx="1365204" cy="416011"/>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Valid only for,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EC97BBC-4C54-4495-95CD-CC63DA993217}"/>
                  </a:ext>
                </a:extLst>
              </p:cNvPr>
              <p:cNvSpPr txBox="1"/>
              <p:nvPr/>
            </p:nvSpPr>
            <p:spPr>
              <a:xfrm>
                <a:off x="7915149" y="5244517"/>
                <a:ext cx="930383" cy="265201"/>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𝑜𝑝𝑡</m:t>
                          </m:r>
                        </m:sub>
                      </m:sSub>
                    </m:oMath>
                  </m:oMathPara>
                </a14:m>
                <a:endParaRPr lang="en-US" sz="1600" dirty="0"/>
              </a:p>
            </p:txBody>
          </p:sp>
        </mc:Choice>
        <mc:Fallback xmlns="">
          <p:sp>
            <p:nvSpPr>
              <p:cNvPr id="46" name="TextBox 45">
                <a:extLst>
                  <a:ext uri="{FF2B5EF4-FFF2-40B4-BE49-F238E27FC236}">
                    <a16:creationId xmlns:a16="http://schemas.microsoft.com/office/drawing/2014/main" id="{DEC97BBC-4C54-4495-95CD-CC63DA993217}"/>
                  </a:ext>
                </a:extLst>
              </p:cNvPr>
              <p:cNvSpPr txBox="1">
                <a:spLocks noRot="1" noChangeAspect="1" noMove="1" noResize="1" noEditPoints="1" noAdjustHandles="1" noChangeArrowheads="1" noChangeShapeType="1" noTextEdit="1"/>
              </p:cNvSpPr>
              <p:nvPr/>
            </p:nvSpPr>
            <p:spPr>
              <a:xfrm>
                <a:off x="7915149" y="5244517"/>
                <a:ext cx="930383" cy="265201"/>
              </a:xfrm>
              <a:prstGeom prst="rect">
                <a:avLst/>
              </a:prstGeom>
              <a:blipFill>
                <a:blip r:embed="rId14"/>
                <a:stretch>
                  <a:fillRect l="-3922" r="-1961" b="-25000"/>
                </a:stretch>
              </a:blipFill>
            </p:spPr>
            <p:txBody>
              <a:bodyPr/>
              <a:lstStyle/>
              <a:p>
                <a:r>
                  <a:rPr lang="en-US">
                    <a:noFill/>
                  </a:rPr>
                  <a:t> </a:t>
                </a:r>
              </a:p>
            </p:txBody>
          </p:sp>
        </mc:Fallback>
      </mc:AlternateContent>
      <p:pic>
        <p:nvPicPr>
          <p:cNvPr id="47" name="Picture 46">
            <a:extLst>
              <a:ext uri="{FF2B5EF4-FFF2-40B4-BE49-F238E27FC236}">
                <a16:creationId xmlns:a16="http://schemas.microsoft.com/office/drawing/2014/main" id="{B23EF980-2108-4659-953B-EB2B2C619C87}"/>
              </a:ext>
            </a:extLst>
          </p:cNvPr>
          <p:cNvPicPr>
            <a:picLocks noChangeAspect="1"/>
          </p:cNvPicPr>
          <p:nvPr/>
        </p:nvPicPr>
        <p:blipFill>
          <a:blip r:embed="rId15"/>
          <a:stretch>
            <a:fillRect/>
          </a:stretch>
        </p:blipFill>
        <p:spPr>
          <a:xfrm>
            <a:off x="6968195" y="1211142"/>
            <a:ext cx="1099801" cy="576086"/>
          </a:xfrm>
          <a:prstGeom prst="rect">
            <a:avLst/>
          </a:prstGeom>
        </p:spPr>
      </p:pic>
      <p:sp>
        <p:nvSpPr>
          <p:cNvPr id="48" name="Right Arrow 29">
            <a:extLst>
              <a:ext uri="{FF2B5EF4-FFF2-40B4-BE49-F238E27FC236}">
                <a16:creationId xmlns:a16="http://schemas.microsoft.com/office/drawing/2014/main" id="{EED84CB3-EC55-4503-9E63-6113DD8ECBB6}"/>
              </a:ext>
            </a:extLst>
          </p:cNvPr>
          <p:cNvSpPr/>
          <p:nvPr/>
        </p:nvSpPr>
        <p:spPr bwMode="auto">
          <a:xfrm>
            <a:off x="5229538" y="3555038"/>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913A433-5188-4F01-9AC9-46BFC4AF27D9}"/>
                  </a:ext>
                </a:extLst>
              </p:cNvPr>
              <p:cNvSpPr txBox="1"/>
              <p:nvPr/>
            </p:nvSpPr>
            <p:spPr>
              <a:xfrm>
                <a:off x="5679028" y="3467215"/>
                <a:ext cx="1381853" cy="502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d>
                        </m:e>
                        <m:sup>
                          <m:r>
                            <a:rPr lang="en-US" sz="1600" i="1">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oMath>
                  </m:oMathPara>
                </a14:m>
                <a:endParaRPr lang="en-US" sz="1600" dirty="0"/>
              </a:p>
            </p:txBody>
          </p:sp>
        </mc:Choice>
        <mc:Fallback xmlns="">
          <p:sp>
            <p:nvSpPr>
              <p:cNvPr id="49" name="TextBox 48">
                <a:extLst>
                  <a:ext uri="{FF2B5EF4-FFF2-40B4-BE49-F238E27FC236}">
                    <a16:creationId xmlns:a16="http://schemas.microsoft.com/office/drawing/2014/main" id="{4913A433-5188-4F01-9AC9-46BFC4AF27D9}"/>
                  </a:ext>
                </a:extLst>
              </p:cNvPr>
              <p:cNvSpPr txBox="1">
                <a:spLocks noRot="1" noChangeAspect="1" noMove="1" noResize="1" noEditPoints="1" noAdjustHandles="1" noChangeArrowheads="1" noChangeShapeType="1" noTextEdit="1"/>
              </p:cNvSpPr>
              <p:nvPr/>
            </p:nvSpPr>
            <p:spPr>
              <a:xfrm>
                <a:off x="5679028" y="3467215"/>
                <a:ext cx="1381853" cy="50283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64022CD-C007-47E2-9F70-B78A9851F874}"/>
                  </a:ext>
                </a:extLst>
              </p:cNvPr>
              <p:cNvSpPr txBox="1"/>
              <p:nvPr/>
            </p:nvSpPr>
            <p:spPr>
              <a:xfrm>
                <a:off x="1454938" y="4138975"/>
                <a:ext cx="1273362" cy="727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1−</m:t>
                      </m:r>
                      <m:r>
                        <a:rPr lang="en-US" sz="1600" i="1">
                          <a:latin typeface="Cambria Math" panose="02040503050406030204" pitchFamily="18" charset="0"/>
                        </a:rPr>
                        <m:t>𝐷</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den>
                          </m:f>
                        </m:e>
                      </m:rad>
                    </m:oMath>
                  </m:oMathPara>
                </a14:m>
                <a:endParaRPr lang="en-US" sz="1600" dirty="0"/>
              </a:p>
            </p:txBody>
          </p:sp>
        </mc:Choice>
        <mc:Fallback xmlns="">
          <p:sp>
            <p:nvSpPr>
              <p:cNvPr id="50" name="TextBox 49">
                <a:extLst>
                  <a:ext uri="{FF2B5EF4-FFF2-40B4-BE49-F238E27FC236}">
                    <a16:creationId xmlns:a16="http://schemas.microsoft.com/office/drawing/2014/main" id="{E64022CD-C007-47E2-9F70-B78A9851F874}"/>
                  </a:ext>
                </a:extLst>
              </p:cNvPr>
              <p:cNvSpPr txBox="1">
                <a:spLocks noRot="1" noChangeAspect="1" noMove="1" noResize="1" noEditPoints="1" noAdjustHandles="1" noChangeArrowheads="1" noChangeShapeType="1" noTextEdit="1"/>
              </p:cNvSpPr>
              <p:nvPr/>
            </p:nvSpPr>
            <p:spPr>
              <a:xfrm>
                <a:off x="1454938" y="4138975"/>
                <a:ext cx="1273362" cy="727507"/>
              </a:xfrm>
              <a:prstGeom prst="rect">
                <a:avLst/>
              </a:prstGeom>
              <a:blipFill>
                <a:blip r:embed="rId17"/>
                <a:stretch>
                  <a:fillRect/>
                </a:stretch>
              </a:blipFill>
            </p:spPr>
            <p:txBody>
              <a:bodyPr/>
              <a:lstStyle/>
              <a:p>
                <a:r>
                  <a:rPr lang="en-US">
                    <a:noFill/>
                  </a:rPr>
                  <a:t> </a:t>
                </a:r>
              </a:p>
            </p:txBody>
          </p:sp>
        </mc:Fallback>
      </mc:AlternateContent>
      <p:sp>
        <p:nvSpPr>
          <p:cNvPr id="51" name="Right Arrow 32">
            <a:extLst>
              <a:ext uri="{FF2B5EF4-FFF2-40B4-BE49-F238E27FC236}">
                <a16:creationId xmlns:a16="http://schemas.microsoft.com/office/drawing/2014/main" id="{C95D05F2-1D59-442A-894E-BAE76218E0E7}"/>
              </a:ext>
            </a:extLst>
          </p:cNvPr>
          <p:cNvSpPr/>
          <p:nvPr/>
        </p:nvSpPr>
        <p:spPr bwMode="auto">
          <a:xfrm>
            <a:off x="3058226" y="4314372"/>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29F61E3-DE4C-49FE-9EB4-AC51F4C99FE7}"/>
                  </a:ext>
                </a:extLst>
              </p:cNvPr>
              <p:cNvSpPr txBox="1"/>
              <p:nvPr/>
            </p:nvSpPr>
            <p:spPr>
              <a:xfrm>
                <a:off x="3409478" y="4083454"/>
                <a:ext cx="1273362" cy="727507"/>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𝐷</m:t>
                      </m:r>
                      <m:r>
                        <a:rPr lang="en-US" sz="1600" b="0" i="1" smtClean="0">
                          <a:latin typeface="Cambria Math" panose="02040503050406030204" pitchFamily="18" charset="0"/>
                        </a:rPr>
                        <m:t>=1−</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den>
                          </m:f>
                        </m:e>
                      </m:rad>
                    </m:oMath>
                  </m:oMathPara>
                </a14:m>
                <a:endParaRPr lang="en-US" sz="1600" dirty="0"/>
              </a:p>
            </p:txBody>
          </p:sp>
        </mc:Choice>
        <mc:Fallback xmlns="">
          <p:sp>
            <p:nvSpPr>
              <p:cNvPr id="52" name="TextBox 51">
                <a:extLst>
                  <a:ext uri="{FF2B5EF4-FFF2-40B4-BE49-F238E27FC236}">
                    <a16:creationId xmlns:a16="http://schemas.microsoft.com/office/drawing/2014/main" id="{129F61E3-DE4C-49FE-9EB4-AC51F4C99FE7}"/>
                  </a:ext>
                </a:extLst>
              </p:cNvPr>
              <p:cNvSpPr txBox="1">
                <a:spLocks noRot="1" noChangeAspect="1" noMove="1" noResize="1" noEditPoints="1" noAdjustHandles="1" noChangeArrowheads="1" noChangeShapeType="1" noTextEdit="1"/>
              </p:cNvSpPr>
              <p:nvPr/>
            </p:nvSpPr>
            <p:spPr>
              <a:xfrm>
                <a:off x="3409478" y="4083454"/>
                <a:ext cx="1273362" cy="727507"/>
              </a:xfrm>
              <a:prstGeom prst="rect">
                <a:avLst/>
              </a:prstGeom>
              <a:blipFill>
                <a:blip r:embed="rId18"/>
                <a:stretch>
                  <a:fillRect/>
                </a:stretch>
              </a:blipFill>
            </p:spPr>
            <p:txBody>
              <a:bodyPr/>
              <a:lstStyle/>
              <a:p>
                <a:r>
                  <a:rPr lang="en-US">
                    <a:noFill/>
                  </a:rPr>
                  <a:t> </a:t>
                </a:r>
              </a:p>
            </p:txBody>
          </p:sp>
        </mc:Fallback>
      </mc:AlternateContent>
      <p:sp>
        <p:nvSpPr>
          <p:cNvPr id="53" name="Right Arrow 34">
            <a:extLst>
              <a:ext uri="{FF2B5EF4-FFF2-40B4-BE49-F238E27FC236}">
                <a16:creationId xmlns:a16="http://schemas.microsoft.com/office/drawing/2014/main" id="{E20834B7-E0EF-4012-9D40-3E59764813DB}"/>
              </a:ext>
            </a:extLst>
          </p:cNvPr>
          <p:cNvSpPr/>
          <p:nvPr/>
        </p:nvSpPr>
        <p:spPr bwMode="auto">
          <a:xfrm>
            <a:off x="5213245" y="430215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D00DEC94-39F9-4C84-BFF7-F259C784D3BE}"/>
                  </a:ext>
                </a:extLst>
              </p:cNvPr>
              <p:cNvSpPr txBox="1"/>
              <p:nvPr/>
            </p:nvSpPr>
            <p:spPr>
              <a:xfrm>
                <a:off x="5586983" y="4052814"/>
                <a:ext cx="1565942" cy="727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0.2</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𝑟</m:t>
                          </m:r>
                        </m:sub>
                      </m:sSub>
                      <m:r>
                        <a:rPr lang="en-US" sz="1600" b="0" i="1" smtClean="0">
                          <a:latin typeface="Cambria Math" panose="02040503050406030204" pitchFamily="18" charset="0"/>
                        </a:rPr>
                        <m:t>=1−</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den>
                          </m:f>
                        </m:e>
                      </m:rad>
                    </m:oMath>
                  </m:oMathPara>
                </a14:m>
                <a:endParaRPr lang="en-US" sz="1600" dirty="0"/>
              </a:p>
            </p:txBody>
          </p:sp>
        </mc:Choice>
        <mc:Fallback xmlns="">
          <p:sp>
            <p:nvSpPr>
              <p:cNvPr id="54" name="TextBox 53">
                <a:extLst>
                  <a:ext uri="{FF2B5EF4-FFF2-40B4-BE49-F238E27FC236}">
                    <a16:creationId xmlns:a16="http://schemas.microsoft.com/office/drawing/2014/main" id="{D00DEC94-39F9-4C84-BFF7-F259C784D3BE}"/>
                  </a:ext>
                </a:extLst>
              </p:cNvPr>
              <p:cNvSpPr txBox="1">
                <a:spLocks noRot="1" noChangeAspect="1" noMove="1" noResize="1" noEditPoints="1" noAdjustHandles="1" noChangeArrowheads="1" noChangeShapeType="1" noTextEdit="1"/>
              </p:cNvSpPr>
              <p:nvPr/>
            </p:nvSpPr>
            <p:spPr>
              <a:xfrm>
                <a:off x="5586983" y="4052814"/>
                <a:ext cx="1565942" cy="72750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56F10B6-C9E6-4C3E-AD3B-12A56817C811}"/>
                  </a:ext>
                </a:extLst>
              </p:cNvPr>
              <p:cNvSpPr txBox="1"/>
              <p:nvPr/>
            </p:nvSpPr>
            <p:spPr>
              <a:xfrm>
                <a:off x="4192528" y="4997745"/>
                <a:ext cx="1823576" cy="792718"/>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r>
                        <a:rPr lang="en-US" sz="1600" b="0" i="1" smtClean="0">
                          <a:latin typeface="Cambria Math" panose="02040503050406030204" pitchFamily="18" charset="0"/>
                        </a:rPr>
                        <m:t>=5</m:t>
                      </m:r>
                      <m:d>
                        <m:dPr>
                          <m:ctrlPr>
                            <a:rPr lang="en-US" sz="1600" b="0" i="1" smtClean="0">
                              <a:latin typeface="Cambria Math" panose="02040503050406030204" pitchFamily="18" charset="0"/>
                            </a:rPr>
                          </m:ctrlPr>
                        </m:dPr>
                        <m:e>
                          <m:r>
                            <a:rPr lang="en-US" sz="1600" i="1">
                              <a:latin typeface="Cambria Math" panose="02040503050406030204" pitchFamily="18" charset="0"/>
                            </a:rPr>
                            <m:t>1−</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𝑜𝑝𝑡</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𝐿</m:t>
                                      </m:r>
                                    </m:sub>
                                  </m:sSub>
                                </m:den>
                              </m:f>
                            </m:e>
                          </m:rad>
                        </m:e>
                      </m:d>
                    </m:oMath>
                  </m:oMathPara>
                </a14:m>
                <a:endParaRPr lang="en-US" sz="1600" dirty="0"/>
              </a:p>
            </p:txBody>
          </p:sp>
        </mc:Choice>
        <mc:Fallback xmlns="">
          <p:sp>
            <p:nvSpPr>
              <p:cNvPr id="55" name="TextBox 54">
                <a:extLst>
                  <a:ext uri="{FF2B5EF4-FFF2-40B4-BE49-F238E27FC236}">
                    <a16:creationId xmlns:a16="http://schemas.microsoft.com/office/drawing/2014/main" id="{D56F10B6-C9E6-4C3E-AD3B-12A56817C811}"/>
                  </a:ext>
                </a:extLst>
              </p:cNvPr>
              <p:cNvSpPr txBox="1">
                <a:spLocks noRot="1" noChangeAspect="1" noMove="1" noResize="1" noEditPoints="1" noAdjustHandles="1" noChangeArrowheads="1" noChangeShapeType="1" noTextEdit="1"/>
              </p:cNvSpPr>
              <p:nvPr/>
            </p:nvSpPr>
            <p:spPr>
              <a:xfrm>
                <a:off x="4192528" y="4997745"/>
                <a:ext cx="1823576" cy="792718"/>
              </a:xfrm>
              <a:prstGeom prst="rect">
                <a:avLst/>
              </a:prstGeom>
              <a:blipFill>
                <a:blip r:embed="rId20"/>
                <a:stretch>
                  <a:fillRect/>
                </a:stretch>
              </a:blipFill>
            </p:spPr>
            <p:txBody>
              <a:bodyPr/>
              <a:lstStyle/>
              <a:p>
                <a:r>
                  <a:rPr lang="en-US">
                    <a:noFill/>
                  </a:rPr>
                  <a:t> </a:t>
                </a:r>
              </a:p>
            </p:txBody>
          </p:sp>
        </mc:Fallback>
      </mc:AlternateContent>
      <p:sp>
        <p:nvSpPr>
          <p:cNvPr id="56" name="Right Arrow 32">
            <a:extLst>
              <a:ext uri="{FF2B5EF4-FFF2-40B4-BE49-F238E27FC236}">
                <a16:creationId xmlns:a16="http://schemas.microsoft.com/office/drawing/2014/main" id="{49AA70FC-C058-458F-887B-124B50BE6385}"/>
              </a:ext>
            </a:extLst>
          </p:cNvPr>
          <p:cNvSpPr/>
          <p:nvPr/>
        </p:nvSpPr>
        <p:spPr bwMode="auto">
          <a:xfrm>
            <a:off x="3381309" y="524944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7319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57" name="Rectangle 1">
            <a:extLst>
              <a:ext uri="{FF2B5EF4-FFF2-40B4-BE49-F238E27FC236}">
                <a16:creationId xmlns:a16="http://schemas.microsoft.com/office/drawing/2014/main" id="{2804E87A-5BCB-4252-A894-F09285BA34AF}"/>
              </a:ext>
            </a:extLst>
          </p:cNvPr>
          <p:cNvSpPr>
            <a:spLocks noChangeArrowheads="1"/>
          </p:cNvSpPr>
          <p:nvPr/>
        </p:nvSpPr>
        <p:spPr bwMode="auto">
          <a:xfrm>
            <a:off x="82067" y="676303"/>
            <a:ext cx="28235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Buck-Boost Converter:</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A761EAD-F49C-4B29-913C-EDD99F94509D}"/>
                  </a:ext>
                </a:extLst>
              </p:cNvPr>
              <p:cNvSpPr txBox="1"/>
              <p:nvPr/>
            </p:nvSpPr>
            <p:spPr>
              <a:xfrm>
                <a:off x="562796" y="3333668"/>
                <a:ext cx="1400960"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𝟎</m:t>
                          </m:r>
                        </m:sub>
                      </m:sSub>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𝑫</m:t>
                          </m:r>
                        </m:num>
                        <m:den>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𝑫</m:t>
                          </m:r>
                        </m:den>
                      </m:f>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𝒊𝒏</m:t>
                          </m:r>
                        </m:sub>
                      </m:sSub>
                    </m:oMath>
                  </m:oMathPara>
                </a14:m>
                <a:endParaRPr lang="en-US" sz="1600" b="1" dirty="0"/>
              </a:p>
            </p:txBody>
          </p:sp>
        </mc:Choice>
        <mc:Fallback xmlns="">
          <p:sp>
            <p:nvSpPr>
              <p:cNvPr id="58" name="TextBox 57">
                <a:extLst>
                  <a:ext uri="{FF2B5EF4-FFF2-40B4-BE49-F238E27FC236}">
                    <a16:creationId xmlns:a16="http://schemas.microsoft.com/office/drawing/2014/main" id="{1A761EAD-F49C-4B29-913C-EDD99F94509D}"/>
                  </a:ext>
                </a:extLst>
              </p:cNvPr>
              <p:cNvSpPr txBox="1">
                <a:spLocks noRot="1" noChangeAspect="1" noMove="1" noResize="1" noEditPoints="1" noAdjustHandles="1" noChangeArrowheads="1" noChangeShapeType="1" noTextEdit="1"/>
              </p:cNvSpPr>
              <p:nvPr/>
            </p:nvSpPr>
            <p:spPr>
              <a:xfrm>
                <a:off x="562796" y="3333668"/>
                <a:ext cx="1400960" cy="46102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C4782E3-C461-488F-A3F1-868AD8986FCA}"/>
                  </a:ext>
                </a:extLst>
              </p:cNvPr>
              <p:cNvSpPr txBox="1"/>
              <p:nvPr/>
            </p:nvSpPr>
            <p:spPr>
              <a:xfrm>
                <a:off x="385551" y="4228135"/>
                <a:ext cx="7442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a:rPr lang="en-US" sz="1600" b="0" i="0" smtClean="0">
                              <a:latin typeface="Cambria Math" panose="02040503050406030204" pitchFamily="18" charset="0"/>
                            </a:rPr>
                            <m:t>0</m:t>
                          </m:r>
                        </m:sub>
                      </m:sSub>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m:rPr>
                              <m:sty m:val="p"/>
                            </m:rPr>
                            <a:rPr lang="en-US" sz="1600" b="0" i="0" smtClean="0">
                              <a:latin typeface="Cambria Math" panose="02040503050406030204" pitchFamily="18" charset="0"/>
                            </a:rPr>
                            <m:t>in</m:t>
                          </m:r>
                        </m:sub>
                      </m:sSub>
                    </m:oMath>
                  </m:oMathPara>
                </a14:m>
                <a:endParaRPr lang="en-US" sz="1600" dirty="0"/>
              </a:p>
            </p:txBody>
          </p:sp>
        </mc:Choice>
        <mc:Fallback xmlns="">
          <p:sp>
            <p:nvSpPr>
              <p:cNvPr id="59" name="TextBox 58">
                <a:extLst>
                  <a:ext uri="{FF2B5EF4-FFF2-40B4-BE49-F238E27FC236}">
                    <a16:creationId xmlns:a16="http://schemas.microsoft.com/office/drawing/2014/main" id="{7C4782E3-C461-488F-A3F1-868AD8986FCA}"/>
                  </a:ext>
                </a:extLst>
              </p:cNvPr>
              <p:cNvSpPr txBox="1">
                <a:spLocks noRot="1" noChangeAspect="1" noMove="1" noResize="1" noEditPoints="1" noAdjustHandles="1" noChangeArrowheads="1" noChangeShapeType="1" noTextEdit="1"/>
              </p:cNvSpPr>
              <p:nvPr/>
            </p:nvSpPr>
            <p:spPr>
              <a:xfrm>
                <a:off x="385551" y="4228135"/>
                <a:ext cx="744243" cy="246221"/>
              </a:xfrm>
              <a:prstGeom prst="rect">
                <a:avLst/>
              </a:prstGeom>
              <a:blipFill>
                <a:blip r:embed="rId4"/>
                <a:stretch>
                  <a:fillRect l="-4918" r="-2459"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2EE86BC-70AD-4078-8142-A11D99C751C5}"/>
                  </a:ext>
                </a:extLst>
              </p:cNvPr>
              <p:cNvSpPr txBox="1"/>
              <p:nvPr/>
            </p:nvSpPr>
            <p:spPr>
              <a:xfrm>
                <a:off x="334322" y="4608861"/>
                <a:ext cx="843564" cy="544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60" name="TextBox 59">
                <a:extLst>
                  <a:ext uri="{FF2B5EF4-FFF2-40B4-BE49-F238E27FC236}">
                    <a16:creationId xmlns:a16="http://schemas.microsoft.com/office/drawing/2014/main" id="{D2EE86BC-70AD-4078-8142-A11D99C751C5}"/>
                  </a:ext>
                </a:extLst>
              </p:cNvPr>
              <p:cNvSpPr txBox="1">
                <a:spLocks noRot="1" noChangeAspect="1" noMove="1" noResize="1" noEditPoints="1" noAdjustHandles="1" noChangeArrowheads="1" noChangeShapeType="1" noTextEdit="1"/>
              </p:cNvSpPr>
              <p:nvPr/>
            </p:nvSpPr>
            <p:spPr>
              <a:xfrm>
                <a:off x="334322" y="4608861"/>
                <a:ext cx="843564" cy="54412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EC6D9BD-4544-434F-97CE-F9886A68605B}"/>
                  </a:ext>
                </a:extLst>
              </p:cNvPr>
              <p:cNvSpPr txBox="1"/>
              <p:nvPr/>
            </p:nvSpPr>
            <p:spPr>
              <a:xfrm>
                <a:off x="1928580" y="4444254"/>
                <a:ext cx="1464055" cy="7416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panose="02040503050406030204" pitchFamily="18" charset="0"/>
                                        </a:rPr>
                                        <m:t>𝐷</m:t>
                                      </m:r>
                                      <m:r>
                                        <a:rPr lang="en-US" sz="1600" b="0" i="1" smtClean="0">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𝑖𝑛</m:t>
                                          </m:r>
                                        </m:sub>
                                      </m:sSub>
                                    </m:num>
                                    <m:den>
                                      <m:r>
                                        <a:rPr lang="en-US" sz="1600" i="1">
                                          <a:latin typeface="Cambria Math" panose="02040503050406030204" pitchFamily="18" charset="0"/>
                                        </a:rPr>
                                        <m:t>1−</m:t>
                                      </m:r>
                                      <m:r>
                                        <a:rPr lang="en-US" sz="1600" i="1">
                                          <a:latin typeface="Cambria Math" panose="02040503050406030204" pitchFamily="18" charset="0"/>
                                        </a:rPr>
                                        <m:t>𝐷</m:t>
                                      </m:r>
                                    </m:den>
                                  </m:f>
                                </m:e>
                              </m:d>
                            </m:e>
                            <m:sup>
                              <m:r>
                                <a:rPr lang="en-US" sz="1600" b="0" i="1" smtClean="0">
                                  <a:latin typeface="Cambria Math" panose="02040503050406030204" pitchFamily="18" charset="0"/>
                                </a:rPr>
                                <m:t>2</m:t>
                              </m:r>
                            </m:sup>
                          </m:s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61" name="TextBox 60">
                <a:extLst>
                  <a:ext uri="{FF2B5EF4-FFF2-40B4-BE49-F238E27FC236}">
                    <a16:creationId xmlns:a16="http://schemas.microsoft.com/office/drawing/2014/main" id="{FEC6D9BD-4544-434F-97CE-F9886A68605B}"/>
                  </a:ext>
                </a:extLst>
              </p:cNvPr>
              <p:cNvSpPr txBox="1">
                <a:spLocks noRot="1" noChangeAspect="1" noMove="1" noResize="1" noEditPoints="1" noAdjustHandles="1" noChangeArrowheads="1" noChangeShapeType="1" noTextEdit="1"/>
              </p:cNvSpPr>
              <p:nvPr/>
            </p:nvSpPr>
            <p:spPr>
              <a:xfrm>
                <a:off x="1928580" y="4444254"/>
                <a:ext cx="1464055" cy="741613"/>
              </a:xfrm>
              <a:prstGeom prst="rect">
                <a:avLst/>
              </a:prstGeom>
              <a:blipFill>
                <a:blip r:embed="rId6"/>
                <a:stretch>
                  <a:fillRect b="-8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9970C53-6B9F-4D57-B00A-BA4FD768AFE9}"/>
                  </a:ext>
                </a:extLst>
              </p:cNvPr>
              <p:cNvSpPr txBox="1"/>
              <p:nvPr/>
            </p:nvSpPr>
            <p:spPr>
              <a:xfrm>
                <a:off x="4022285" y="4625167"/>
                <a:ext cx="1414297" cy="5511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b="0" i="1" smtClean="0">
                                      <a:latin typeface="Cambria Math" panose="02040503050406030204" pitchFamily="18" charset="0"/>
                                    </a:rPr>
                                    <m:t>𝐷</m:t>
                                  </m:r>
                                </m:num>
                                <m:den>
                                  <m:r>
                                    <a:rPr lang="en-US" sz="1600" i="1">
                                      <a:latin typeface="Cambria Math" panose="02040503050406030204" pitchFamily="18" charset="0"/>
                                    </a:rPr>
                                    <m:t>1−</m:t>
                                  </m:r>
                                  <m:r>
                                    <a:rPr lang="en-US" sz="1600" i="1">
                                      <a:latin typeface="Cambria Math" panose="02040503050406030204" pitchFamily="18" charset="0"/>
                                    </a:rPr>
                                    <m:t>𝐷</m:t>
                                  </m:r>
                                </m:den>
                              </m:f>
                            </m:e>
                          </m:d>
                        </m:e>
                        <m:sup>
                          <m:r>
                            <a:rPr lang="en-US" sz="1600" i="1">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62" name="TextBox 61">
                <a:extLst>
                  <a:ext uri="{FF2B5EF4-FFF2-40B4-BE49-F238E27FC236}">
                    <a16:creationId xmlns:a16="http://schemas.microsoft.com/office/drawing/2014/main" id="{F9970C53-6B9F-4D57-B00A-BA4FD768AFE9}"/>
                  </a:ext>
                </a:extLst>
              </p:cNvPr>
              <p:cNvSpPr txBox="1">
                <a:spLocks noRot="1" noChangeAspect="1" noMove="1" noResize="1" noEditPoints="1" noAdjustHandles="1" noChangeArrowheads="1" noChangeShapeType="1" noTextEdit="1"/>
              </p:cNvSpPr>
              <p:nvPr/>
            </p:nvSpPr>
            <p:spPr>
              <a:xfrm>
                <a:off x="4022285" y="4625167"/>
                <a:ext cx="1414297" cy="551177"/>
              </a:xfrm>
              <a:prstGeom prst="rect">
                <a:avLst/>
              </a:prstGeom>
              <a:blipFill>
                <a:blip r:embed="rId7"/>
                <a:stretch>
                  <a:fillRect b="-10000"/>
                </a:stretch>
              </a:blipFill>
            </p:spPr>
            <p:txBody>
              <a:bodyPr/>
              <a:lstStyle/>
              <a:p>
                <a:r>
                  <a:rPr lang="en-US">
                    <a:noFill/>
                  </a:rPr>
                  <a:t> </a:t>
                </a:r>
              </a:p>
            </p:txBody>
          </p:sp>
        </mc:Fallback>
      </mc:AlternateContent>
      <p:sp>
        <p:nvSpPr>
          <p:cNvPr id="63" name="Right Arrow 23">
            <a:extLst>
              <a:ext uri="{FF2B5EF4-FFF2-40B4-BE49-F238E27FC236}">
                <a16:creationId xmlns:a16="http://schemas.microsoft.com/office/drawing/2014/main" id="{4589D6A9-BE1D-4249-B434-99878EB3C4A2}"/>
              </a:ext>
            </a:extLst>
          </p:cNvPr>
          <p:cNvSpPr/>
          <p:nvPr/>
        </p:nvSpPr>
        <p:spPr bwMode="auto">
          <a:xfrm>
            <a:off x="5616592" y="4811770"/>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4" name="Rectangle 63">
            <a:extLst>
              <a:ext uri="{FF2B5EF4-FFF2-40B4-BE49-F238E27FC236}">
                <a16:creationId xmlns:a16="http://schemas.microsoft.com/office/drawing/2014/main" id="{84E95974-CEA8-47C0-8AF6-58D78D502E2C}"/>
              </a:ext>
            </a:extLst>
          </p:cNvPr>
          <p:cNvSpPr/>
          <p:nvPr/>
        </p:nvSpPr>
        <p:spPr>
          <a:xfrm>
            <a:off x="6684909" y="3216181"/>
            <a:ext cx="2324118" cy="1200329"/>
          </a:xfrm>
          <a:prstGeom prst="rect">
            <a:avLst/>
          </a:prstGeom>
        </p:spPr>
        <p:txBody>
          <a:bodyPr wrap="square">
            <a:spAutoFit/>
          </a:bodyPr>
          <a:lstStyle/>
          <a:p>
            <a:pPr algn="ctr">
              <a:lnSpc>
                <a:spcPct val="150000"/>
              </a:lnSpc>
            </a:pPr>
            <a:r>
              <a:rPr lang="en-US" sz="1600" b="1" dirty="0">
                <a:latin typeface="Cambria" panose="02040503050406030204" pitchFamily="18" charset="0"/>
                <a:ea typeface="Cambria" panose="02040503050406030204" pitchFamily="18" charset="0"/>
              </a:rPr>
              <a:t>D &lt; 0.5           Buck</a:t>
            </a:r>
          </a:p>
          <a:p>
            <a:pPr algn="ctr">
              <a:lnSpc>
                <a:spcPct val="150000"/>
              </a:lnSpc>
            </a:pPr>
            <a:r>
              <a:rPr lang="en-US" sz="1600" b="1" dirty="0">
                <a:latin typeface="Cambria" panose="02040503050406030204" pitchFamily="18" charset="0"/>
                <a:ea typeface="Cambria" panose="02040503050406030204" pitchFamily="18" charset="0"/>
              </a:rPr>
              <a:t>D &gt; 0.5          Boost</a:t>
            </a:r>
          </a:p>
          <a:p>
            <a:pPr algn="ctr">
              <a:lnSpc>
                <a:spcPct val="150000"/>
              </a:lnSpc>
            </a:pPr>
            <a:r>
              <a:rPr lang="en-US" sz="1600" b="1" dirty="0">
                <a:latin typeface="Cambria" panose="02040503050406030204" pitchFamily="18" charset="0"/>
                <a:ea typeface="Cambria" panose="02040503050406030204" pitchFamily="18" charset="0"/>
              </a:rPr>
              <a:t>D = 0.5           V</a:t>
            </a:r>
            <a:r>
              <a:rPr lang="en-US" sz="1600" b="1" baseline="-25000" dirty="0">
                <a:latin typeface="Cambria" panose="02040503050406030204" pitchFamily="18" charset="0"/>
                <a:ea typeface="Cambria" panose="02040503050406030204" pitchFamily="18" charset="0"/>
              </a:rPr>
              <a:t>0 </a:t>
            </a:r>
            <a:r>
              <a:rPr lang="en-US" sz="1600" b="1" dirty="0">
                <a:latin typeface="Cambria" panose="02040503050406030204" pitchFamily="18" charset="0"/>
                <a:ea typeface="Cambria" panose="02040503050406030204" pitchFamily="18" charset="0"/>
              </a:rPr>
              <a:t>= V</a:t>
            </a:r>
            <a:r>
              <a:rPr lang="en-US" sz="1600" b="1" baseline="-25000" dirty="0">
                <a:latin typeface="Cambria" panose="02040503050406030204" pitchFamily="18" charset="0"/>
                <a:ea typeface="Cambria" panose="02040503050406030204" pitchFamily="18" charset="0"/>
              </a:rPr>
              <a:t>in</a:t>
            </a:r>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82DBB54-F629-45CC-9F20-7412E6C1D783}"/>
                  </a:ext>
                </a:extLst>
              </p:cNvPr>
              <p:cNvSpPr txBox="1"/>
              <p:nvPr/>
            </p:nvSpPr>
            <p:spPr>
              <a:xfrm>
                <a:off x="6068409" y="4570452"/>
                <a:ext cx="1273362" cy="727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𝐷</m:t>
                          </m:r>
                        </m:num>
                        <m:den>
                          <m:r>
                            <a:rPr lang="en-US" sz="1600" i="1">
                              <a:latin typeface="Cambria Math" panose="02040503050406030204" pitchFamily="18" charset="0"/>
                            </a:rPr>
                            <m:t>1−</m:t>
                          </m:r>
                          <m:r>
                            <a:rPr lang="en-US" sz="1600" i="1">
                              <a:latin typeface="Cambria Math" panose="02040503050406030204" pitchFamily="18" charset="0"/>
                            </a:rPr>
                            <m:t>𝐷</m:t>
                          </m:r>
                        </m:den>
                      </m:f>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0</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𝑖𝑛</m:t>
                                  </m:r>
                                </m:sub>
                              </m:sSub>
                            </m:den>
                          </m:f>
                        </m:e>
                      </m:rad>
                    </m:oMath>
                  </m:oMathPara>
                </a14:m>
                <a:endParaRPr lang="en-US" sz="1600" dirty="0"/>
              </a:p>
            </p:txBody>
          </p:sp>
        </mc:Choice>
        <mc:Fallback xmlns="">
          <p:sp>
            <p:nvSpPr>
              <p:cNvPr id="65" name="TextBox 64">
                <a:extLst>
                  <a:ext uri="{FF2B5EF4-FFF2-40B4-BE49-F238E27FC236}">
                    <a16:creationId xmlns:a16="http://schemas.microsoft.com/office/drawing/2014/main" id="{382DBB54-F629-45CC-9F20-7412E6C1D783}"/>
                  </a:ext>
                </a:extLst>
              </p:cNvPr>
              <p:cNvSpPr txBox="1">
                <a:spLocks noRot="1" noChangeAspect="1" noMove="1" noResize="1" noEditPoints="1" noAdjustHandles="1" noChangeArrowheads="1" noChangeShapeType="1" noTextEdit="1"/>
              </p:cNvSpPr>
              <p:nvPr/>
            </p:nvSpPr>
            <p:spPr>
              <a:xfrm>
                <a:off x="6068409" y="4570452"/>
                <a:ext cx="1273362" cy="727507"/>
              </a:xfrm>
              <a:prstGeom prst="rect">
                <a:avLst/>
              </a:prstGeom>
              <a:blipFill>
                <a:blip r:embed="rId8"/>
                <a:stretch>
                  <a:fillRect/>
                </a:stretch>
              </a:blipFill>
            </p:spPr>
            <p:txBody>
              <a:bodyPr/>
              <a:lstStyle/>
              <a:p>
                <a:r>
                  <a:rPr lang="en-US">
                    <a:noFill/>
                  </a:rPr>
                  <a:t> </a:t>
                </a:r>
              </a:p>
            </p:txBody>
          </p:sp>
        </mc:Fallback>
      </mc:AlternateContent>
      <p:sp>
        <p:nvSpPr>
          <p:cNvPr id="66" name="Right Arrow 32">
            <a:extLst>
              <a:ext uri="{FF2B5EF4-FFF2-40B4-BE49-F238E27FC236}">
                <a16:creationId xmlns:a16="http://schemas.microsoft.com/office/drawing/2014/main" id="{C134A4A2-1D28-4841-AAE9-55C377C6D444}"/>
              </a:ext>
            </a:extLst>
          </p:cNvPr>
          <p:cNvSpPr/>
          <p:nvPr/>
        </p:nvSpPr>
        <p:spPr bwMode="auto">
          <a:xfrm>
            <a:off x="1439773" y="4728234"/>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7" name="Right Arrow 34">
            <a:extLst>
              <a:ext uri="{FF2B5EF4-FFF2-40B4-BE49-F238E27FC236}">
                <a16:creationId xmlns:a16="http://schemas.microsoft.com/office/drawing/2014/main" id="{52D5AF49-B482-45DA-A703-7F55BD48FD91}"/>
              </a:ext>
            </a:extLst>
          </p:cNvPr>
          <p:cNvSpPr/>
          <p:nvPr/>
        </p:nvSpPr>
        <p:spPr bwMode="auto">
          <a:xfrm>
            <a:off x="3550419" y="478931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68" name="Picture 67">
            <a:extLst>
              <a:ext uri="{FF2B5EF4-FFF2-40B4-BE49-F238E27FC236}">
                <a16:creationId xmlns:a16="http://schemas.microsoft.com/office/drawing/2014/main" id="{20FDDB45-67AD-4795-BCC6-51FB8E630432}"/>
              </a:ext>
            </a:extLst>
          </p:cNvPr>
          <p:cNvPicPr>
            <a:picLocks noChangeAspect="1"/>
          </p:cNvPicPr>
          <p:nvPr/>
        </p:nvPicPr>
        <p:blipFill>
          <a:blip r:embed="rId9"/>
          <a:stretch>
            <a:fillRect/>
          </a:stretch>
        </p:blipFill>
        <p:spPr>
          <a:xfrm>
            <a:off x="4401153" y="899043"/>
            <a:ext cx="4607874" cy="1602100"/>
          </a:xfrm>
          <a:prstGeom prst="rect">
            <a:avLst/>
          </a:prstGeom>
        </p:spPr>
      </p:pic>
      <p:pic>
        <p:nvPicPr>
          <p:cNvPr id="69" name="Picture 68">
            <a:extLst>
              <a:ext uri="{FF2B5EF4-FFF2-40B4-BE49-F238E27FC236}">
                <a16:creationId xmlns:a16="http://schemas.microsoft.com/office/drawing/2014/main" id="{9BA5BA0A-6CDB-4067-84CD-161F25018916}"/>
              </a:ext>
            </a:extLst>
          </p:cNvPr>
          <p:cNvPicPr>
            <a:picLocks noChangeAspect="1"/>
          </p:cNvPicPr>
          <p:nvPr/>
        </p:nvPicPr>
        <p:blipFill>
          <a:blip r:embed="rId10"/>
          <a:stretch>
            <a:fillRect/>
          </a:stretch>
        </p:blipFill>
        <p:spPr>
          <a:xfrm>
            <a:off x="5902593" y="2496594"/>
            <a:ext cx="3257550" cy="762000"/>
          </a:xfrm>
          <a:prstGeom prst="rect">
            <a:avLst/>
          </a:prstGeom>
        </p:spPr>
      </p:pic>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C0E37FCF-D729-471D-8A19-04BDDA43B91B}"/>
                  </a:ext>
                </a:extLst>
              </p:cNvPr>
              <p:cNvSpPr txBox="1"/>
              <p:nvPr/>
            </p:nvSpPr>
            <p:spPr>
              <a:xfrm>
                <a:off x="317340" y="5307610"/>
                <a:ext cx="2328010" cy="6317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a:latin typeface="Cambria Math" panose="02040503050406030204" pitchFamily="18" charset="0"/>
                            </a:rPr>
                            <m:t>𝐷</m:t>
                          </m:r>
                          <m:r>
                            <a:rPr lang="en-US" sz="1600" b="0" i="1" smtClean="0">
                              <a:latin typeface="Cambria Math" panose="02040503050406030204" pitchFamily="18" charset="0"/>
                            </a:rPr>
                            <m:t>+1−</m:t>
                          </m:r>
                          <m:r>
                            <a:rPr lang="en-US" sz="1600" b="0" i="1" smtClean="0">
                              <a:latin typeface="Cambria Math" panose="02040503050406030204" pitchFamily="18" charset="0"/>
                            </a:rPr>
                            <m:t>𝐷</m:t>
                          </m:r>
                        </m:num>
                        <m:den>
                          <m:r>
                            <a:rPr lang="en-US" sz="1600" b="0" i="1" smtClean="0">
                              <a:latin typeface="Cambria Math" panose="02040503050406030204" pitchFamily="18" charset="0"/>
                            </a:rPr>
                            <m:t>𝐷</m:t>
                          </m:r>
                          <m:r>
                            <a:rPr lang="en-US" sz="1600" b="0" i="1" smtClean="0">
                              <a:latin typeface="Cambria Math" panose="02040503050406030204" pitchFamily="18" charset="0"/>
                            </a:rPr>
                            <m:t>−1+</m:t>
                          </m:r>
                          <m:r>
                            <a:rPr lang="en-US" sz="1600" i="1">
                              <a:latin typeface="Cambria Math" panose="02040503050406030204" pitchFamily="18" charset="0"/>
                            </a:rPr>
                            <m:t>𝐷</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e>
                          </m:rad>
                          <m:r>
                            <a:rPr lang="en-US" sz="1600" b="0" i="1" smtClean="0">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den>
                      </m:f>
                    </m:oMath>
                  </m:oMathPara>
                </a14:m>
                <a:endParaRPr lang="en-US" sz="1600" dirty="0"/>
              </a:p>
            </p:txBody>
          </p:sp>
        </mc:Choice>
        <mc:Fallback xmlns="">
          <p:sp>
            <p:nvSpPr>
              <p:cNvPr id="70" name="TextBox 69">
                <a:extLst>
                  <a:ext uri="{FF2B5EF4-FFF2-40B4-BE49-F238E27FC236}">
                    <a16:creationId xmlns:a16="http://schemas.microsoft.com/office/drawing/2014/main" id="{C0E37FCF-D729-471D-8A19-04BDDA43B91B}"/>
                  </a:ext>
                </a:extLst>
              </p:cNvPr>
              <p:cNvSpPr txBox="1">
                <a:spLocks noRot="1" noChangeAspect="1" noMove="1" noResize="1" noEditPoints="1" noAdjustHandles="1" noChangeArrowheads="1" noChangeShapeType="1" noTextEdit="1"/>
              </p:cNvSpPr>
              <p:nvPr/>
            </p:nvSpPr>
            <p:spPr>
              <a:xfrm>
                <a:off x="317340" y="5307610"/>
                <a:ext cx="2328010" cy="631776"/>
              </a:xfrm>
              <a:prstGeom prst="rect">
                <a:avLst/>
              </a:prstGeom>
              <a:blipFill>
                <a:blip r:embed="rId11"/>
                <a:stretch>
                  <a:fillRect/>
                </a:stretch>
              </a:blipFill>
            </p:spPr>
            <p:txBody>
              <a:bodyPr/>
              <a:lstStyle/>
              <a:p>
                <a:r>
                  <a:rPr lang="en-US">
                    <a:noFill/>
                  </a:rPr>
                  <a:t> </a:t>
                </a:r>
              </a:p>
            </p:txBody>
          </p:sp>
        </mc:Fallback>
      </mc:AlternateContent>
      <p:sp>
        <p:nvSpPr>
          <p:cNvPr id="71" name="Right Arrow 39">
            <a:extLst>
              <a:ext uri="{FF2B5EF4-FFF2-40B4-BE49-F238E27FC236}">
                <a16:creationId xmlns:a16="http://schemas.microsoft.com/office/drawing/2014/main" id="{B68F52B8-98DB-4FD9-AE0B-D96B6445DE1E}"/>
              </a:ext>
            </a:extLst>
          </p:cNvPr>
          <p:cNvSpPr/>
          <p:nvPr/>
        </p:nvSpPr>
        <p:spPr bwMode="auto">
          <a:xfrm>
            <a:off x="2855224" y="544818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CD38BB5-254E-4AE3-84B8-C163ADAAC22C}"/>
                  </a:ext>
                </a:extLst>
              </p:cNvPr>
              <p:cNvSpPr txBox="1"/>
              <p:nvPr/>
            </p:nvSpPr>
            <p:spPr>
              <a:xfrm>
                <a:off x="3176312" y="5397766"/>
                <a:ext cx="2048060" cy="6319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i="1" smtClean="0">
                              <a:latin typeface="Cambria Math" panose="02040503050406030204" pitchFamily="18" charset="0"/>
                            </a:rPr>
                            <m:t>1</m:t>
                          </m:r>
                        </m:num>
                        <m:den>
                          <m:r>
                            <a:rPr lang="en-US" sz="1600" b="0" i="1" smtClean="0">
                              <a:latin typeface="Cambria Math" panose="02040503050406030204" pitchFamily="18" charset="0"/>
                            </a:rPr>
                            <m:t>2</m:t>
                          </m:r>
                          <m:r>
                            <a:rPr lang="en-US" sz="1600" b="0" i="1" smtClean="0">
                              <a:latin typeface="Cambria Math" panose="02040503050406030204" pitchFamily="18" charset="0"/>
                            </a:rPr>
                            <m:t>𝐷</m:t>
                          </m:r>
                          <m:r>
                            <a:rPr lang="en-US" sz="1600" b="0" i="1" smtClean="0">
                              <a:latin typeface="Cambria Math" panose="02040503050406030204" pitchFamily="18" charset="0"/>
                            </a:rPr>
                            <m:t>−1</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e>
                          </m:rad>
                          <m:r>
                            <a:rPr lang="en-US" sz="1600" b="0" i="1" smtClean="0">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
                            <a:rPr lang="en-US" sz="1600" b="0" i="1" smtClean="0">
                              <a:latin typeface="Cambria Math" panose="02040503050406030204" pitchFamily="18" charset="0"/>
                            </a:rPr>
                            <m:t>−</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den>
                      </m:f>
                    </m:oMath>
                  </m:oMathPara>
                </a14:m>
                <a:endParaRPr lang="en-US" sz="1600" dirty="0"/>
              </a:p>
            </p:txBody>
          </p:sp>
        </mc:Choice>
        <mc:Fallback xmlns="">
          <p:sp>
            <p:nvSpPr>
              <p:cNvPr id="72" name="TextBox 71">
                <a:extLst>
                  <a:ext uri="{FF2B5EF4-FFF2-40B4-BE49-F238E27FC236}">
                    <a16:creationId xmlns:a16="http://schemas.microsoft.com/office/drawing/2014/main" id="{9CD38BB5-254E-4AE3-84B8-C163ADAAC22C}"/>
                  </a:ext>
                </a:extLst>
              </p:cNvPr>
              <p:cNvSpPr txBox="1">
                <a:spLocks noRot="1" noChangeAspect="1" noMove="1" noResize="1" noEditPoints="1" noAdjustHandles="1" noChangeArrowheads="1" noChangeShapeType="1" noTextEdit="1"/>
              </p:cNvSpPr>
              <p:nvPr/>
            </p:nvSpPr>
            <p:spPr>
              <a:xfrm>
                <a:off x="3176312" y="5397766"/>
                <a:ext cx="2048060" cy="631904"/>
              </a:xfrm>
              <a:prstGeom prst="rect">
                <a:avLst/>
              </a:prstGeom>
              <a:blipFill>
                <a:blip r:embed="rId12"/>
                <a:stretch>
                  <a:fillRect/>
                </a:stretch>
              </a:blipFill>
            </p:spPr>
            <p:txBody>
              <a:bodyPr/>
              <a:lstStyle/>
              <a:p>
                <a:r>
                  <a:rPr lang="en-US">
                    <a:noFill/>
                  </a:rPr>
                  <a:t> </a:t>
                </a:r>
              </a:p>
            </p:txBody>
          </p:sp>
        </mc:Fallback>
      </mc:AlternateContent>
      <p:sp>
        <p:nvSpPr>
          <p:cNvPr id="73" name="Right Arrow 41">
            <a:extLst>
              <a:ext uri="{FF2B5EF4-FFF2-40B4-BE49-F238E27FC236}">
                <a16:creationId xmlns:a16="http://schemas.microsoft.com/office/drawing/2014/main" id="{12ED0D23-B7AA-4355-A769-7C02D928A6E2}"/>
              </a:ext>
            </a:extLst>
          </p:cNvPr>
          <p:cNvSpPr/>
          <p:nvPr/>
        </p:nvSpPr>
        <p:spPr bwMode="auto">
          <a:xfrm>
            <a:off x="5605611" y="544818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B6805BE-CF0E-4101-BDFF-F9BB7097B5D9}"/>
                  </a:ext>
                </a:extLst>
              </p:cNvPr>
              <p:cNvSpPr txBox="1"/>
              <p:nvPr/>
            </p:nvSpPr>
            <p:spPr>
              <a:xfrm>
                <a:off x="5937570" y="5285490"/>
                <a:ext cx="2048061" cy="6319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𝐷</m:t>
                      </m:r>
                      <m:r>
                        <a:rPr lang="en-US" sz="1600" i="1">
                          <a:latin typeface="Cambria Math" panose="02040503050406030204" pitchFamily="18" charset="0"/>
                        </a:rPr>
                        <m:t>−1=</m:t>
                      </m:r>
                      <m:f>
                        <m:fPr>
                          <m:ctrlPr>
                            <a:rPr lang="en-US" sz="1600" b="0" i="1" smtClean="0">
                              <a:latin typeface="Cambria Math" panose="02040503050406030204" pitchFamily="18" charset="0"/>
                            </a:rPr>
                          </m:ctrlPr>
                        </m:fPr>
                        <m:num>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den>
                      </m:f>
                    </m:oMath>
                  </m:oMathPara>
                </a14:m>
                <a:endParaRPr lang="en-US" sz="1600" dirty="0"/>
              </a:p>
            </p:txBody>
          </p:sp>
        </mc:Choice>
        <mc:Fallback xmlns="">
          <p:sp>
            <p:nvSpPr>
              <p:cNvPr id="74" name="TextBox 73">
                <a:extLst>
                  <a:ext uri="{FF2B5EF4-FFF2-40B4-BE49-F238E27FC236}">
                    <a16:creationId xmlns:a16="http://schemas.microsoft.com/office/drawing/2014/main" id="{8B6805BE-CF0E-4101-BDFF-F9BB7097B5D9}"/>
                  </a:ext>
                </a:extLst>
              </p:cNvPr>
              <p:cNvSpPr txBox="1">
                <a:spLocks noRot="1" noChangeAspect="1" noMove="1" noResize="1" noEditPoints="1" noAdjustHandles="1" noChangeArrowheads="1" noChangeShapeType="1" noTextEdit="1"/>
              </p:cNvSpPr>
              <p:nvPr/>
            </p:nvSpPr>
            <p:spPr>
              <a:xfrm>
                <a:off x="5937570" y="5285490"/>
                <a:ext cx="2048061" cy="631904"/>
              </a:xfrm>
              <a:prstGeom prst="rect">
                <a:avLst/>
              </a:prstGeom>
              <a:blipFill>
                <a:blip r:embed="rId13"/>
                <a:stretch>
                  <a:fillRect/>
                </a:stretch>
              </a:blipFill>
            </p:spPr>
            <p:txBody>
              <a:bodyPr/>
              <a:lstStyle/>
              <a:p>
                <a:r>
                  <a:rPr lang="en-US">
                    <a:noFill/>
                  </a:rPr>
                  <a:t> </a:t>
                </a:r>
              </a:p>
            </p:txBody>
          </p:sp>
        </mc:Fallback>
      </mc:AlternateContent>
      <p:sp>
        <p:nvSpPr>
          <p:cNvPr id="75" name="Right Arrow 43">
            <a:extLst>
              <a:ext uri="{FF2B5EF4-FFF2-40B4-BE49-F238E27FC236}">
                <a16:creationId xmlns:a16="http://schemas.microsoft.com/office/drawing/2014/main" id="{5F86C801-3379-4D2F-8173-EC88F57B10A7}"/>
              </a:ext>
            </a:extLst>
          </p:cNvPr>
          <p:cNvSpPr/>
          <p:nvPr/>
        </p:nvSpPr>
        <p:spPr bwMode="auto">
          <a:xfrm>
            <a:off x="7788160" y="3294915"/>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6" name="Right Arrow 44">
            <a:extLst>
              <a:ext uri="{FF2B5EF4-FFF2-40B4-BE49-F238E27FC236}">
                <a16:creationId xmlns:a16="http://schemas.microsoft.com/office/drawing/2014/main" id="{E8AF24C1-85C0-4FC3-9B49-F9997D982AD2}"/>
              </a:ext>
            </a:extLst>
          </p:cNvPr>
          <p:cNvSpPr/>
          <p:nvPr/>
        </p:nvSpPr>
        <p:spPr bwMode="auto">
          <a:xfrm>
            <a:off x="7783309" y="366365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7" name="Right Arrow 45">
            <a:extLst>
              <a:ext uri="{FF2B5EF4-FFF2-40B4-BE49-F238E27FC236}">
                <a16:creationId xmlns:a16="http://schemas.microsoft.com/office/drawing/2014/main" id="{4C72135E-4FC2-4040-ADF8-D21F9F0C056A}"/>
              </a:ext>
            </a:extLst>
          </p:cNvPr>
          <p:cNvSpPr/>
          <p:nvPr/>
        </p:nvSpPr>
        <p:spPr bwMode="auto">
          <a:xfrm>
            <a:off x="7767326" y="4014134"/>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78" name="Picture 77">
            <a:extLst>
              <a:ext uri="{FF2B5EF4-FFF2-40B4-BE49-F238E27FC236}">
                <a16:creationId xmlns:a16="http://schemas.microsoft.com/office/drawing/2014/main" id="{133C31BF-8B72-427F-8034-BBB377502341}"/>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8000" contrast="74000"/>
                    </a14:imgEffect>
                  </a14:imgLayer>
                </a14:imgProps>
              </a:ext>
            </a:extLst>
          </a:blip>
          <a:stretch>
            <a:fillRect/>
          </a:stretch>
        </p:blipFill>
        <p:spPr>
          <a:xfrm rot="245194">
            <a:off x="174188" y="1115338"/>
            <a:ext cx="4166796" cy="1837286"/>
          </a:xfrm>
          <a:prstGeom prst="rect">
            <a:avLst/>
          </a:prstGeom>
        </p:spPr>
      </p:pic>
    </p:spTree>
    <p:extLst>
      <p:ext uri="{BB962C8B-B14F-4D97-AF65-F5344CB8AC3E}">
        <p14:creationId xmlns:p14="http://schemas.microsoft.com/office/powerpoint/2010/main" val="129757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27" name="Rectangle 1">
            <a:extLst>
              <a:ext uri="{FF2B5EF4-FFF2-40B4-BE49-F238E27FC236}">
                <a16:creationId xmlns:a16="http://schemas.microsoft.com/office/drawing/2014/main" id="{2D5018E0-70BA-4683-8EE1-F5C59056D04F}"/>
              </a:ext>
            </a:extLst>
          </p:cNvPr>
          <p:cNvSpPr>
            <a:spLocks noChangeArrowheads="1"/>
          </p:cNvSpPr>
          <p:nvPr/>
        </p:nvSpPr>
        <p:spPr bwMode="auto">
          <a:xfrm>
            <a:off x="82066" y="635612"/>
            <a:ext cx="35240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Buck-Boost Converter (Contd.):</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sp>
        <p:nvSpPr>
          <p:cNvPr id="28" name="Right Arrow 32">
            <a:extLst>
              <a:ext uri="{FF2B5EF4-FFF2-40B4-BE49-F238E27FC236}">
                <a16:creationId xmlns:a16="http://schemas.microsoft.com/office/drawing/2014/main" id="{AD6042A2-85E3-4E80-BCB4-17066493CEF1}"/>
              </a:ext>
            </a:extLst>
          </p:cNvPr>
          <p:cNvSpPr/>
          <p:nvPr/>
        </p:nvSpPr>
        <p:spPr bwMode="auto">
          <a:xfrm>
            <a:off x="2564856" y="1238221"/>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02FD3FC-599C-4923-AF1A-CF735F43FE73}"/>
                  </a:ext>
                </a:extLst>
              </p:cNvPr>
              <p:cNvSpPr txBox="1"/>
              <p:nvPr/>
            </p:nvSpPr>
            <p:spPr>
              <a:xfrm>
                <a:off x="252376" y="1074957"/>
                <a:ext cx="2048061" cy="6319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𝐷</m:t>
                      </m:r>
                      <m:r>
                        <a:rPr lang="en-US" sz="1600" i="1">
                          <a:latin typeface="Cambria Math" panose="02040503050406030204" pitchFamily="18" charset="0"/>
                        </a:rPr>
                        <m:t>−1=</m:t>
                      </m:r>
                      <m:f>
                        <m:fPr>
                          <m:ctrlPr>
                            <a:rPr lang="en-US" sz="1600" b="0" i="1" smtClean="0">
                              <a:latin typeface="Cambria Math" panose="02040503050406030204" pitchFamily="18" charset="0"/>
                            </a:rPr>
                          </m:ctrlPr>
                        </m:fPr>
                        <m:num>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den>
                      </m:f>
                    </m:oMath>
                  </m:oMathPara>
                </a14:m>
                <a:endParaRPr lang="en-US" sz="1600" dirty="0"/>
              </a:p>
            </p:txBody>
          </p:sp>
        </mc:Choice>
        <mc:Fallback xmlns="">
          <p:sp>
            <p:nvSpPr>
              <p:cNvPr id="29" name="TextBox 28">
                <a:extLst>
                  <a:ext uri="{FF2B5EF4-FFF2-40B4-BE49-F238E27FC236}">
                    <a16:creationId xmlns:a16="http://schemas.microsoft.com/office/drawing/2014/main" id="{102FD3FC-599C-4923-AF1A-CF735F43FE73}"/>
                  </a:ext>
                </a:extLst>
              </p:cNvPr>
              <p:cNvSpPr txBox="1">
                <a:spLocks noRot="1" noChangeAspect="1" noMove="1" noResize="1" noEditPoints="1" noAdjustHandles="1" noChangeArrowheads="1" noChangeShapeType="1" noTextEdit="1"/>
              </p:cNvSpPr>
              <p:nvPr/>
            </p:nvSpPr>
            <p:spPr>
              <a:xfrm>
                <a:off x="252376" y="1074957"/>
                <a:ext cx="2048061" cy="6319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3DF95F3-32F3-4CC1-B647-412A373B48DE}"/>
                  </a:ext>
                </a:extLst>
              </p:cNvPr>
              <p:cNvSpPr txBox="1"/>
              <p:nvPr/>
            </p:nvSpPr>
            <p:spPr>
              <a:xfrm>
                <a:off x="3044542" y="1074957"/>
                <a:ext cx="1575368" cy="6319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0</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𝑖𝑛</m:t>
                                  </m:r>
                                </m:sub>
                              </m:sSub>
                            </m:e>
                          </m:rad>
                        </m:den>
                      </m:f>
                    </m:oMath>
                  </m:oMathPara>
                </a14:m>
                <a:endParaRPr lang="en-US" sz="1600" dirty="0"/>
              </a:p>
            </p:txBody>
          </p:sp>
        </mc:Choice>
        <mc:Fallback xmlns="">
          <p:sp>
            <p:nvSpPr>
              <p:cNvPr id="30" name="TextBox 29">
                <a:extLst>
                  <a:ext uri="{FF2B5EF4-FFF2-40B4-BE49-F238E27FC236}">
                    <a16:creationId xmlns:a16="http://schemas.microsoft.com/office/drawing/2014/main" id="{93DF95F3-32F3-4CC1-B647-412A373B48DE}"/>
                  </a:ext>
                </a:extLst>
              </p:cNvPr>
              <p:cNvSpPr txBox="1">
                <a:spLocks noRot="1" noChangeAspect="1" noMove="1" noResize="1" noEditPoints="1" noAdjustHandles="1" noChangeArrowheads="1" noChangeShapeType="1" noTextEdit="1"/>
              </p:cNvSpPr>
              <p:nvPr/>
            </p:nvSpPr>
            <p:spPr>
              <a:xfrm>
                <a:off x="3044542" y="1074957"/>
                <a:ext cx="1575368" cy="6319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3AD2F38-93F1-48EB-8049-1F5113131A9C}"/>
                  </a:ext>
                </a:extLst>
              </p:cNvPr>
              <p:cNvSpPr txBox="1"/>
              <p:nvPr/>
            </p:nvSpPr>
            <p:spPr>
              <a:xfrm>
                <a:off x="5364014" y="1074957"/>
                <a:ext cx="1722585" cy="6458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𝐷</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𝐿</m:t>
                                  </m:r>
                                </m:sub>
                              </m:sSub>
                            </m:e>
                          </m:rad>
                          <m:r>
                            <a:rPr lang="en-US" sz="1600" i="1">
                              <a:latin typeface="Cambria Math" panose="02040503050406030204" pitchFamily="18" charset="0"/>
                            </a:rPr>
                            <m:t> </m:t>
                          </m:r>
                        </m:num>
                        <m:den>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𝐿</m:t>
                                  </m:r>
                                </m:sub>
                              </m:sSub>
                            </m:e>
                          </m:rad>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b="0" i="1" smtClean="0">
                                      <a:latin typeface="Cambria Math" panose="02040503050406030204" pitchFamily="18" charset="0"/>
                                    </a:rPr>
                                    <m:t>𝑜𝑝𝑡</m:t>
                                  </m:r>
                                </m:sub>
                              </m:sSub>
                            </m:e>
                          </m:rad>
                        </m:den>
                      </m:f>
                    </m:oMath>
                  </m:oMathPara>
                </a14:m>
                <a:endParaRPr lang="en-US" sz="1600" dirty="0"/>
              </a:p>
            </p:txBody>
          </p:sp>
        </mc:Choice>
        <mc:Fallback xmlns="">
          <p:sp>
            <p:nvSpPr>
              <p:cNvPr id="31" name="TextBox 30">
                <a:extLst>
                  <a:ext uri="{FF2B5EF4-FFF2-40B4-BE49-F238E27FC236}">
                    <a16:creationId xmlns:a16="http://schemas.microsoft.com/office/drawing/2014/main" id="{93AD2F38-93F1-48EB-8049-1F5113131A9C}"/>
                  </a:ext>
                </a:extLst>
              </p:cNvPr>
              <p:cNvSpPr txBox="1">
                <a:spLocks noRot="1" noChangeAspect="1" noMove="1" noResize="1" noEditPoints="1" noAdjustHandles="1" noChangeArrowheads="1" noChangeShapeType="1" noTextEdit="1"/>
              </p:cNvSpPr>
              <p:nvPr/>
            </p:nvSpPr>
            <p:spPr>
              <a:xfrm>
                <a:off x="5364014" y="1074957"/>
                <a:ext cx="1722585" cy="645818"/>
              </a:xfrm>
              <a:prstGeom prst="rect">
                <a:avLst/>
              </a:prstGeom>
              <a:blipFill>
                <a:blip r:embed="rId5"/>
                <a:stretch>
                  <a:fillRect/>
                </a:stretch>
              </a:blipFill>
            </p:spPr>
            <p:txBody>
              <a:bodyPr/>
              <a:lstStyle/>
              <a:p>
                <a:r>
                  <a:rPr lang="en-US">
                    <a:noFill/>
                  </a:rPr>
                  <a:t> </a:t>
                </a:r>
              </a:p>
            </p:txBody>
          </p:sp>
        </mc:Fallback>
      </mc:AlternateContent>
      <p:sp>
        <p:nvSpPr>
          <p:cNvPr id="32" name="Right Arrow 25">
            <a:extLst>
              <a:ext uri="{FF2B5EF4-FFF2-40B4-BE49-F238E27FC236}">
                <a16:creationId xmlns:a16="http://schemas.microsoft.com/office/drawing/2014/main" id="{18667424-D0C3-4195-92EF-BDFCD4EC2CF6}"/>
              </a:ext>
            </a:extLst>
          </p:cNvPr>
          <p:cNvSpPr/>
          <p:nvPr/>
        </p:nvSpPr>
        <p:spPr bwMode="auto">
          <a:xfrm>
            <a:off x="4869701" y="1245178"/>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0FF739D-9D4A-435C-92CC-24CD61011975}"/>
                  </a:ext>
                </a:extLst>
              </p:cNvPr>
              <p:cNvSpPr txBox="1"/>
              <p:nvPr/>
            </p:nvSpPr>
            <p:spPr>
              <a:xfrm>
                <a:off x="252376" y="1916832"/>
                <a:ext cx="1722585" cy="995272"/>
              </a:xfrm>
              <a:prstGeom prst="rect">
                <a:avLst/>
              </a:prstGeom>
              <a:solidFill>
                <a:srgbClr val="FFFF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𝐷</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i="1" smtClean="0">
                              <a:latin typeface="Cambria Math" panose="02040503050406030204" pitchFamily="18" charset="0"/>
                            </a:rPr>
                            <m:t>1</m:t>
                          </m:r>
                          <m:r>
                            <a:rPr lang="en-US" sz="1600" i="1">
                              <a:latin typeface="Cambria Math" panose="02040503050406030204" pitchFamily="18" charset="0"/>
                            </a:rPr>
                            <m:t> </m:t>
                          </m:r>
                        </m:num>
                        <m:den>
                          <m:r>
                            <a:rPr lang="en-US" sz="1600" i="1" smtClean="0">
                              <a:latin typeface="Cambria Math" panose="02040503050406030204" pitchFamily="18" charset="0"/>
                            </a:rPr>
                            <m:t>1</m:t>
                          </m:r>
                          <m:r>
                            <a:rPr lang="en-US" sz="1600" i="1">
                              <a:latin typeface="Cambria Math" panose="02040503050406030204" pitchFamily="18" charset="0"/>
                            </a:rPr>
                            <m:t> +</m:t>
                          </m:r>
                          <m:rad>
                            <m:radPr>
                              <m:degHide m:val="on"/>
                              <m:ctrlPr>
                                <a:rPr lang="en-US" sz="1600" i="1">
                                  <a:latin typeface="Cambria Math" panose="02040503050406030204" pitchFamily="18" charset="0"/>
                                </a:rPr>
                              </m:ctrlPr>
                            </m:radPr>
                            <m:deg/>
                            <m:e>
                              <m:f>
                                <m:fPr>
                                  <m:ctrlPr>
                                    <a:rPr lang="en-US" sz="1600" i="1" smtClean="0">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den>
                              </m:f>
                            </m:e>
                          </m:rad>
                        </m:den>
                      </m:f>
                    </m:oMath>
                  </m:oMathPara>
                </a14:m>
                <a:endParaRPr lang="en-US" sz="1600" dirty="0"/>
              </a:p>
            </p:txBody>
          </p:sp>
        </mc:Choice>
        <mc:Fallback xmlns="">
          <p:sp>
            <p:nvSpPr>
              <p:cNvPr id="33" name="TextBox 32">
                <a:extLst>
                  <a:ext uri="{FF2B5EF4-FFF2-40B4-BE49-F238E27FC236}">
                    <a16:creationId xmlns:a16="http://schemas.microsoft.com/office/drawing/2014/main" id="{90FF739D-9D4A-435C-92CC-24CD61011975}"/>
                  </a:ext>
                </a:extLst>
              </p:cNvPr>
              <p:cNvSpPr txBox="1">
                <a:spLocks noRot="1" noChangeAspect="1" noMove="1" noResize="1" noEditPoints="1" noAdjustHandles="1" noChangeArrowheads="1" noChangeShapeType="1" noTextEdit="1"/>
              </p:cNvSpPr>
              <p:nvPr/>
            </p:nvSpPr>
            <p:spPr>
              <a:xfrm>
                <a:off x="252376" y="1916832"/>
                <a:ext cx="1722585" cy="99527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E60EBAB-2C32-4F29-9F3C-C00162B29146}"/>
                  </a:ext>
                </a:extLst>
              </p:cNvPr>
              <p:cNvSpPr txBox="1"/>
              <p:nvPr/>
            </p:nvSpPr>
            <p:spPr>
              <a:xfrm>
                <a:off x="4603082" y="2138252"/>
                <a:ext cx="132632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𝐴𝑠</m:t>
                          </m:r>
                          <m:r>
                            <a:rPr lang="en-US" sz="1600" b="0" i="1" smtClean="0">
                              <a:latin typeface="Cambria Math" panose="02040503050406030204" pitchFamily="18" charset="0"/>
                            </a:rPr>
                            <m:t> </m:t>
                          </m:r>
                          <m:r>
                            <a:rPr lang="en-US" sz="1600" b="0" i="1" smtClean="0">
                              <a:latin typeface="Cambria Math" panose="02040503050406030204" pitchFamily="18" charset="0"/>
                            </a:rPr>
                            <m:t>𝐷</m:t>
                          </m:r>
                          <m:r>
                            <a:rPr lang="en-US" sz="1600" b="0" i="1" smtClean="0">
                              <a:latin typeface="Cambria Math" panose="02040503050406030204" pitchFamily="18" charset="0"/>
                            </a:rPr>
                            <m:t>=0.2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e>
                      </m:d>
                    </m:oMath>
                  </m:oMathPara>
                </a14:m>
                <a:endParaRPr lang="en-US" sz="1600" dirty="0"/>
              </a:p>
            </p:txBody>
          </p:sp>
        </mc:Choice>
        <mc:Fallback xmlns="">
          <p:sp>
            <p:nvSpPr>
              <p:cNvPr id="34" name="TextBox 33">
                <a:extLst>
                  <a:ext uri="{FF2B5EF4-FFF2-40B4-BE49-F238E27FC236}">
                    <a16:creationId xmlns:a16="http://schemas.microsoft.com/office/drawing/2014/main" id="{7E60EBAB-2C32-4F29-9F3C-C00162B29146}"/>
                  </a:ext>
                </a:extLst>
              </p:cNvPr>
              <p:cNvSpPr txBox="1">
                <a:spLocks noRot="1" noChangeAspect="1" noMove="1" noResize="1" noEditPoints="1" noAdjustHandles="1" noChangeArrowheads="1" noChangeShapeType="1" noTextEdit="1"/>
              </p:cNvSpPr>
              <p:nvPr/>
            </p:nvSpPr>
            <p:spPr>
              <a:xfrm>
                <a:off x="4603082" y="2138252"/>
                <a:ext cx="1326324" cy="246221"/>
              </a:xfrm>
              <a:prstGeom prst="rect">
                <a:avLst/>
              </a:prstGeom>
              <a:blipFill>
                <a:blip r:embed="rId7"/>
                <a:stretch>
                  <a:fillRect b="-10000"/>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29E13A88-0883-4B32-9EDD-06F29BCF34E3}"/>
              </a:ext>
            </a:extLst>
          </p:cNvPr>
          <p:cNvSpPr/>
          <p:nvPr/>
        </p:nvSpPr>
        <p:spPr>
          <a:xfrm>
            <a:off x="3234394" y="3311978"/>
            <a:ext cx="1604101" cy="416011"/>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Boost Converter </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5D1A962-B6DB-46EA-8E29-DE77BC1397BE}"/>
                  </a:ext>
                </a:extLst>
              </p:cNvPr>
              <p:cNvSpPr txBox="1"/>
              <p:nvPr/>
            </p:nvSpPr>
            <p:spPr>
              <a:xfrm>
                <a:off x="1971148" y="3411403"/>
                <a:ext cx="930383" cy="265201"/>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𝑜𝑝𝑡</m:t>
                          </m:r>
                        </m:sub>
                      </m:sSub>
                    </m:oMath>
                  </m:oMathPara>
                </a14:m>
                <a:endParaRPr lang="en-US" sz="1600" dirty="0"/>
              </a:p>
            </p:txBody>
          </p:sp>
        </mc:Choice>
        <mc:Fallback xmlns="">
          <p:sp>
            <p:nvSpPr>
              <p:cNvPr id="36" name="TextBox 35">
                <a:extLst>
                  <a:ext uri="{FF2B5EF4-FFF2-40B4-BE49-F238E27FC236}">
                    <a16:creationId xmlns:a16="http://schemas.microsoft.com/office/drawing/2014/main" id="{F5D1A962-B6DB-46EA-8E29-DE77BC1397BE}"/>
                  </a:ext>
                </a:extLst>
              </p:cNvPr>
              <p:cNvSpPr txBox="1">
                <a:spLocks noRot="1" noChangeAspect="1" noMove="1" noResize="1" noEditPoints="1" noAdjustHandles="1" noChangeArrowheads="1" noChangeShapeType="1" noTextEdit="1"/>
              </p:cNvSpPr>
              <p:nvPr/>
            </p:nvSpPr>
            <p:spPr>
              <a:xfrm>
                <a:off x="1971148" y="3411403"/>
                <a:ext cx="930383" cy="265201"/>
              </a:xfrm>
              <a:prstGeom prst="rect">
                <a:avLst/>
              </a:prstGeom>
              <a:blipFill>
                <a:blip r:embed="rId8"/>
                <a:stretch>
                  <a:fillRect l="-3922" r="-1961" b="-25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BEA159F-1D79-4424-B1D4-E9AE85DA51BC}"/>
                  </a:ext>
                </a:extLst>
              </p:cNvPr>
              <p:cNvSpPr txBox="1"/>
              <p:nvPr/>
            </p:nvSpPr>
            <p:spPr>
              <a:xfrm>
                <a:off x="2677689" y="2018457"/>
                <a:ext cx="1710084" cy="9952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0.2</m:t>
                      </m:r>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𝑟</m:t>
                          </m:r>
                        </m:sub>
                      </m:sSub>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1 </m:t>
                          </m:r>
                        </m:num>
                        <m:den>
                          <m:r>
                            <a:rPr lang="en-US" sz="1600" i="1">
                              <a:latin typeface="Cambria Math" panose="02040503050406030204" pitchFamily="18" charset="0"/>
                            </a:rPr>
                            <m:t>1 +</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den>
                              </m:f>
                            </m:e>
                          </m:rad>
                        </m:den>
                      </m:f>
                    </m:oMath>
                  </m:oMathPara>
                </a14:m>
                <a:endParaRPr lang="en-US" sz="1600" dirty="0"/>
              </a:p>
            </p:txBody>
          </p:sp>
        </mc:Choice>
        <mc:Fallback xmlns="">
          <p:sp>
            <p:nvSpPr>
              <p:cNvPr id="37" name="TextBox 36">
                <a:extLst>
                  <a:ext uri="{FF2B5EF4-FFF2-40B4-BE49-F238E27FC236}">
                    <a16:creationId xmlns:a16="http://schemas.microsoft.com/office/drawing/2014/main" id="{DBEA159F-1D79-4424-B1D4-E9AE85DA51BC}"/>
                  </a:ext>
                </a:extLst>
              </p:cNvPr>
              <p:cNvSpPr txBox="1">
                <a:spLocks noRot="1" noChangeAspect="1" noMove="1" noResize="1" noEditPoints="1" noAdjustHandles="1" noChangeArrowheads="1" noChangeShapeType="1" noTextEdit="1"/>
              </p:cNvSpPr>
              <p:nvPr/>
            </p:nvSpPr>
            <p:spPr>
              <a:xfrm>
                <a:off x="2677689" y="2018457"/>
                <a:ext cx="1710084" cy="99527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30DE85C-E6FD-4AB4-ADB2-5E0D44CDFB21}"/>
                  </a:ext>
                </a:extLst>
              </p:cNvPr>
              <p:cNvSpPr txBox="1"/>
              <p:nvPr/>
            </p:nvSpPr>
            <p:spPr>
              <a:xfrm>
                <a:off x="271526" y="3340158"/>
                <a:ext cx="1440779" cy="995272"/>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𝑟</m:t>
                          </m:r>
                        </m:sub>
                      </m:sSub>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b="0" i="1" smtClean="0">
                              <a:latin typeface="Cambria Math" panose="02040503050406030204" pitchFamily="18" charset="0"/>
                            </a:rPr>
                            <m:t>5</m:t>
                          </m:r>
                          <m:r>
                            <a:rPr lang="en-US" sz="1600" i="1">
                              <a:latin typeface="Cambria Math" panose="02040503050406030204" pitchFamily="18" charset="0"/>
                            </a:rPr>
                            <m:t> </m:t>
                          </m:r>
                        </m:num>
                        <m:den>
                          <m:r>
                            <a:rPr lang="en-US" sz="1600" i="1">
                              <a:latin typeface="Cambria Math" panose="02040503050406030204" pitchFamily="18" charset="0"/>
                            </a:rPr>
                            <m:t>1 +</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den>
                              </m:f>
                            </m:e>
                          </m:rad>
                        </m:den>
                      </m:f>
                    </m:oMath>
                  </m:oMathPara>
                </a14:m>
                <a:endParaRPr lang="en-US" sz="1600" dirty="0"/>
              </a:p>
            </p:txBody>
          </p:sp>
        </mc:Choice>
        <mc:Fallback xmlns="">
          <p:sp>
            <p:nvSpPr>
              <p:cNvPr id="38" name="TextBox 37">
                <a:extLst>
                  <a:ext uri="{FF2B5EF4-FFF2-40B4-BE49-F238E27FC236}">
                    <a16:creationId xmlns:a16="http://schemas.microsoft.com/office/drawing/2014/main" id="{330DE85C-E6FD-4AB4-ADB2-5E0D44CDFB21}"/>
                  </a:ext>
                </a:extLst>
              </p:cNvPr>
              <p:cNvSpPr txBox="1">
                <a:spLocks noRot="1" noChangeAspect="1" noMove="1" noResize="1" noEditPoints="1" noAdjustHandles="1" noChangeArrowheads="1" noChangeShapeType="1" noTextEdit="1"/>
              </p:cNvSpPr>
              <p:nvPr/>
            </p:nvSpPr>
            <p:spPr>
              <a:xfrm>
                <a:off x="271526" y="3340158"/>
                <a:ext cx="1440779" cy="995272"/>
              </a:xfrm>
              <a:prstGeom prst="rect">
                <a:avLst/>
              </a:prstGeom>
              <a:blipFill>
                <a:blip r:embed="rId10"/>
                <a:stretch>
                  <a:fillRect/>
                </a:stretch>
              </a:blipFill>
            </p:spPr>
            <p:txBody>
              <a:bodyPr/>
              <a:lstStyle/>
              <a:p>
                <a:r>
                  <a:rPr lang="en-US">
                    <a:noFill/>
                  </a:rPr>
                  <a:t> </a:t>
                </a:r>
              </a:p>
            </p:txBody>
          </p:sp>
        </mc:Fallback>
      </mc:AlternateContent>
      <p:sp>
        <p:nvSpPr>
          <p:cNvPr id="39" name="Rectangle 38">
            <a:extLst>
              <a:ext uri="{FF2B5EF4-FFF2-40B4-BE49-F238E27FC236}">
                <a16:creationId xmlns:a16="http://schemas.microsoft.com/office/drawing/2014/main" id="{88812EAE-93C2-4BDB-8678-A74363A80FFD}"/>
              </a:ext>
            </a:extLst>
          </p:cNvPr>
          <p:cNvSpPr/>
          <p:nvPr/>
        </p:nvSpPr>
        <p:spPr>
          <a:xfrm>
            <a:off x="3244239" y="3771711"/>
            <a:ext cx="1604101" cy="416011"/>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Buck Converter </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D7E528-F84C-4410-922A-FB51CCC1F81C}"/>
                  </a:ext>
                </a:extLst>
              </p:cNvPr>
              <p:cNvSpPr txBox="1"/>
              <p:nvPr/>
            </p:nvSpPr>
            <p:spPr>
              <a:xfrm>
                <a:off x="1983122" y="3888331"/>
                <a:ext cx="930383" cy="265201"/>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𝑜𝑝𝑡</m:t>
                          </m:r>
                        </m:sub>
                      </m:sSub>
                    </m:oMath>
                  </m:oMathPara>
                </a14:m>
                <a:endParaRPr lang="en-US" sz="1600" dirty="0"/>
              </a:p>
            </p:txBody>
          </p:sp>
        </mc:Choice>
        <mc:Fallback xmlns="">
          <p:sp>
            <p:nvSpPr>
              <p:cNvPr id="40" name="TextBox 39">
                <a:extLst>
                  <a:ext uri="{FF2B5EF4-FFF2-40B4-BE49-F238E27FC236}">
                    <a16:creationId xmlns:a16="http://schemas.microsoft.com/office/drawing/2014/main" id="{81D7E528-F84C-4410-922A-FB51CCC1F81C}"/>
                  </a:ext>
                </a:extLst>
              </p:cNvPr>
              <p:cNvSpPr txBox="1">
                <a:spLocks noRot="1" noChangeAspect="1" noMove="1" noResize="1" noEditPoints="1" noAdjustHandles="1" noChangeArrowheads="1" noChangeShapeType="1" noTextEdit="1"/>
              </p:cNvSpPr>
              <p:nvPr/>
            </p:nvSpPr>
            <p:spPr>
              <a:xfrm>
                <a:off x="1983122" y="3888331"/>
                <a:ext cx="930383" cy="265201"/>
              </a:xfrm>
              <a:prstGeom prst="rect">
                <a:avLst/>
              </a:prstGeom>
              <a:blipFill>
                <a:blip r:embed="rId11"/>
                <a:stretch>
                  <a:fillRect l="-3922" r="-1961" b="-25581"/>
                </a:stretch>
              </a:blipFill>
            </p:spPr>
            <p:txBody>
              <a:bodyPr/>
              <a:lstStyle/>
              <a:p>
                <a:r>
                  <a:rPr lang="en-US">
                    <a:noFill/>
                  </a:rPr>
                  <a:t> </a:t>
                </a:r>
              </a:p>
            </p:txBody>
          </p:sp>
        </mc:Fallback>
      </mc:AlternateContent>
      <p:sp>
        <p:nvSpPr>
          <p:cNvPr id="41" name="Right Arrow 43">
            <a:extLst>
              <a:ext uri="{FF2B5EF4-FFF2-40B4-BE49-F238E27FC236}">
                <a16:creationId xmlns:a16="http://schemas.microsoft.com/office/drawing/2014/main" id="{69FE3B45-6A02-4DF6-89F4-C33D6495D8F8}"/>
              </a:ext>
            </a:extLst>
          </p:cNvPr>
          <p:cNvSpPr/>
          <p:nvPr/>
        </p:nvSpPr>
        <p:spPr bwMode="auto">
          <a:xfrm>
            <a:off x="2981080" y="3888331"/>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2" name="Right Arrow 44">
            <a:extLst>
              <a:ext uri="{FF2B5EF4-FFF2-40B4-BE49-F238E27FC236}">
                <a16:creationId xmlns:a16="http://schemas.microsoft.com/office/drawing/2014/main" id="{7B8892FC-68FF-4E16-88F6-FFFF0893B03D}"/>
              </a:ext>
            </a:extLst>
          </p:cNvPr>
          <p:cNvSpPr/>
          <p:nvPr/>
        </p:nvSpPr>
        <p:spPr bwMode="auto">
          <a:xfrm>
            <a:off x="2930822" y="3411403"/>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pic>
        <p:nvPicPr>
          <p:cNvPr id="43" name="Picture 42">
            <a:extLst>
              <a:ext uri="{FF2B5EF4-FFF2-40B4-BE49-F238E27FC236}">
                <a16:creationId xmlns:a16="http://schemas.microsoft.com/office/drawing/2014/main" id="{49C1EF19-3550-4138-A6ED-6DBA4766093A}"/>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contrast="89000"/>
                    </a14:imgEffect>
                  </a14:imgLayer>
                </a14:imgProps>
              </a:ext>
            </a:extLst>
          </a:blip>
          <a:stretch>
            <a:fillRect/>
          </a:stretch>
        </p:blipFill>
        <p:spPr>
          <a:xfrm rot="271324">
            <a:off x="4833755" y="4998963"/>
            <a:ext cx="4032910" cy="792341"/>
          </a:xfrm>
          <a:prstGeom prst="rect">
            <a:avLst/>
          </a:prstGeom>
        </p:spPr>
      </p:pic>
      <p:pic>
        <p:nvPicPr>
          <p:cNvPr id="44" name="Picture 43">
            <a:extLst>
              <a:ext uri="{FF2B5EF4-FFF2-40B4-BE49-F238E27FC236}">
                <a16:creationId xmlns:a16="http://schemas.microsoft.com/office/drawing/2014/main" id="{41C509F8-67DE-4532-9987-5DC719596F23}"/>
              </a:ext>
            </a:extLst>
          </p:cNvPr>
          <p:cNvPicPr>
            <a:picLocks noChangeAspect="1"/>
          </p:cNvPicPr>
          <p:nvPr/>
        </p:nvPicPr>
        <p:blipFill>
          <a:blip r:embed="rId14"/>
          <a:stretch>
            <a:fillRect/>
          </a:stretch>
        </p:blipFill>
        <p:spPr>
          <a:xfrm>
            <a:off x="5224499" y="2497460"/>
            <a:ext cx="3667125" cy="2266950"/>
          </a:xfrm>
          <a:prstGeom prst="rect">
            <a:avLst/>
          </a:prstGeom>
        </p:spPr>
      </p:pic>
      <p:sp>
        <p:nvSpPr>
          <p:cNvPr id="45" name="Right Arrow 25">
            <a:extLst>
              <a:ext uri="{FF2B5EF4-FFF2-40B4-BE49-F238E27FC236}">
                <a16:creationId xmlns:a16="http://schemas.microsoft.com/office/drawing/2014/main" id="{380FF6EC-1467-4534-97BF-866E677F7823}"/>
              </a:ext>
            </a:extLst>
          </p:cNvPr>
          <p:cNvSpPr/>
          <p:nvPr/>
        </p:nvSpPr>
        <p:spPr bwMode="auto">
          <a:xfrm>
            <a:off x="2164533" y="2109092"/>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74451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46" name="Rectangle 1">
            <a:extLst>
              <a:ext uri="{FF2B5EF4-FFF2-40B4-BE49-F238E27FC236}">
                <a16:creationId xmlns:a16="http://schemas.microsoft.com/office/drawing/2014/main" id="{DD711FBD-3E32-4871-B33E-C21CE7956236}"/>
              </a:ext>
            </a:extLst>
          </p:cNvPr>
          <p:cNvSpPr>
            <a:spLocks noChangeArrowheads="1"/>
          </p:cNvSpPr>
          <p:nvPr/>
        </p:nvSpPr>
        <p:spPr bwMode="auto">
          <a:xfrm>
            <a:off x="323528" y="1124744"/>
            <a:ext cx="9351494" cy="334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eaLnBrk="1" hangingPunct="1">
              <a:lnSpc>
                <a:spcPct val="150000"/>
              </a:lnSpc>
            </a:pPr>
            <a:r>
              <a:rPr lang="en-US" alt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There are many well established MPPT algorithm. Such as:</a:t>
            </a:r>
          </a:p>
          <a:p>
            <a:pPr marL="285750" eaLnBrk="1" hangingPunct="1">
              <a:lnSpc>
                <a:spcPct val="150000"/>
              </a:lnSpc>
              <a:buFont typeface="Arial" panose="020B0604020202020204" pitchFamily="34" charset="0"/>
              <a:buChar char="•"/>
            </a:pPr>
            <a:r>
              <a:rPr lang="en-US" altLang="en-US" b="1" dirty="0">
                <a:solidFill>
                  <a:srgbClr val="000000"/>
                </a:solidFill>
                <a:latin typeface="Cambria" panose="02040503050406030204" pitchFamily="18" charset="0"/>
                <a:ea typeface="Cambria" panose="02040503050406030204" pitchFamily="18" charset="0"/>
                <a:cs typeface="Times New Roman" panose="02020603050405020304" pitchFamily="18" charset="0"/>
              </a:rPr>
              <a:t>Constant Voltage Based Maximum Power Point Tracking</a:t>
            </a:r>
          </a:p>
          <a:p>
            <a:pPr marL="1028700" lvl="1" eaLnBrk="1" hangingPunct="1">
              <a:lnSpc>
                <a:spcPct val="150000"/>
              </a:lnSpc>
              <a:buFont typeface="Arial" panose="020B0604020202020204" pitchFamily="34" charset="0"/>
              <a:buChar char="•"/>
            </a:pPr>
            <a:endParaRPr lang="en-US" altLang="en-US" b="1"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85750" eaLnBrk="1" hangingPunct="1">
              <a:lnSpc>
                <a:spcPct val="150000"/>
              </a:lnSpc>
              <a:buFont typeface="Arial" panose="020B0604020202020204" pitchFamily="34" charset="0"/>
              <a:buChar char="•"/>
            </a:pPr>
            <a:r>
              <a:rPr lang="en-US" altLang="en-US" b="1" dirty="0">
                <a:solidFill>
                  <a:srgbClr val="000000"/>
                </a:solidFill>
                <a:latin typeface="Cambria" panose="02040503050406030204" pitchFamily="18" charset="0"/>
                <a:ea typeface="Cambria" panose="02040503050406030204" pitchFamily="18" charset="0"/>
                <a:cs typeface="Times New Roman" panose="02020603050405020304" pitchFamily="18" charset="0"/>
              </a:rPr>
              <a:t>Perturb &amp; Observe</a:t>
            </a:r>
          </a:p>
          <a:p>
            <a:pPr marL="1028700" lvl="1" eaLnBrk="1" hangingPunct="1">
              <a:lnSpc>
                <a:spcPct val="150000"/>
              </a:lnSpc>
              <a:buFont typeface="Arial" panose="020B0604020202020204" pitchFamily="34" charset="0"/>
              <a:buChar char="•"/>
            </a:pPr>
            <a:endParaRPr lang="en-US" altLang="en-US" b="1"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marL="285750" eaLnBrk="1" hangingPunct="1">
              <a:lnSpc>
                <a:spcPct val="150000"/>
              </a:lnSpc>
              <a:buFont typeface="Arial" panose="020B0604020202020204" pitchFamily="34" charset="0"/>
              <a:buChar char="•"/>
            </a:pPr>
            <a:r>
              <a:rPr lang="en-US" altLang="en-US" b="1" dirty="0">
                <a:solidFill>
                  <a:srgbClr val="000000"/>
                </a:solidFill>
                <a:latin typeface="Cambria" panose="02040503050406030204" pitchFamily="18" charset="0"/>
                <a:ea typeface="Cambria" panose="02040503050406030204" pitchFamily="18" charset="0"/>
                <a:cs typeface="Times New Roman" panose="02020603050405020304" pitchFamily="18" charset="0"/>
              </a:rPr>
              <a:t>Incremental Conductance     etc.</a:t>
            </a:r>
          </a:p>
        </p:txBody>
      </p:sp>
    </p:spTree>
    <p:extLst>
      <p:ext uri="{BB962C8B-B14F-4D97-AF65-F5344CB8AC3E}">
        <p14:creationId xmlns:p14="http://schemas.microsoft.com/office/powerpoint/2010/main" val="2924219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DC8E4A45-A53F-49DE-B696-5391DC33FD12}"/>
              </a:ext>
            </a:extLst>
          </p:cNvPr>
          <p:cNvSpPr/>
          <p:nvPr/>
        </p:nvSpPr>
        <p:spPr>
          <a:xfrm>
            <a:off x="179512" y="896632"/>
            <a:ext cx="9257714" cy="498663"/>
          </a:xfrm>
          <a:prstGeom prst="rect">
            <a:avLst/>
          </a:prstGeom>
        </p:spPr>
        <p:txBody>
          <a:bodyPr wrap="square">
            <a:spAutoFit/>
          </a:bodyPr>
          <a:lstStyle/>
          <a:p>
            <a:pPr algn="just">
              <a:lnSpc>
                <a:spcPct val="150000"/>
              </a:lnSpc>
            </a:pPr>
            <a:r>
              <a:rPr lang="en-US" sz="2000" b="1" dirty="0">
                <a:solidFill>
                  <a:srgbClr val="FF0000"/>
                </a:solidFill>
                <a:latin typeface="Times New Roman" panose="02020603050405020304" pitchFamily="18" charset="0"/>
                <a:ea typeface="PMingLiU" pitchFamily="18" charset="-120"/>
              </a:rPr>
              <a:t>General Block Diagram of MPPT with PV system:</a:t>
            </a:r>
          </a:p>
        </p:txBody>
      </p:sp>
      <p:pic>
        <p:nvPicPr>
          <p:cNvPr id="48" name="Picture 4">
            <a:extLst>
              <a:ext uri="{FF2B5EF4-FFF2-40B4-BE49-F238E27FC236}">
                <a16:creationId xmlns:a16="http://schemas.microsoft.com/office/drawing/2014/main" id="{E4C335A8-9352-4EE4-8515-D077AC216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975" y="1930780"/>
            <a:ext cx="7928387" cy="322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76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D60AE755-9E50-4F87-83DF-E25F18D9E9B2}"/>
              </a:ext>
            </a:extLst>
          </p:cNvPr>
          <p:cNvSpPr>
            <a:spLocks noChangeArrowheads="1"/>
          </p:cNvSpPr>
          <p:nvPr/>
        </p:nvSpPr>
        <p:spPr bwMode="auto">
          <a:xfrm>
            <a:off x="70756" y="783345"/>
            <a:ext cx="5556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eaLnBrk="1" hangingPunct="1"/>
            <a:r>
              <a:rPr lang="en-US" sz="1800" b="1" dirty="0">
                <a:solidFill>
                  <a:srgbClr val="C00000"/>
                </a:solidFill>
                <a:latin typeface="Times New Roman" panose="02020603050405020304" pitchFamily="18" charset="0"/>
                <a:cs typeface="Times New Roman" panose="02020603050405020304" pitchFamily="18" charset="0"/>
              </a:rPr>
              <a:t>Constant Voltage Based MPPT: Algorithm</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50A6DBB-CCAD-4BBE-9092-E693C1891D4D}"/>
              </a:ext>
            </a:extLst>
          </p:cNvPr>
          <p:cNvPicPr>
            <a:picLocks noChangeAspect="1"/>
          </p:cNvPicPr>
          <p:nvPr/>
        </p:nvPicPr>
        <p:blipFill rotWithShape="1">
          <a:blip r:embed="rId3">
            <a:extLst>
              <a:ext uri="{28A0092B-C50C-407E-A947-70E740481C1C}">
                <a14:useLocalDpi xmlns:a14="http://schemas.microsoft.com/office/drawing/2010/main" val="0"/>
              </a:ext>
            </a:extLst>
          </a:blip>
          <a:srcRect t="3127" b="1539"/>
          <a:stretch/>
        </p:blipFill>
        <p:spPr>
          <a:xfrm>
            <a:off x="4433803" y="720263"/>
            <a:ext cx="4608512" cy="5417474"/>
          </a:xfrm>
          <a:prstGeom prst="rect">
            <a:avLst/>
          </a:prstGeom>
        </p:spPr>
      </p:pic>
      <p:grpSp>
        <p:nvGrpSpPr>
          <p:cNvPr id="11" name="Group 10">
            <a:extLst>
              <a:ext uri="{FF2B5EF4-FFF2-40B4-BE49-F238E27FC236}">
                <a16:creationId xmlns:a16="http://schemas.microsoft.com/office/drawing/2014/main" id="{C07A5AC0-2260-4F29-97CE-80277DC45F10}"/>
              </a:ext>
            </a:extLst>
          </p:cNvPr>
          <p:cNvGrpSpPr/>
          <p:nvPr/>
        </p:nvGrpSpPr>
        <p:grpSpPr>
          <a:xfrm>
            <a:off x="98140" y="2240337"/>
            <a:ext cx="3960440" cy="2377325"/>
            <a:chOff x="0" y="1116779"/>
            <a:chExt cx="3527989" cy="2023264"/>
          </a:xfrm>
        </p:grpSpPr>
        <p:pic>
          <p:nvPicPr>
            <p:cNvPr id="12" name="Picture 11">
              <a:extLst>
                <a:ext uri="{FF2B5EF4-FFF2-40B4-BE49-F238E27FC236}">
                  <a16:creationId xmlns:a16="http://schemas.microsoft.com/office/drawing/2014/main" id="{7BE7A12D-2083-41CE-8B39-0C64CC55BD04}"/>
                </a:ext>
              </a:extLst>
            </p:cNvPr>
            <p:cNvPicPr>
              <a:picLocks noChangeAspect="1"/>
            </p:cNvPicPr>
            <p:nvPr/>
          </p:nvPicPr>
          <p:blipFill>
            <a:blip r:embed="rId4"/>
            <a:stretch>
              <a:fillRect/>
            </a:stretch>
          </p:blipFill>
          <p:spPr>
            <a:xfrm>
              <a:off x="0" y="1116779"/>
              <a:ext cx="3527989" cy="1617712"/>
            </a:xfrm>
            <a:prstGeom prst="rect">
              <a:avLst/>
            </a:prstGeom>
          </p:spPr>
        </p:pic>
        <p:sp>
          <p:nvSpPr>
            <p:cNvPr id="13" name="Rectangle 12">
              <a:extLst>
                <a:ext uri="{FF2B5EF4-FFF2-40B4-BE49-F238E27FC236}">
                  <a16:creationId xmlns:a16="http://schemas.microsoft.com/office/drawing/2014/main" id="{C57C6B2A-C58A-4697-832A-1BF4603B622F}"/>
                </a:ext>
              </a:extLst>
            </p:cNvPr>
            <p:cNvSpPr/>
            <p:nvPr/>
          </p:nvSpPr>
          <p:spPr>
            <a:xfrm>
              <a:off x="404037" y="1451344"/>
              <a:ext cx="2126512" cy="1026042"/>
            </a:xfrm>
            <a:prstGeom prst="rect">
              <a:avLst/>
            </a:prstGeom>
            <a:solidFill>
              <a:srgbClr val="FF0000">
                <a:alpha val="8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F27858E-17AD-42AE-8B16-6833DF4884DB}"/>
                </a:ext>
              </a:extLst>
            </p:cNvPr>
            <p:cNvSpPr txBox="1"/>
            <p:nvPr/>
          </p:nvSpPr>
          <p:spPr>
            <a:xfrm>
              <a:off x="1478943" y="2678378"/>
              <a:ext cx="2049046" cy="461665"/>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V</a:t>
              </a:r>
              <a:r>
                <a:rPr lang="en-US" b="1" baseline="-25000" dirty="0">
                  <a:solidFill>
                    <a:srgbClr val="FF0000"/>
                  </a:solidFill>
                  <a:latin typeface="Times New Roman" panose="02020603050405020304" pitchFamily="18" charset="0"/>
                  <a:cs typeface="Times New Roman" panose="02020603050405020304" pitchFamily="18" charset="0"/>
                </a:rPr>
                <a:t>MPP</a:t>
              </a:r>
              <a:r>
                <a:rPr lang="en-US" b="1" dirty="0">
                  <a:solidFill>
                    <a:srgbClr val="FF0000"/>
                  </a:solidFill>
                  <a:latin typeface="Times New Roman" panose="02020603050405020304" pitchFamily="18" charset="0"/>
                  <a:cs typeface="Times New Roman" panose="02020603050405020304" pitchFamily="18" charset="0"/>
                </a:rPr>
                <a:t>=0.82V</a:t>
              </a:r>
              <a:r>
                <a:rPr lang="en-US" b="1" baseline="-25000" dirty="0">
                  <a:solidFill>
                    <a:srgbClr val="FF0000"/>
                  </a:solidFill>
                  <a:latin typeface="Times New Roman" panose="02020603050405020304" pitchFamily="18" charset="0"/>
                  <a:cs typeface="Times New Roman" panose="02020603050405020304" pitchFamily="18" charset="0"/>
                </a:rPr>
                <a:t>o</a:t>
              </a:r>
              <a:r>
                <a:rPr lang="en-US" baseline="-25000" dirty="0">
                  <a:solidFill>
                    <a:srgbClr val="FF0000"/>
                  </a:solidFill>
                  <a:latin typeface="Times New Roman" panose="02020603050405020304" pitchFamily="18" charset="0"/>
                  <a:cs typeface="Times New Roman" panose="02020603050405020304" pitchFamily="18" charset="0"/>
                </a:rPr>
                <a:t>c</a:t>
              </a:r>
            </a:p>
          </p:txBody>
        </p:sp>
      </p:grpSp>
    </p:spTree>
    <p:extLst>
      <p:ext uri="{BB962C8B-B14F-4D97-AF65-F5344CB8AC3E}">
        <p14:creationId xmlns:p14="http://schemas.microsoft.com/office/powerpoint/2010/main" val="2356141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D60AE755-9E50-4F87-83DF-E25F18D9E9B2}"/>
              </a:ext>
            </a:extLst>
          </p:cNvPr>
          <p:cNvSpPr>
            <a:spLocks noChangeArrowheads="1"/>
          </p:cNvSpPr>
          <p:nvPr/>
        </p:nvSpPr>
        <p:spPr bwMode="auto">
          <a:xfrm>
            <a:off x="281465" y="996502"/>
            <a:ext cx="5556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eaLnBrk="1" hangingPunct="1"/>
            <a:r>
              <a:rPr lang="en-US" sz="1800" b="1" dirty="0">
                <a:solidFill>
                  <a:srgbClr val="C00000"/>
                </a:solidFill>
                <a:latin typeface="Times New Roman" panose="02020603050405020304" pitchFamily="18" charset="0"/>
                <a:cs typeface="Times New Roman" panose="02020603050405020304" pitchFamily="18" charset="0"/>
              </a:rPr>
              <a:t>Constant Voltage Based MPPT Control Strategy:</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B9802FD-95E1-45FA-8C58-E0003AF9E5FB}"/>
              </a:ext>
            </a:extLst>
          </p:cNvPr>
          <p:cNvPicPr>
            <a:picLocks noChangeAspect="1"/>
          </p:cNvPicPr>
          <p:nvPr/>
        </p:nvPicPr>
        <p:blipFill>
          <a:blip r:embed="rId3"/>
          <a:stretch>
            <a:fillRect/>
          </a:stretch>
        </p:blipFill>
        <p:spPr>
          <a:xfrm>
            <a:off x="70857" y="1712986"/>
            <a:ext cx="8786262" cy="3948690"/>
          </a:xfrm>
          <a:prstGeom prst="rect">
            <a:avLst/>
          </a:prstGeom>
        </p:spPr>
      </p:pic>
    </p:spTree>
    <p:extLst>
      <p:ext uri="{BB962C8B-B14F-4D97-AF65-F5344CB8AC3E}">
        <p14:creationId xmlns:p14="http://schemas.microsoft.com/office/powerpoint/2010/main" val="263703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555776" y="53327"/>
            <a:ext cx="446449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Simulation &amp; Results</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1A41D1E-1C2F-4F45-88F9-1FFDA78C8F14}"/>
              </a:ext>
            </a:extLst>
          </p:cNvPr>
          <p:cNvSpPr txBox="1"/>
          <p:nvPr/>
        </p:nvSpPr>
        <p:spPr>
          <a:xfrm>
            <a:off x="1492442" y="5686975"/>
            <a:ext cx="6586904" cy="369332"/>
          </a:xfrm>
          <a:prstGeom prst="rect">
            <a:avLst/>
          </a:prstGeom>
          <a:noFill/>
        </p:spPr>
        <p:txBody>
          <a:bodyPr wrap="square" rtlCol="0">
            <a:spAutoFit/>
          </a:bodyPr>
          <a:lstStyle/>
          <a:p>
            <a:pPr algn="ctr"/>
            <a:r>
              <a:rPr lang="en-US" sz="1800" b="1" i="1" dirty="0">
                <a:latin typeface="Cambria" panose="02040503050406030204" pitchFamily="18" charset="0"/>
                <a:ea typeface="Cambria" panose="02040503050406030204" pitchFamily="18" charset="0"/>
                <a:cs typeface="Times New Roman" panose="02020603050405020304" pitchFamily="18" charset="0"/>
              </a:rPr>
              <a:t>Fig: Rated Output voltage and Power Curve of used PV panel </a:t>
            </a:r>
          </a:p>
        </p:txBody>
      </p:sp>
      <p:grpSp>
        <p:nvGrpSpPr>
          <p:cNvPr id="12" name="Group 11">
            <a:extLst>
              <a:ext uri="{FF2B5EF4-FFF2-40B4-BE49-F238E27FC236}">
                <a16:creationId xmlns:a16="http://schemas.microsoft.com/office/drawing/2014/main" id="{179FB27E-749B-4320-B34C-0C7BE4FD1355}"/>
              </a:ext>
            </a:extLst>
          </p:cNvPr>
          <p:cNvGrpSpPr/>
          <p:nvPr/>
        </p:nvGrpSpPr>
        <p:grpSpPr>
          <a:xfrm>
            <a:off x="2195736" y="839711"/>
            <a:ext cx="5184576" cy="2589289"/>
            <a:chOff x="1630999" y="965616"/>
            <a:chExt cx="4874576" cy="2418939"/>
          </a:xfrm>
        </p:grpSpPr>
        <p:pic>
          <p:nvPicPr>
            <p:cNvPr id="13" name="Picture 12">
              <a:extLst>
                <a:ext uri="{FF2B5EF4-FFF2-40B4-BE49-F238E27FC236}">
                  <a16:creationId xmlns:a16="http://schemas.microsoft.com/office/drawing/2014/main" id="{9B569183-1A1E-4F43-9786-6D0B210C1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999" y="965616"/>
              <a:ext cx="4874576" cy="2228055"/>
            </a:xfrm>
            <a:prstGeom prst="rect">
              <a:avLst/>
            </a:prstGeom>
          </p:spPr>
        </p:pic>
        <p:grpSp>
          <p:nvGrpSpPr>
            <p:cNvPr id="14" name="Group 13">
              <a:extLst>
                <a:ext uri="{FF2B5EF4-FFF2-40B4-BE49-F238E27FC236}">
                  <a16:creationId xmlns:a16="http://schemas.microsoft.com/office/drawing/2014/main" id="{7D1A0FAE-2ABE-446B-8608-09AFCC13F66A}"/>
                </a:ext>
              </a:extLst>
            </p:cNvPr>
            <p:cNvGrpSpPr/>
            <p:nvPr/>
          </p:nvGrpSpPr>
          <p:grpSpPr>
            <a:xfrm>
              <a:off x="1702573" y="1200116"/>
              <a:ext cx="3996405" cy="2184439"/>
              <a:chOff x="1702573" y="1200116"/>
              <a:chExt cx="3996405" cy="2184439"/>
            </a:xfrm>
          </p:grpSpPr>
          <p:cxnSp>
            <p:nvCxnSpPr>
              <p:cNvPr id="16" name="Straight Connector 15">
                <a:extLst>
                  <a:ext uri="{FF2B5EF4-FFF2-40B4-BE49-F238E27FC236}">
                    <a16:creationId xmlns:a16="http://schemas.microsoft.com/office/drawing/2014/main" id="{34CBBA84-40A5-4E65-9EAC-B39452B85DB1}"/>
                  </a:ext>
                </a:extLst>
              </p:cNvPr>
              <p:cNvCxnSpPr/>
              <p:nvPr/>
            </p:nvCxnSpPr>
            <p:spPr>
              <a:xfrm>
                <a:off x="5133975" y="1428750"/>
                <a:ext cx="0" cy="141181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B2F60EF6-456D-4471-91E6-7C684FF5BD4E}"/>
                  </a:ext>
                </a:extLst>
              </p:cNvPr>
              <p:cNvCxnSpPr/>
              <p:nvPr/>
            </p:nvCxnSpPr>
            <p:spPr>
              <a:xfrm flipH="1">
                <a:off x="2190750" y="1419225"/>
                <a:ext cx="292417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190EEB80-0586-48C7-8E86-80ACD1FCDE01}"/>
                  </a:ext>
                </a:extLst>
              </p:cNvPr>
              <p:cNvSpPr txBox="1"/>
              <p:nvPr/>
            </p:nvSpPr>
            <p:spPr>
              <a:xfrm>
                <a:off x="4900225" y="2927287"/>
                <a:ext cx="798753" cy="457268"/>
              </a:xfrm>
              <a:prstGeom prst="rect">
                <a:avLst/>
              </a:prstGeom>
              <a:noFill/>
            </p:spPr>
            <p:txBody>
              <a:bodyPr wrap="none" rtlCol="0">
                <a:spAutoFit/>
              </a:bodyPr>
              <a:lstStyle/>
              <a:p>
                <a:r>
                  <a:rPr lang="en-US" sz="2520" b="1" dirty="0" err="1">
                    <a:solidFill>
                      <a:srgbClr val="FF0000"/>
                    </a:solidFill>
                    <a:cs typeface="Times New Roman" panose="02020603050405020304" pitchFamily="18" charset="0"/>
                  </a:rPr>
                  <a:t>V</a:t>
                </a:r>
                <a:r>
                  <a:rPr lang="en-US" sz="2520" b="1" baseline="-25000" dirty="0" err="1">
                    <a:solidFill>
                      <a:srgbClr val="FF0000"/>
                    </a:solidFill>
                    <a:cs typeface="Times New Roman" panose="02020603050405020304" pitchFamily="18" charset="0"/>
                  </a:rPr>
                  <a:t>mpp</a:t>
                </a:r>
                <a:endParaRPr lang="en-US" sz="2520" b="1" baseline="-25000" dirty="0">
                  <a:solidFill>
                    <a:srgbClr val="FF0000"/>
                  </a:solidFill>
                  <a:cs typeface="Times New Roman" panose="02020603050405020304" pitchFamily="18" charset="0"/>
                </a:endParaRPr>
              </a:p>
            </p:txBody>
          </p:sp>
          <p:sp>
            <p:nvSpPr>
              <p:cNvPr id="19" name="TextBox 18">
                <a:extLst>
                  <a:ext uri="{FF2B5EF4-FFF2-40B4-BE49-F238E27FC236}">
                    <a16:creationId xmlns:a16="http://schemas.microsoft.com/office/drawing/2014/main" id="{67997394-B6D7-4EAA-8027-E98B148D81DA}"/>
                  </a:ext>
                </a:extLst>
              </p:cNvPr>
              <p:cNvSpPr txBox="1"/>
              <p:nvPr/>
            </p:nvSpPr>
            <p:spPr>
              <a:xfrm>
                <a:off x="1702573" y="1200116"/>
                <a:ext cx="694940" cy="457268"/>
              </a:xfrm>
              <a:prstGeom prst="rect">
                <a:avLst/>
              </a:prstGeom>
              <a:noFill/>
            </p:spPr>
            <p:txBody>
              <a:bodyPr wrap="none" rtlCol="0">
                <a:spAutoFit/>
              </a:bodyPr>
              <a:lstStyle/>
              <a:p>
                <a:r>
                  <a:rPr lang="en-US" sz="2520" b="1" dirty="0" err="1">
                    <a:solidFill>
                      <a:srgbClr val="FF0000"/>
                    </a:solidFill>
                    <a:cs typeface="Times New Roman" panose="02020603050405020304" pitchFamily="18" charset="0"/>
                  </a:rPr>
                  <a:t>I</a:t>
                </a:r>
                <a:r>
                  <a:rPr lang="en-US" sz="2520" b="1" baseline="-25000" dirty="0" err="1">
                    <a:solidFill>
                      <a:srgbClr val="FF0000"/>
                    </a:solidFill>
                    <a:cs typeface="Times New Roman" panose="02020603050405020304" pitchFamily="18" charset="0"/>
                  </a:rPr>
                  <a:t>mpp</a:t>
                </a:r>
                <a:endParaRPr lang="en-US" sz="2520" b="1" baseline="-25000" dirty="0">
                  <a:solidFill>
                    <a:srgbClr val="FF0000"/>
                  </a:solidFill>
                  <a:cs typeface="Times New Roman" panose="02020603050405020304" pitchFamily="18" charset="0"/>
                </a:endParaRPr>
              </a:p>
            </p:txBody>
          </p:sp>
        </p:grpSp>
      </p:grpSp>
      <p:pic>
        <p:nvPicPr>
          <p:cNvPr id="20" name="Picture 19">
            <a:extLst>
              <a:ext uri="{FF2B5EF4-FFF2-40B4-BE49-F238E27FC236}">
                <a16:creationId xmlns:a16="http://schemas.microsoft.com/office/drawing/2014/main" id="{51802929-6466-415C-A38C-311396FA1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0142" y="3459212"/>
            <a:ext cx="5080170" cy="2239800"/>
          </a:xfrm>
          <a:prstGeom prst="rect">
            <a:avLst/>
          </a:prstGeom>
        </p:spPr>
      </p:pic>
    </p:spTree>
    <p:extLst>
      <p:ext uri="{BB962C8B-B14F-4D97-AF65-F5344CB8AC3E}">
        <p14:creationId xmlns:p14="http://schemas.microsoft.com/office/powerpoint/2010/main" val="106229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555776" y="53327"/>
            <a:ext cx="446449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Simulation &amp; Results</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57A6B22-F46C-41A3-94ED-80EF6ECA9E03}"/>
              </a:ext>
            </a:extLst>
          </p:cNvPr>
          <p:cNvSpPr txBox="1"/>
          <p:nvPr/>
        </p:nvSpPr>
        <p:spPr>
          <a:xfrm>
            <a:off x="251520" y="1196752"/>
            <a:ext cx="8640960" cy="4190250"/>
          </a:xfrm>
          <a:prstGeom prst="rect">
            <a:avLst/>
          </a:prstGeom>
          <a:solidFill>
            <a:srgbClr val="FFE699"/>
          </a:solidFill>
        </p:spPr>
        <p:txBody>
          <a:bodyPr wrap="square" rtlCol="0">
            <a:spAutoFit/>
          </a:bodyPr>
          <a:lstStyle/>
          <a:p>
            <a:pP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From Fig. : </a:t>
            </a:r>
            <a:r>
              <a:rPr lang="en-US" sz="2000" dirty="0" err="1">
                <a:latin typeface="Cambria" panose="02040503050406030204" pitchFamily="18" charset="0"/>
                <a:ea typeface="Cambria" panose="02040503050406030204" pitchFamily="18" charset="0"/>
                <a:cs typeface="Times New Roman" panose="02020603050405020304" pitchFamily="18" charset="0"/>
              </a:rPr>
              <a:t>V</a:t>
            </a:r>
            <a:r>
              <a:rPr lang="en-US" sz="2000" baseline="-25000" dirty="0" err="1">
                <a:latin typeface="Cambria" panose="02040503050406030204" pitchFamily="18" charset="0"/>
                <a:ea typeface="Cambria" panose="02040503050406030204" pitchFamily="18" charset="0"/>
                <a:cs typeface="Times New Roman" panose="02020603050405020304" pitchFamily="18" charset="0"/>
              </a:rPr>
              <a:t>mpp</a:t>
            </a:r>
            <a:r>
              <a:rPr lang="en-US" sz="2000" dirty="0">
                <a:latin typeface="Cambria" panose="02040503050406030204" pitchFamily="18" charset="0"/>
                <a:ea typeface="Cambria" panose="02040503050406030204" pitchFamily="18" charset="0"/>
                <a:cs typeface="Times New Roman" panose="02020603050405020304" pitchFamily="18" charset="0"/>
              </a:rPr>
              <a:t> = 28 Volt, </a:t>
            </a:r>
            <a:r>
              <a:rPr lang="en-US" sz="2000" dirty="0" err="1">
                <a:latin typeface="Cambria" panose="02040503050406030204" pitchFamily="18" charset="0"/>
                <a:ea typeface="Cambria" panose="02040503050406030204" pitchFamily="18" charset="0"/>
                <a:cs typeface="Times New Roman" panose="02020603050405020304" pitchFamily="18" charset="0"/>
              </a:rPr>
              <a:t>I</a:t>
            </a:r>
            <a:r>
              <a:rPr lang="en-US" sz="2000" baseline="-25000" dirty="0" err="1">
                <a:latin typeface="Cambria" panose="02040503050406030204" pitchFamily="18" charset="0"/>
                <a:ea typeface="Cambria" panose="02040503050406030204" pitchFamily="18" charset="0"/>
                <a:cs typeface="Times New Roman" panose="02020603050405020304" pitchFamily="18" charset="0"/>
              </a:rPr>
              <a:t>mpp</a:t>
            </a:r>
            <a:r>
              <a:rPr lang="en-US" sz="2000" dirty="0">
                <a:latin typeface="Cambria" panose="02040503050406030204" pitchFamily="18" charset="0"/>
                <a:ea typeface="Cambria" panose="02040503050406030204" pitchFamily="18" charset="0"/>
                <a:cs typeface="Times New Roman" panose="02020603050405020304" pitchFamily="18" charset="0"/>
              </a:rPr>
              <a:t> =7.6 A </a:t>
            </a:r>
          </a:p>
          <a:p>
            <a:pP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As we have used two PV panels in series,  </a:t>
            </a:r>
          </a:p>
          <a:p>
            <a:pP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     </a:t>
            </a:r>
            <a:r>
              <a:rPr lang="en-US" sz="2000" dirty="0" err="1">
                <a:latin typeface="Cambria" panose="02040503050406030204" pitchFamily="18" charset="0"/>
                <a:ea typeface="Cambria" panose="02040503050406030204" pitchFamily="18" charset="0"/>
                <a:cs typeface="Times New Roman" panose="02020603050405020304" pitchFamily="18" charset="0"/>
              </a:rPr>
              <a:t>V</a:t>
            </a:r>
            <a:r>
              <a:rPr lang="en-US" sz="2000" baseline="-25000" dirty="0" err="1">
                <a:latin typeface="Cambria" panose="02040503050406030204" pitchFamily="18" charset="0"/>
                <a:ea typeface="Cambria" panose="02040503050406030204" pitchFamily="18" charset="0"/>
                <a:cs typeface="Times New Roman" panose="02020603050405020304" pitchFamily="18" charset="0"/>
              </a:rPr>
              <a:t>mpp_array</a:t>
            </a:r>
            <a:r>
              <a:rPr lang="en-US" sz="2000" dirty="0">
                <a:latin typeface="Cambria" panose="02040503050406030204" pitchFamily="18" charset="0"/>
                <a:ea typeface="Cambria" panose="02040503050406030204" pitchFamily="18" charset="0"/>
                <a:cs typeface="Times New Roman" panose="02020603050405020304" pitchFamily="18" charset="0"/>
              </a:rPr>
              <a:t> = (28+28)= 56 Volt , </a:t>
            </a:r>
            <a:r>
              <a:rPr lang="en-US" sz="2000" dirty="0" err="1">
                <a:latin typeface="Cambria" panose="02040503050406030204" pitchFamily="18" charset="0"/>
                <a:ea typeface="Cambria" panose="02040503050406030204" pitchFamily="18" charset="0"/>
                <a:cs typeface="Times New Roman" panose="02020603050405020304" pitchFamily="18" charset="0"/>
              </a:rPr>
              <a:t>I</a:t>
            </a:r>
            <a:r>
              <a:rPr lang="en-US" sz="2000" baseline="-25000" dirty="0" err="1">
                <a:latin typeface="Cambria" panose="02040503050406030204" pitchFamily="18" charset="0"/>
                <a:ea typeface="Cambria" panose="02040503050406030204" pitchFamily="18" charset="0"/>
                <a:cs typeface="Times New Roman" panose="02020603050405020304" pitchFamily="18" charset="0"/>
              </a:rPr>
              <a:t>mpp_array</a:t>
            </a:r>
            <a:r>
              <a:rPr lang="en-US" sz="2000" dirty="0">
                <a:latin typeface="Cambria" panose="02040503050406030204" pitchFamily="18" charset="0"/>
                <a:ea typeface="Cambria" panose="02040503050406030204" pitchFamily="18" charset="0"/>
                <a:cs typeface="Times New Roman" panose="02020603050405020304" pitchFamily="18" charset="0"/>
              </a:rPr>
              <a:t> =7.6 A</a:t>
            </a:r>
          </a:p>
          <a:p>
            <a:pPr algn="ctr">
              <a:lnSpc>
                <a:spcPct val="150000"/>
              </a:lnSpc>
            </a:pPr>
            <a:r>
              <a:rPr lang="en-US" sz="2000" dirty="0">
                <a:latin typeface="Cambria" panose="02040503050406030204" pitchFamily="18" charset="0"/>
                <a:ea typeface="Cambria" panose="02040503050406030204" pitchFamily="18" charset="0"/>
                <a:cs typeface="Times New Roman" panose="02020603050405020304" pitchFamily="18" charset="0"/>
              </a:rPr>
              <a:t>   </a:t>
            </a:r>
          </a:p>
          <a:p>
            <a:pPr algn="ctr">
              <a:lnSpc>
                <a:spcPct val="150000"/>
              </a:lnSpc>
            </a:pPr>
            <a:r>
              <a:rPr lang="en-US" sz="2000" b="1"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P</a:t>
            </a:r>
            <a:r>
              <a:rPr lang="en-US" sz="2000" b="1" baseline="-25000" dirty="0" err="1">
                <a:solidFill>
                  <a:srgbClr val="FF0000"/>
                </a:solidFill>
                <a:latin typeface="Cambria" panose="02040503050406030204" pitchFamily="18" charset="0"/>
                <a:ea typeface="Cambria" panose="02040503050406030204" pitchFamily="18" charset="0"/>
                <a:cs typeface="Times New Roman" panose="02020603050405020304" pitchFamily="18" charset="0"/>
              </a:rPr>
              <a:t>MPP_arry</a:t>
            </a:r>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 = (56 X 7.6) = 425.6 W</a:t>
            </a:r>
          </a:p>
          <a:p>
            <a:pPr algn="ctr">
              <a:lnSpc>
                <a:spcPct val="150000"/>
              </a:lnSpc>
            </a:pPr>
            <a:endPar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a:p>
            <a:pPr marL="300038" indent="-300038" algn="just">
              <a:lnSpc>
                <a:spcPct val="150000"/>
              </a:lnSpc>
              <a:buFont typeface="Arial" panose="020B0604020202020204" pitchFamily="34" charset="0"/>
              <a:buChar char="•"/>
            </a:pPr>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If the proposed algorithm works then we should get around 425.6 W at the output (for any value of connected load) at rated solar irradiance (1000 W/m</a:t>
            </a:r>
            <a:r>
              <a:rPr lang="en-US" sz="2000" b="1" baseline="30000" dirty="0">
                <a:solidFill>
                  <a:srgbClr val="FF0000"/>
                </a:solidFill>
                <a:latin typeface="Cambria" panose="02040503050406030204" pitchFamily="18" charset="0"/>
                <a:ea typeface="Cambria" panose="02040503050406030204" pitchFamily="18" charset="0"/>
                <a:cs typeface="Times New Roman" panose="02020603050405020304" pitchFamily="18" charset="0"/>
              </a:rPr>
              <a:t>2</a:t>
            </a:r>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 and temperature (25</a:t>
            </a:r>
            <a:r>
              <a:rPr lang="en-US" sz="2000" b="1" baseline="30000" dirty="0">
                <a:solidFill>
                  <a:srgbClr val="FF0000"/>
                </a:solidFill>
                <a:latin typeface="Cambria" panose="02040503050406030204" pitchFamily="18" charset="0"/>
                <a:ea typeface="Cambria" panose="02040503050406030204" pitchFamily="18" charset="0"/>
                <a:cs typeface="Times New Roman" panose="02020603050405020304" pitchFamily="18" charset="0"/>
              </a:rPr>
              <a:t>0</a:t>
            </a:r>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C)</a:t>
            </a:r>
          </a:p>
        </p:txBody>
      </p:sp>
    </p:spTree>
    <p:extLst>
      <p:ext uri="{BB962C8B-B14F-4D97-AF65-F5344CB8AC3E}">
        <p14:creationId xmlns:p14="http://schemas.microsoft.com/office/powerpoint/2010/main" val="165081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555776" y="53327"/>
            <a:ext cx="446449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Simulation &amp; Results</a:t>
            </a:r>
          </a:p>
        </p:txBody>
      </p:sp>
      <p:sp>
        <p:nvSpPr>
          <p:cNvPr id="8" name="Slide Number Placeholder 2"/>
          <p:cNvSpPr>
            <a:spLocks noGrp="1"/>
          </p:cNvSpPr>
          <p:nvPr>
            <p:ph type="sldNum" sz="quarter" idx="12"/>
          </p:nvPr>
        </p:nvSpPr>
        <p:spPr>
          <a:xfrm>
            <a:off x="4011608" y="63164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5" name="Content Placeholder 3">
            <a:extLst>
              <a:ext uri="{FF2B5EF4-FFF2-40B4-BE49-F238E27FC236}">
                <a16:creationId xmlns:a16="http://schemas.microsoft.com/office/drawing/2014/main" id="{5A4F41E2-6883-4BFD-BB07-AB6D4CC8A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20170" y="1412776"/>
            <a:ext cx="8854251" cy="345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36863693-4D45-4D46-9A5D-7AEF705F2C18}"/>
              </a:ext>
            </a:extLst>
          </p:cNvPr>
          <p:cNvSpPr txBox="1"/>
          <p:nvPr/>
        </p:nvSpPr>
        <p:spPr>
          <a:xfrm>
            <a:off x="1882256" y="5417610"/>
            <a:ext cx="6555059" cy="369332"/>
          </a:xfrm>
          <a:prstGeom prst="rect">
            <a:avLst/>
          </a:prstGeom>
          <a:noFill/>
        </p:spPr>
        <p:txBody>
          <a:bodyPr wrap="square" rtlCol="0">
            <a:spAutoFit/>
          </a:bodyPr>
          <a:lstStyle/>
          <a:p>
            <a:r>
              <a:rPr lang="en-US" sz="1800" b="1" i="1" dirty="0">
                <a:cs typeface="Times New Roman" panose="02020603050405020304" pitchFamily="18" charset="0"/>
              </a:rPr>
              <a:t>Fig: MATLAB Simulink ® Simulation Circuit (Top Level)</a:t>
            </a:r>
          </a:p>
        </p:txBody>
      </p:sp>
    </p:spTree>
    <p:extLst>
      <p:ext uri="{BB962C8B-B14F-4D97-AF65-F5344CB8AC3E}">
        <p14:creationId xmlns:p14="http://schemas.microsoft.com/office/powerpoint/2010/main" val="328696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1124744"/>
            <a:ext cx="7056784" cy="2862322"/>
          </a:xfrm>
          <a:prstGeom prst="rect">
            <a:avLst/>
          </a:prstGeom>
          <a:noFill/>
        </p:spPr>
        <p:txBody>
          <a:bodyPr wrap="square" rtlCol="0">
            <a:spAutoFit/>
          </a:bodyPr>
          <a:lstStyle/>
          <a:p>
            <a:pPr algn="ctr"/>
            <a:r>
              <a:rPr lang="en-US" sz="6000" b="1" dirty="0">
                <a:solidFill>
                  <a:srgbClr val="FF0000"/>
                </a:solidFill>
                <a:latin typeface="Cambria" panose="02040503050406030204" pitchFamily="18" charset="0"/>
                <a:ea typeface="Cambria" panose="02040503050406030204" pitchFamily="18" charset="0"/>
              </a:rPr>
              <a:t>Maximum Power Point Tracking (MPPT) of PV Panel </a:t>
            </a:r>
          </a:p>
        </p:txBody>
      </p:sp>
    </p:spTree>
    <p:extLst>
      <p:ext uri="{BB962C8B-B14F-4D97-AF65-F5344CB8AC3E}">
        <p14:creationId xmlns:p14="http://schemas.microsoft.com/office/powerpoint/2010/main" val="2694652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555776" y="53327"/>
            <a:ext cx="446449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Simulation &amp; Results</a:t>
            </a:r>
          </a:p>
        </p:txBody>
      </p:sp>
      <p:sp>
        <p:nvSpPr>
          <p:cNvPr id="8" name="Slide Number Placeholder 2"/>
          <p:cNvSpPr>
            <a:spLocks noGrp="1"/>
          </p:cNvSpPr>
          <p:nvPr>
            <p:ph type="sldNum" sz="quarter" idx="12"/>
          </p:nvPr>
        </p:nvSpPr>
        <p:spPr>
          <a:xfrm>
            <a:off x="3932175" y="6287792"/>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17F27976-98F5-4D16-93D9-8B6BE746CFBC}"/>
              </a:ext>
            </a:extLst>
          </p:cNvPr>
          <p:cNvSpPr txBox="1"/>
          <p:nvPr/>
        </p:nvSpPr>
        <p:spPr>
          <a:xfrm>
            <a:off x="-108520" y="3897816"/>
            <a:ext cx="9109197" cy="646331"/>
          </a:xfrm>
          <a:prstGeom prst="rect">
            <a:avLst/>
          </a:prstGeom>
          <a:noFill/>
        </p:spPr>
        <p:txBody>
          <a:bodyPr wrap="square" rtlCol="0">
            <a:spAutoFit/>
          </a:bodyPr>
          <a:lstStyle/>
          <a:p>
            <a:pPr algn="ctr"/>
            <a:r>
              <a:rPr lang="en-US" sz="1800" b="1" i="1" dirty="0">
                <a:cs typeface="Times New Roman" panose="02020603050405020304" pitchFamily="18" charset="0"/>
              </a:rPr>
              <a:t>Fig: Output Power of PV arrays with and without using proposed MPPT algorithm (Solar Irradiance 1000 W/m</a:t>
            </a:r>
            <a:r>
              <a:rPr lang="en-US" sz="1800" b="1" i="1" baseline="30000" dirty="0">
                <a:cs typeface="Times New Roman" panose="02020603050405020304" pitchFamily="18" charset="0"/>
              </a:rPr>
              <a:t>2</a:t>
            </a:r>
            <a:r>
              <a:rPr lang="en-US" sz="1800" b="1" i="1" dirty="0">
                <a:cs typeface="Times New Roman" panose="02020603050405020304" pitchFamily="18" charset="0"/>
              </a:rPr>
              <a:t> and Temp. 25</a:t>
            </a:r>
            <a:r>
              <a:rPr lang="en-US" sz="1800" b="1" i="1" baseline="30000" dirty="0">
                <a:cs typeface="Times New Roman" panose="02020603050405020304" pitchFamily="18" charset="0"/>
              </a:rPr>
              <a:t>0</a:t>
            </a:r>
            <a:r>
              <a:rPr lang="en-US" sz="1800" b="1" i="1" dirty="0">
                <a:cs typeface="Times New Roman" panose="02020603050405020304" pitchFamily="18" charset="0"/>
              </a:rPr>
              <a:t>C, Load = 60</a:t>
            </a:r>
            <a:r>
              <a:rPr lang="el-GR" sz="1800" b="1" i="1" dirty="0">
                <a:cs typeface="Times New Roman" panose="02020603050405020304" pitchFamily="18" charset="0"/>
              </a:rPr>
              <a:t>Ω</a:t>
            </a:r>
            <a:r>
              <a:rPr lang="en-US" sz="1800" b="1" i="1" dirty="0">
                <a:cs typeface="Times New Roman" panose="02020603050405020304" pitchFamily="18" charset="0"/>
              </a:rPr>
              <a:t>)</a:t>
            </a:r>
          </a:p>
        </p:txBody>
      </p:sp>
      <p:sp>
        <p:nvSpPr>
          <p:cNvPr id="14" name="TextBox 13">
            <a:extLst>
              <a:ext uri="{FF2B5EF4-FFF2-40B4-BE49-F238E27FC236}">
                <a16:creationId xmlns:a16="http://schemas.microsoft.com/office/drawing/2014/main" id="{860678B8-C8FB-432C-A6BF-4FCE265D6E85}"/>
              </a:ext>
            </a:extLst>
          </p:cNvPr>
          <p:cNvSpPr txBox="1"/>
          <p:nvPr/>
        </p:nvSpPr>
        <p:spPr>
          <a:xfrm>
            <a:off x="1131108" y="4921509"/>
            <a:ext cx="3879609" cy="432170"/>
          </a:xfrm>
          <a:prstGeom prst="rect">
            <a:avLst/>
          </a:prstGeom>
          <a:noFill/>
        </p:spPr>
        <p:txBody>
          <a:bodyPr wrap="square" rtlCol="0">
            <a:spAutoFit/>
          </a:bodyPr>
          <a:lstStyle/>
          <a:p>
            <a:pPr>
              <a:lnSpc>
                <a:spcPct val="150000"/>
              </a:lnSpc>
            </a:pPr>
            <a:r>
              <a:rPr lang="en-US" sz="1680" dirty="0">
                <a:solidFill>
                  <a:srgbClr val="FF0000"/>
                </a:solidFill>
                <a:latin typeface="Cambria" panose="02040503050406030204" pitchFamily="18" charset="0"/>
                <a:ea typeface="Cambria" panose="02040503050406030204" pitchFamily="18" charset="0"/>
                <a:cs typeface="Times New Roman" panose="02020603050405020304" pitchFamily="18" charset="0"/>
              </a:rPr>
              <a:t>Output Power Using Proposed MPPT</a:t>
            </a:r>
          </a:p>
        </p:txBody>
      </p:sp>
      <p:sp>
        <p:nvSpPr>
          <p:cNvPr id="16" name="Rounded Rectangle 12">
            <a:extLst>
              <a:ext uri="{FF2B5EF4-FFF2-40B4-BE49-F238E27FC236}">
                <a16:creationId xmlns:a16="http://schemas.microsoft.com/office/drawing/2014/main" id="{0AC04371-9696-4812-8371-FBCC5BADB97C}"/>
              </a:ext>
            </a:extLst>
          </p:cNvPr>
          <p:cNvSpPr/>
          <p:nvPr/>
        </p:nvSpPr>
        <p:spPr>
          <a:xfrm>
            <a:off x="4723433" y="5111530"/>
            <a:ext cx="2306003" cy="1532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17" name="Rounded Rectangle 13">
            <a:extLst>
              <a:ext uri="{FF2B5EF4-FFF2-40B4-BE49-F238E27FC236}">
                <a16:creationId xmlns:a16="http://schemas.microsoft.com/office/drawing/2014/main" id="{608D9A0E-416D-4C1A-9118-1E71E0D1B278}"/>
              </a:ext>
            </a:extLst>
          </p:cNvPr>
          <p:cNvSpPr/>
          <p:nvPr/>
        </p:nvSpPr>
        <p:spPr>
          <a:xfrm>
            <a:off x="4723433" y="5661845"/>
            <a:ext cx="2306003" cy="153215"/>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grpSp>
        <p:nvGrpSpPr>
          <p:cNvPr id="18" name="Group 17">
            <a:extLst>
              <a:ext uri="{FF2B5EF4-FFF2-40B4-BE49-F238E27FC236}">
                <a16:creationId xmlns:a16="http://schemas.microsoft.com/office/drawing/2014/main" id="{E2B5A8B1-DF70-4DD1-B85D-8D188791E4DE}"/>
              </a:ext>
            </a:extLst>
          </p:cNvPr>
          <p:cNvGrpSpPr/>
          <p:nvPr/>
        </p:nvGrpSpPr>
        <p:grpSpPr>
          <a:xfrm>
            <a:off x="6469593" y="4771077"/>
            <a:ext cx="559843" cy="352563"/>
            <a:chOff x="7192737" y="2186200"/>
            <a:chExt cx="305496" cy="271250"/>
          </a:xfrm>
        </p:grpSpPr>
        <p:sp>
          <p:nvSpPr>
            <p:cNvPr id="19" name="Flowchart: Merge 18">
              <a:extLst>
                <a:ext uri="{FF2B5EF4-FFF2-40B4-BE49-F238E27FC236}">
                  <a16:creationId xmlns:a16="http://schemas.microsoft.com/office/drawing/2014/main" id="{9FB81697-E339-4B5E-9544-1505CD75DA56}"/>
                </a:ext>
              </a:extLst>
            </p:cNvPr>
            <p:cNvSpPr/>
            <p:nvPr/>
          </p:nvSpPr>
          <p:spPr>
            <a:xfrm>
              <a:off x="7282543" y="2379463"/>
              <a:ext cx="97971" cy="77987"/>
            </a:xfrm>
            <a:prstGeom prst="flowChartMerg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0" name="Rectangle 19">
              <a:extLst>
                <a:ext uri="{FF2B5EF4-FFF2-40B4-BE49-F238E27FC236}">
                  <a16:creationId xmlns:a16="http://schemas.microsoft.com/office/drawing/2014/main" id="{94D276D6-B870-4BBD-9C50-115F0DFFD532}"/>
                </a:ext>
              </a:extLst>
            </p:cNvPr>
            <p:cNvSpPr/>
            <p:nvPr/>
          </p:nvSpPr>
          <p:spPr>
            <a:xfrm>
              <a:off x="7192737" y="2186200"/>
              <a:ext cx="305496" cy="1542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t>398 W</a:t>
              </a:r>
            </a:p>
          </p:txBody>
        </p:sp>
      </p:grpSp>
      <p:grpSp>
        <p:nvGrpSpPr>
          <p:cNvPr id="22" name="Group 21">
            <a:extLst>
              <a:ext uri="{FF2B5EF4-FFF2-40B4-BE49-F238E27FC236}">
                <a16:creationId xmlns:a16="http://schemas.microsoft.com/office/drawing/2014/main" id="{A7B4DD26-2B47-4D08-9919-3A6340125B5C}"/>
              </a:ext>
            </a:extLst>
          </p:cNvPr>
          <p:cNvGrpSpPr/>
          <p:nvPr/>
        </p:nvGrpSpPr>
        <p:grpSpPr>
          <a:xfrm>
            <a:off x="4719146" y="5322706"/>
            <a:ext cx="493733" cy="352563"/>
            <a:chOff x="7192737" y="2186200"/>
            <a:chExt cx="269421" cy="271250"/>
          </a:xfrm>
        </p:grpSpPr>
        <p:sp>
          <p:nvSpPr>
            <p:cNvPr id="23" name="Flowchart: Merge 22">
              <a:extLst>
                <a:ext uri="{FF2B5EF4-FFF2-40B4-BE49-F238E27FC236}">
                  <a16:creationId xmlns:a16="http://schemas.microsoft.com/office/drawing/2014/main" id="{0FBD4129-7A61-4F6F-92C4-D211A27F12D1}"/>
                </a:ext>
              </a:extLst>
            </p:cNvPr>
            <p:cNvSpPr/>
            <p:nvPr/>
          </p:nvSpPr>
          <p:spPr>
            <a:xfrm>
              <a:off x="7282543" y="2379463"/>
              <a:ext cx="97971" cy="77987"/>
            </a:xfrm>
            <a:prstGeom prst="flowChartMerg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4" name="Rectangle 23">
              <a:extLst>
                <a:ext uri="{FF2B5EF4-FFF2-40B4-BE49-F238E27FC236}">
                  <a16:creationId xmlns:a16="http://schemas.microsoft.com/office/drawing/2014/main" id="{ABADF804-F974-4118-9416-12D03D8D6993}"/>
                </a:ext>
              </a:extLst>
            </p:cNvPr>
            <p:cNvSpPr/>
            <p:nvPr/>
          </p:nvSpPr>
          <p:spPr>
            <a:xfrm>
              <a:off x="7192737" y="2186200"/>
              <a:ext cx="269421" cy="1945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45" dirty="0"/>
                <a:t>30W</a:t>
              </a:r>
            </a:p>
          </p:txBody>
        </p:sp>
      </p:grpSp>
      <p:sp>
        <p:nvSpPr>
          <p:cNvPr id="25" name="Rounded Rectangle 21">
            <a:extLst>
              <a:ext uri="{FF2B5EF4-FFF2-40B4-BE49-F238E27FC236}">
                <a16:creationId xmlns:a16="http://schemas.microsoft.com/office/drawing/2014/main" id="{14D06C56-CED9-48CD-98D1-780E0E1BEA32}"/>
              </a:ext>
            </a:extLst>
          </p:cNvPr>
          <p:cNvSpPr/>
          <p:nvPr/>
        </p:nvSpPr>
        <p:spPr>
          <a:xfrm>
            <a:off x="4719146" y="5123640"/>
            <a:ext cx="1997314" cy="14110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6" name="Rounded Rectangle 22">
            <a:extLst>
              <a:ext uri="{FF2B5EF4-FFF2-40B4-BE49-F238E27FC236}">
                <a16:creationId xmlns:a16="http://schemas.microsoft.com/office/drawing/2014/main" id="{FB83F3ED-5F77-474E-A659-63C1AA2C11D6}"/>
              </a:ext>
            </a:extLst>
          </p:cNvPr>
          <p:cNvSpPr/>
          <p:nvPr/>
        </p:nvSpPr>
        <p:spPr>
          <a:xfrm>
            <a:off x="4719146" y="5674611"/>
            <a:ext cx="246867" cy="14044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7" name="TextBox 26">
            <a:extLst>
              <a:ext uri="{FF2B5EF4-FFF2-40B4-BE49-F238E27FC236}">
                <a16:creationId xmlns:a16="http://schemas.microsoft.com/office/drawing/2014/main" id="{91DA5109-E9D7-4B8F-AB65-E51FD702614C}"/>
              </a:ext>
            </a:extLst>
          </p:cNvPr>
          <p:cNvSpPr txBox="1"/>
          <p:nvPr/>
        </p:nvSpPr>
        <p:spPr>
          <a:xfrm>
            <a:off x="1706639" y="5478260"/>
            <a:ext cx="2893140" cy="432170"/>
          </a:xfrm>
          <a:prstGeom prst="rect">
            <a:avLst/>
          </a:prstGeom>
          <a:noFill/>
        </p:spPr>
        <p:txBody>
          <a:bodyPr wrap="square" rtlCol="0">
            <a:spAutoFit/>
          </a:bodyPr>
          <a:lstStyle/>
          <a:p>
            <a:pPr>
              <a:lnSpc>
                <a:spcPct val="150000"/>
              </a:lnSpc>
            </a:pPr>
            <a:r>
              <a:rPr lang="en-US" sz="1680" dirty="0">
                <a:solidFill>
                  <a:srgbClr val="00B050"/>
                </a:solidFill>
                <a:latin typeface="Cambria" panose="02040503050406030204" pitchFamily="18" charset="0"/>
                <a:ea typeface="Cambria" panose="02040503050406030204" pitchFamily="18" charset="0"/>
                <a:cs typeface="Times New Roman" panose="02020603050405020304" pitchFamily="18" charset="0"/>
              </a:rPr>
              <a:t>Output Power without MPPT</a:t>
            </a:r>
          </a:p>
        </p:txBody>
      </p:sp>
      <p:pic>
        <p:nvPicPr>
          <p:cNvPr id="28" name="Picture 27">
            <a:extLst>
              <a:ext uri="{FF2B5EF4-FFF2-40B4-BE49-F238E27FC236}">
                <a16:creationId xmlns:a16="http://schemas.microsoft.com/office/drawing/2014/main" id="{CCE223B9-3600-4876-9342-7C32EB0853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47664" y="520596"/>
            <a:ext cx="5661248" cy="3268217"/>
          </a:xfrm>
          <a:prstGeom prst="rect">
            <a:avLst/>
          </a:prstGeom>
          <a:noFill/>
          <a:ln>
            <a:noFill/>
          </a:ln>
        </p:spPr>
      </p:pic>
    </p:spTree>
    <p:extLst>
      <p:ext uri="{BB962C8B-B14F-4D97-AF65-F5344CB8AC3E}">
        <p14:creationId xmlns:p14="http://schemas.microsoft.com/office/powerpoint/2010/main" val="244819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500"/>
                            </p:stCondLst>
                            <p:childTnLst>
                              <p:par>
                                <p:cTn id="15" presetID="1" presetClass="entr" presetSubtype="0" fill="hold" nodeType="afterEffect">
                                  <p:stCondLst>
                                    <p:cond delay="15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650"/>
                            </p:stCondLst>
                            <p:childTnLst>
                              <p:par>
                                <p:cTn id="18" presetID="1"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par>
                          <p:cTn id="20" fill="hold">
                            <p:stCondLst>
                              <p:cond delay="650"/>
                            </p:stCondLst>
                            <p:childTnLst>
                              <p:par>
                                <p:cTn id="21" presetID="1"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650"/>
                            </p:stCondLst>
                            <p:childTnLst>
                              <p:par>
                                <p:cTn id="24" presetID="22" presetClass="entr" presetSubtype="8"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childTnLst>
                          </p:cTn>
                        </p:par>
                        <p:par>
                          <p:cTn id="27" fill="hold">
                            <p:stCondLst>
                              <p:cond delay="1150"/>
                            </p:stCondLst>
                            <p:childTnLst>
                              <p:par>
                                <p:cTn id="28" presetID="1" presetClass="entr" presetSubtype="0" fill="hold" nodeType="afterEffect">
                                  <p:stCondLst>
                                    <p:cond delay="10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animBg="1"/>
      <p:bldP spid="25" grpId="0" animBg="1"/>
      <p:bldP spid="26" grpId="0" animBg="1"/>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95836" y="116632"/>
            <a:ext cx="295232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Reference</a:t>
            </a:r>
          </a:p>
        </p:txBody>
      </p:sp>
      <p:sp>
        <p:nvSpPr>
          <p:cNvPr id="29" name="Rectangle 28">
            <a:extLst>
              <a:ext uri="{FF2B5EF4-FFF2-40B4-BE49-F238E27FC236}">
                <a16:creationId xmlns:a16="http://schemas.microsoft.com/office/drawing/2014/main" id="{42388748-C47E-4DFF-B666-29ADD87C2EB1}"/>
              </a:ext>
            </a:extLst>
          </p:cNvPr>
          <p:cNvSpPr/>
          <p:nvPr/>
        </p:nvSpPr>
        <p:spPr>
          <a:xfrm>
            <a:off x="233772" y="908720"/>
            <a:ext cx="8676456" cy="3370666"/>
          </a:xfrm>
          <a:prstGeom prst="rect">
            <a:avLst/>
          </a:prstGeom>
        </p:spPr>
        <p:txBody>
          <a:bodyPr wrap="square">
            <a:spAutoFit/>
          </a:bodyPr>
          <a:lstStyle/>
          <a:p>
            <a:pPr marL="281286" indent="-281286" algn="just">
              <a:lnSpc>
                <a:spcPct val="150000"/>
              </a:lnSpc>
              <a:buFont typeface="Arial" panose="020B0604020202020204" pitchFamily="34" charset="0"/>
              <a:buChar char="•"/>
              <a:tabLst>
                <a:tab pos="393799" algn="l"/>
              </a:tabLst>
            </a:pP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Kalogirou</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Soteris</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 “Solar energy engineering: processes and systems”, Academic Press, 2009.</a:t>
            </a:r>
          </a:p>
          <a:p>
            <a:pPr marL="281286" indent="-281286" algn="just">
              <a:lnSpc>
                <a:spcPct val="150000"/>
              </a:lnSpc>
              <a:buFont typeface="Arial" panose="020B0604020202020204" pitchFamily="34" charset="0"/>
              <a:buChar char="•"/>
              <a:tabLst>
                <a:tab pos="393799" algn="l"/>
              </a:tabLst>
            </a:pP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Boyle, Godfrey. </a:t>
            </a:r>
            <a:r>
              <a:rPr lang="en-US" sz="1600" i="1" dirty="0">
                <a:solidFill>
                  <a:srgbClr val="000000"/>
                </a:solidFill>
                <a:latin typeface="Cambria" panose="02040503050406030204" pitchFamily="18" charset="0"/>
                <a:ea typeface="Cambria" panose="02040503050406030204" pitchFamily="18" charset="0"/>
                <a:cs typeface="Helvetica" panose="020B0604020202020204" pitchFamily="34" charset="0"/>
              </a:rPr>
              <a:t>Renewable energy</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OXFORD University press, 2004.</a:t>
            </a:r>
          </a:p>
          <a:p>
            <a:pPr marL="281286" indent="-281286" algn="just">
              <a:lnSpc>
                <a:spcPct val="150000"/>
              </a:lnSpc>
              <a:buFont typeface="Arial" panose="020B0604020202020204" pitchFamily="34" charset="0"/>
              <a:buChar char="•"/>
              <a:tabLst>
                <a:tab pos="393799" algn="l"/>
              </a:tabLst>
            </a:pP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Jain,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Sachin</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and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Vivek</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Agarwal. "A single-stage grid connected inverter topology for solar PV systems with maximum power point tracking." </a:t>
            </a:r>
            <a:r>
              <a:rPr lang="en-US" sz="1600" i="1" dirty="0">
                <a:solidFill>
                  <a:srgbClr val="000000"/>
                </a:solidFill>
                <a:latin typeface="Cambria" panose="02040503050406030204" pitchFamily="18" charset="0"/>
                <a:ea typeface="Cambria" panose="02040503050406030204" pitchFamily="18" charset="0"/>
                <a:cs typeface="Helvetica" panose="020B0604020202020204" pitchFamily="34" charset="0"/>
              </a:rPr>
              <a:t>Power Electronics, IEEE Transactions on</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22.5 (2007): 1928-1940.</a:t>
            </a:r>
          </a:p>
          <a:p>
            <a:pPr marL="281286" indent="-281286" algn="just">
              <a:lnSpc>
                <a:spcPct val="150000"/>
              </a:lnSpc>
              <a:buFont typeface="Arial" panose="020B0604020202020204" pitchFamily="34" charset="0"/>
              <a:buChar char="•"/>
              <a:tabLst>
                <a:tab pos="393799" algn="l"/>
              </a:tabLst>
            </a:pP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Reddy, P.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Jayarama</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t>
            </a:r>
            <a:r>
              <a:rPr lang="en-US" sz="1600" i="1" dirty="0">
                <a:solidFill>
                  <a:srgbClr val="000000"/>
                </a:solidFill>
                <a:latin typeface="Cambria" panose="02040503050406030204" pitchFamily="18" charset="0"/>
                <a:ea typeface="Cambria" panose="02040503050406030204" pitchFamily="18" charset="0"/>
                <a:cs typeface="Helvetica" panose="020B0604020202020204" pitchFamily="34" charset="0"/>
              </a:rPr>
              <a:t>Science technology of photovoltaics</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BS publications, 2010.</a:t>
            </a:r>
          </a:p>
          <a:p>
            <a:pPr marL="281286" indent="-281286" algn="just">
              <a:lnSpc>
                <a:spcPct val="150000"/>
              </a:lnSpc>
              <a:buFont typeface="Arial" panose="020B0604020202020204" pitchFamily="34" charset="0"/>
              <a:buChar char="•"/>
              <a:tabLst>
                <a:tab pos="393799" algn="l"/>
              </a:tabLst>
            </a:pP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Energy Technology,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B.B.Parulekar</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S.Rao</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Khanna Publishers, India.</a:t>
            </a:r>
          </a:p>
          <a:p>
            <a:pPr marL="281286" indent="-281286" algn="just">
              <a:lnSpc>
                <a:spcPct val="150000"/>
              </a:lnSpc>
              <a:buFont typeface="Arial" panose="020B0604020202020204" pitchFamily="34" charset="0"/>
              <a:buChar char="•"/>
              <a:tabLst>
                <a:tab pos="393799" algn="l"/>
              </a:tabLst>
            </a:pP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J. F. </a:t>
            </a:r>
            <a:r>
              <a:rPr lang="en-US" sz="1600" dirty="0" err="1">
                <a:solidFill>
                  <a:srgbClr val="000000"/>
                </a:solidFill>
                <a:latin typeface="Cambria" panose="02040503050406030204" pitchFamily="18" charset="0"/>
                <a:ea typeface="Cambria" panose="02040503050406030204" pitchFamily="18" charset="0"/>
                <a:cs typeface="Helvetica" panose="020B0604020202020204" pitchFamily="34" charset="0"/>
              </a:rPr>
              <a:t>Manwell</a:t>
            </a:r>
            <a:r>
              <a:rPr lang="en-US" sz="1600" dirty="0">
                <a:solidFill>
                  <a:srgbClr val="000000"/>
                </a:solidFill>
                <a:latin typeface="Cambria" panose="02040503050406030204" pitchFamily="18" charset="0"/>
                <a:ea typeface="Cambria" panose="02040503050406030204" pitchFamily="18" charset="0"/>
                <a:cs typeface="Helvetica" panose="020B0604020202020204" pitchFamily="34" charset="0"/>
              </a:rPr>
              <a:t>,  Jon G. McGowan, Anthony L. Rogers, “Wind Energy Explained: Theory, Design and Application”,  Wiley</a:t>
            </a:r>
          </a:p>
        </p:txBody>
      </p:sp>
      <p:sp>
        <p:nvSpPr>
          <p:cNvPr id="30" name="Slide Number Placeholder 2">
            <a:extLst>
              <a:ext uri="{FF2B5EF4-FFF2-40B4-BE49-F238E27FC236}">
                <a16:creationId xmlns:a16="http://schemas.microsoft.com/office/drawing/2014/main" id="{76EB4BBC-8CDA-4D24-8A5E-C83E6EAEEA41}"/>
              </a:ext>
            </a:extLst>
          </p:cNvPr>
          <p:cNvSpPr>
            <a:spLocks noGrp="1"/>
          </p:cNvSpPr>
          <p:nvPr>
            <p:ph type="sldNum" sz="quarter" idx="12"/>
          </p:nvPr>
        </p:nvSpPr>
        <p:spPr>
          <a:xfrm>
            <a:off x="3932175" y="6287792"/>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979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25250" y="79892"/>
            <a:ext cx="317412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What is MPPT?</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E67D42-2CA5-4924-A3E2-5932372405B3}"/>
              </a:ext>
            </a:extLst>
          </p:cNvPr>
          <p:cNvSpPr/>
          <p:nvPr/>
        </p:nvSpPr>
        <p:spPr>
          <a:xfrm>
            <a:off x="107504" y="1484784"/>
            <a:ext cx="8928992" cy="3416320"/>
          </a:xfrm>
          <a:prstGeom prst="rect">
            <a:avLst/>
          </a:prstGeom>
        </p:spPr>
        <p:txBody>
          <a:bodyPr wrap="square">
            <a:spAutoFit/>
          </a:bodyPr>
          <a:lstStyle/>
          <a:p>
            <a:pPr marL="342900" indent="-342900" algn="just">
              <a:buFont typeface="Wingdings" panose="05000000000000000000" pitchFamily="2" charset="2"/>
              <a:buChar char="q"/>
            </a:pPr>
            <a:r>
              <a:rPr lang="en-US" sz="2400" b="1" dirty="0">
                <a:solidFill>
                  <a:srgbClr val="FF0000"/>
                </a:solidFill>
                <a:latin typeface="Cambria" panose="02040503050406030204" pitchFamily="18" charset="0"/>
                <a:ea typeface="Cambria" panose="02040503050406030204" pitchFamily="18" charset="0"/>
              </a:rPr>
              <a:t>MPPT or Maximum Power Point Tracking </a:t>
            </a:r>
            <a:r>
              <a:rPr lang="en-US" sz="2400" b="1" dirty="0">
                <a:latin typeface="Cambria" panose="02040503050406030204" pitchFamily="18" charset="0"/>
                <a:ea typeface="Cambria" panose="02040503050406030204" pitchFamily="18" charset="0"/>
              </a:rPr>
              <a:t>is algorithm that included in charge controllers used for extracting maximum available power from PV module under certain conditions. </a:t>
            </a:r>
          </a:p>
          <a:p>
            <a:pPr marL="342900" indent="-342900" algn="just">
              <a:buFont typeface="Wingdings" panose="05000000000000000000" pitchFamily="2" charset="2"/>
              <a:buChar char="q"/>
            </a:pPr>
            <a:endParaRPr lang="en-US" sz="2400" b="1"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endParaRPr lang="en-US" sz="2400" b="1"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sz="2400" b="1" dirty="0">
                <a:latin typeface="Cambria" panose="02040503050406030204" pitchFamily="18" charset="0"/>
                <a:ea typeface="Cambria" panose="02040503050406030204" pitchFamily="18" charset="0"/>
              </a:rPr>
              <a:t>The voltage at which PV module can produce maximum power is called maximum power point (or peak power voltage). Maximum power varies with solar radiation, ambient temperature and solar cell temperature.</a:t>
            </a:r>
          </a:p>
        </p:txBody>
      </p:sp>
    </p:spTree>
    <p:extLst>
      <p:ext uri="{BB962C8B-B14F-4D97-AF65-F5344CB8AC3E}">
        <p14:creationId xmlns:p14="http://schemas.microsoft.com/office/powerpoint/2010/main" val="37584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26710" y="71680"/>
            <a:ext cx="413903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How MPPT works?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05CDE2D-9A7E-4603-920E-D6243A7C6C39}"/>
              </a:ext>
            </a:extLst>
          </p:cNvPr>
          <p:cNvSpPr/>
          <p:nvPr/>
        </p:nvSpPr>
        <p:spPr>
          <a:xfrm>
            <a:off x="0" y="778960"/>
            <a:ext cx="9034569" cy="2308324"/>
          </a:xfrm>
          <a:prstGeom prst="rect">
            <a:avLst/>
          </a:prstGeom>
        </p:spPr>
        <p:txBody>
          <a:bodyPr wrap="square">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ea typeface="PMingLiU" pitchFamily="18" charset="-120"/>
              </a:rPr>
              <a:t>The major principle of MPPT is to extract the maximum available power from PV module by making them operate at the most efficient voltage (maximum power point). </a:t>
            </a:r>
          </a:p>
          <a:p>
            <a:pPr marL="342900" indent="-342900" algn="just">
              <a:buFont typeface="Wingdings" panose="05000000000000000000" pitchFamily="2" charset="2"/>
              <a:buChar char="q"/>
            </a:pPr>
            <a:endParaRPr lang="en-US" sz="2400" b="1" dirty="0">
              <a:solidFill>
                <a:srgbClr val="FF0000"/>
              </a:solidFill>
              <a:latin typeface="Times New Roman" panose="02020603050405020304" pitchFamily="18" charset="0"/>
              <a:ea typeface="PMingLiU" pitchFamily="18" charset="-120"/>
            </a:endParaRPr>
          </a:p>
          <a:p>
            <a:pPr marL="342900" indent="-342900" algn="just">
              <a:buFont typeface="Wingdings" panose="05000000000000000000" pitchFamily="2" charset="2"/>
              <a:buChar char="q"/>
            </a:pPr>
            <a:endParaRPr lang="en-US" sz="2400" b="1" dirty="0">
              <a:solidFill>
                <a:srgbClr val="FF0000"/>
              </a:solidFill>
              <a:latin typeface="Times New Roman" panose="02020603050405020304" pitchFamily="18" charset="0"/>
              <a:ea typeface="PMingLiU" pitchFamily="18" charset="-120"/>
            </a:endParaRPr>
          </a:p>
          <a:p>
            <a:pPr marL="342900" indent="-342900" algn="just">
              <a:buFont typeface="Wingdings" panose="05000000000000000000" pitchFamily="2" charset="2"/>
              <a:buChar char="q"/>
            </a:pPr>
            <a:r>
              <a:rPr lang="en-US" sz="2400" b="1" dirty="0">
                <a:solidFill>
                  <a:srgbClr val="FF0000"/>
                </a:solidFill>
                <a:latin typeface="Times New Roman" panose="02020603050405020304" pitchFamily="18" charset="0"/>
                <a:ea typeface="PMingLiU" pitchFamily="18" charset="-120"/>
              </a:rPr>
              <a:t>MPPT is most effective under these conditions:</a:t>
            </a:r>
          </a:p>
        </p:txBody>
      </p:sp>
      <p:graphicFrame>
        <p:nvGraphicFramePr>
          <p:cNvPr id="13" name="Table 12">
            <a:extLst>
              <a:ext uri="{FF2B5EF4-FFF2-40B4-BE49-F238E27FC236}">
                <a16:creationId xmlns:a16="http://schemas.microsoft.com/office/drawing/2014/main" id="{E4CFABB8-9D14-45AD-B0B1-463277916A7A}"/>
              </a:ext>
            </a:extLst>
          </p:cNvPr>
          <p:cNvGraphicFramePr>
            <a:graphicFrameLocks noGrp="1"/>
          </p:cNvGraphicFramePr>
          <p:nvPr>
            <p:extLst>
              <p:ext uri="{D42A27DB-BD31-4B8C-83A1-F6EECF244321}">
                <p14:modId xmlns:p14="http://schemas.microsoft.com/office/powerpoint/2010/main" val="2924190193"/>
              </p:ext>
            </p:extLst>
          </p:nvPr>
        </p:nvGraphicFramePr>
        <p:xfrm>
          <a:off x="225974" y="3087284"/>
          <a:ext cx="8772602" cy="2346960"/>
        </p:xfrm>
        <a:graphic>
          <a:graphicData uri="http://schemas.openxmlformats.org/drawingml/2006/table">
            <a:tbl>
              <a:tblPr/>
              <a:tblGrid>
                <a:gridCol w="341313">
                  <a:extLst>
                    <a:ext uri="{9D8B030D-6E8A-4147-A177-3AD203B41FA5}">
                      <a16:colId xmlns:a16="http://schemas.microsoft.com/office/drawing/2014/main" val="554525227"/>
                    </a:ext>
                  </a:extLst>
                </a:gridCol>
                <a:gridCol w="8431289">
                  <a:extLst>
                    <a:ext uri="{9D8B030D-6E8A-4147-A177-3AD203B41FA5}">
                      <a16:colId xmlns:a16="http://schemas.microsoft.com/office/drawing/2014/main" val="3393408955"/>
                    </a:ext>
                  </a:extLst>
                </a:gridCol>
              </a:tblGrid>
              <a:tr h="579679">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algn="just"/>
                      <a:endParaRPr lang="en-US" sz="2200" b="1" dirty="0">
                        <a:latin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marL="342900" indent="-342900"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Cold weather, cloudy or hazy days: Normally, PV module works better at cold temperatures and MPPT is utilized to extract maximum power available from them.</a:t>
                      </a:r>
                    </a:p>
                    <a:p>
                      <a:pPr algn="just"/>
                      <a:endParaRPr lang="en-US" sz="2200" b="1" dirty="0">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89891510"/>
                  </a:ext>
                </a:extLst>
              </a:tr>
              <a:tr h="518160">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algn="just"/>
                      <a:endParaRPr lang="en-US" sz="2200" b="1" dirty="0">
                        <a:latin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marL="342900" indent="-342900" algn="just">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When battery is deeply discharged: MPPT can extract more current and charge the battery if the state of charge in the battery is lowers.</a:t>
                      </a: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80338277"/>
                  </a:ext>
                </a:extLst>
              </a:tr>
            </a:tbl>
          </a:graphicData>
        </a:graphic>
      </p:graphicFrame>
    </p:spTree>
    <p:extLst>
      <p:ext uri="{BB962C8B-B14F-4D97-AF65-F5344CB8AC3E}">
        <p14:creationId xmlns:p14="http://schemas.microsoft.com/office/powerpoint/2010/main" val="170328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8558" y="79860"/>
            <a:ext cx="4229153" cy="46166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2400" b="1" dirty="0">
                <a:latin typeface="Cambria" panose="02040503050406030204" pitchFamily="18" charset="0"/>
                <a:ea typeface="Cambria" panose="02040503050406030204" pitchFamily="18" charset="0"/>
                <a:cs typeface="Times New Roman" pitchFamily="18" charset="0"/>
              </a:rPr>
              <a:t>Why do we need MPPT?</a:t>
            </a:r>
          </a:p>
        </p:txBody>
      </p:sp>
      <p:sp>
        <p:nvSpPr>
          <p:cNvPr id="8" name="Slide Number Placeholder 2"/>
          <p:cNvSpPr>
            <a:spLocks noGrp="1"/>
          </p:cNvSpPr>
          <p:nvPr>
            <p:ph type="sldNum" sz="quarter" idx="12"/>
          </p:nvPr>
        </p:nvSpPr>
        <p:spPr>
          <a:xfrm>
            <a:off x="3893568" y="63256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6688075" y="6290676"/>
            <a:ext cx="2592288" cy="400110"/>
          </a:xfrm>
          <a:prstGeom prst="rect">
            <a:avLst/>
          </a:prstGeom>
          <a:noFill/>
          <a:ln w="9525">
            <a:noFill/>
            <a:miter lim="800000"/>
            <a:headEnd/>
            <a:tailEnd/>
          </a:ln>
        </p:spPr>
        <p:txBody>
          <a:bodyPr wrap="square">
            <a:spAutoFit/>
          </a:bodyPr>
          <a:lstStyle/>
          <a:p>
            <a:r>
              <a:rPr lang="en-US" sz="2000" b="1" dirty="0">
                <a:latin typeface="Cambria" panose="02040503050406030204" pitchFamily="18" charset="0"/>
                <a:ea typeface="Cambria" panose="02040503050406030204" pitchFamily="18" charset="0"/>
                <a:cs typeface="Times New Roman" pitchFamily="18" charset="0"/>
              </a:rPr>
              <a:t>Dr. Md. Rifat Hazari</a:t>
            </a:r>
          </a:p>
        </p:txBody>
      </p:sp>
      <p:pic>
        <p:nvPicPr>
          <p:cNvPr id="7" name="Picture 6">
            <a:extLst>
              <a:ext uri="{FF2B5EF4-FFF2-40B4-BE49-F238E27FC236}">
                <a16:creationId xmlns:a16="http://schemas.microsoft.com/office/drawing/2014/main" id="{B4D9E7D5-1CBA-4F3D-8BCF-8A24F1ABC479}"/>
              </a:ext>
            </a:extLst>
          </p:cNvPr>
          <p:cNvPicPr>
            <a:picLocks noChangeAspect="1"/>
          </p:cNvPicPr>
          <p:nvPr/>
        </p:nvPicPr>
        <p:blipFill>
          <a:blip r:embed="rId3"/>
          <a:stretch>
            <a:fillRect/>
          </a:stretch>
        </p:blipFill>
        <p:spPr>
          <a:xfrm>
            <a:off x="4117238" y="4569284"/>
            <a:ext cx="4952701" cy="2270995"/>
          </a:xfrm>
          <a:prstGeom prst="rect">
            <a:avLst/>
          </a:prstGeom>
        </p:spPr>
      </p:pic>
      <p:pic>
        <p:nvPicPr>
          <p:cNvPr id="10" name="Picture 9">
            <a:extLst>
              <a:ext uri="{FF2B5EF4-FFF2-40B4-BE49-F238E27FC236}">
                <a16:creationId xmlns:a16="http://schemas.microsoft.com/office/drawing/2014/main" id="{28CDB3B4-8E6E-4F53-A795-4C9DB45327B6}"/>
              </a:ext>
            </a:extLst>
          </p:cNvPr>
          <p:cNvPicPr>
            <a:picLocks noChangeAspect="1"/>
          </p:cNvPicPr>
          <p:nvPr/>
        </p:nvPicPr>
        <p:blipFill>
          <a:blip r:embed="rId3"/>
          <a:stretch>
            <a:fillRect/>
          </a:stretch>
        </p:blipFill>
        <p:spPr>
          <a:xfrm>
            <a:off x="4133163" y="2528621"/>
            <a:ext cx="4952701" cy="2270995"/>
          </a:xfrm>
          <a:prstGeom prst="rect">
            <a:avLst/>
          </a:prstGeom>
        </p:spPr>
      </p:pic>
      <p:pic>
        <p:nvPicPr>
          <p:cNvPr id="11" name="Picture 10">
            <a:extLst>
              <a:ext uri="{FF2B5EF4-FFF2-40B4-BE49-F238E27FC236}">
                <a16:creationId xmlns:a16="http://schemas.microsoft.com/office/drawing/2014/main" id="{313B8A5D-82DD-4BA0-8A94-237A0BD04619}"/>
              </a:ext>
            </a:extLst>
          </p:cNvPr>
          <p:cNvPicPr>
            <a:picLocks noChangeAspect="1"/>
          </p:cNvPicPr>
          <p:nvPr/>
        </p:nvPicPr>
        <p:blipFill>
          <a:blip r:embed="rId4"/>
          <a:stretch>
            <a:fillRect/>
          </a:stretch>
        </p:blipFill>
        <p:spPr>
          <a:xfrm>
            <a:off x="0" y="789613"/>
            <a:ext cx="3834567" cy="2227507"/>
          </a:xfrm>
          <a:prstGeom prst="rect">
            <a:avLst/>
          </a:prstGeom>
        </p:spPr>
      </p:pic>
      <p:grpSp>
        <p:nvGrpSpPr>
          <p:cNvPr id="20" name="Group 19">
            <a:extLst>
              <a:ext uri="{FF2B5EF4-FFF2-40B4-BE49-F238E27FC236}">
                <a16:creationId xmlns:a16="http://schemas.microsoft.com/office/drawing/2014/main" id="{1F257AE1-049F-4B8B-9A84-33AE0892EADF}"/>
              </a:ext>
            </a:extLst>
          </p:cNvPr>
          <p:cNvGrpSpPr/>
          <p:nvPr/>
        </p:nvGrpSpPr>
        <p:grpSpPr>
          <a:xfrm>
            <a:off x="7719011" y="2456671"/>
            <a:ext cx="882520" cy="462195"/>
            <a:chOff x="7393501" y="2303014"/>
            <a:chExt cx="840495" cy="440186"/>
          </a:xfrm>
        </p:grpSpPr>
        <p:sp>
          <p:nvSpPr>
            <p:cNvPr id="21" name="TextBox 20">
              <a:extLst>
                <a:ext uri="{FF2B5EF4-FFF2-40B4-BE49-F238E27FC236}">
                  <a16:creationId xmlns:a16="http://schemas.microsoft.com/office/drawing/2014/main" id="{B3C1525E-1407-46EE-8B9D-BB40EECDF446}"/>
                </a:ext>
              </a:extLst>
            </p:cNvPr>
            <p:cNvSpPr txBox="1"/>
            <p:nvPr/>
          </p:nvSpPr>
          <p:spPr>
            <a:xfrm>
              <a:off x="7393501" y="2303014"/>
              <a:ext cx="840495" cy="364935"/>
            </a:xfrm>
            <a:prstGeom prst="rect">
              <a:avLst/>
            </a:prstGeom>
            <a:noFill/>
          </p:spPr>
          <p:txBody>
            <a:bodyPr wrap="square" rtlCol="0">
              <a:spAutoFit/>
            </a:bodyPr>
            <a:lstStyle/>
            <a:p>
              <a:pPr defTabSz="960120" eaLnBrk="1" fontAlgn="auto" hangingPunct="1">
                <a:spcBef>
                  <a:spcPts val="0"/>
                </a:spcBef>
                <a:spcAft>
                  <a:spcPts val="0"/>
                </a:spcAft>
              </a:pPr>
              <a:r>
                <a:rPr kumimoji="0" lang="en-US" sz="1890" b="1" kern="0" dirty="0" err="1">
                  <a:solidFill>
                    <a:srgbClr val="C00000"/>
                  </a:solidFill>
                  <a:cs typeface="Times New Roman" panose="02020603050405020304" pitchFamily="18" charset="0"/>
                </a:rPr>
                <a:t>P</a:t>
              </a:r>
              <a:r>
                <a:rPr kumimoji="0" lang="en-US" sz="1890" b="1" kern="0" baseline="-25000" dirty="0" err="1">
                  <a:solidFill>
                    <a:srgbClr val="C00000"/>
                  </a:solidFill>
                  <a:cs typeface="Times New Roman" panose="02020603050405020304" pitchFamily="18" charset="0"/>
                </a:rPr>
                <a:t>max</a:t>
              </a:r>
              <a:endParaRPr kumimoji="0" lang="en-US" sz="1890" b="1" kern="0" baseline="-25000" dirty="0">
                <a:solidFill>
                  <a:srgbClr val="C00000"/>
                </a:solidFill>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4F58C583-A384-4C38-A6B4-DAF7908F4D6E}"/>
                </a:ext>
              </a:extLst>
            </p:cNvPr>
            <p:cNvCxnSpPr/>
            <p:nvPr/>
          </p:nvCxnSpPr>
          <p:spPr>
            <a:xfrm flipV="1">
              <a:off x="7393501" y="2602523"/>
              <a:ext cx="88753" cy="1406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5FB7AA1C-AC35-44D4-848C-6623FC87A7B8}"/>
              </a:ext>
            </a:extLst>
          </p:cNvPr>
          <p:cNvSpPr/>
          <p:nvPr/>
        </p:nvSpPr>
        <p:spPr>
          <a:xfrm>
            <a:off x="4682580" y="2931021"/>
            <a:ext cx="2993289" cy="1464953"/>
          </a:xfrm>
          <a:prstGeom prst="rect">
            <a:avLst/>
          </a:prstGeom>
          <a:solidFill>
            <a:srgbClr val="C00000">
              <a:alpha val="58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24" name="Rectangle 23">
            <a:extLst>
              <a:ext uri="{FF2B5EF4-FFF2-40B4-BE49-F238E27FC236}">
                <a16:creationId xmlns:a16="http://schemas.microsoft.com/office/drawing/2014/main" id="{8F09EF38-14AE-48D9-A94A-6C10B8FC34C2}"/>
              </a:ext>
            </a:extLst>
          </p:cNvPr>
          <p:cNvSpPr/>
          <p:nvPr/>
        </p:nvSpPr>
        <p:spPr>
          <a:xfrm>
            <a:off x="6241411" y="2920711"/>
            <a:ext cx="1434458" cy="1464953"/>
          </a:xfrm>
          <a:prstGeom prst="rect">
            <a:avLst/>
          </a:prstGeom>
          <a:pattFill prst="wdUp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25" name="TextBox 24">
            <a:extLst>
              <a:ext uri="{FF2B5EF4-FFF2-40B4-BE49-F238E27FC236}">
                <a16:creationId xmlns:a16="http://schemas.microsoft.com/office/drawing/2014/main" id="{41743CB9-6CD8-44C2-A25A-357E94C58B48}"/>
              </a:ext>
            </a:extLst>
          </p:cNvPr>
          <p:cNvSpPr txBox="1"/>
          <p:nvPr/>
        </p:nvSpPr>
        <p:spPr>
          <a:xfrm>
            <a:off x="6345794" y="3030264"/>
            <a:ext cx="1225691" cy="1126462"/>
          </a:xfrm>
          <a:prstGeom prst="rect">
            <a:avLst/>
          </a:prstGeom>
          <a:noFill/>
        </p:spPr>
        <p:txBody>
          <a:bodyPr wrap="square" rtlCol="0">
            <a:spAutoFit/>
          </a:bodyPr>
          <a:lstStyle/>
          <a:p>
            <a:pPr algn="ctr" defTabSz="960120" eaLnBrk="1" fontAlgn="auto" hangingPunct="1">
              <a:spcBef>
                <a:spcPts val="0"/>
              </a:spcBef>
              <a:spcAft>
                <a:spcPts val="0"/>
              </a:spcAft>
            </a:pPr>
            <a:r>
              <a:rPr kumimoji="0" lang="en-US" sz="1680" b="1" kern="0" dirty="0">
                <a:solidFill>
                  <a:srgbClr val="C00000"/>
                </a:solidFill>
                <a:cs typeface="Times New Roman" panose="02020603050405020304" pitchFamily="18" charset="0"/>
              </a:rPr>
              <a:t>We will loose this amount of power</a:t>
            </a:r>
          </a:p>
        </p:txBody>
      </p:sp>
      <p:sp>
        <p:nvSpPr>
          <p:cNvPr id="26" name="Rectangle 25">
            <a:extLst>
              <a:ext uri="{FF2B5EF4-FFF2-40B4-BE49-F238E27FC236}">
                <a16:creationId xmlns:a16="http://schemas.microsoft.com/office/drawing/2014/main" id="{1E066FB7-AEB7-4205-909E-E1E5E08F5857}"/>
              </a:ext>
            </a:extLst>
          </p:cNvPr>
          <p:cNvSpPr/>
          <p:nvPr/>
        </p:nvSpPr>
        <p:spPr>
          <a:xfrm>
            <a:off x="4682581" y="2856487"/>
            <a:ext cx="1541731" cy="1538408"/>
          </a:xfrm>
          <a:prstGeom prst="rect">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27" name="TextBox 26">
            <a:extLst>
              <a:ext uri="{FF2B5EF4-FFF2-40B4-BE49-F238E27FC236}">
                <a16:creationId xmlns:a16="http://schemas.microsoft.com/office/drawing/2014/main" id="{AAC06546-DB8E-4B20-88B7-9CC86DA4DADD}"/>
              </a:ext>
            </a:extLst>
          </p:cNvPr>
          <p:cNvSpPr txBox="1"/>
          <p:nvPr/>
        </p:nvSpPr>
        <p:spPr>
          <a:xfrm>
            <a:off x="6059304" y="2493178"/>
            <a:ext cx="275885" cy="383182"/>
          </a:xfrm>
          <a:prstGeom prst="rect">
            <a:avLst/>
          </a:prstGeom>
          <a:noFill/>
        </p:spPr>
        <p:txBody>
          <a:bodyPr wrap="square" rtlCol="0">
            <a:spAutoFit/>
          </a:bodyPr>
          <a:lstStyle/>
          <a:p>
            <a:pPr defTabSz="960120" eaLnBrk="1" fontAlgn="auto" hangingPunct="1">
              <a:spcBef>
                <a:spcPts val="0"/>
              </a:spcBef>
              <a:spcAft>
                <a:spcPts val="0"/>
              </a:spcAft>
            </a:pPr>
            <a:r>
              <a:rPr kumimoji="0" lang="en-US" sz="1890" b="1" kern="0" dirty="0">
                <a:solidFill>
                  <a:schemeClr val="accent1"/>
                </a:solidFill>
                <a:cs typeface="Times New Roman" panose="02020603050405020304" pitchFamily="18" charset="0"/>
              </a:rPr>
              <a:t>A</a:t>
            </a:r>
          </a:p>
        </p:txBody>
      </p:sp>
      <p:sp>
        <p:nvSpPr>
          <p:cNvPr id="28" name="Right Arrow 34">
            <a:extLst>
              <a:ext uri="{FF2B5EF4-FFF2-40B4-BE49-F238E27FC236}">
                <a16:creationId xmlns:a16="http://schemas.microsoft.com/office/drawing/2014/main" id="{89E0376F-F7F3-4CA0-9BBE-F7CA8A478521}"/>
              </a:ext>
            </a:extLst>
          </p:cNvPr>
          <p:cNvSpPr/>
          <p:nvPr/>
        </p:nvSpPr>
        <p:spPr>
          <a:xfrm>
            <a:off x="3853125" y="1566387"/>
            <a:ext cx="509342" cy="601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grpSp>
        <p:nvGrpSpPr>
          <p:cNvPr id="29" name="Group 28">
            <a:extLst>
              <a:ext uri="{FF2B5EF4-FFF2-40B4-BE49-F238E27FC236}">
                <a16:creationId xmlns:a16="http://schemas.microsoft.com/office/drawing/2014/main" id="{1D7CC389-25AC-4A12-801A-5A2631C43B3B}"/>
              </a:ext>
            </a:extLst>
          </p:cNvPr>
          <p:cNvGrpSpPr/>
          <p:nvPr/>
        </p:nvGrpSpPr>
        <p:grpSpPr>
          <a:xfrm>
            <a:off x="-18558" y="3001660"/>
            <a:ext cx="4532589" cy="1909409"/>
            <a:chOff x="24387" y="2822051"/>
            <a:chExt cx="4316751" cy="1818485"/>
          </a:xfrm>
        </p:grpSpPr>
        <p:pic>
          <p:nvPicPr>
            <p:cNvPr id="30" name="Picture 29">
              <a:extLst>
                <a:ext uri="{FF2B5EF4-FFF2-40B4-BE49-F238E27FC236}">
                  <a16:creationId xmlns:a16="http://schemas.microsoft.com/office/drawing/2014/main" id="{CC6CD1AD-A2D4-410D-8EF2-C9DC536D206A}"/>
                </a:ext>
              </a:extLst>
            </p:cNvPr>
            <p:cNvPicPr>
              <a:picLocks noChangeAspect="1"/>
            </p:cNvPicPr>
            <p:nvPr/>
          </p:nvPicPr>
          <p:blipFill>
            <a:blip r:embed="rId5"/>
            <a:stretch>
              <a:fillRect/>
            </a:stretch>
          </p:blipFill>
          <p:spPr>
            <a:xfrm>
              <a:off x="24387" y="2822051"/>
              <a:ext cx="3960419" cy="1687376"/>
            </a:xfrm>
            <a:prstGeom prst="rect">
              <a:avLst/>
            </a:prstGeom>
          </p:spPr>
        </p:pic>
        <p:sp>
          <p:nvSpPr>
            <p:cNvPr id="31" name="Down Arrow 37">
              <a:extLst>
                <a:ext uri="{FF2B5EF4-FFF2-40B4-BE49-F238E27FC236}">
                  <a16:creationId xmlns:a16="http://schemas.microsoft.com/office/drawing/2014/main" id="{0C9CE530-5044-4998-9F6A-2D77B5807245}"/>
                </a:ext>
              </a:extLst>
            </p:cNvPr>
            <p:cNvSpPr/>
            <p:nvPr/>
          </p:nvSpPr>
          <p:spPr>
            <a:xfrm rot="18411537">
              <a:off x="3928272" y="4227669"/>
              <a:ext cx="356606" cy="4691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grpSp>
      <p:grpSp>
        <p:nvGrpSpPr>
          <p:cNvPr id="32" name="Group 31">
            <a:extLst>
              <a:ext uri="{FF2B5EF4-FFF2-40B4-BE49-F238E27FC236}">
                <a16:creationId xmlns:a16="http://schemas.microsoft.com/office/drawing/2014/main" id="{D8044415-E8B0-4CF2-B51A-0F101AA13A9B}"/>
              </a:ext>
            </a:extLst>
          </p:cNvPr>
          <p:cNvGrpSpPr/>
          <p:nvPr/>
        </p:nvGrpSpPr>
        <p:grpSpPr>
          <a:xfrm>
            <a:off x="-18558" y="4907220"/>
            <a:ext cx="4381026" cy="1728522"/>
            <a:chOff x="24387" y="4636870"/>
            <a:chExt cx="4172406" cy="1646211"/>
          </a:xfrm>
        </p:grpSpPr>
        <p:pic>
          <p:nvPicPr>
            <p:cNvPr id="33" name="Picture 32">
              <a:extLst>
                <a:ext uri="{FF2B5EF4-FFF2-40B4-BE49-F238E27FC236}">
                  <a16:creationId xmlns:a16="http://schemas.microsoft.com/office/drawing/2014/main" id="{1AB4F91D-C2FB-404B-B76C-59CD1C27DE51}"/>
                </a:ext>
              </a:extLst>
            </p:cNvPr>
            <p:cNvPicPr>
              <a:picLocks noChangeAspect="1"/>
            </p:cNvPicPr>
            <p:nvPr/>
          </p:nvPicPr>
          <p:blipFill>
            <a:blip r:embed="rId6"/>
            <a:stretch>
              <a:fillRect/>
            </a:stretch>
          </p:blipFill>
          <p:spPr>
            <a:xfrm>
              <a:off x="24387" y="4636870"/>
              <a:ext cx="3863801" cy="1646211"/>
            </a:xfrm>
            <a:prstGeom prst="rect">
              <a:avLst/>
            </a:prstGeom>
          </p:spPr>
        </p:pic>
        <p:sp>
          <p:nvSpPr>
            <p:cNvPr id="34" name="Right Arrow 38">
              <a:extLst>
                <a:ext uri="{FF2B5EF4-FFF2-40B4-BE49-F238E27FC236}">
                  <a16:creationId xmlns:a16="http://schemas.microsoft.com/office/drawing/2014/main" id="{A715C4FE-BC6E-4C37-A592-5C43F92BD70E}"/>
                </a:ext>
              </a:extLst>
            </p:cNvPr>
            <p:cNvSpPr/>
            <p:nvPr/>
          </p:nvSpPr>
          <p:spPr>
            <a:xfrm>
              <a:off x="3907511" y="5046414"/>
              <a:ext cx="289282" cy="57245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grpSp>
      <p:grpSp>
        <p:nvGrpSpPr>
          <p:cNvPr id="35" name="Group 34">
            <a:extLst>
              <a:ext uri="{FF2B5EF4-FFF2-40B4-BE49-F238E27FC236}">
                <a16:creationId xmlns:a16="http://schemas.microsoft.com/office/drawing/2014/main" id="{2B653451-4389-4FCA-9D25-1C2FD0530E58}"/>
              </a:ext>
            </a:extLst>
          </p:cNvPr>
          <p:cNvGrpSpPr/>
          <p:nvPr/>
        </p:nvGrpSpPr>
        <p:grpSpPr>
          <a:xfrm>
            <a:off x="7732969" y="4542307"/>
            <a:ext cx="882520" cy="462195"/>
            <a:chOff x="7393501" y="2303014"/>
            <a:chExt cx="840495" cy="440186"/>
          </a:xfrm>
        </p:grpSpPr>
        <p:sp>
          <p:nvSpPr>
            <p:cNvPr id="36" name="TextBox 35">
              <a:extLst>
                <a:ext uri="{FF2B5EF4-FFF2-40B4-BE49-F238E27FC236}">
                  <a16:creationId xmlns:a16="http://schemas.microsoft.com/office/drawing/2014/main" id="{8828434A-E8CC-4941-BEF1-DE7E599A5A37}"/>
                </a:ext>
              </a:extLst>
            </p:cNvPr>
            <p:cNvSpPr txBox="1"/>
            <p:nvPr/>
          </p:nvSpPr>
          <p:spPr>
            <a:xfrm>
              <a:off x="7393501" y="2303014"/>
              <a:ext cx="840495" cy="364935"/>
            </a:xfrm>
            <a:prstGeom prst="rect">
              <a:avLst/>
            </a:prstGeom>
            <a:noFill/>
          </p:spPr>
          <p:txBody>
            <a:bodyPr wrap="square" rtlCol="0">
              <a:spAutoFit/>
            </a:bodyPr>
            <a:lstStyle/>
            <a:p>
              <a:pPr defTabSz="960120" eaLnBrk="1" fontAlgn="auto" hangingPunct="1">
                <a:spcBef>
                  <a:spcPts val="0"/>
                </a:spcBef>
                <a:spcAft>
                  <a:spcPts val="0"/>
                </a:spcAft>
              </a:pPr>
              <a:r>
                <a:rPr kumimoji="0" lang="en-US" sz="1890" b="1" kern="0" dirty="0" err="1">
                  <a:solidFill>
                    <a:srgbClr val="FF0000"/>
                  </a:solidFill>
                  <a:cs typeface="Times New Roman" panose="02020603050405020304" pitchFamily="18" charset="0"/>
                </a:rPr>
                <a:t>P</a:t>
              </a:r>
              <a:r>
                <a:rPr kumimoji="0" lang="en-US" sz="1890" b="1" kern="0" baseline="-25000" dirty="0" err="1">
                  <a:solidFill>
                    <a:srgbClr val="FF0000"/>
                  </a:solidFill>
                  <a:cs typeface="Times New Roman" panose="02020603050405020304" pitchFamily="18" charset="0"/>
                </a:rPr>
                <a:t>max</a:t>
              </a:r>
              <a:endParaRPr kumimoji="0" lang="en-US" sz="1890" b="1" kern="0" baseline="-25000" dirty="0">
                <a:solidFill>
                  <a:srgbClr val="FF0000"/>
                </a:solidFill>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20CAE911-3700-4020-9999-36BED607AFAB}"/>
                </a:ext>
              </a:extLst>
            </p:cNvPr>
            <p:cNvCxnSpPr/>
            <p:nvPr/>
          </p:nvCxnSpPr>
          <p:spPr>
            <a:xfrm flipV="1">
              <a:off x="7393501" y="2602523"/>
              <a:ext cx="88753" cy="1406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13E572E5-5570-4430-9AD9-1589B62F8846}"/>
              </a:ext>
            </a:extLst>
          </p:cNvPr>
          <p:cNvSpPr/>
          <p:nvPr/>
        </p:nvSpPr>
        <p:spPr>
          <a:xfrm>
            <a:off x="4682580" y="5056516"/>
            <a:ext cx="2993289" cy="1414726"/>
          </a:xfrm>
          <a:prstGeom prst="rect">
            <a:avLst/>
          </a:prstGeom>
          <a:solidFill>
            <a:srgbClr val="FF0000">
              <a:alpha val="73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pic>
        <p:nvPicPr>
          <p:cNvPr id="39" name="Picture 38">
            <a:extLst>
              <a:ext uri="{FF2B5EF4-FFF2-40B4-BE49-F238E27FC236}">
                <a16:creationId xmlns:a16="http://schemas.microsoft.com/office/drawing/2014/main" id="{A983CAAA-9D80-4408-884A-0EDB0018E033}"/>
              </a:ext>
            </a:extLst>
          </p:cNvPr>
          <p:cNvPicPr>
            <a:picLocks noChangeAspect="1"/>
          </p:cNvPicPr>
          <p:nvPr/>
        </p:nvPicPr>
        <p:blipFill>
          <a:blip r:embed="rId3"/>
          <a:stretch>
            <a:fillRect/>
          </a:stretch>
        </p:blipFill>
        <p:spPr>
          <a:xfrm>
            <a:off x="4210595" y="321754"/>
            <a:ext cx="4952701" cy="2270995"/>
          </a:xfrm>
          <a:prstGeom prst="rect">
            <a:avLst/>
          </a:prstGeom>
        </p:spPr>
      </p:pic>
      <p:sp>
        <p:nvSpPr>
          <p:cNvPr id="40" name="Rectangle 39">
            <a:extLst>
              <a:ext uri="{FF2B5EF4-FFF2-40B4-BE49-F238E27FC236}">
                <a16:creationId xmlns:a16="http://schemas.microsoft.com/office/drawing/2014/main" id="{B4A50E39-E282-4E8F-9676-E16CAA22F268}"/>
              </a:ext>
            </a:extLst>
          </p:cNvPr>
          <p:cNvSpPr/>
          <p:nvPr/>
        </p:nvSpPr>
        <p:spPr>
          <a:xfrm>
            <a:off x="4726746" y="823397"/>
            <a:ext cx="1541731" cy="1523268"/>
          </a:xfrm>
          <a:prstGeom prst="rect">
            <a:avLst/>
          </a:prstGeom>
          <a:solidFill>
            <a:schemeClr val="accent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41" name="Rectangle 40">
            <a:extLst>
              <a:ext uri="{FF2B5EF4-FFF2-40B4-BE49-F238E27FC236}">
                <a16:creationId xmlns:a16="http://schemas.microsoft.com/office/drawing/2014/main" id="{6557CDEB-8E3B-4636-83D4-525E5C351409}"/>
              </a:ext>
            </a:extLst>
          </p:cNvPr>
          <p:cNvSpPr/>
          <p:nvPr/>
        </p:nvSpPr>
        <p:spPr>
          <a:xfrm>
            <a:off x="4726746" y="1284994"/>
            <a:ext cx="3341956" cy="1061671"/>
          </a:xfrm>
          <a:prstGeom prst="rect">
            <a:avLst/>
          </a:prstGeom>
          <a:solidFill>
            <a:schemeClr val="accent4">
              <a:alpha val="49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42" name="TextBox 41">
            <a:extLst>
              <a:ext uri="{FF2B5EF4-FFF2-40B4-BE49-F238E27FC236}">
                <a16:creationId xmlns:a16="http://schemas.microsoft.com/office/drawing/2014/main" id="{023B4EB2-7A1E-41B9-BEB5-CFCEF212A1EE}"/>
              </a:ext>
            </a:extLst>
          </p:cNvPr>
          <p:cNvSpPr txBox="1"/>
          <p:nvPr/>
        </p:nvSpPr>
        <p:spPr>
          <a:xfrm>
            <a:off x="8118580" y="1084200"/>
            <a:ext cx="276957" cy="383182"/>
          </a:xfrm>
          <a:prstGeom prst="rect">
            <a:avLst/>
          </a:prstGeom>
          <a:noFill/>
        </p:spPr>
        <p:txBody>
          <a:bodyPr wrap="square" rtlCol="0">
            <a:spAutoFit/>
          </a:bodyPr>
          <a:lstStyle/>
          <a:p>
            <a:pPr defTabSz="960120" eaLnBrk="1" fontAlgn="auto" hangingPunct="1">
              <a:spcBef>
                <a:spcPts val="0"/>
              </a:spcBef>
              <a:spcAft>
                <a:spcPts val="0"/>
              </a:spcAft>
            </a:pPr>
            <a:r>
              <a:rPr kumimoji="0" lang="en-US" sz="1890" b="1" kern="0" dirty="0">
                <a:solidFill>
                  <a:schemeClr val="accent4"/>
                </a:solidFill>
                <a:cs typeface="Times New Roman" panose="02020603050405020304" pitchFamily="18" charset="0"/>
              </a:rPr>
              <a:t>B</a:t>
            </a:r>
          </a:p>
        </p:txBody>
      </p:sp>
      <p:sp>
        <p:nvSpPr>
          <p:cNvPr id="43" name="Rectangle 42">
            <a:extLst>
              <a:ext uri="{FF2B5EF4-FFF2-40B4-BE49-F238E27FC236}">
                <a16:creationId xmlns:a16="http://schemas.microsoft.com/office/drawing/2014/main" id="{F88ECB03-99E4-4B9F-850F-8F0FA86082F8}"/>
              </a:ext>
            </a:extLst>
          </p:cNvPr>
          <p:cNvSpPr/>
          <p:nvPr/>
        </p:nvSpPr>
        <p:spPr>
          <a:xfrm>
            <a:off x="4726745" y="832747"/>
            <a:ext cx="2584938" cy="1504687"/>
          </a:xfrm>
          <a:prstGeom prst="rect">
            <a:avLst/>
          </a:prstGeom>
          <a:solidFill>
            <a:schemeClr val="accent6">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44" name="Rectangle 43">
            <a:extLst>
              <a:ext uri="{FF2B5EF4-FFF2-40B4-BE49-F238E27FC236}">
                <a16:creationId xmlns:a16="http://schemas.microsoft.com/office/drawing/2014/main" id="{C31487A4-DEC7-4207-B230-3BC42EE242C3}"/>
              </a:ext>
            </a:extLst>
          </p:cNvPr>
          <p:cNvSpPr/>
          <p:nvPr/>
        </p:nvSpPr>
        <p:spPr>
          <a:xfrm>
            <a:off x="4726745" y="1809522"/>
            <a:ext cx="3545058" cy="537143"/>
          </a:xfrm>
          <a:prstGeom prst="rect">
            <a:avLst/>
          </a:prstGeom>
          <a:solidFill>
            <a:schemeClr val="accent2">
              <a:alpha val="59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eaLnBrk="1" fontAlgn="auto" hangingPunct="1">
              <a:spcBef>
                <a:spcPts val="0"/>
              </a:spcBef>
              <a:spcAft>
                <a:spcPts val="0"/>
              </a:spcAft>
            </a:pPr>
            <a:endParaRPr kumimoji="0" lang="en-US" sz="1890" kern="0">
              <a:solidFill>
                <a:sysClr val="windowText" lastClr="000000"/>
              </a:solidFill>
            </a:endParaRPr>
          </a:p>
        </p:txBody>
      </p:sp>
      <p:sp>
        <p:nvSpPr>
          <p:cNvPr id="45" name="TextBox 44">
            <a:extLst>
              <a:ext uri="{FF2B5EF4-FFF2-40B4-BE49-F238E27FC236}">
                <a16:creationId xmlns:a16="http://schemas.microsoft.com/office/drawing/2014/main" id="{301AA07D-A02F-4F79-A5AF-4C5CB11B661F}"/>
              </a:ext>
            </a:extLst>
          </p:cNvPr>
          <p:cNvSpPr txBox="1"/>
          <p:nvPr/>
        </p:nvSpPr>
        <p:spPr>
          <a:xfrm>
            <a:off x="8277518" y="1585031"/>
            <a:ext cx="276957" cy="383182"/>
          </a:xfrm>
          <a:prstGeom prst="rect">
            <a:avLst/>
          </a:prstGeom>
          <a:noFill/>
        </p:spPr>
        <p:txBody>
          <a:bodyPr wrap="square" rtlCol="0">
            <a:spAutoFit/>
          </a:bodyPr>
          <a:lstStyle/>
          <a:p>
            <a:pPr defTabSz="960120" eaLnBrk="1" fontAlgn="auto" hangingPunct="1">
              <a:spcBef>
                <a:spcPts val="0"/>
              </a:spcBef>
              <a:spcAft>
                <a:spcPts val="0"/>
              </a:spcAft>
            </a:pPr>
            <a:r>
              <a:rPr kumimoji="0" lang="en-US" sz="1890" b="1" kern="0" dirty="0">
                <a:solidFill>
                  <a:schemeClr val="accent2"/>
                </a:solidFill>
                <a:cs typeface="Times New Roman" panose="02020603050405020304" pitchFamily="18" charset="0"/>
              </a:rPr>
              <a:t>D</a:t>
            </a:r>
          </a:p>
        </p:txBody>
      </p:sp>
    </p:spTree>
    <p:extLst>
      <p:ext uri="{BB962C8B-B14F-4D97-AF65-F5344CB8AC3E}">
        <p14:creationId xmlns:p14="http://schemas.microsoft.com/office/powerpoint/2010/main" val="341145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4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p:bldP spid="38" grpId="0" animBg="1"/>
      <p:bldP spid="40" grpId="0" animBg="1"/>
      <p:bldP spid="41" grpId="0" animBg="1"/>
      <p:bldP spid="42" grpId="0"/>
      <p:bldP spid="43" grpId="0" animBg="1"/>
      <p:bldP spid="44"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3893568" y="63256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EE22EE1F-EA4C-4EE1-899E-7DF347F053A6}"/>
              </a:ext>
            </a:extLst>
          </p:cNvPr>
          <p:cNvPicPr>
            <a:picLocks noChangeAspect="1"/>
          </p:cNvPicPr>
          <p:nvPr/>
        </p:nvPicPr>
        <p:blipFill>
          <a:blip r:embed="rId3"/>
          <a:stretch>
            <a:fillRect/>
          </a:stretch>
        </p:blipFill>
        <p:spPr>
          <a:xfrm>
            <a:off x="100024" y="719958"/>
            <a:ext cx="3543300" cy="2619375"/>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B7DBF5E-6323-4037-850C-EDBAAD7F88D2}"/>
                  </a:ext>
                </a:extLst>
              </p:cNvPr>
              <p:cNvSpPr txBox="1"/>
              <p:nvPr/>
            </p:nvSpPr>
            <p:spPr>
              <a:xfrm>
                <a:off x="5310668" y="1012357"/>
                <a:ext cx="1127232" cy="535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𝑜𝑝𝑡</m:t>
                          </m:r>
                        </m:sub>
                      </m:sSub>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𝑚𝑝𝑝</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𝑚𝑝𝑝</m:t>
                              </m:r>
                            </m:sub>
                          </m:sSub>
                        </m:den>
                      </m:f>
                    </m:oMath>
                  </m:oMathPara>
                </a14:m>
                <a:endParaRPr lang="en-US" sz="1600" dirty="0"/>
              </a:p>
            </p:txBody>
          </p:sp>
        </mc:Choice>
        <mc:Fallback xmlns="">
          <p:sp>
            <p:nvSpPr>
              <p:cNvPr id="40" name="TextBox 39">
                <a:extLst>
                  <a:ext uri="{FF2B5EF4-FFF2-40B4-BE49-F238E27FC236}">
                    <a16:creationId xmlns:a16="http://schemas.microsoft.com/office/drawing/2014/main" id="{1B7DBF5E-6323-4037-850C-EDBAAD7F88D2}"/>
                  </a:ext>
                </a:extLst>
              </p:cNvPr>
              <p:cNvSpPr txBox="1">
                <a:spLocks noRot="1" noChangeAspect="1" noMove="1" noResize="1" noEditPoints="1" noAdjustHandles="1" noChangeArrowheads="1" noChangeShapeType="1" noTextEdit="1"/>
              </p:cNvSpPr>
              <p:nvPr/>
            </p:nvSpPr>
            <p:spPr>
              <a:xfrm>
                <a:off x="5310668" y="1012357"/>
                <a:ext cx="1127232" cy="535852"/>
              </a:xfrm>
              <a:prstGeom prst="rect">
                <a:avLst/>
              </a:prstGeom>
              <a:blipFill>
                <a:blip r:embed="rId4"/>
                <a:stretch>
                  <a:fillRect/>
                </a:stretch>
              </a:blipFill>
            </p:spPr>
            <p:txBody>
              <a:bodyPr/>
              <a:lstStyle/>
              <a:p>
                <a:r>
                  <a:rPr lang="en-US">
                    <a:noFill/>
                  </a:rPr>
                  <a:t> </a:t>
                </a:r>
              </a:p>
            </p:txBody>
          </p:sp>
        </mc:Fallback>
      </mc:AlternateContent>
      <p:sp>
        <p:nvSpPr>
          <p:cNvPr id="41" name="Right Arrow 4">
            <a:extLst>
              <a:ext uri="{FF2B5EF4-FFF2-40B4-BE49-F238E27FC236}">
                <a16:creationId xmlns:a16="http://schemas.microsoft.com/office/drawing/2014/main" id="{4BE15CB0-3C08-4192-ABED-4E69B22860BA}"/>
              </a:ext>
            </a:extLst>
          </p:cNvPr>
          <p:cNvSpPr/>
          <p:nvPr/>
        </p:nvSpPr>
        <p:spPr bwMode="auto">
          <a:xfrm>
            <a:off x="4567718" y="1091009"/>
            <a:ext cx="5334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2" name="Rectangle 41">
            <a:extLst>
              <a:ext uri="{FF2B5EF4-FFF2-40B4-BE49-F238E27FC236}">
                <a16:creationId xmlns:a16="http://schemas.microsoft.com/office/drawing/2014/main" id="{ADC42682-C2CF-4F64-8CD2-F3CA24FD7C5A}"/>
              </a:ext>
            </a:extLst>
          </p:cNvPr>
          <p:cNvSpPr/>
          <p:nvPr/>
        </p:nvSpPr>
        <p:spPr>
          <a:xfrm>
            <a:off x="3867368" y="1721185"/>
            <a:ext cx="5025112" cy="416011"/>
          </a:xfrm>
          <a:prstGeom prst="rect">
            <a:avLst/>
          </a:prstGeom>
        </p:spPr>
        <p:txBody>
          <a:bodyPr wrap="square">
            <a:spAutoFit/>
          </a:bodyPr>
          <a:lstStyle/>
          <a:p>
            <a:pPr algn="just">
              <a:lnSpc>
                <a:spcPct val="150000"/>
              </a:lnSpc>
            </a:pPr>
            <a:r>
              <a:rPr lang="en-US" sz="1600" b="1" dirty="0">
                <a:latin typeface="Cambria" panose="02040503050406030204" pitchFamily="18" charset="0"/>
                <a:ea typeface="Cambria" panose="02040503050406030204" pitchFamily="18" charset="0"/>
              </a:rPr>
              <a:t>According to maximum power transfer theorem, </a:t>
            </a:r>
          </a:p>
        </p:txBody>
      </p:sp>
      <p:pic>
        <p:nvPicPr>
          <p:cNvPr id="43" name="Picture 42">
            <a:extLst>
              <a:ext uri="{FF2B5EF4-FFF2-40B4-BE49-F238E27FC236}">
                <a16:creationId xmlns:a16="http://schemas.microsoft.com/office/drawing/2014/main" id="{E219ABA6-DC66-4873-93D1-DCCC98DAB0BE}"/>
              </a:ext>
            </a:extLst>
          </p:cNvPr>
          <p:cNvPicPr>
            <a:picLocks noChangeAspect="1"/>
          </p:cNvPicPr>
          <p:nvPr/>
        </p:nvPicPr>
        <p:blipFill>
          <a:blip r:embed="rId5"/>
          <a:stretch>
            <a:fillRect/>
          </a:stretch>
        </p:blipFill>
        <p:spPr>
          <a:xfrm>
            <a:off x="4355976" y="2250191"/>
            <a:ext cx="3486150" cy="685800"/>
          </a:xfrm>
          <a:prstGeom prst="rect">
            <a:avLst/>
          </a:prstGeom>
        </p:spPr>
      </p:pic>
      <p:pic>
        <p:nvPicPr>
          <p:cNvPr id="45" name="Picture 44">
            <a:extLst>
              <a:ext uri="{FF2B5EF4-FFF2-40B4-BE49-F238E27FC236}">
                <a16:creationId xmlns:a16="http://schemas.microsoft.com/office/drawing/2014/main" id="{5F394A87-679C-4AA2-AFD0-B182D450E66C}"/>
              </a:ext>
            </a:extLst>
          </p:cNvPr>
          <p:cNvPicPr>
            <a:picLocks noChangeAspect="1"/>
          </p:cNvPicPr>
          <p:nvPr/>
        </p:nvPicPr>
        <p:blipFill>
          <a:blip r:embed="rId6"/>
          <a:stretch>
            <a:fillRect/>
          </a:stretch>
        </p:blipFill>
        <p:spPr>
          <a:xfrm>
            <a:off x="541318" y="3411728"/>
            <a:ext cx="4486275" cy="1362075"/>
          </a:xfrm>
          <a:prstGeom prst="rect">
            <a:avLst/>
          </a:prstGeom>
        </p:spPr>
      </p:pic>
      <p:sp>
        <p:nvSpPr>
          <p:cNvPr id="46" name="Rectangle 45">
            <a:extLst>
              <a:ext uri="{FF2B5EF4-FFF2-40B4-BE49-F238E27FC236}">
                <a16:creationId xmlns:a16="http://schemas.microsoft.com/office/drawing/2014/main" id="{AD5AB55D-4097-4C6D-B0CD-9B491EEAFF17}"/>
              </a:ext>
            </a:extLst>
          </p:cNvPr>
          <p:cNvSpPr/>
          <p:nvPr/>
        </p:nvSpPr>
        <p:spPr>
          <a:xfrm>
            <a:off x="6483454" y="3108500"/>
            <a:ext cx="1386633" cy="461665"/>
          </a:xfrm>
          <a:prstGeom prst="rect">
            <a:avLst/>
          </a:prstGeom>
        </p:spPr>
        <p:txBody>
          <a:bodyPr wrap="square">
            <a:spAutoFit/>
          </a:bodyPr>
          <a:lstStyle/>
          <a:p>
            <a:pPr algn="just">
              <a:lnSpc>
                <a:spcPct val="150000"/>
              </a:lnSpc>
            </a:pPr>
            <a:r>
              <a:rPr lang="en-US" sz="1600" dirty="0"/>
              <a:t>Let, </a:t>
            </a:r>
            <a:r>
              <a:rPr lang="en-US" sz="1600" dirty="0" err="1"/>
              <a:t>R</a:t>
            </a:r>
            <a:r>
              <a:rPr lang="en-US" sz="1600" baseline="-25000" dirty="0" err="1"/>
              <a:t>th</a:t>
            </a:r>
            <a:r>
              <a:rPr lang="en-US" sz="1600" dirty="0"/>
              <a:t> = 5 </a:t>
            </a:r>
            <a:r>
              <a:rPr lang="el-GR" sz="1600" dirty="0"/>
              <a:t>Ω</a:t>
            </a:r>
            <a:endParaRPr lang="en-US" sz="1600" dirty="0"/>
          </a:p>
        </p:txBody>
      </p:sp>
      <p:sp>
        <p:nvSpPr>
          <p:cNvPr id="47" name="Rectangle 46">
            <a:extLst>
              <a:ext uri="{FF2B5EF4-FFF2-40B4-BE49-F238E27FC236}">
                <a16:creationId xmlns:a16="http://schemas.microsoft.com/office/drawing/2014/main" id="{3DDF1E50-97AA-4C4B-A437-B5577FBD7BBB}"/>
              </a:ext>
            </a:extLst>
          </p:cNvPr>
          <p:cNvSpPr/>
          <p:nvPr/>
        </p:nvSpPr>
        <p:spPr>
          <a:xfrm>
            <a:off x="541318" y="4784129"/>
            <a:ext cx="8526482" cy="1200329"/>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Two ways to do this,</a:t>
            </a:r>
          </a:p>
          <a:p>
            <a:pPr marL="800100" lvl="1" indent="-342900" algn="just">
              <a:lnSpc>
                <a:spcPct val="150000"/>
              </a:lnSpc>
              <a:buFont typeface="+mj-lt"/>
              <a:buAutoNum type="arabicPeriod"/>
            </a:pPr>
            <a:r>
              <a:rPr lang="en-US" sz="1600" dirty="0">
                <a:latin typeface="Cambria" panose="02040503050406030204" pitchFamily="18" charset="0"/>
                <a:ea typeface="Cambria" panose="02040503050406030204" pitchFamily="18" charset="0"/>
              </a:rPr>
              <a:t>Impedance Matching Transformer (Not possible, as solar cell produce DC)</a:t>
            </a:r>
          </a:p>
          <a:p>
            <a:pPr marL="800100" lvl="1" indent="-342900" algn="just">
              <a:lnSpc>
                <a:spcPct val="150000"/>
              </a:lnSpc>
              <a:buFont typeface="+mj-lt"/>
              <a:buAutoNum type="arabicPeriod"/>
            </a:pPr>
            <a:r>
              <a:rPr lang="en-US" sz="1600" b="1" dirty="0">
                <a:solidFill>
                  <a:srgbClr val="FF0000"/>
                </a:solidFill>
                <a:latin typeface="Cambria" panose="02040503050406030204" pitchFamily="18" charset="0"/>
                <a:ea typeface="Cambria" panose="02040503050406030204" pitchFamily="18" charset="0"/>
              </a:rPr>
              <a:t>DC-DC converter </a:t>
            </a:r>
          </a:p>
        </p:txBody>
      </p:sp>
    </p:spTree>
    <p:extLst>
      <p:ext uri="{BB962C8B-B14F-4D97-AF65-F5344CB8AC3E}">
        <p14:creationId xmlns:p14="http://schemas.microsoft.com/office/powerpoint/2010/main" val="258732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3893568" y="6325661"/>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1FFF40A3-8CC1-4858-B9B9-7DB1BC211F7C}"/>
              </a:ext>
            </a:extLst>
          </p:cNvPr>
          <p:cNvGraphicFramePr>
            <a:graphicFrameLocks noGrp="1"/>
          </p:cNvGraphicFramePr>
          <p:nvPr>
            <p:extLst>
              <p:ext uri="{D42A27DB-BD31-4B8C-83A1-F6EECF244321}">
                <p14:modId xmlns:p14="http://schemas.microsoft.com/office/powerpoint/2010/main" val="518195997"/>
              </p:ext>
            </p:extLst>
          </p:nvPr>
        </p:nvGraphicFramePr>
        <p:xfrm>
          <a:off x="0" y="3284984"/>
          <a:ext cx="8892480" cy="2346960"/>
        </p:xfrm>
        <a:graphic>
          <a:graphicData uri="http://schemas.openxmlformats.org/drawingml/2006/table">
            <a:tbl>
              <a:tblPr/>
              <a:tblGrid>
                <a:gridCol w="312727">
                  <a:extLst>
                    <a:ext uri="{9D8B030D-6E8A-4147-A177-3AD203B41FA5}">
                      <a16:colId xmlns:a16="http://schemas.microsoft.com/office/drawing/2014/main" val="2911607613"/>
                    </a:ext>
                  </a:extLst>
                </a:gridCol>
                <a:gridCol w="8579753">
                  <a:extLst>
                    <a:ext uri="{9D8B030D-6E8A-4147-A177-3AD203B41FA5}">
                      <a16:colId xmlns:a16="http://schemas.microsoft.com/office/drawing/2014/main" val="64259744"/>
                    </a:ext>
                  </a:extLst>
                </a:gridCol>
              </a:tblGrid>
              <a:tr h="777240">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algn="just"/>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marL="342900" indent="-342900" algn="just">
                        <a:buFont typeface="Wingdings" panose="05000000000000000000" pitchFamily="2" charset="2"/>
                        <a:buChar char="v"/>
                      </a:pPr>
                      <a:r>
                        <a:rPr lang="en-US" sz="22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Boost converter </a:t>
                      </a:r>
                      <a:r>
                        <a:rPr lang="en-US" sz="2200" b="1" dirty="0">
                          <a:latin typeface="Cambria" panose="02040503050406030204" pitchFamily="18" charset="0"/>
                          <a:ea typeface="Cambria" panose="02040503050406030204" pitchFamily="18" charset="0"/>
                          <a:cs typeface="Times New Roman" panose="02020603050405020304" pitchFamily="18" charset="0"/>
                        </a:rPr>
                        <a:t>is power converter which DC input voltage is less than DC output voltage. That means PV input voltage is less than the battery voltage in system.</a:t>
                      </a:r>
                    </a:p>
                    <a:p>
                      <a:pPr algn="just"/>
                      <a:endParaRPr lang="en-US" sz="2200" b="1"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511466455"/>
                  </a:ext>
                </a:extLst>
              </a:tr>
              <a:tr h="777240">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algn="just"/>
                      <a:endParaRPr lang="en-US" sz="2000" b="1"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kumimoji="1" sz="1800" kern="1200">
                          <a:solidFill>
                            <a:schemeClr val="tx1"/>
                          </a:solidFill>
                          <a:latin typeface="Arial"/>
                        </a:defRPr>
                      </a:lvl1pPr>
                      <a:lvl2pPr marL="457200" algn="l" defTabSz="914400" rtl="0" eaLnBrk="1" latinLnBrk="0" hangingPunct="1">
                        <a:defRPr kumimoji="1" sz="1800" kern="1200">
                          <a:solidFill>
                            <a:schemeClr val="tx1"/>
                          </a:solidFill>
                          <a:latin typeface="Arial"/>
                        </a:defRPr>
                      </a:lvl2pPr>
                      <a:lvl3pPr marL="914400" algn="l" defTabSz="914400" rtl="0" eaLnBrk="1" latinLnBrk="0" hangingPunct="1">
                        <a:defRPr kumimoji="1" sz="1800" kern="1200">
                          <a:solidFill>
                            <a:schemeClr val="tx1"/>
                          </a:solidFill>
                          <a:latin typeface="Arial"/>
                        </a:defRPr>
                      </a:lvl3pPr>
                      <a:lvl4pPr marL="1371600" algn="l" defTabSz="914400" rtl="0" eaLnBrk="1" latinLnBrk="0" hangingPunct="1">
                        <a:defRPr kumimoji="1" sz="1800" kern="1200">
                          <a:solidFill>
                            <a:schemeClr val="tx1"/>
                          </a:solidFill>
                          <a:latin typeface="Arial"/>
                        </a:defRPr>
                      </a:lvl4pPr>
                      <a:lvl5pPr marL="1828800" algn="l" defTabSz="914400" rtl="0" eaLnBrk="1" latinLnBrk="0" hangingPunct="1">
                        <a:defRPr kumimoji="1" sz="1800" kern="1200">
                          <a:solidFill>
                            <a:schemeClr val="tx1"/>
                          </a:solidFill>
                          <a:latin typeface="Arial"/>
                        </a:defRPr>
                      </a:lvl5pPr>
                      <a:lvl6pPr marL="2286000" algn="l" defTabSz="914400" rtl="0" eaLnBrk="1" latinLnBrk="0" hangingPunct="1">
                        <a:defRPr kumimoji="1" sz="1800" kern="1200">
                          <a:solidFill>
                            <a:schemeClr val="tx1"/>
                          </a:solidFill>
                          <a:latin typeface="Arial"/>
                        </a:defRPr>
                      </a:lvl6pPr>
                      <a:lvl7pPr marL="2743200" algn="l" defTabSz="914400" rtl="0" eaLnBrk="1" latinLnBrk="0" hangingPunct="1">
                        <a:defRPr kumimoji="1" sz="1800" kern="1200">
                          <a:solidFill>
                            <a:schemeClr val="tx1"/>
                          </a:solidFill>
                          <a:latin typeface="Arial"/>
                        </a:defRPr>
                      </a:lvl7pPr>
                      <a:lvl8pPr marL="3200400" algn="l" defTabSz="914400" rtl="0" eaLnBrk="1" latinLnBrk="0" hangingPunct="1">
                        <a:defRPr kumimoji="1" sz="1800" kern="1200">
                          <a:solidFill>
                            <a:schemeClr val="tx1"/>
                          </a:solidFill>
                          <a:latin typeface="Arial"/>
                        </a:defRPr>
                      </a:lvl8pPr>
                      <a:lvl9pPr marL="3657600" algn="l" defTabSz="914400" rtl="0" eaLnBrk="1" latinLnBrk="0" hangingPunct="1">
                        <a:defRPr kumimoji="1" sz="1800" kern="1200">
                          <a:solidFill>
                            <a:schemeClr val="tx1"/>
                          </a:solidFill>
                          <a:latin typeface="Arial"/>
                        </a:defRPr>
                      </a:lvl9pPr>
                    </a:lstStyle>
                    <a:p>
                      <a:pPr marL="342900" indent="-342900" algn="just">
                        <a:buFont typeface="Wingdings" panose="05000000000000000000" pitchFamily="2" charset="2"/>
                        <a:buChar char="v"/>
                      </a:pPr>
                      <a:r>
                        <a:rPr lang="en-US" sz="2200" b="1" dirty="0">
                          <a:solidFill>
                            <a:srgbClr val="FF0000"/>
                          </a:solidFill>
                          <a:effectLst/>
                          <a:latin typeface="Cambria" panose="02040503050406030204" pitchFamily="18" charset="0"/>
                          <a:ea typeface="Cambria" panose="02040503050406030204" pitchFamily="18" charset="0"/>
                          <a:cs typeface="Times New Roman" panose="02020603050405020304" pitchFamily="18" charset="0"/>
                        </a:rPr>
                        <a:t>Buck converter </a:t>
                      </a:r>
                      <a:r>
                        <a:rPr lang="en-US" sz="2200" b="1" dirty="0">
                          <a:solidFill>
                            <a:srgbClr val="333333"/>
                          </a:solidFill>
                          <a:effectLst/>
                          <a:latin typeface="Cambria" panose="02040503050406030204" pitchFamily="18" charset="0"/>
                          <a:ea typeface="Cambria" panose="02040503050406030204" pitchFamily="18" charset="0"/>
                          <a:cs typeface="Times New Roman" panose="02020603050405020304" pitchFamily="18" charset="0"/>
                        </a:rPr>
                        <a:t>is power converter which DC input voltage is greater than DC output voltage. That means PV input voltage is greater than the battery voltage in system.</a:t>
                      </a:r>
                      <a:endParaRPr lang="en-US" sz="2200" b="1" dirty="0">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280589"/>
                  </a:ext>
                </a:extLst>
              </a:tr>
            </a:tbl>
          </a:graphicData>
        </a:graphic>
      </p:graphicFrame>
      <p:sp>
        <p:nvSpPr>
          <p:cNvPr id="16" name="Rectangle 1">
            <a:extLst>
              <a:ext uri="{FF2B5EF4-FFF2-40B4-BE49-F238E27FC236}">
                <a16:creationId xmlns:a16="http://schemas.microsoft.com/office/drawing/2014/main" id="{902FC448-DEB0-4112-A899-57E286156C49}"/>
              </a:ext>
            </a:extLst>
          </p:cNvPr>
          <p:cNvSpPr>
            <a:spLocks noChangeArrowheads="1"/>
          </p:cNvSpPr>
          <p:nvPr/>
        </p:nvSpPr>
        <p:spPr bwMode="auto">
          <a:xfrm>
            <a:off x="107504" y="739443"/>
            <a:ext cx="878497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sz="22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Examples of DC to DC converter are</a:t>
            </a:r>
          </a:p>
          <a:p>
            <a:pPr algn="just"/>
            <a:r>
              <a:rPr kumimoji="0" lang="en-US" altLang="en-US" sz="2200" b="1" dirty="0">
                <a:solidFill>
                  <a:srgbClr val="333333"/>
                </a:solidFill>
                <a:latin typeface="Cambria" panose="02040503050406030204" pitchFamily="18" charset="0"/>
                <a:ea typeface="Cambria" panose="02040503050406030204" pitchFamily="18" charset="0"/>
                <a:cs typeface="Times New Roman" panose="02020603050405020304" pitchFamily="18" charset="0"/>
              </a:rPr>
              <a:t>MPPT algorithm can be applied to both of them depending on system design. Normally, for battery system voltage is equal or less than 48 V, buck converter is useful. On the other hand, if battery system voltage is greater than 48 V, boost converter should be chosen.</a:t>
            </a:r>
            <a:endParaRPr kumimoji="0" lang="en-US" altLang="en-US" sz="2200" b="1"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60848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05366" y="6290676"/>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018290-375B-43B0-B565-3FFEEF5F1529}"/>
              </a:ext>
            </a:extLst>
          </p:cNvPr>
          <p:cNvPicPr>
            <a:picLocks noChangeAspect="1"/>
          </p:cNvPicPr>
          <p:nvPr/>
        </p:nvPicPr>
        <p:blipFill>
          <a:blip r:embed="rId3"/>
          <a:stretch>
            <a:fillRect/>
          </a:stretch>
        </p:blipFill>
        <p:spPr>
          <a:xfrm>
            <a:off x="5012698" y="1910711"/>
            <a:ext cx="3609975" cy="2752725"/>
          </a:xfrm>
          <a:prstGeom prst="rect">
            <a:avLst/>
          </a:prstGeom>
        </p:spPr>
      </p:pic>
      <p:sp>
        <p:nvSpPr>
          <p:cNvPr id="7" name="Rectangle 1">
            <a:extLst>
              <a:ext uri="{FF2B5EF4-FFF2-40B4-BE49-F238E27FC236}">
                <a16:creationId xmlns:a16="http://schemas.microsoft.com/office/drawing/2014/main" id="{D3068958-6C9A-465D-A3B2-B57147C48E4B}"/>
              </a:ext>
            </a:extLst>
          </p:cNvPr>
          <p:cNvSpPr>
            <a:spLocks noChangeArrowheads="1"/>
          </p:cNvSpPr>
          <p:nvPr/>
        </p:nvSpPr>
        <p:spPr bwMode="auto">
          <a:xfrm>
            <a:off x="228600" y="502547"/>
            <a:ext cx="2134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DC-DC Converter:</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314B391-584E-41DB-98B7-41F460DAA463}"/>
              </a:ext>
            </a:extLst>
          </p:cNvPr>
          <p:cNvPicPr>
            <a:picLocks noChangeAspect="1"/>
          </p:cNvPicPr>
          <p:nvPr/>
        </p:nvPicPr>
        <p:blipFill>
          <a:blip r:embed="rId4"/>
          <a:stretch>
            <a:fillRect/>
          </a:stretch>
        </p:blipFill>
        <p:spPr>
          <a:xfrm>
            <a:off x="992325" y="911605"/>
            <a:ext cx="3409640" cy="1322527"/>
          </a:xfrm>
          <a:prstGeom prst="rect">
            <a:avLst/>
          </a:prstGeom>
        </p:spPr>
      </p:pic>
      <p:sp>
        <p:nvSpPr>
          <p:cNvPr id="11" name="Rectangle 1">
            <a:extLst>
              <a:ext uri="{FF2B5EF4-FFF2-40B4-BE49-F238E27FC236}">
                <a16:creationId xmlns:a16="http://schemas.microsoft.com/office/drawing/2014/main" id="{1B1B1E8B-7225-4A6B-B58B-5288D05E9A57}"/>
              </a:ext>
            </a:extLst>
          </p:cNvPr>
          <p:cNvSpPr>
            <a:spLocks noChangeArrowheads="1"/>
          </p:cNvSpPr>
          <p:nvPr/>
        </p:nvSpPr>
        <p:spPr bwMode="auto">
          <a:xfrm>
            <a:off x="240535" y="2015533"/>
            <a:ext cx="2828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How to vary Duty Cycle:</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C9626AB-5B9A-4C94-AF1C-0F6531792EED}"/>
              </a:ext>
            </a:extLst>
          </p:cNvPr>
          <p:cNvPicPr>
            <a:picLocks noChangeAspect="1"/>
          </p:cNvPicPr>
          <p:nvPr/>
        </p:nvPicPr>
        <p:blipFill>
          <a:blip r:embed="rId5"/>
          <a:stretch>
            <a:fillRect/>
          </a:stretch>
        </p:blipFill>
        <p:spPr>
          <a:xfrm>
            <a:off x="570745" y="2660433"/>
            <a:ext cx="3600602" cy="1159516"/>
          </a:xfrm>
          <a:prstGeom prst="rect">
            <a:avLst/>
          </a:prstGeom>
        </p:spPr>
      </p:pic>
      <p:sp>
        <p:nvSpPr>
          <p:cNvPr id="13" name="Rectangle 1">
            <a:extLst>
              <a:ext uri="{FF2B5EF4-FFF2-40B4-BE49-F238E27FC236}">
                <a16:creationId xmlns:a16="http://schemas.microsoft.com/office/drawing/2014/main" id="{770058A1-59FC-4DCD-8783-40AD3C8D2077}"/>
              </a:ext>
            </a:extLst>
          </p:cNvPr>
          <p:cNvSpPr>
            <a:spLocks noChangeArrowheads="1"/>
          </p:cNvSpPr>
          <p:nvPr/>
        </p:nvSpPr>
        <p:spPr bwMode="auto">
          <a:xfrm>
            <a:off x="521327" y="3910851"/>
            <a:ext cx="31400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Equation Relating </a:t>
            </a:r>
            <a:r>
              <a:rPr lang="en-US" sz="1800" b="1" dirty="0" err="1">
                <a:solidFill>
                  <a:srgbClr val="C00000"/>
                </a:solidFill>
                <a:latin typeface="Times New Roman" panose="02020603050405020304" pitchFamily="18" charset="0"/>
                <a:cs typeface="Times New Roman" panose="02020603050405020304" pitchFamily="18" charset="0"/>
              </a:rPr>
              <a:t>V</a:t>
            </a:r>
            <a:r>
              <a:rPr lang="en-US" sz="1800" b="1" baseline="-25000" dirty="0" err="1">
                <a:solidFill>
                  <a:srgbClr val="C00000"/>
                </a:solidFill>
                <a:latin typeface="Times New Roman" panose="02020603050405020304" pitchFamily="18" charset="0"/>
                <a:cs typeface="Times New Roman" panose="02020603050405020304" pitchFamily="18" charset="0"/>
              </a:rPr>
              <a:t>r</a:t>
            </a:r>
            <a:r>
              <a:rPr lang="en-US" sz="1800" b="1" dirty="0">
                <a:solidFill>
                  <a:srgbClr val="C00000"/>
                </a:solidFill>
                <a:latin typeface="Times New Roman" panose="02020603050405020304" pitchFamily="18" charset="0"/>
                <a:cs typeface="Times New Roman" panose="02020603050405020304" pitchFamily="18" charset="0"/>
              </a:rPr>
              <a:t> and D:</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239E2BE1-D9F8-4DD1-AE11-462FF21B8A0D}"/>
              </a:ext>
            </a:extLst>
          </p:cNvPr>
          <p:cNvPicPr>
            <a:picLocks noChangeAspect="1"/>
          </p:cNvPicPr>
          <p:nvPr/>
        </p:nvPicPr>
        <p:blipFill>
          <a:blip r:embed="rId6"/>
          <a:stretch>
            <a:fillRect/>
          </a:stretch>
        </p:blipFill>
        <p:spPr>
          <a:xfrm>
            <a:off x="154087" y="4272647"/>
            <a:ext cx="5829300" cy="1695450"/>
          </a:xfrm>
          <a:prstGeom prst="rect">
            <a:avLst/>
          </a:prstGeom>
        </p:spPr>
      </p:pic>
    </p:spTree>
    <p:extLst>
      <p:ext uri="{BB962C8B-B14F-4D97-AF65-F5344CB8AC3E}">
        <p14:creationId xmlns:p14="http://schemas.microsoft.com/office/powerpoint/2010/main" val="92205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59832" y="60750"/>
            <a:ext cx="28083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MPPT</a:t>
            </a:r>
          </a:p>
        </p:txBody>
      </p:sp>
      <p:sp>
        <p:nvSpPr>
          <p:cNvPr id="8" name="Slide Number Placeholder 2"/>
          <p:cNvSpPr>
            <a:spLocks noGrp="1"/>
          </p:cNvSpPr>
          <p:nvPr>
            <p:ph type="sldNum" sz="quarter" idx="12"/>
          </p:nvPr>
        </p:nvSpPr>
        <p:spPr>
          <a:xfrm>
            <a:off x="4005366" y="6290676"/>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86383B6F-7F46-4EE3-875F-8C1FC0716833}"/>
              </a:ext>
            </a:extLst>
          </p:cNvPr>
          <p:cNvSpPr>
            <a:spLocks noChangeArrowheads="1"/>
          </p:cNvSpPr>
          <p:nvPr/>
        </p:nvSpPr>
        <p:spPr bwMode="auto">
          <a:xfrm>
            <a:off x="228600" y="502547"/>
            <a:ext cx="2134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charset="-128"/>
              </a:defRPr>
            </a:lvl1pPr>
            <a:lvl2pPr marL="742950" indent="-285750" eaLnBrk="0" hangingPunct="0">
              <a:defRPr sz="2400">
                <a:solidFill>
                  <a:schemeClr val="tx1"/>
                </a:solidFill>
                <a:latin typeface="Arial" panose="020B0604020202020204" pitchFamily="34" charset="0"/>
                <a:ea typeface="ＭＳ Ｐゴシック" charset="-128"/>
              </a:defRPr>
            </a:lvl2pPr>
            <a:lvl3pPr marL="1143000" indent="-228600" eaLnBrk="0" hangingPunct="0">
              <a:defRPr sz="2400">
                <a:solidFill>
                  <a:schemeClr val="tx1"/>
                </a:solidFill>
                <a:latin typeface="Arial" panose="020B0604020202020204" pitchFamily="34" charset="0"/>
                <a:ea typeface="ＭＳ Ｐゴシック" charset="-128"/>
              </a:defRPr>
            </a:lvl3pPr>
            <a:lvl4pPr marL="1600200" indent="-228600" eaLnBrk="0" hangingPunct="0">
              <a:defRPr sz="2400">
                <a:solidFill>
                  <a:schemeClr val="tx1"/>
                </a:solidFill>
                <a:latin typeface="Arial" panose="020B0604020202020204" pitchFamily="34" charset="0"/>
                <a:ea typeface="ＭＳ Ｐゴシック" charset="-128"/>
              </a:defRPr>
            </a:lvl4pPr>
            <a:lvl5pPr marL="2057400" indent="-228600" eaLnBrk="0" hangingPunct="0">
              <a:defRPr sz="2400">
                <a:solidFill>
                  <a:schemeClr val="tx1"/>
                </a:solidFill>
                <a:latin typeface="Arial" panose="020B0604020202020204"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charset="-128"/>
              </a:defRPr>
            </a:lvl9pPr>
          </a:lstStyle>
          <a:p>
            <a:pPr algn="ctr" eaLnBrk="1" hangingPunct="1"/>
            <a:r>
              <a:rPr lang="en-US" sz="1800" b="1" dirty="0">
                <a:solidFill>
                  <a:srgbClr val="C00000"/>
                </a:solidFill>
                <a:latin typeface="Times New Roman" panose="02020603050405020304" pitchFamily="18" charset="0"/>
                <a:cs typeface="Times New Roman" panose="02020603050405020304" pitchFamily="18" charset="0"/>
              </a:rPr>
              <a:t>Buck Converter:</a:t>
            </a:r>
            <a:endParaRPr lang="en-US" altLang="en-US" sz="1800" b="1" dirty="0">
              <a:solidFill>
                <a:srgbClr val="C0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109988D-D9F2-4790-B384-4B48AF76CF7D}"/>
              </a:ext>
            </a:extLst>
          </p:cNvPr>
          <p:cNvPicPr>
            <a:picLocks noChangeAspect="1"/>
          </p:cNvPicPr>
          <p:nvPr/>
        </p:nvPicPr>
        <p:blipFill>
          <a:blip r:embed="rId3"/>
          <a:stretch>
            <a:fillRect/>
          </a:stretch>
        </p:blipFill>
        <p:spPr>
          <a:xfrm>
            <a:off x="4869170" y="1423392"/>
            <a:ext cx="3829390" cy="215604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91AED35-814E-4DE8-9699-AE26857EF66C}"/>
                  </a:ext>
                </a:extLst>
              </p:cNvPr>
              <p:cNvSpPr txBox="1"/>
              <p:nvPr/>
            </p:nvSpPr>
            <p:spPr>
              <a:xfrm>
                <a:off x="6725069" y="3673956"/>
                <a:ext cx="99828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𝟎</m:t>
                          </m:r>
                        </m:sub>
                      </m:sSub>
                      <m:r>
                        <a:rPr lang="en-US" sz="1600" b="1" i="1" smtClean="0">
                          <a:latin typeface="Cambria Math" panose="02040503050406030204" pitchFamily="18" charset="0"/>
                        </a:rPr>
                        <m:t>=</m:t>
                      </m:r>
                      <m:r>
                        <a:rPr lang="en-US" sz="1600" b="1" i="1" smtClean="0">
                          <a:latin typeface="Cambria Math" panose="02040503050406030204" pitchFamily="18" charset="0"/>
                        </a:rPr>
                        <m:t>𝑫</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𝒊𝒏</m:t>
                          </m:r>
                        </m:sub>
                      </m:sSub>
                    </m:oMath>
                  </m:oMathPara>
                </a14:m>
                <a:endParaRPr lang="en-US" sz="1600" b="1" dirty="0"/>
              </a:p>
            </p:txBody>
          </p:sp>
        </mc:Choice>
        <mc:Fallback xmlns="">
          <p:sp>
            <p:nvSpPr>
              <p:cNvPr id="11" name="TextBox 10">
                <a:extLst>
                  <a:ext uri="{FF2B5EF4-FFF2-40B4-BE49-F238E27FC236}">
                    <a16:creationId xmlns:a16="http://schemas.microsoft.com/office/drawing/2014/main" id="{091AED35-814E-4DE8-9699-AE26857EF66C}"/>
                  </a:ext>
                </a:extLst>
              </p:cNvPr>
              <p:cNvSpPr txBox="1">
                <a:spLocks noRot="1" noChangeAspect="1" noMove="1" noResize="1" noEditPoints="1" noAdjustHandles="1" noChangeArrowheads="1" noChangeShapeType="1" noTextEdit="1"/>
              </p:cNvSpPr>
              <p:nvPr/>
            </p:nvSpPr>
            <p:spPr>
              <a:xfrm>
                <a:off x="6725069" y="3673956"/>
                <a:ext cx="998287" cy="246221"/>
              </a:xfrm>
              <a:prstGeom prst="rect">
                <a:avLst/>
              </a:prstGeom>
              <a:blipFill>
                <a:blip r:embed="rId4"/>
                <a:stretch>
                  <a:fillRect l="-3659" r="-122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721931D-7164-492E-80A4-FF4A934F0907}"/>
                  </a:ext>
                </a:extLst>
              </p:cNvPr>
              <p:cNvSpPr txBox="1"/>
              <p:nvPr/>
            </p:nvSpPr>
            <p:spPr>
              <a:xfrm>
                <a:off x="346783" y="2899534"/>
                <a:ext cx="7442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a:rPr lang="en-US" sz="1600" b="0" i="0" smtClean="0">
                              <a:latin typeface="Cambria Math" panose="02040503050406030204" pitchFamily="18" charset="0"/>
                            </a:rPr>
                            <m:t>0</m:t>
                          </m:r>
                        </m:sub>
                      </m:sSub>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P</m:t>
                          </m:r>
                        </m:e>
                        <m:sub>
                          <m:r>
                            <m:rPr>
                              <m:sty m:val="p"/>
                            </m:rPr>
                            <a:rPr lang="en-US" sz="1600" b="0" i="0" smtClean="0">
                              <a:latin typeface="Cambria Math" panose="02040503050406030204" pitchFamily="18" charset="0"/>
                            </a:rPr>
                            <m:t>in</m:t>
                          </m:r>
                        </m:sub>
                      </m:sSub>
                    </m:oMath>
                  </m:oMathPara>
                </a14:m>
                <a:endParaRPr lang="en-US" sz="1600" dirty="0"/>
              </a:p>
            </p:txBody>
          </p:sp>
        </mc:Choice>
        <mc:Fallback xmlns="">
          <p:sp>
            <p:nvSpPr>
              <p:cNvPr id="12" name="TextBox 11">
                <a:extLst>
                  <a:ext uri="{FF2B5EF4-FFF2-40B4-BE49-F238E27FC236}">
                    <a16:creationId xmlns:a16="http://schemas.microsoft.com/office/drawing/2014/main" id="{9721931D-7164-492E-80A4-FF4A934F0907}"/>
                  </a:ext>
                </a:extLst>
              </p:cNvPr>
              <p:cNvSpPr txBox="1">
                <a:spLocks noRot="1" noChangeAspect="1" noMove="1" noResize="1" noEditPoints="1" noAdjustHandles="1" noChangeArrowheads="1" noChangeShapeType="1" noTextEdit="1"/>
              </p:cNvSpPr>
              <p:nvPr/>
            </p:nvSpPr>
            <p:spPr>
              <a:xfrm>
                <a:off x="346783" y="2899534"/>
                <a:ext cx="744243" cy="246221"/>
              </a:xfrm>
              <a:prstGeom prst="rect">
                <a:avLst/>
              </a:prstGeom>
              <a:blipFill>
                <a:blip r:embed="rId5"/>
                <a:stretch>
                  <a:fillRect l="-5738" r="-2459"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B6B61EA-3E48-469E-9998-40D89A6BC27F}"/>
                  </a:ext>
                </a:extLst>
              </p:cNvPr>
              <p:cNvSpPr txBox="1"/>
              <p:nvPr/>
            </p:nvSpPr>
            <p:spPr>
              <a:xfrm>
                <a:off x="130761" y="3204910"/>
                <a:ext cx="119532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a:rPr lang="en-US" sz="1600" b="0" i="0" smtClean="0">
                              <a:latin typeface="Cambria Math" panose="02040503050406030204" pitchFamily="18" charset="0"/>
                            </a:rPr>
                            <m:t>0</m:t>
                          </m:r>
                        </m:sub>
                      </m:sSub>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a:rPr lang="en-US" sz="1600">
                              <a:latin typeface="Cambria Math" panose="02040503050406030204" pitchFamily="18" charset="0"/>
                            </a:rPr>
                            <m:t>0</m:t>
                          </m:r>
                        </m:sub>
                      </m:sSub>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m:rPr>
                              <m:sty m:val="p"/>
                            </m:rPr>
                            <a:rPr lang="en-US" sz="1600" b="0" i="0" smtClean="0">
                              <a:latin typeface="Cambria Math" panose="02040503050406030204" pitchFamily="18" charset="0"/>
                            </a:rPr>
                            <m:t>in</m:t>
                          </m:r>
                        </m:sub>
                      </m:sSub>
                      <m:sSub>
                        <m:sSubPr>
                          <m:ctrlPr>
                            <a:rPr lang="en-US" sz="1600" i="1">
                              <a:latin typeface="Cambria Math" panose="02040503050406030204" pitchFamily="18" charset="0"/>
                            </a:rPr>
                          </m:ctrlPr>
                        </m:sSubPr>
                        <m:e>
                          <m:r>
                            <m:rPr>
                              <m:sty m:val="p"/>
                            </m:rPr>
                            <a:rPr lang="en-US" sz="1600" b="0" i="0" smtClean="0">
                              <a:latin typeface="Cambria Math" panose="02040503050406030204" pitchFamily="18" charset="0"/>
                            </a:rPr>
                            <m:t>I</m:t>
                          </m:r>
                        </m:e>
                        <m:sub>
                          <m:r>
                            <m:rPr>
                              <m:sty m:val="p"/>
                            </m:rPr>
                            <a:rPr lang="en-US" sz="1600">
                              <a:latin typeface="Cambria Math" panose="02040503050406030204" pitchFamily="18" charset="0"/>
                            </a:rPr>
                            <m:t>in</m:t>
                          </m:r>
                        </m:sub>
                      </m:sSub>
                    </m:oMath>
                  </m:oMathPara>
                </a14:m>
                <a:endParaRPr lang="en-US" sz="1600" dirty="0"/>
              </a:p>
            </p:txBody>
          </p:sp>
        </mc:Choice>
        <mc:Fallback xmlns="">
          <p:sp>
            <p:nvSpPr>
              <p:cNvPr id="13" name="TextBox 12">
                <a:extLst>
                  <a:ext uri="{FF2B5EF4-FFF2-40B4-BE49-F238E27FC236}">
                    <a16:creationId xmlns:a16="http://schemas.microsoft.com/office/drawing/2014/main" id="{7B6B61EA-3E48-469E-9998-40D89A6BC27F}"/>
                  </a:ext>
                </a:extLst>
              </p:cNvPr>
              <p:cNvSpPr txBox="1">
                <a:spLocks noRot="1" noChangeAspect="1" noMove="1" noResize="1" noEditPoints="1" noAdjustHandles="1" noChangeArrowheads="1" noChangeShapeType="1" noTextEdit="1"/>
              </p:cNvSpPr>
              <p:nvPr/>
            </p:nvSpPr>
            <p:spPr>
              <a:xfrm>
                <a:off x="130761" y="3204910"/>
                <a:ext cx="1195327" cy="246221"/>
              </a:xfrm>
              <a:prstGeom prst="rect">
                <a:avLst/>
              </a:prstGeom>
              <a:blipFill>
                <a:blip r:embed="rId6"/>
                <a:stretch>
                  <a:fillRect l="-1523" b="-1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07B4CF5-9F87-47BE-848A-B689E0AC3171}"/>
                  </a:ext>
                </a:extLst>
              </p:cNvPr>
              <p:cNvSpPr txBox="1"/>
              <p:nvPr/>
            </p:nvSpPr>
            <p:spPr>
              <a:xfrm>
                <a:off x="1827082" y="3076605"/>
                <a:ext cx="1345497" cy="5028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a:rPr lang="en-US" sz="1600" b="0" i="0" smtClean="0">
                              <a:latin typeface="Cambria Math" panose="02040503050406030204" pitchFamily="18" charset="0"/>
                            </a:rPr>
                            <m:t>0</m:t>
                          </m:r>
                        </m:sub>
                      </m:sSub>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sSub>
                        <m:sSubPr>
                          <m:ctrlPr>
                            <a:rPr lang="en-US" sz="1600" i="1" smtClean="0">
                              <a:latin typeface="Cambria Math" panose="02040503050406030204" pitchFamily="18" charset="0"/>
                            </a:rPr>
                          </m:ctrlPr>
                        </m:sSubPr>
                        <m:e>
                          <m:r>
                            <m:rPr>
                              <m:sty m:val="p"/>
                            </m:rPr>
                            <a:rPr lang="en-US" sz="1600" b="0" i="0" smtClean="0">
                              <a:latin typeface="Cambria Math" panose="02040503050406030204" pitchFamily="18" charset="0"/>
                            </a:rPr>
                            <m:t>V</m:t>
                          </m:r>
                        </m:e>
                        <m:sub>
                          <m:r>
                            <m:rPr>
                              <m:sty m:val="p"/>
                            </m:rPr>
                            <a:rPr lang="en-US" sz="1600" b="0" i="0" smtClean="0">
                              <a:latin typeface="Cambria Math" panose="02040503050406030204" pitchFamily="18" charset="0"/>
                            </a:rPr>
                            <m:t>in</m:t>
                          </m:r>
                        </m:sub>
                      </m:sSub>
                      <m:f>
                        <m:fPr>
                          <m:ctrlPr>
                            <a:rPr lang="en-US" sz="1600" i="1" smtClean="0">
                              <a:latin typeface="Cambria Math" panose="02040503050406030204" pitchFamily="18" charset="0"/>
                            </a:rPr>
                          </m:ctrlPr>
                        </m:fPr>
                        <m:num>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Sub>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14" name="TextBox 13">
                <a:extLst>
                  <a:ext uri="{FF2B5EF4-FFF2-40B4-BE49-F238E27FC236}">
                    <a16:creationId xmlns:a16="http://schemas.microsoft.com/office/drawing/2014/main" id="{107B4CF5-9F87-47BE-848A-B689E0AC3171}"/>
                  </a:ext>
                </a:extLst>
              </p:cNvPr>
              <p:cNvSpPr txBox="1">
                <a:spLocks noRot="1" noChangeAspect="1" noMove="1" noResize="1" noEditPoints="1" noAdjustHandles="1" noChangeArrowheads="1" noChangeShapeType="1" noTextEdit="1"/>
              </p:cNvSpPr>
              <p:nvPr/>
            </p:nvSpPr>
            <p:spPr>
              <a:xfrm>
                <a:off x="1827082" y="3076605"/>
                <a:ext cx="1345497" cy="5028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CB2610-CA1B-4BF2-8DCC-A912FC6EB62C}"/>
                  </a:ext>
                </a:extLst>
              </p:cNvPr>
              <p:cNvSpPr txBox="1"/>
              <p:nvPr/>
            </p:nvSpPr>
            <p:spPr>
              <a:xfrm>
                <a:off x="3803581" y="3065856"/>
                <a:ext cx="843564" cy="544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0</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17" name="TextBox 16">
                <a:extLst>
                  <a:ext uri="{FF2B5EF4-FFF2-40B4-BE49-F238E27FC236}">
                    <a16:creationId xmlns:a16="http://schemas.microsoft.com/office/drawing/2014/main" id="{5CCB2610-CA1B-4BF2-8DCC-A912FC6EB62C}"/>
                  </a:ext>
                </a:extLst>
              </p:cNvPr>
              <p:cNvSpPr txBox="1">
                <a:spLocks noRot="1" noChangeAspect="1" noMove="1" noResize="1" noEditPoints="1" noAdjustHandles="1" noChangeArrowheads="1" noChangeShapeType="1" noTextEdit="1"/>
              </p:cNvSpPr>
              <p:nvPr/>
            </p:nvSpPr>
            <p:spPr>
              <a:xfrm>
                <a:off x="3803581" y="3065856"/>
                <a:ext cx="843564" cy="54412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0197370-BB46-4A4F-87ED-E9335F3C0D8B}"/>
                  </a:ext>
                </a:extLst>
              </p:cNvPr>
              <p:cNvSpPr txBox="1"/>
              <p:nvPr/>
            </p:nvSpPr>
            <p:spPr>
              <a:xfrm>
                <a:off x="130761" y="3623044"/>
                <a:ext cx="1115434" cy="5441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sSubSup>
                            <m:sSubSupPr>
                              <m:ctrlPr>
                                <a:rPr lang="en-US" sz="1600" i="1">
                                  <a:latin typeface="Cambria Math" panose="02040503050406030204" pitchFamily="18" charset="0"/>
                                </a:rPr>
                              </m:ctrlPr>
                            </m:sSubSupPr>
                            <m:e>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𝐷</m:t>
                                  </m:r>
                                </m:e>
                                <m:sup>
                                  <m:r>
                                    <a:rPr lang="en-US" sz="1600" b="0" i="1" smtClean="0">
                                      <a:latin typeface="Cambria Math" panose="02040503050406030204" pitchFamily="18" charset="0"/>
                                    </a:rPr>
                                    <m:t>2</m:t>
                                  </m:r>
                                </m:sup>
                              </m:sSup>
                              <m:r>
                                <a:rPr lang="en-US" sz="1600" i="1">
                                  <a:latin typeface="Cambria Math" panose="02040503050406030204" pitchFamily="18" charset="0"/>
                                </a:rPr>
                                <m:t>𝑉</m:t>
                              </m:r>
                            </m:e>
                            <m:sub>
                              <m:r>
                                <a:rPr lang="en-US" sz="1600" i="1">
                                  <a:latin typeface="Cambria Math" panose="02040503050406030204" pitchFamily="18" charset="0"/>
                                </a:rPr>
                                <m:t>𝑖𝑛</m:t>
                              </m:r>
                            </m:sub>
                            <m:sup>
                              <m:r>
                                <a:rPr lang="en-US" sz="1600" i="1">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den>
                      </m:f>
                      <m:r>
                        <a:rPr lang="en-US" sz="1600" b="0" i="0" smtClean="0">
                          <a:latin typeface="Cambria Math" panose="02040503050406030204" pitchFamily="18" charset="0"/>
                        </a:rPr>
                        <m:t>=</m:t>
                      </m:r>
                      <m:f>
                        <m:fPr>
                          <m:ctrlPr>
                            <a:rPr lang="en-US" sz="1600" i="1" smtClean="0">
                              <a:latin typeface="Cambria Math" panose="02040503050406030204" pitchFamily="18" charset="0"/>
                            </a:rPr>
                          </m:ctrlPr>
                        </m:fPr>
                        <m:num>
                          <m:sSubSup>
                            <m:sSubSupPr>
                              <m:ctrlPr>
                                <a:rPr lang="en-US" sz="1600" i="1" smtClean="0">
                                  <a:latin typeface="Cambria Math" panose="02040503050406030204" pitchFamily="18" charset="0"/>
                                </a:rPr>
                              </m:ctrlPr>
                            </m:sSubSupPr>
                            <m:e>
                              <m:r>
                                <a:rPr lang="en-US" sz="1600" b="0" i="1" smtClean="0">
                                  <a:latin typeface="Cambria Math" panose="02040503050406030204" pitchFamily="18" charset="0"/>
                                </a:rPr>
                                <m:t>𝑉</m:t>
                              </m:r>
                            </m:e>
                            <m:sub>
                              <m:r>
                                <a:rPr lang="en-US" sz="1600" b="0" i="1" smtClean="0">
                                  <a:latin typeface="Cambria Math" panose="02040503050406030204" pitchFamily="18" charset="0"/>
                                </a:rPr>
                                <m:t>𝑖𝑛</m:t>
                              </m:r>
                            </m:sub>
                            <m:sup>
                              <m:r>
                                <a:rPr lang="en-US" sz="1600" b="0" i="1" smtClean="0">
                                  <a:latin typeface="Cambria Math" panose="02040503050406030204" pitchFamily="18" charset="0"/>
                                </a:rPr>
                                <m:t>2</m:t>
                              </m:r>
                            </m:sup>
                          </m:sSubSup>
                        </m:num>
                        <m:den>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oMath>
                  </m:oMathPara>
                </a14:m>
                <a:endParaRPr lang="en-US" sz="1600" dirty="0"/>
              </a:p>
            </p:txBody>
          </p:sp>
        </mc:Choice>
        <mc:Fallback xmlns="">
          <p:sp>
            <p:nvSpPr>
              <p:cNvPr id="18" name="TextBox 17">
                <a:extLst>
                  <a:ext uri="{FF2B5EF4-FFF2-40B4-BE49-F238E27FC236}">
                    <a16:creationId xmlns:a16="http://schemas.microsoft.com/office/drawing/2014/main" id="{A0197370-BB46-4A4F-87ED-E9335F3C0D8B}"/>
                  </a:ext>
                </a:extLst>
              </p:cNvPr>
              <p:cNvSpPr txBox="1">
                <a:spLocks noRot="1" noChangeAspect="1" noMove="1" noResize="1" noEditPoints="1" noAdjustHandles="1" noChangeArrowheads="1" noChangeShapeType="1" noTextEdit="1"/>
              </p:cNvSpPr>
              <p:nvPr/>
            </p:nvSpPr>
            <p:spPr>
              <a:xfrm>
                <a:off x="130761" y="3623044"/>
                <a:ext cx="1115434" cy="5441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24DFF3-2AD7-411C-A756-896758B310CA}"/>
                  </a:ext>
                </a:extLst>
              </p:cNvPr>
              <p:cNvSpPr txBox="1"/>
              <p:nvPr/>
            </p:nvSpPr>
            <p:spPr>
              <a:xfrm>
                <a:off x="1832591" y="3673956"/>
                <a:ext cx="1509516" cy="5296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𝐷</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0</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𝑖𝑛</m:t>
                              </m:r>
                            </m:sub>
                          </m:sSub>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num>
                        <m:den>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𝑜𝑝𝑡</m:t>
                              </m:r>
                            </m:sub>
                          </m:sSub>
                        </m:den>
                      </m:f>
                    </m:oMath>
                  </m:oMathPara>
                </a14:m>
                <a:endParaRPr lang="en-US" sz="1600" dirty="0"/>
              </a:p>
            </p:txBody>
          </p:sp>
        </mc:Choice>
        <mc:Fallback xmlns="">
          <p:sp>
            <p:nvSpPr>
              <p:cNvPr id="19" name="TextBox 18">
                <a:extLst>
                  <a:ext uri="{FF2B5EF4-FFF2-40B4-BE49-F238E27FC236}">
                    <a16:creationId xmlns:a16="http://schemas.microsoft.com/office/drawing/2014/main" id="{1B24DFF3-2AD7-411C-A756-896758B310CA}"/>
                  </a:ext>
                </a:extLst>
              </p:cNvPr>
              <p:cNvSpPr txBox="1">
                <a:spLocks noRot="1" noChangeAspect="1" noMove="1" noResize="1" noEditPoints="1" noAdjustHandles="1" noChangeArrowheads="1" noChangeShapeType="1" noTextEdit="1"/>
              </p:cNvSpPr>
              <p:nvPr/>
            </p:nvSpPr>
            <p:spPr>
              <a:xfrm>
                <a:off x="1832591" y="3673956"/>
                <a:ext cx="1509516" cy="5296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B4F0D22-7AC8-49E6-A771-F0B083694853}"/>
                  </a:ext>
                </a:extLst>
              </p:cNvPr>
              <p:cNvSpPr txBox="1"/>
              <p:nvPr/>
            </p:nvSpPr>
            <p:spPr>
              <a:xfrm>
                <a:off x="181608" y="4330691"/>
                <a:ext cx="1013739" cy="727507"/>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𝐷</m:t>
                      </m:r>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den>
                          </m:f>
                        </m:e>
                      </m:rad>
                    </m:oMath>
                  </m:oMathPara>
                </a14:m>
                <a:endParaRPr lang="en-US" sz="1600" dirty="0"/>
              </a:p>
            </p:txBody>
          </p:sp>
        </mc:Choice>
        <mc:Fallback xmlns="">
          <p:sp>
            <p:nvSpPr>
              <p:cNvPr id="20" name="TextBox 19">
                <a:extLst>
                  <a:ext uri="{FF2B5EF4-FFF2-40B4-BE49-F238E27FC236}">
                    <a16:creationId xmlns:a16="http://schemas.microsoft.com/office/drawing/2014/main" id="{CB4F0D22-7AC8-49E6-A771-F0B083694853}"/>
                  </a:ext>
                </a:extLst>
              </p:cNvPr>
              <p:cNvSpPr txBox="1">
                <a:spLocks noRot="1" noChangeAspect="1" noMove="1" noResize="1" noEditPoints="1" noAdjustHandles="1" noChangeArrowheads="1" noChangeShapeType="1" noTextEdit="1"/>
              </p:cNvSpPr>
              <p:nvPr/>
            </p:nvSpPr>
            <p:spPr>
              <a:xfrm>
                <a:off x="181608" y="4330691"/>
                <a:ext cx="1013739" cy="727507"/>
              </a:xfrm>
              <a:prstGeom prst="rect">
                <a:avLst/>
              </a:prstGeom>
              <a:blipFill>
                <a:blip r:embed="rId11"/>
                <a:stretch>
                  <a:fillRect/>
                </a:stretch>
              </a:blipFill>
            </p:spPr>
            <p:txBody>
              <a:bodyPr/>
              <a:lstStyle/>
              <a:p>
                <a:r>
                  <a:rPr lang="en-US">
                    <a:noFill/>
                  </a:rPr>
                  <a:t> </a:t>
                </a:r>
              </a:p>
            </p:txBody>
          </p:sp>
        </mc:Fallback>
      </mc:AlternateContent>
      <p:sp>
        <p:nvSpPr>
          <p:cNvPr id="21" name="Right Arrow 6">
            <a:extLst>
              <a:ext uri="{FF2B5EF4-FFF2-40B4-BE49-F238E27FC236}">
                <a16:creationId xmlns:a16="http://schemas.microsoft.com/office/drawing/2014/main" id="{057BC528-CB74-44FF-A767-2358149E7151}"/>
              </a:ext>
            </a:extLst>
          </p:cNvPr>
          <p:cNvSpPr/>
          <p:nvPr/>
        </p:nvSpPr>
        <p:spPr bwMode="auto">
          <a:xfrm>
            <a:off x="1440681" y="320834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2" name="Right Arrow 23">
            <a:extLst>
              <a:ext uri="{FF2B5EF4-FFF2-40B4-BE49-F238E27FC236}">
                <a16:creationId xmlns:a16="http://schemas.microsoft.com/office/drawing/2014/main" id="{FBCF388F-D2A9-4F77-9F2E-3244970CA08A}"/>
              </a:ext>
            </a:extLst>
          </p:cNvPr>
          <p:cNvSpPr/>
          <p:nvPr/>
        </p:nvSpPr>
        <p:spPr bwMode="auto">
          <a:xfrm>
            <a:off x="3342107" y="3208347"/>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3" name="Right Arrow 24">
            <a:extLst>
              <a:ext uri="{FF2B5EF4-FFF2-40B4-BE49-F238E27FC236}">
                <a16:creationId xmlns:a16="http://schemas.microsoft.com/office/drawing/2014/main" id="{991395EC-FBD1-4C92-B388-0E81AEF174AA}"/>
              </a:ext>
            </a:extLst>
          </p:cNvPr>
          <p:cNvSpPr/>
          <p:nvPr/>
        </p:nvSpPr>
        <p:spPr bwMode="auto">
          <a:xfrm>
            <a:off x="1420644" y="3773713"/>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C07E3BD-51AC-490E-B987-99E5614EC7E4}"/>
                  </a:ext>
                </a:extLst>
              </p:cNvPr>
              <p:cNvSpPr txBox="1"/>
              <p:nvPr/>
            </p:nvSpPr>
            <p:spPr>
              <a:xfrm>
                <a:off x="2035787" y="4363821"/>
                <a:ext cx="1306320" cy="727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r>
                        <a:rPr lang="en-US" sz="1600" b="0" i="1" smtClean="0">
                          <a:latin typeface="Cambria Math" panose="02040503050406030204" pitchFamily="18" charset="0"/>
                        </a:rPr>
                        <m:t>=</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den>
                          </m:f>
                        </m:e>
                      </m:rad>
                    </m:oMath>
                  </m:oMathPara>
                </a14:m>
                <a:endParaRPr lang="en-US" sz="1600" dirty="0"/>
              </a:p>
            </p:txBody>
          </p:sp>
        </mc:Choice>
        <mc:Fallback xmlns="">
          <p:sp>
            <p:nvSpPr>
              <p:cNvPr id="24" name="TextBox 23">
                <a:extLst>
                  <a:ext uri="{FF2B5EF4-FFF2-40B4-BE49-F238E27FC236}">
                    <a16:creationId xmlns:a16="http://schemas.microsoft.com/office/drawing/2014/main" id="{3C07E3BD-51AC-490E-B987-99E5614EC7E4}"/>
                  </a:ext>
                </a:extLst>
              </p:cNvPr>
              <p:cNvSpPr txBox="1">
                <a:spLocks noRot="1" noChangeAspect="1" noMove="1" noResize="1" noEditPoints="1" noAdjustHandles="1" noChangeArrowheads="1" noChangeShapeType="1" noTextEdit="1"/>
              </p:cNvSpPr>
              <p:nvPr/>
            </p:nvSpPr>
            <p:spPr>
              <a:xfrm>
                <a:off x="2035787" y="4363821"/>
                <a:ext cx="1306320" cy="727507"/>
              </a:xfrm>
              <a:prstGeom prst="rect">
                <a:avLst/>
              </a:prstGeom>
              <a:blipFill>
                <a:blip r:embed="rId12"/>
                <a:stretch>
                  <a:fillRect b="-8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3326CBD-86B5-41EB-9116-17C7FE3DDBB9}"/>
                  </a:ext>
                </a:extLst>
              </p:cNvPr>
              <p:cNvSpPr txBox="1"/>
              <p:nvPr/>
            </p:nvSpPr>
            <p:spPr>
              <a:xfrm>
                <a:off x="3613914" y="4576514"/>
                <a:ext cx="132632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r>
                            <a:rPr lang="en-US" sz="1600" b="0" i="1" smtClean="0">
                              <a:latin typeface="Cambria Math" panose="02040503050406030204" pitchFamily="18" charset="0"/>
                            </a:rPr>
                            <m:t>𝐴𝑠</m:t>
                          </m:r>
                          <m:r>
                            <a:rPr lang="en-US" sz="1600" b="0" i="1" smtClean="0">
                              <a:latin typeface="Cambria Math" panose="02040503050406030204" pitchFamily="18" charset="0"/>
                            </a:rPr>
                            <m:t> </m:t>
                          </m:r>
                          <m:r>
                            <a:rPr lang="en-US" sz="1600" b="0" i="1" smtClean="0">
                              <a:latin typeface="Cambria Math" panose="02040503050406030204" pitchFamily="18" charset="0"/>
                            </a:rPr>
                            <m:t>𝐷</m:t>
                          </m:r>
                          <m:r>
                            <a:rPr lang="en-US" sz="1600" b="0" i="1" smtClean="0">
                              <a:latin typeface="Cambria Math" panose="02040503050406030204" pitchFamily="18" charset="0"/>
                            </a:rPr>
                            <m:t>=0.2</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e>
                      </m:d>
                    </m:oMath>
                  </m:oMathPara>
                </a14:m>
                <a:endParaRPr lang="en-US" sz="1600" dirty="0"/>
              </a:p>
            </p:txBody>
          </p:sp>
        </mc:Choice>
        <mc:Fallback xmlns="">
          <p:sp>
            <p:nvSpPr>
              <p:cNvPr id="25" name="TextBox 24">
                <a:extLst>
                  <a:ext uri="{FF2B5EF4-FFF2-40B4-BE49-F238E27FC236}">
                    <a16:creationId xmlns:a16="http://schemas.microsoft.com/office/drawing/2014/main" id="{A3326CBD-86B5-41EB-9116-17C7FE3DDBB9}"/>
                  </a:ext>
                </a:extLst>
              </p:cNvPr>
              <p:cNvSpPr txBox="1">
                <a:spLocks noRot="1" noChangeAspect="1" noMove="1" noResize="1" noEditPoints="1" noAdjustHandles="1" noChangeArrowheads="1" noChangeShapeType="1" noTextEdit="1"/>
              </p:cNvSpPr>
              <p:nvPr/>
            </p:nvSpPr>
            <p:spPr>
              <a:xfrm>
                <a:off x="3613914" y="4576514"/>
                <a:ext cx="1326324" cy="246221"/>
              </a:xfrm>
              <a:prstGeom prst="rect">
                <a:avLst/>
              </a:prstGeom>
              <a:blipFill>
                <a:blip r:embed="rId1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4E96A3-9E91-4528-A31B-A1B9A85FC865}"/>
                  </a:ext>
                </a:extLst>
              </p:cNvPr>
              <p:cNvSpPr txBox="1"/>
              <p:nvPr/>
            </p:nvSpPr>
            <p:spPr>
              <a:xfrm>
                <a:off x="1111729" y="5173410"/>
                <a:ext cx="1150828" cy="727507"/>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𝑟</m:t>
                          </m:r>
                        </m:sub>
                      </m:sSub>
                      <m:r>
                        <a:rPr lang="en-US" sz="1600" b="0" i="1" smtClean="0">
                          <a:latin typeface="Cambria Math" panose="02040503050406030204" pitchFamily="18" charset="0"/>
                        </a:rPr>
                        <m:t>=5</m:t>
                      </m:r>
                      <m:rad>
                        <m:radPr>
                          <m:degHide m:val="on"/>
                          <m:ctrlPr>
                            <a:rPr lang="en-US" sz="1600" b="0" i="1" smtClean="0">
                              <a:latin typeface="Cambria Math" panose="02040503050406030204" pitchFamily="18" charset="0"/>
                            </a:rPr>
                          </m:ctrlPr>
                        </m:radPr>
                        <m:deg/>
                        <m:e>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𝐿</m:t>
                                  </m:r>
                                </m:sub>
                              </m:sSub>
                            </m:num>
                            <m:den>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𝑜𝑝𝑡</m:t>
                                  </m:r>
                                </m:sub>
                              </m:sSub>
                            </m:den>
                          </m:f>
                        </m:e>
                      </m:rad>
                    </m:oMath>
                  </m:oMathPara>
                </a14:m>
                <a:endParaRPr lang="en-US" sz="1600" dirty="0"/>
              </a:p>
            </p:txBody>
          </p:sp>
        </mc:Choice>
        <mc:Fallback xmlns="">
          <p:sp>
            <p:nvSpPr>
              <p:cNvPr id="26" name="TextBox 25">
                <a:extLst>
                  <a:ext uri="{FF2B5EF4-FFF2-40B4-BE49-F238E27FC236}">
                    <a16:creationId xmlns:a16="http://schemas.microsoft.com/office/drawing/2014/main" id="{774E96A3-9E91-4528-A31B-A1B9A85FC865}"/>
                  </a:ext>
                </a:extLst>
              </p:cNvPr>
              <p:cNvSpPr txBox="1">
                <a:spLocks noRot="1" noChangeAspect="1" noMove="1" noResize="1" noEditPoints="1" noAdjustHandles="1" noChangeArrowheads="1" noChangeShapeType="1" noTextEdit="1"/>
              </p:cNvSpPr>
              <p:nvPr/>
            </p:nvSpPr>
            <p:spPr>
              <a:xfrm>
                <a:off x="1111729" y="5173410"/>
                <a:ext cx="1150828" cy="727507"/>
              </a:xfrm>
              <a:prstGeom prst="rect">
                <a:avLst/>
              </a:prstGeom>
              <a:blipFill>
                <a:blip r:embed="rId14"/>
                <a:stretch>
                  <a:fillRect/>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29A98E00-D691-4E08-ADFE-21524AF7F65B}"/>
              </a:ext>
            </a:extLst>
          </p:cNvPr>
          <p:cNvSpPr/>
          <p:nvPr/>
        </p:nvSpPr>
        <p:spPr>
          <a:xfrm>
            <a:off x="2489977" y="5258151"/>
            <a:ext cx="1365204" cy="416011"/>
          </a:xfrm>
          <a:prstGeom prst="rect">
            <a:avLst/>
          </a:prstGeom>
        </p:spPr>
        <p:txBody>
          <a:bodyPr wrap="square">
            <a:spAutoFit/>
          </a:bodyPr>
          <a:lstStyle/>
          <a:p>
            <a:pPr algn="just">
              <a:lnSpc>
                <a:spcPct val="150000"/>
              </a:lnSpc>
            </a:pPr>
            <a:r>
              <a:rPr lang="en-US" sz="1600" dirty="0">
                <a:latin typeface="Cambria" panose="02040503050406030204" pitchFamily="18" charset="0"/>
                <a:ea typeface="Cambria" panose="02040503050406030204" pitchFamily="18" charset="0"/>
              </a:rPr>
              <a:t>Valid only for, </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DD2F2E6-3680-44AE-82BB-E4296EB7E776}"/>
                  </a:ext>
                </a:extLst>
              </p:cNvPr>
              <p:cNvSpPr txBox="1"/>
              <p:nvPr/>
            </p:nvSpPr>
            <p:spPr>
              <a:xfrm>
                <a:off x="3866763" y="5333555"/>
                <a:ext cx="930383" cy="265201"/>
              </a:xfrm>
              <a:prstGeom prst="rect">
                <a:avLst/>
              </a:prstGeom>
              <a:solidFill>
                <a:srgbClr val="FFFF00"/>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𝐿</m:t>
                          </m:r>
                        </m:sub>
                      </m:sSub>
                      <m:r>
                        <a:rPr lang="en-US" sz="1600" i="1" smtClean="0">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𝑅</m:t>
                          </m:r>
                        </m:e>
                        <m:sub>
                          <m:r>
                            <a:rPr lang="en-US" sz="1600" b="0" i="1" smtClean="0">
                              <a:latin typeface="Cambria Math" panose="02040503050406030204" pitchFamily="18" charset="0"/>
                              <a:ea typeface="Cambria Math" panose="02040503050406030204" pitchFamily="18" charset="0"/>
                            </a:rPr>
                            <m:t>𝑜𝑝𝑡</m:t>
                          </m:r>
                        </m:sub>
                      </m:sSub>
                    </m:oMath>
                  </m:oMathPara>
                </a14:m>
                <a:endParaRPr lang="en-US" sz="1600" dirty="0"/>
              </a:p>
            </p:txBody>
          </p:sp>
        </mc:Choice>
        <mc:Fallback xmlns="">
          <p:sp>
            <p:nvSpPr>
              <p:cNvPr id="28" name="TextBox 27">
                <a:extLst>
                  <a:ext uri="{FF2B5EF4-FFF2-40B4-BE49-F238E27FC236}">
                    <a16:creationId xmlns:a16="http://schemas.microsoft.com/office/drawing/2014/main" id="{ADD2F2E6-3680-44AE-82BB-E4296EB7E776}"/>
                  </a:ext>
                </a:extLst>
              </p:cNvPr>
              <p:cNvSpPr txBox="1">
                <a:spLocks noRot="1" noChangeAspect="1" noMove="1" noResize="1" noEditPoints="1" noAdjustHandles="1" noChangeArrowheads="1" noChangeShapeType="1" noTextEdit="1"/>
              </p:cNvSpPr>
              <p:nvPr/>
            </p:nvSpPr>
            <p:spPr>
              <a:xfrm>
                <a:off x="3866763" y="5333555"/>
                <a:ext cx="930383" cy="265201"/>
              </a:xfrm>
              <a:prstGeom prst="rect">
                <a:avLst/>
              </a:prstGeom>
              <a:blipFill>
                <a:blip r:embed="rId15"/>
                <a:stretch>
                  <a:fillRect l="-3922" r="-1961" b="-25581"/>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D5597250-07C8-4094-AEBE-985381E7A522}"/>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contrast="45000"/>
                    </a14:imgEffect>
                  </a14:imgLayer>
                </a14:imgProps>
              </a:ext>
            </a:extLst>
          </a:blip>
          <a:stretch>
            <a:fillRect/>
          </a:stretch>
        </p:blipFill>
        <p:spPr>
          <a:xfrm>
            <a:off x="392000" y="963813"/>
            <a:ext cx="3741114" cy="1999175"/>
          </a:xfrm>
          <a:prstGeom prst="rect">
            <a:avLst/>
          </a:prstGeom>
        </p:spPr>
      </p:pic>
      <p:sp>
        <p:nvSpPr>
          <p:cNvPr id="30" name="Right Arrow 24">
            <a:extLst>
              <a:ext uri="{FF2B5EF4-FFF2-40B4-BE49-F238E27FC236}">
                <a16:creationId xmlns:a16="http://schemas.microsoft.com/office/drawing/2014/main" id="{D61F8C6A-69CA-456D-806F-40D47DBA73DF}"/>
              </a:ext>
            </a:extLst>
          </p:cNvPr>
          <p:cNvSpPr/>
          <p:nvPr/>
        </p:nvSpPr>
        <p:spPr bwMode="auto">
          <a:xfrm>
            <a:off x="1420643" y="4574886"/>
            <a:ext cx="271807" cy="3053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81888728"/>
      </p:ext>
    </p:extLst>
  </p:cSld>
  <p:clrMapOvr>
    <a:masterClrMapping/>
  </p:clrMapOvr>
</p:sld>
</file>

<file path=ppt/theme/theme1.xml><?xml version="1.0" encoding="utf-8"?>
<a:theme xmlns:a="http://schemas.openxmlformats.org/drawingml/2006/main" name="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97F498EB245499A1DFA474812FB42" ma:contentTypeVersion="3" ma:contentTypeDescription="Create a new document." ma:contentTypeScope="" ma:versionID="f575780ff61c2323a0e2a170f91b0589">
  <xsd:schema xmlns:xsd="http://www.w3.org/2001/XMLSchema" xmlns:xs="http://www.w3.org/2001/XMLSchema" xmlns:p="http://schemas.microsoft.com/office/2006/metadata/properties" xmlns:ns2="b6fac83a-e0fc-477a-850b-0a694cb394ef" targetNamespace="http://schemas.microsoft.com/office/2006/metadata/properties" ma:root="true" ma:fieldsID="959eae6bfd5d2feef4522d0f11b803c8" ns2:_="">
    <xsd:import namespace="b6fac83a-e0fc-477a-850b-0a694cb394ef"/>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fac83a-e0fc-477a-850b-0a694cb39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92C960-0731-4D7F-B13B-3104906B104D}"/>
</file>

<file path=customXml/itemProps2.xml><?xml version="1.0" encoding="utf-8"?>
<ds:datastoreItem xmlns:ds="http://schemas.openxmlformats.org/officeDocument/2006/customXml" ds:itemID="{BA7BE5FC-E7BF-4509-86DB-381826DC746D}"/>
</file>

<file path=customXml/itemProps3.xml><?xml version="1.0" encoding="utf-8"?>
<ds:datastoreItem xmlns:ds="http://schemas.openxmlformats.org/officeDocument/2006/customXml" ds:itemID="{C6274DA5-B25A-4207-AEE5-DA06D7FD4C65}"/>
</file>

<file path=docProps/app.xml><?xml version="1.0" encoding="utf-8"?>
<Properties xmlns="http://schemas.openxmlformats.org/officeDocument/2006/extended-properties" xmlns:vt="http://schemas.openxmlformats.org/officeDocument/2006/docPropsVTypes">
  <Template>プレゼンテーション1</Template>
  <TotalTime>5141</TotalTime>
  <Words>955</Words>
  <Application>Microsoft Office PowerPoint</Application>
  <PresentationFormat>On-screen Show (4:3)</PresentationFormat>
  <Paragraphs>159</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Brush Script MT</vt:lpstr>
      <vt:lpstr>Calibri</vt:lpstr>
      <vt:lpstr>Cambria</vt:lpstr>
      <vt:lpstr>Cambria Math</vt:lpstr>
      <vt:lpstr>Times New Roman</vt:lpstr>
      <vt:lpstr>Trebuchet MS</vt:lpstr>
      <vt:lpstr>Wingdings</vt:lpstr>
      <vt:lpstr>プレゼンテーション1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331koho</dc:creator>
  <cp:lastModifiedBy>S M Imrat Rahman</cp:lastModifiedBy>
  <cp:revision>1558</cp:revision>
  <dcterms:created xsi:type="dcterms:W3CDTF">2012-08-23T05:34:28Z</dcterms:created>
  <dcterms:modified xsi:type="dcterms:W3CDTF">2020-11-30T06:52:46Z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0x010100D2297F498EB245499A1DFA474812FB42</vt:lpwstr>
  </property>
</Properties>
</file>