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4422" r:id="rId3"/>
    <p:sldId id="4421" r:id="rId4"/>
    <p:sldId id="4429" r:id="rId5"/>
    <p:sldId id="4433" r:id="rId6"/>
    <p:sldId id="4434" r:id="rId7"/>
    <p:sldId id="4435" r:id="rId8"/>
    <p:sldId id="4436" r:id="rId9"/>
    <p:sldId id="4437" r:id="rId10"/>
    <p:sldId id="4438" r:id="rId11"/>
    <p:sldId id="4439" r:id="rId12"/>
    <p:sldId id="444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E91FC1-2E45-4099-BA4E-D9C1063ED35F}" v="1" dt="2024-05-04T13:25:21.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ish M" userId="95509c1a-8f96-460a-b3d5-ec1bbc21110a" providerId="ADAL" clId="{BAE91FC1-2E45-4099-BA4E-D9C1063ED35F}"/>
    <pc:docChg chg="modSld">
      <pc:chgData name="Satish M" userId="95509c1a-8f96-460a-b3d5-ec1bbc21110a" providerId="ADAL" clId="{BAE91FC1-2E45-4099-BA4E-D9C1063ED35F}" dt="2024-05-04T13:25:28.096" v="17" actId="1076"/>
      <pc:docMkLst>
        <pc:docMk/>
      </pc:docMkLst>
      <pc:sldChg chg="modSp mod">
        <pc:chgData name="Satish M" userId="95509c1a-8f96-460a-b3d5-ec1bbc21110a" providerId="ADAL" clId="{BAE91FC1-2E45-4099-BA4E-D9C1063ED35F}" dt="2024-05-04T13:22:51.288" v="15" actId="1076"/>
        <pc:sldMkLst>
          <pc:docMk/>
          <pc:sldMk cId="0" sldId="260"/>
        </pc:sldMkLst>
        <pc:spChg chg="mod">
          <ac:chgData name="Satish M" userId="95509c1a-8f96-460a-b3d5-ec1bbc21110a" providerId="ADAL" clId="{BAE91FC1-2E45-4099-BA4E-D9C1063ED35F}" dt="2024-05-04T13:22:48.307" v="14" actId="1076"/>
          <ac:spMkLst>
            <pc:docMk/>
            <pc:sldMk cId="0" sldId="260"/>
            <ac:spMk id="2" creationId="{ED66556B-B256-8D8D-E60E-0C5895B5FFA5}"/>
          </ac:spMkLst>
        </pc:spChg>
        <pc:spChg chg="mod">
          <ac:chgData name="Satish M" userId="95509c1a-8f96-460a-b3d5-ec1bbc21110a" providerId="ADAL" clId="{BAE91FC1-2E45-4099-BA4E-D9C1063ED35F}" dt="2024-05-04T13:22:45.572" v="13" actId="1076"/>
          <ac:spMkLst>
            <pc:docMk/>
            <pc:sldMk cId="0" sldId="260"/>
            <ac:spMk id="3" creationId="{21F87AA7-2FEF-9248-CC8B-6951622F8F14}"/>
          </ac:spMkLst>
        </pc:spChg>
        <pc:spChg chg="mod">
          <ac:chgData name="Satish M" userId="95509c1a-8f96-460a-b3d5-ec1bbc21110a" providerId="ADAL" clId="{BAE91FC1-2E45-4099-BA4E-D9C1063ED35F}" dt="2024-05-04T13:22:40.008" v="11" actId="1076"/>
          <ac:spMkLst>
            <pc:docMk/>
            <pc:sldMk cId="0" sldId="260"/>
            <ac:spMk id="6" creationId="{00000000-0000-0000-0000-000000000000}"/>
          </ac:spMkLst>
        </pc:spChg>
        <pc:spChg chg="mod">
          <ac:chgData name="Satish M" userId="95509c1a-8f96-460a-b3d5-ec1bbc21110a" providerId="ADAL" clId="{BAE91FC1-2E45-4099-BA4E-D9C1063ED35F}" dt="2024-05-04T13:22:43.321" v="12" actId="1076"/>
          <ac:spMkLst>
            <pc:docMk/>
            <pc:sldMk cId="0" sldId="260"/>
            <ac:spMk id="7" creationId="{00000000-0000-0000-0000-000000000000}"/>
          </ac:spMkLst>
        </pc:spChg>
        <pc:spChg chg="mod">
          <ac:chgData name="Satish M" userId="95509c1a-8f96-460a-b3d5-ec1bbc21110a" providerId="ADAL" clId="{BAE91FC1-2E45-4099-BA4E-D9C1063ED35F}" dt="2024-05-04T13:22:51.288" v="15" actId="1076"/>
          <ac:spMkLst>
            <pc:docMk/>
            <pc:sldMk cId="0" sldId="260"/>
            <ac:spMk id="8" creationId="{00000000-0000-0000-0000-000000000000}"/>
          </ac:spMkLst>
        </pc:spChg>
      </pc:sldChg>
      <pc:sldChg chg="addSp modSp mod">
        <pc:chgData name="Satish M" userId="95509c1a-8f96-460a-b3d5-ec1bbc21110a" providerId="ADAL" clId="{BAE91FC1-2E45-4099-BA4E-D9C1063ED35F}" dt="2024-05-04T13:25:28.096" v="17" actId="1076"/>
        <pc:sldMkLst>
          <pc:docMk/>
          <pc:sldMk cId="4051022129" sldId="4421"/>
        </pc:sldMkLst>
        <pc:spChg chg="add mod">
          <ac:chgData name="Satish M" userId="95509c1a-8f96-460a-b3d5-ec1bbc21110a" providerId="ADAL" clId="{BAE91FC1-2E45-4099-BA4E-D9C1063ED35F}" dt="2024-05-04T13:25:28.096" v="17" actId="1076"/>
          <ac:spMkLst>
            <pc:docMk/>
            <pc:sldMk cId="4051022129" sldId="4421"/>
            <ac:spMk id="4" creationId="{DC834CDC-2435-88E7-E908-66FF8BBA87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7/30/2024</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7/30/2024</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7/30/2024</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7/30/2024</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7/30/2024</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7/30/2024</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7/30/2024</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7/30/2024</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7/30/2024</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7/30/2024</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7/30/2024</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7/30/2024</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1086901"/>
          </a:xfrm>
          <a:prstGeom prst="rect">
            <a:avLst/>
          </a:prstGeom>
        </p:spPr>
        <p:txBody>
          <a:bodyPr wrap="square" lIns="0" tIns="0" rIns="0" bIns="0" rtlCol="0" anchor="t">
            <a:spAutoFit/>
          </a:bodyPr>
          <a:lstStyle/>
          <a:p>
            <a:pPr>
              <a:lnSpc>
                <a:spcPts val="9425"/>
              </a:lnSpc>
              <a:spcBef>
                <a:spcPct val="0"/>
              </a:spcBef>
            </a:pPr>
            <a:r>
              <a:rPr lang="en-US" sz="5400" dirty="0">
                <a:solidFill>
                  <a:srgbClr val="FFFFFF"/>
                </a:solidFill>
                <a:latin typeface="HK Grotesk Bold"/>
              </a:rPr>
              <a:t>WIPRO NGA Program – LDD Batch  </a:t>
            </a:r>
          </a:p>
        </p:txBody>
      </p:sp>
      <p:sp>
        <p:nvSpPr>
          <p:cNvPr id="7" name="TextBox 7"/>
          <p:cNvSpPr txBox="1"/>
          <p:nvPr/>
        </p:nvSpPr>
        <p:spPr>
          <a:xfrm>
            <a:off x="366227" y="327523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31 July 2024</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 Sourav Dey</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7" y="4136906"/>
            <a:ext cx="8748276"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Here - Linux Character Device Driver for System Metrics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37179"/>
            <a:ext cx="11810295" cy="7058343"/>
          </a:xfrm>
          <a:prstGeom prst="rect">
            <a:avLst/>
          </a:prstGeom>
        </p:spPr>
        <p:txBody>
          <a:bodyPr wrap="square" lIns="0" tIns="0" rIns="0" bIns="0">
            <a:spAutoFit/>
          </a:bodyPr>
          <a:lstStyle/>
          <a:p>
            <a:pPr marL="0" marR="0">
              <a:lnSpc>
                <a:spcPct val="107000"/>
              </a:lnSpc>
              <a:spcBef>
                <a:spcPts val="0"/>
              </a:spcBef>
              <a:spcAft>
                <a:spcPts val="800"/>
              </a:spcAft>
            </a:pPr>
            <a:r>
              <a:rPr lang="en-US" sz="2800" b="1" u="sng" kern="100" dirty="0">
                <a:latin typeface="Times New Roman" panose="02020603050405020304" pitchFamily="18" charset="0"/>
                <a:ea typeface="Calibri" panose="020F0502020204030204" pitchFamily="34" charset="0"/>
                <a:cs typeface="Times New Roman" panose="02020603050405020304" pitchFamily="18" charset="0"/>
              </a:rPr>
              <a:t>File Operations Functions</a:t>
            </a:r>
            <a:r>
              <a:rPr lang="en-US" sz="2800" b="1" u="sng"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800" kern="100" dirty="0">
                <a:latin typeface="Times New Roman" panose="02020603050405020304" pitchFamily="18" charset="0"/>
                <a:ea typeface="Calibri" panose="020F0502020204030204" pitchFamily="34" charset="0"/>
                <a:cs typeface="Times New Roman" panose="02020603050405020304" pitchFamily="18" charset="0"/>
              </a:rPr>
              <a:t>1.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Open and Release Operations:</a:t>
            </a:r>
          </a:p>
          <a:p>
            <a:pPr marL="914400" lvl="1" indent="-457200">
              <a:lnSpc>
                <a:spcPct val="107000"/>
              </a:lnSpc>
              <a:spcAft>
                <a:spcPts val="800"/>
              </a:spcAft>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dev_open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(struct inode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inodep</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struct file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filep</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 Handles the opening of the device file.</a:t>
            </a:r>
          </a:p>
          <a:p>
            <a:pPr marL="914400" lvl="1" indent="-457200">
              <a:lnSpc>
                <a:spcPct val="107000"/>
              </a:lnSpc>
              <a:spcAft>
                <a:spcPts val="800"/>
              </a:spcAft>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dev_release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(struct inode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inodep</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struct file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filep</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 Handles the closing of the device file.</a:t>
            </a:r>
          </a:p>
          <a:p>
            <a:pPr marL="0" marR="0">
              <a:lnSpc>
                <a:spcPct val="107000"/>
              </a:lnSpc>
              <a:spcBef>
                <a:spcPts val="0"/>
              </a:spcBef>
              <a:spcAft>
                <a:spcPts val="800"/>
              </a:spcAf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kern="100" dirty="0">
                <a:latin typeface="Times New Roman" panose="02020603050405020304" pitchFamily="18" charset="0"/>
                <a:ea typeface="Calibri" panose="020F0502020204030204" pitchFamily="34" charset="0"/>
                <a:cs typeface="Times New Roman" panose="02020603050405020304" pitchFamily="18" charset="0"/>
              </a:rPr>
              <a:t>2.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Read and Write Operations:</a:t>
            </a:r>
          </a:p>
          <a:p>
            <a:pPr marL="914400" lvl="1" indent="-457200">
              <a:lnSpc>
                <a:spcPct val="107000"/>
              </a:lnSpc>
              <a:spcAft>
                <a:spcPts val="800"/>
              </a:spcAft>
              <a:buFont typeface="Wingdings" panose="05000000000000000000" pitchFamily="2" charset="2"/>
              <a:buChar char="Ø"/>
            </a:pP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ssize_t</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dev_read</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(struct file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filep</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char *buffer,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size_t</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len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loff_t</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*offset)</a:t>
            </a:r>
          </a:p>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 Handles reading from the device file, transferring system metrics data to user space.</a:t>
            </a:r>
          </a:p>
          <a:p>
            <a:pPr marL="914400" lvl="1" indent="-457200">
              <a:lnSpc>
                <a:spcPct val="107000"/>
              </a:lnSpc>
              <a:spcAft>
                <a:spcPts val="800"/>
              </a:spcAft>
              <a:buFont typeface="Wingdings" panose="05000000000000000000" pitchFamily="2" charset="2"/>
              <a:buChar char="Ø"/>
            </a:pP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ssize_t</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dev_write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(struct file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filep</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const char *buffer,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size_t</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len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loff_t</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*offset)</a:t>
            </a:r>
          </a:p>
          <a:p>
            <a:pPr marL="0" marR="0">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 Handles writing to the device file, which is not supported in this project and returns an error.</a:t>
            </a:r>
            <a:endParaRPr lang="en-US" sz="3200" b="1" u="sng" dirty="0">
              <a:latin typeface="Times New Roman" panose="02020603050405020304" pitchFamily="18" charset="0"/>
              <a:cs typeface="Times New Roman" panose="02020603050405020304" pitchFamily="18" charset="0"/>
            </a:endParaRPr>
          </a:p>
          <a:p>
            <a:pPr>
              <a:spcBef>
                <a:spcPct val="0"/>
              </a:spcBef>
            </a:pPr>
            <a:endParaRPr lang="en-US" sz="3200" b="1" u="sng" dirty="0">
              <a:latin typeface="Times New Roman" panose="02020603050405020304" pitchFamily="18" charset="0"/>
              <a:cs typeface="Times New Roman" panose="02020603050405020304" pitchFamily="18" charset="0"/>
            </a:endParaRP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10</a:t>
            </a:fld>
            <a:endParaRPr lang="en-US" dirty="0">
              <a:solidFill>
                <a:schemeClr val="tx1"/>
              </a:solidFill>
            </a:endParaRPr>
          </a:p>
        </p:txBody>
      </p:sp>
    </p:spTree>
    <p:extLst>
      <p:ext uri="{BB962C8B-B14F-4D97-AF65-F5344CB8AC3E}">
        <p14:creationId xmlns:p14="http://schemas.microsoft.com/office/powerpoint/2010/main" val="26086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37179"/>
            <a:ext cx="11810295" cy="5170646"/>
          </a:xfrm>
          <a:prstGeom prst="rect">
            <a:avLst/>
          </a:prstGeom>
        </p:spPr>
        <p:txBody>
          <a:bodyPr wrap="square" lIns="0" tIns="0" rIns="0" bIns="0">
            <a:spAutoFit/>
          </a:bodyPr>
          <a:lstStyle/>
          <a:p>
            <a:pPr>
              <a:spcBef>
                <a:spcPct val="0"/>
              </a:spcBef>
            </a:pPr>
            <a:r>
              <a:rPr lang="en-US" sz="2800" b="1" u="sng" dirty="0">
                <a:latin typeface="Times New Roman" panose="02020603050405020304" pitchFamily="18" charset="0"/>
                <a:cs typeface="Times New Roman" panose="02020603050405020304" pitchFamily="18" charset="0"/>
              </a:rPr>
              <a:t>Timer Functions:-</a:t>
            </a:r>
          </a:p>
          <a:p>
            <a:pPr>
              <a:spcBef>
                <a:spcPct val="0"/>
              </a:spcBef>
            </a:pPr>
            <a:endParaRPr lang="en-US" sz="2800" b="1" u="sng" dirty="0">
              <a:latin typeface="Times New Roman" panose="02020603050405020304" pitchFamily="18" charset="0"/>
              <a:cs typeface="Times New Roman" panose="02020603050405020304" pitchFamily="18" charset="0"/>
            </a:endParaRPr>
          </a:p>
          <a:p>
            <a:pPr>
              <a:spcBef>
                <a:spcPct val="0"/>
              </a:spcBef>
            </a:pPr>
            <a:r>
              <a:rPr lang="en-US" sz="2800" dirty="0">
                <a:latin typeface="Times New Roman" panose="02020603050405020304" pitchFamily="18" charset="0"/>
                <a:cs typeface="Times New Roman" panose="02020603050405020304" pitchFamily="18" charset="0"/>
              </a:rPr>
              <a:t>1. Timer Callback:</a:t>
            </a:r>
          </a:p>
          <a:p>
            <a:pPr marL="914400" lvl="1" indent="-457200">
              <a:spcBef>
                <a:spcPct val="0"/>
              </a:spcBef>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void </a:t>
            </a:r>
            <a:r>
              <a:rPr lang="en-US" sz="2800" dirty="0" err="1">
                <a:latin typeface="Times New Roman" panose="02020603050405020304" pitchFamily="18" charset="0"/>
                <a:cs typeface="Times New Roman" panose="02020603050405020304" pitchFamily="18" charset="0"/>
              </a:rPr>
              <a:t>metrics_timer_callback</a:t>
            </a:r>
            <a:r>
              <a:rPr lang="en-US" sz="2800" dirty="0">
                <a:latin typeface="Times New Roman" panose="02020603050405020304" pitchFamily="18" charset="0"/>
                <a:cs typeface="Times New Roman" panose="02020603050405020304" pitchFamily="18" charset="0"/>
              </a:rPr>
              <a:t>(struct </a:t>
            </a:r>
            <a:r>
              <a:rPr lang="en-US" sz="2800" dirty="0" err="1">
                <a:latin typeface="Times New Roman" panose="02020603050405020304" pitchFamily="18" charset="0"/>
                <a:cs typeface="Times New Roman" panose="02020603050405020304" pitchFamily="18" charset="0"/>
              </a:rPr>
              <a:t>timer_list</a:t>
            </a:r>
            <a:r>
              <a:rPr lang="en-US" sz="2800" dirty="0">
                <a:latin typeface="Times New Roman" panose="02020603050405020304" pitchFamily="18" charset="0"/>
                <a:cs typeface="Times New Roman" panose="02020603050405020304" pitchFamily="18" charset="0"/>
              </a:rPr>
              <a:t> *timer)</a:t>
            </a:r>
          </a:p>
          <a:p>
            <a:pPr lvl="1">
              <a:spcBef>
                <a:spcPct val="0"/>
              </a:spcBef>
            </a:pPr>
            <a:endParaRPr lang="en-US" sz="2800" dirty="0">
              <a:latin typeface="Times New Roman" panose="02020603050405020304" pitchFamily="18" charset="0"/>
              <a:cs typeface="Times New Roman" panose="02020603050405020304" pitchFamily="18" charset="0"/>
            </a:endParaRPr>
          </a:p>
          <a:p>
            <a:pPr marL="914400" lvl="1" indent="-457200">
              <a:spcBef>
                <a:spcPct val="0"/>
              </a:spcBef>
              <a:buFontTx/>
              <a:buChar char="-"/>
            </a:pPr>
            <a:r>
              <a:rPr lang="en-US" sz="2800" dirty="0">
                <a:latin typeface="Times New Roman" panose="02020603050405020304" pitchFamily="18" charset="0"/>
                <a:cs typeface="Times New Roman" panose="02020603050405020304" pitchFamily="18" charset="0"/>
              </a:rPr>
              <a:t>Callback function that is executed when the timer expires, triggering the retrieval of system metrics and resetting the timer.</a:t>
            </a:r>
          </a:p>
          <a:p>
            <a:pPr marL="914400" lvl="1" indent="-457200">
              <a:spcBef>
                <a:spcPct val="0"/>
              </a:spcBef>
              <a:buFontTx/>
              <a:buChar char="-"/>
            </a:pPr>
            <a:endParaRPr lang="en-US" sz="2800" dirty="0">
              <a:latin typeface="Times New Roman" panose="02020603050405020304" pitchFamily="18" charset="0"/>
              <a:cs typeface="Times New Roman" panose="02020603050405020304" pitchFamily="18" charset="0"/>
            </a:endParaRPr>
          </a:p>
          <a:p>
            <a:pPr marL="914400" lvl="1" indent="-457200">
              <a:spcBef>
                <a:spcPct val="0"/>
              </a:spcBef>
              <a:buFontTx/>
              <a:buChar char="-"/>
            </a:pPr>
            <a:endParaRPr lang="en-US" sz="2800" dirty="0">
              <a:latin typeface="Times New Roman" panose="02020603050405020304" pitchFamily="18" charset="0"/>
              <a:cs typeface="Times New Roman" panose="02020603050405020304" pitchFamily="18" charset="0"/>
            </a:endParaRPr>
          </a:p>
          <a:p>
            <a:pPr>
              <a:spcBef>
                <a:spcPct val="0"/>
              </a:spcBef>
            </a:pPr>
            <a:r>
              <a:rPr lang="en-US" sz="2800" dirty="0">
                <a:latin typeface="Times New Roman" panose="02020603050405020304" pitchFamily="18" charset="0"/>
                <a:cs typeface="Times New Roman" panose="02020603050405020304" pitchFamily="18" charset="0"/>
              </a:rPr>
              <a:t>By using these functions, the project achieves its goal of developing a Linux character device driver that outputs system metrics, providing a useful tool for system monitoring and performance analysis.</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11</a:t>
            </a:fld>
            <a:endParaRPr lang="en-US" dirty="0">
              <a:solidFill>
                <a:schemeClr val="tx1"/>
              </a:solidFill>
            </a:endParaRPr>
          </a:p>
        </p:txBody>
      </p:sp>
    </p:spTree>
    <p:extLst>
      <p:ext uri="{BB962C8B-B14F-4D97-AF65-F5344CB8AC3E}">
        <p14:creationId xmlns:p14="http://schemas.microsoft.com/office/powerpoint/2010/main" val="148759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37179"/>
            <a:ext cx="11810295" cy="7051289"/>
          </a:xfrm>
          <a:prstGeom prst="rect">
            <a:avLst/>
          </a:prstGeom>
        </p:spPr>
        <p:txBody>
          <a:bodyPr wrap="square" lIns="0" tIns="0" rIns="0" bIns="0">
            <a:spAutoFit/>
          </a:bodyPr>
          <a:lstStyle/>
          <a:p>
            <a:pPr marL="0" marR="0">
              <a:lnSpc>
                <a:spcPct val="107000"/>
              </a:lnSpc>
              <a:spcBef>
                <a:spcPts val="0"/>
              </a:spcBef>
              <a:spcAft>
                <a:spcPts val="800"/>
              </a:spcAft>
            </a:pPr>
            <a:r>
              <a:rPr lang="en-US" sz="3200" b="1" u="sng" kern="100" dirty="0">
                <a:effectLst/>
                <a:latin typeface="Times New Roman" panose="02020603050405020304" pitchFamily="18" charset="0"/>
                <a:ea typeface="Calibri" panose="020F0502020204030204" pitchFamily="34" charset="0"/>
                <a:cs typeface="Times New Roman" panose="02020603050405020304" pitchFamily="18" charset="0"/>
              </a:rPr>
              <a:t>Future Amendments Addressing Common Challenges:-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1. Handling Increased Load:</a:t>
            </a:r>
          </a:p>
          <a:p>
            <a:pPr marL="914400" lvl="1" indent="-457200">
              <a:lnSpc>
                <a:spcPct val="107000"/>
              </a:lnSpc>
              <a:spcAft>
                <a:spcPts val="800"/>
              </a:spcAft>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Challenge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As systems become more complex, the device driver might need to handle larger volumes of data or more frequent metrics collection.</a:t>
            </a:r>
          </a:p>
          <a:p>
            <a:pPr marL="914400" lvl="1" indent="-457200">
              <a:lnSpc>
                <a:spcPct val="107000"/>
              </a:lnSpc>
              <a:spcAft>
                <a:spcPts val="800"/>
              </a:spcAft>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Amendment</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Optimize the driver to efficiently handle high-frequency data collection and large datasets, possibly incorporating asynchronous processing or batch data handling.</a:t>
            </a:r>
          </a:p>
          <a:p>
            <a:pPr lvl="1">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800" kern="100" dirty="0">
                <a:latin typeface="Times New Roman" panose="02020603050405020304" pitchFamily="18" charset="0"/>
                <a:ea typeface="Calibri" panose="020F0502020204030204" pitchFamily="34" charset="0"/>
                <a:cs typeface="Times New Roman" panose="02020603050405020304" pitchFamily="18" charset="0"/>
              </a:rPr>
              <a:t>2.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Extended Metrics:</a:t>
            </a:r>
          </a:p>
          <a:p>
            <a:pPr marL="800100" lvl="1" indent="-342900">
              <a:lnSpc>
                <a:spcPct val="107000"/>
              </a:lnSpc>
              <a:spcAft>
                <a:spcPts val="800"/>
              </a:spcAft>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Challenge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Users might require additional or more granular metrics beyond those initially implemented.</a:t>
            </a:r>
          </a:p>
          <a:p>
            <a:pPr marL="800100" lvl="1" indent="-342900">
              <a:lnSpc>
                <a:spcPct val="107000"/>
              </a:lnSpc>
              <a:spcAft>
                <a:spcPts val="800"/>
              </a:spcAft>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Amendment</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Extend the metrics collection capabilities to include more detailed or diverse system data, such as network statistics or application-specific metrics.</a:t>
            </a:r>
          </a:p>
          <a:p>
            <a:pPr>
              <a:lnSpc>
                <a:spcPct val="107000"/>
              </a:lnSpc>
              <a:spcAft>
                <a:spcPts val="800"/>
              </a:spcAf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ct val="0"/>
              </a:spcBef>
            </a:pPr>
            <a:endParaRPr lang="en-US" sz="2800" b="1" u="sng" dirty="0">
              <a:latin typeface="Times New Roman" panose="02020603050405020304" pitchFamily="18" charset="0"/>
              <a:cs typeface="Times New Roman" panose="02020603050405020304" pitchFamily="18" charset="0"/>
            </a:endParaRP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12</a:t>
            </a:fld>
            <a:endParaRPr lang="en-US" dirty="0">
              <a:solidFill>
                <a:schemeClr val="tx1"/>
              </a:solidFill>
            </a:endParaRPr>
          </a:p>
        </p:txBody>
      </p:sp>
    </p:spTree>
    <p:extLst>
      <p:ext uri="{BB962C8B-B14F-4D97-AF65-F5344CB8AC3E}">
        <p14:creationId xmlns:p14="http://schemas.microsoft.com/office/powerpoint/2010/main" val="49359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pic>
        <p:nvPicPr>
          <p:cNvPr id="7" name="Picture 6">
            <a:extLst>
              <a:ext uri="{FF2B5EF4-FFF2-40B4-BE49-F238E27FC236}">
                <a16:creationId xmlns:a16="http://schemas.microsoft.com/office/drawing/2014/main" id="{CEC106AC-D5C5-3852-905D-31816EAD9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13" y="0"/>
            <a:ext cx="11245171" cy="6356348"/>
          </a:xfrm>
          <a:prstGeom prst="rect">
            <a:avLst/>
          </a:prstGeom>
        </p:spPr>
      </p:pic>
    </p:spTree>
    <p:extLst>
      <p:ext uri="{BB962C8B-B14F-4D97-AF65-F5344CB8AC3E}">
        <p14:creationId xmlns:p14="http://schemas.microsoft.com/office/powerpoint/2010/main" val="50983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984885"/>
          </a:xfrm>
          <a:prstGeom prst="rect">
            <a:avLst/>
          </a:prstGeom>
        </p:spPr>
        <p:txBody>
          <a:bodyPr wrap="square" lIns="0" tIns="0" rIns="0" bIns="0">
            <a:spAutoFit/>
          </a:bodyPr>
          <a:lstStyle/>
          <a:p>
            <a:pPr>
              <a:spcBef>
                <a:spcPct val="0"/>
              </a:spcBef>
            </a:pPr>
            <a:r>
              <a:rPr lang="en-US" sz="3200" b="1" u="sng" kern="100" dirty="0">
                <a:effectLst/>
                <a:latin typeface="Times New Roman" panose="02020603050405020304" pitchFamily="18" charset="0"/>
                <a:ea typeface="Calibri" panose="020F0502020204030204" pitchFamily="34" charset="0"/>
                <a:cs typeface="Times New Roman" panose="02020603050405020304" pitchFamily="18" charset="0"/>
              </a:rPr>
              <a:t>PROJECT OVERVIEW</a:t>
            </a:r>
            <a:endParaRPr lang="en-US" sz="32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ct val="0"/>
              </a:spcBef>
            </a:pPr>
            <a:endParaRPr lang="en-US" sz="3200" b="1" dirty="0">
              <a:solidFill>
                <a:srgbClr val="0187CC"/>
              </a:solidFill>
              <a:latin typeface="HK Grotesk Bold"/>
            </a:endParaRP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3</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823632"/>
            <a:ext cx="11215919" cy="72876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just">
              <a:lnSpc>
                <a:spcPct val="107000"/>
              </a:lnSpc>
              <a:spcBef>
                <a:spcPts val="0"/>
              </a:spcBef>
              <a:spcAft>
                <a:spcPts val="800"/>
              </a:spcAf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This project aims to provide hands-on experience in developing a Linux device driver to print system metrics. </a:t>
            </a:r>
            <a:r>
              <a:rPr lang="en-US" sz="2800" kern="100" dirty="0">
                <a:latin typeface="Times New Roman" panose="02020603050405020304" pitchFamily="18" charset="0"/>
                <a:ea typeface="Calibri" panose="020F0502020204030204" pitchFamily="34" charset="0"/>
                <a:cs typeface="Times New Roman" panose="02020603050405020304" pitchFamily="18" charset="0"/>
              </a:rPr>
              <a:t>In this project we</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will learn how to interact with the Linux kernel, read system metrics, and output these metrics via a character device interface.</a:t>
            </a:r>
          </a:p>
          <a:p>
            <a:pPr algn="just">
              <a:lnSpc>
                <a:spcPct val="107000"/>
              </a:lnSpc>
              <a:spcAft>
                <a:spcPts val="800"/>
              </a:spcAft>
            </a:pPr>
            <a:endParaRPr lang="en-US" sz="3200" b="1" u="sng"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sz="3200" b="1" u="sng" dirty="0">
                <a:latin typeface="Times New Roman" panose="02020603050405020304" pitchFamily="18" charset="0"/>
                <a:cs typeface="Times New Roman" panose="02020603050405020304" pitchFamily="18" charset="0"/>
              </a:rPr>
              <a:t>INTRODUCTION</a:t>
            </a:r>
          </a:p>
          <a:p>
            <a:pPr algn="just"/>
            <a:r>
              <a:rPr lang="en-US" sz="2800" dirty="0">
                <a:latin typeface="Times New Roman" panose="02020603050405020304" pitchFamily="18" charset="0"/>
                <a:cs typeface="Times New Roman" panose="02020603050405020304" pitchFamily="18" charset="0"/>
              </a:rPr>
              <a:t>This project involves developing a Linux character device driver to retrieve and output system metrics such as CPU usage, memory usage, and disk I/O metrics. The device driver can be loaded and unloaded from the kernel and provides a character device interface for user interaction.</a:t>
            </a: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28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0187CC"/>
              </a:solidFill>
              <a:latin typeface="HK Grotesk"/>
            </a:endParaRPr>
          </a:p>
        </p:txBody>
      </p:sp>
    </p:spTree>
    <p:extLst>
      <p:ext uri="{BB962C8B-B14F-4D97-AF65-F5344CB8AC3E}">
        <p14:creationId xmlns:p14="http://schemas.microsoft.com/office/powerpoint/2010/main" val="405102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u="sng" dirty="0">
                <a:latin typeface="Times New Roman" panose="02020603050405020304" pitchFamily="18" charset="0"/>
                <a:cs typeface="Times New Roman" panose="02020603050405020304" pitchFamily="18" charset="0"/>
              </a:rPr>
              <a:t>MOTIVATION</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4</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912123"/>
            <a:ext cx="11215919" cy="62478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800" dirty="0">
                <a:latin typeface="Times New Roman" panose="02020603050405020304" pitchFamily="18" charset="0"/>
                <a:cs typeface="Times New Roman" panose="02020603050405020304" pitchFamily="18" charset="0"/>
              </a:rPr>
              <a:t>The motivation behind this project is to develop a Linux character device driver that provides real-time monitoring of system performance metrics. This tool helps in proactive resource management by offering insights into CPU, memory, and disk usage. Additionally, it serves as a valuable learning experience in Linux kernel programming and practical system monitoring.</a:t>
            </a:r>
          </a:p>
          <a:p>
            <a:pPr algn="just"/>
            <a:endParaRPr lang="en-US" sz="2800" dirty="0">
              <a:latin typeface="Times New Roman" panose="02020603050405020304" pitchFamily="18" charset="0"/>
              <a:cs typeface="Times New Roman" panose="02020603050405020304" pitchFamily="18" charset="0"/>
            </a:endParaRPr>
          </a:p>
          <a:p>
            <a:pPr algn="just"/>
            <a:r>
              <a:rPr lang="en-US" sz="3200" b="1" u="sng" dirty="0">
                <a:latin typeface="Times New Roman" panose="02020603050405020304" pitchFamily="18" charset="0"/>
                <a:cs typeface="Times New Roman" panose="02020603050405020304" pitchFamily="18" charset="0"/>
              </a:rPr>
              <a:t>PROJECT SCOPE</a:t>
            </a:r>
          </a:p>
          <a:p>
            <a:pPr algn="just"/>
            <a:endParaRPr lang="en-US" sz="3200" b="1" u="sng"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Create a Linux character device driver to print system metrics.</a:t>
            </a:r>
          </a:p>
          <a:p>
            <a:pPr marL="571500" indent="-5715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Retrieve various system metrics such as CPU usage, memory usage, and disk I/O.</a:t>
            </a:r>
          </a:p>
          <a:p>
            <a:pPr marL="571500" indent="-5715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Output the retrieved metrics through a character device.</a:t>
            </a: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23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984885"/>
          </a:xfrm>
          <a:prstGeom prst="rect">
            <a:avLst/>
          </a:prstGeom>
        </p:spPr>
        <p:txBody>
          <a:bodyPr wrap="square" lIns="0" tIns="0" rIns="0" bIns="0">
            <a:spAutoFit/>
          </a:bodyPr>
          <a:lstStyle/>
          <a:p>
            <a:pPr>
              <a:spcBef>
                <a:spcPct val="0"/>
              </a:spcBef>
            </a:pPr>
            <a:r>
              <a:rPr lang="en-US" sz="3200" b="1" u="sng" dirty="0">
                <a:latin typeface="Times New Roman" panose="02020603050405020304" pitchFamily="18" charset="0"/>
                <a:cs typeface="Times New Roman" panose="02020603050405020304" pitchFamily="18" charset="0"/>
              </a:rPr>
              <a:t>Various Application Tools That Are Used In This Project:-</a:t>
            </a:r>
          </a:p>
          <a:p>
            <a:pPr>
              <a:spcBef>
                <a:spcPct val="0"/>
              </a:spcBef>
            </a:pPr>
            <a:endParaRPr lang="en-US" sz="3200" b="1" u="sng" dirty="0">
              <a:latin typeface="Times New Roman" panose="02020603050405020304" pitchFamily="18" charset="0"/>
              <a:cs typeface="Times New Roman" panose="02020603050405020304" pitchFamily="18" charset="0"/>
            </a:endParaRP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5</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912123"/>
            <a:ext cx="11215919" cy="526297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lgn="just">
              <a:buFont typeface="+mj-lt"/>
              <a:buAutoNum type="arabicPeriod"/>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Kernel Development Tools:</a:t>
            </a:r>
          </a:p>
          <a:p>
            <a:pPr marL="914400" lvl="1" indent="-4572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GCC(GNU Compiler Collection)</a:t>
            </a:r>
          </a:p>
          <a:p>
            <a:pPr marL="914400" lvl="1" indent="-4572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Make</a:t>
            </a:r>
          </a:p>
          <a:p>
            <a:pPr marL="914400" lvl="1" indent="-457200" algn="just">
              <a:buFont typeface="Arial" panose="020B0604020202020204" pitchFamily="34" charset="0"/>
              <a:buChar char="•"/>
            </a:pP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Insmod</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and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rmmod</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dmesg</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514350" indent="-514350" algn="just">
              <a:buAutoNum type="arabicPeriod" startAt="2"/>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System Monitoring Tools:</a:t>
            </a:r>
          </a:p>
          <a:p>
            <a:pPr marL="914400" lvl="1" indent="-4572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/proc Filesystem</a:t>
            </a:r>
          </a:p>
          <a:p>
            <a:pPr marL="914400" lvl="1" indent="-4572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Cat Command</a:t>
            </a:r>
          </a:p>
          <a:p>
            <a:pPr marL="914400" lvl="1" indent="-4572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IOCTL(Input/Output Control)</a:t>
            </a:r>
          </a:p>
          <a:p>
            <a:pPr marL="514350" indent="-514350" algn="just">
              <a:buAutoNum type="arabicPeriod" startAt="3"/>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Memory Management Tools:</a:t>
            </a:r>
          </a:p>
          <a:p>
            <a:pPr marL="971550" lvl="1" indent="-51435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Kmalloc and kfree</a:t>
            </a:r>
          </a:p>
          <a:p>
            <a:pPr marL="971550" lvl="1" indent="-514350" algn="just">
              <a:buFont typeface="Arial" panose="020B0604020202020204" pitchFamily="34" charset="0"/>
              <a:buChar char="•"/>
            </a:pP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timer_list</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and </a:t>
            </a: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mod_timer</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87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739759"/>
          </a:xfrm>
          <a:prstGeom prst="rect">
            <a:avLst/>
          </a:prstGeom>
        </p:spPr>
        <p:txBody>
          <a:bodyPr wrap="square" lIns="0" tIns="0" rIns="0" bIns="0">
            <a:spAutoFit/>
          </a:bodyPr>
          <a:lstStyle/>
          <a:p>
            <a:pPr algn="just">
              <a:spcBef>
                <a:spcPct val="0"/>
              </a:spcBef>
            </a:pPr>
            <a:r>
              <a:rPr lang="en-US" sz="2800" dirty="0">
                <a:latin typeface="Times New Roman" panose="02020603050405020304" pitchFamily="18" charset="0"/>
                <a:cs typeface="Times New Roman" panose="02020603050405020304" pitchFamily="18" charset="0"/>
              </a:rPr>
              <a:t>4.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Debugging and Testing Tools:</a:t>
            </a:r>
          </a:p>
          <a:p>
            <a:pPr marL="914400" lvl="1" indent="-457200" algn="just">
              <a:spcBef>
                <a:spcPct val="0"/>
              </a:spcBef>
              <a:buFont typeface="Arial" panose="020B0604020202020204" pitchFamily="34" charset="0"/>
              <a:buChar char="•"/>
            </a:pPr>
            <a:r>
              <a:rPr lang="en-US" sz="2800" dirty="0" err="1">
                <a:solidFill>
                  <a:schemeClr val="tx1">
                    <a:lumMod val="95000"/>
                    <a:lumOff val="5000"/>
                  </a:schemeClr>
                </a:solidFill>
                <a:latin typeface="Times New Roman" panose="02020603050405020304" pitchFamily="18" charset="0"/>
                <a:cs typeface="Times New Roman" panose="02020603050405020304" pitchFamily="18" charset="0"/>
              </a:rPr>
              <a:t>Valgrind</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spcBef>
                <a:spcPct val="0"/>
              </a:spcBef>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Shell Scripts</a:t>
            </a:r>
          </a:p>
          <a:p>
            <a:pPr algn="just">
              <a:spcBef>
                <a:spcPct val="0"/>
              </a:spcBef>
            </a:pPr>
            <a:endParaRPr lang="en-US" sz="2800" dirty="0">
              <a:latin typeface="Times New Roman" panose="02020603050405020304" pitchFamily="18" charset="0"/>
              <a:cs typeface="Times New Roman" panose="02020603050405020304" pitchFamily="18" charset="0"/>
            </a:endParaRPr>
          </a:p>
          <a:p>
            <a:pPr algn="just">
              <a:spcBef>
                <a:spcPct val="0"/>
              </a:spcBef>
            </a:pPr>
            <a:endParaRPr lang="en-US" sz="2800" dirty="0">
              <a:latin typeface="Times New Roman" panose="02020603050405020304" pitchFamily="18" charset="0"/>
              <a:cs typeface="Times New Roman" panose="02020603050405020304" pitchFamily="18" charset="0"/>
            </a:endParaRPr>
          </a:p>
          <a:p>
            <a:pPr algn="just">
              <a:spcBef>
                <a:spcPct val="0"/>
              </a:spcBef>
            </a:pPr>
            <a:endParaRPr lang="en-US" sz="2800" dirty="0">
              <a:latin typeface="Times New Roman" panose="02020603050405020304" pitchFamily="18" charset="0"/>
              <a:cs typeface="Times New Roman" panose="02020603050405020304" pitchFamily="18" charset="0"/>
            </a:endParaRPr>
          </a:p>
          <a:p>
            <a:pPr algn="just">
              <a:spcBef>
                <a:spcPct val="0"/>
              </a:spcBef>
            </a:pPr>
            <a:r>
              <a:rPr lang="en-US" sz="2800" dirty="0">
                <a:latin typeface="Times New Roman" panose="02020603050405020304" pitchFamily="18" charset="0"/>
                <a:cs typeface="Times New Roman" panose="02020603050405020304" pitchFamily="18" charset="0"/>
              </a:rPr>
              <a:t>By integrating these various tools and applications, the project ensures comprehensive development, testing, and debugging of the Linux character device driver for system metrics. This combination facilitates efficient system monitoring and provides a reliable interface for accessing crucial system performance data.</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6</a:t>
            </a:fld>
            <a:endParaRPr lang="en-US" dirty="0">
              <a:solidFill>
                <a:schemeClr val="tx1"/>
              </a:solidFill>
            </a:endParaRPr>
          </a:p>
        </p:txBody>
      </p:sp>
    </p:spTree>
    <p:extLst>
      <p:ext uri="{BB962C8B-B14F-4D97-AF65-F5344CB8AC3E}">
        <p14:creationId xmlns:p14="http://schemas.microsoft.com/office/powerpoint/2010/main" val="341921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12495728"/>
          </a:xfrm>
          <a:prstGeom prst="rect">
            <a:avLst/>
          </a:prstGeom>
        </p:spPr>
        <p:txBody>
          <a:bodyPr wrap="square" lIns="0" tIns="0" rIns="0" bIns="0">
            <a:spAutoFit/>
          </a:bodyPr>
          <a:lstStyle/>
          <a:p>
            <a:pPr algn="just">
              <a:spcBef>
                <a:spcPct val="0"/>
              </a:spcBef>
            </a:pPr>
            <a:r>
              <a:rPr lang="en-US" sz="3200" b="1" u="sng" dirty="0">
                <a:latin typeface="Times New Roman" panose="02020603050405020304" pitchFamily="18" charset="0"/>
                <a:cs typeface="Times New Roman" panose="02020603050405020304" pitchFamily="18" charset="0"/>
              </a:rPr>
              <a:t>The Modules That I Have Worked On This Project:-</a:t>
            </a:r>
          </a:p>
          <a:p>
            <a:pPr algn="just">
              <a:spcBef>
                <a:spcPct val="0"/>
              </a:spcBef>
            </a:pPr>
            <a:endParaRPr lang="en-US" sz="3200" b="1" u="sng" dirty="0">
              <a:latin typeface="Times New Roman" panose="02020603050405020304" pitchFamily="18" charset="0"/>
              <a:cs typeface="Times New Roman" panose="02020603050405020304" pitchFamily="18" charset="0"/>
            </a:endParaRPr>
          </a:p>
          <a:p>
            <a:pPr algn="just">
              <a:spcBef>
                <a:spcPct val="0"/>
              </a:spcBef>
            </a:pPr>
            <a:r>
              <a:rPr lang="en-US" sz="2800" dirty="0">
                <a:latin typeface="Times New Roman" panose="02020603050405020304" pitchFamily="18" charset="0"/>
                <a:cs typeface="Times New Roman" panose="02020603050405020304" pitchFamily="18" charset="0"/>
              </a:rPr>
              <a:t>1. Device Driver Module:</a:t>
            </a:r>
          </a:p>
          <a:p>
            <a:pPr marL="914400" lvl="1" indent="-457200" algn="just">
              <a:spcBef>
                <a:spcPct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Character Device Interface</a:t>
            </a:r>
          </a:p>
          <a:p>
            <a:pPr marL="914400" lvl="1" indent="-457200" algn="just">
              <a:spcBef>
                <a:spcPct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File Operations</a:t>
            </a:r>
          </a:p>
          <a:p>
            <a:pPr algn="just">
              <a:spcBef>
                <a:spcPct val="0"/>
              </a:spcBef>
            </a:pPr>
            <a:r>
              <a:rPr lang="en-US" sz="2800" dirty="0">
                <a:latin typeface="Times New Roman" panose="02020603050405020304" pitchFamily="18" charset="0"/>
                <a:cs typeface="Times New Roman" panose="02020603050405020304" pitchFamily="18" charset="0"/>
              </a:rPr>
              <a:t>2. System Metrics Collection Module:</a:t>
            </a:r>
          </a:p>
          <a:p>
            <a:pPr marL="914400" lvl="1" indent="-457200" algn="just">
              <a:spcBef>
                <a:spcPct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System Metrics Retrieval</a:t>
            </a:r>
          </a:p>
          <a:p>
            <a:pPr marL="914400" lvl="1" indent="-457200" algn="just">
              <a:spcBef>
                <a:spcPct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Formatting</a:t>
            </a:r>
          </a:p>
          <a:p>
            <a:pPr algn="just">
              <a:spcBef>
                <a:spcPct val="0"/>
              </a:spcBef>
            </a:pPr>
            <a:r>
              <a:rPr lang="en-US" sz="2800" dirty="0">
                <a:latin typeface="Times New Roman" panose="02020603050405020304" pitchFamily="18" charset="0"/>
                <a:cs typeface="Times New Roman" panose="02020603050405020304" pitchFamily="18" charset="0"/>
              </a:rPr>
              <a:t>3. Timer Functionality Module:</a:t>
            </a:r>
          </a:p>
          <a:p>
            <a:pPr marL="914400" lvl="1" indent="-457200" algn="just">
              <a:spcBef>
                <a:spcPct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Kernel Timer</a:t>
            </a:r>
          </a:p>
          <a:p>
            <a:pPr marL="914400" lvl="1" indent="-457200" algn="just">
              <a:spcBef>
                <a:spcPct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Timer Callback</a:t>
            </a:r>
          </a:p>
          <a:p>
            <a:pPr algn="just">
              <a:spcBef>
                <a:spcPct val="0"/>
              </a:spcBef>
            </a:pPr>
            <a:r>
              <a:rPr lang="en-US" sz="2800" dirty="0">
                <a:latin typeface="Times New Roman" panose="02020603050405020304" pitchFamily="18" charset="0"/>
                <a:cs typeface="Times New Roman" panose="02020603050405020304" pitchFamily="18" charset="0"/>
              </a:rPr>
              <a:t>4. Memory Management Module:</a:t>
            </a:r>
          </a:p>
          <a:p>
            <a:pPr marL="914400" lvl="1" indent="-457200" algn="just">
              <a:spcBef>
                <a:spcPct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Dynamic Memory Allocation</a:t>
            </a:r>
          </a:p>
          <a:p>
            <a:pPr marL="914400" lvl="1" indent="-457200" algn="just">
              <a:spcBef>
                <a:spcPct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Resource Cleanup</a:t>
            </a:r>
          </a:p>
          <a:p>
            <a:pPr algn="just">
              <a:spcBef>
                <a:spcPct val="0"/>
              </a:spcBef>
            </a:pPr>
            <a:endParaRPr lang="en-US" sz="2800" dirty="0">
              <a:latin typeface="Times New Roman" panose="02020603050405020304" pitchFamily="18" charset="0"/>
              <a:cs typeface="Times New Roman" panose="02020603050405020304" pitchFamily="18" charset="0"/>
            </a:endParaRPr>
          </a:p>
          <a:p>
            <a:pPr algn="just">
              <a:spcBef>
                <a:spcPct val="0"/>
              </a:spcBef>
            </a:pPr>
            <a:endParaRPr lang="en-US" sz="3200" dirty="0">
              <a:latin typeface="Times New Roman" panose="02020603050405020304" pitchFamily="18" charset="0"/>
              <a:cs typeface="Times New Roman" panose="02020603050405020304" pitchFamily="18" charset="0"/>
            </a:endParaRPr>
          </a:p>
          <a:p>
            <a:pPr algn="just">
              <a:spcBef>
                <a:spcPct val="0"/>
              </a:spcBef>
            </a:pPr>
            <a:endParaRPr lang="en-US" sz="3200" b="1" u="sng" dirty="0">
              <a:latin typeface="Times New Roman" panose="02020603050405020304" pitchFamily="18" charset="0"/>
              <a:cs typeface="Times New Roman" panose="02020603050405020304" pitchFamily="18" charset="0"/>
            </a:endParaRPr>
          </a:p>
          <a:p>
            <a:pPr algn="just">
              <a:spcBef>
                <a:spcPct val="0"/>
              </a:spcBef>
            </a:pPr>
            <a:endParaRPr lang="en-US" sz="3200" b="1" u="sng" dirty="0">
              <a:latin typeface="Times New Roman" panose="02020603050405020304" pitchFamily="18" charset="0"/>
              <a:cs typeface="Times New Roman" panose="02020603050405020304" pitchFamily="18" charset="0"/>
            </a:endParaRPr>
          </a:p>
          <a:p>
            <a:pPr algn="just">
              <a:spcBef>
                <a:spcPct val="0"/>
              </a:spcBef>
            </a:pPr>
            <a:endParaRPr lang="en-US" sz="3200" b="1" u="sng" dirty="0">
              <a:latin typeface="Times New Roman" panose="02020603050405020304" pitchFamily="18" charset="0"/>
              <a:cs typeface="Times New Roman" panose="02020603050405020304" pitchFamily="18" charset="0"/>
            </a:endParaRPr>
          </a:p>
          <a:p>
            <a:pPr algn="just">
              <a:spcBef>
                <a:spcPct val="0"/>
              </a:spcBef>
            </a:pPr>
            <a:endParaRPr lang="en-US" sz="3200" b="1" u="sng" dirty="0">
              <a:latin typeface="Times New Roman" panose="02020603050405020304" pitchFamily="18" charset="0"/>
              <a:cs typeface="Times New Roman" panose="02020603050405020304" pitchFamily="18" charset="0"/>
            </a:endParaRPr>
          </a:p>
          <a:p>
            <a:pPr algn="just">
              <a:spcBef>
                <a:spcPct val="0"/>
              </a:spcBef>
            </a:pPr>
            <a:endParaRPr lang="en-US" sz="3200" b="1" u="sng" dirty="0">
              <a:latin typeface="Times New Roman" panose="02020603050405020304" pitchFamily="18" charset="0"/>
              <a:cs typeface="Times New Roman" panose="02020603050405020304" pitchFamily="18" charset="0"/>
            </a:endParaRPr>
          </a:p>
          <a:p>
            <a:pPr algn="just">
              <a:spcBef>
                <a:spcPct val="0"/>
              </a:spcBef>
            </a:pPr>
            <a:endParaRPr lang="en-US" sz="3200" b="1" u="sng" dirty="0">
              <a:latin typeface="Times New Roman" panose="02020603050405020304" pitchFamily="18" charset="0"/>
              <a:cs typeface="Times New Roman" panose="02020603050405020304" pitchFamily="18" charset="0"/>
            </a:endParaRPr>
          </a:p>
          <a:p>
            <a:pPr algn="just">
              <a:spcBef>
                <a:spcPct val="0"/>
              </a:spcBef>
            </a:pPr>
            <a:endParaRPr lang="en-US" sz="3200" b="1" u="sng" dirty="0">
              <a:latin typeface="Times New Roman" panose="02020603050405020304" pitchFamily="18" charset="0"/>
              <a:cs typeface="Times New Roman" panose="02020603050405020304" pitchFamily="18" charset="0"/>
            </a:endParaRPr>
          </a:p>
          <a:p>
            <a:pPr algn="just">
              <a:spcBef>
                <a:spcPct val="0"/>
              </a:spcBef>
            </a:pPr>
            <a:endParaRPr lang="en-US" sz="3200" b="1" u="sng" dirty="0">
              <a:latin typeface="Times New Roman" panose="02020603050405020304" pitchFamily="18" charset="0"/>
              <a:cs typeface="Times New Roman" panose="02020603050405020304" pitchFamily="18" charset="0"/>
            </a:endParaRPr>
          </a:p>
          <a:p>
            <a:pPr algn="just">
              <a:spcBef>
                <a:spcPct val="0"/>
              </a:spcBef>
            </a:pPr>
            <a:endParaRPr lang="en-US" sz="3200" b="1" u="sng" dirty="0">
              <a:latin typeface="Times New Roman" panose="02020603050405020304" pitchFamily="18" charset="0"/>
              <a:cs typeface="Times New Roman" panose="02020603050405020304" pitchFamily="18" charset="0"/>
            </a:endParaRPr>
          </a:p>
          <a:p>
            <a:pPr algn="just">
              <a:spcBef>
                <a:spcPct val="0"/>
              </a:spcBef>
            </a:pPr>
            <a:endParaRPr lang="en-US" sz="3200" b="1" u="sng" dirty="0">
              <a:latin typeface="Times New Roman" panose="02020603050405020304" pitchFamily="18" charset="0"/>
              <a:cs typeface="Times New Roman" panose="02020603050405020304" pitchFamily="18" charset="0"/>
            </a:endParaRPr>
          </a:p>
          <a:p>
            <a:pPr algn="just">
              <a:spcBef>
                <a:spcPct val="0"/>
              </a:spcBef>
            </a:pPr>
            <a:endParaRPr lang="en-US" sz="3200" b="1" u="sng" dirty="0">
              <a:latin typeface="Times New Roman" panose="02020603050405020304" pitchFamily="18" charset="0"/>
              <a:cs typeface="Times New Roman" panose="02020603050405020304" pitchFamily="18" charset="0"/>
            </a:endParaRP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7</a:t>
            </a:fld>
            <a:endParaRPr lang="en-US" dirty="0">
              <a:solidFill>
                <a:schemeClr val="tx1"/>
              </a:solidFill>
            </a:endParaRPr>
          </a:p>
        </p:txBody>
      </p:sp>
    </p:spTree>
    <p:extLst>
      <p:ext uri="{BB962C8B-B14F-4D97-AF65-F5344CB8AC3E}">
        <p14:creationId xmlns:p14="http://schemas.microsoft.com/office/powerpoint/2010/main" val="199931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5170646"/>
          </a:xfrm>
          <a:prstGeom prst="rect">
            <a:avLst/>
          </a:prstGeom>
        </p:spPr>
        <p:txBody>
          <a:bodyPr wrap="square" lIns="0" tIns="0" rIns="0" bIns="0">
            <a:spAutoFit/>
          </a:bodyPr>
          <a:lstStyle/>
          <a:p>
            <a:pPr algn="just">
              <a:spcBef>
                <a:spcPct val="0"/>
              </a:spcBef>
            </a:pPr>
            <a:r>
              <a:rPr lang="en-US" sz="2800" dirty="0">
                <a:latin typeface="Times New Roman" panose="02020603050405020304" pitchFamily="18" charset="0"/>
                <a:cs typeface="Times New Roman" panose="02020603050405020304" pitchFamily="18" charset="0"/>
              </a:rPr>
              <a:t>5. Error Handling Module:</a:t>
            </a:r>
          </a:p>
          <a:p>
            <a:pPr marL="914400" lvl="1" indent="-457200" algn="just">
              <a:spcBef>
                <a:spcPct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Operation Validations</a:t>
            </a:r>
          </a:p>
          <a:p>
            <a:pPr marL="914400" lvl="1" indent="-457200" algn="just">
              <a:spcBef>
                <a:spcPct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Kernel Logging</a:t>
            </a:r>
          </a:p>
          <a:p>
            <a:pPr algn="just">
              <a:spcBef>
                <a:spcPct val="0"/>
              </a:spcBef>
            </a:pPr>
            <a:r>
              <a:rPr lang="en-US" sz="2800" dirty="0">
                <a:latin typeface="Times New Roman" panose="02020603050405020304" pitchFamily="18" charset="0"/>
                <a:cs typeface="Times New Roman" panose="02020603050405020304" pitchFamily="18" charset="0"/>
              </a:rPr>
              <a:t>6. User Interface Module:</a:t>
            </a:r>
          </a:p>
          <a:p>
            <a:pPr marL="914400" lvl="1" indent="-457200" algn="just">
              <a:spcBef>
                <a:spcPct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Command Interface</a:t>
            </a:r>
          </a:p>
          <a:p>
            <a:pPr marL="914400" lvl="1" indent="-457200" algn="just">
              <a:spcBef>
                <a:spcPct val="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User Manual</a:t>
            </a:r>
          </a:p>
          <a:p>
            <a:pPr algn="just">
              <a:spcBef>
                <a:spcPct val="0"/>
              </a:spcBef>
            </a:pPr>
            <a:endParaRPr lang="en-US" sz="2800" dirty="0">
              <a:latin typeface="Times New Roman" panose="02020603050405020304" pitchFamily="18" charset="0"/>
              <a:cs typeface="Times New Roman" panose="02020603050405020304" pitchFamily="18" charset="0"/>
            </a:endParaRPr>
          </a:p>
          <a:p>
            <a:pPr algn="just">
              <a:spcBef>
                <a:spcPct val="0"/>
              </a:spcBef>
            </a:pPr>
            <a:endParaRPr lang="en-US" sz="2800" dirty="0">
              <a:latin typeface="Times New Roman" panose="02020603050405020304" pitchFamily="18" charset="0"/>
              <a:cs typeface="Times New Roman" panose="02020603050405020304" pitchFamily="18" charset="0"/>
            </a:endParaRPr>
          </a:p>
          <a:p>
            <a:pPr algn="just">
              <a:spcBef>
                <a:spcPct val="0"/>
              </a:spcBef>
            </a:pPr>
            <a:r>
              <a:rPr lang="en-US" sz="2800" dirty="0">
                <a:latin typeface="Times New Roman" panose="02020603050405020304" pitchFamily="18" charset="0"/>
                <a:cs typeface="Times New Roman" panose="02020603050405020304" pitchFamily="18" charset="0"/>
              </a:rPr>
              <a:t>By working on these modules, the project ensures a comprehensive and functional Linux character device driver that outputs system metrics, offering valuable insights into system performance and resource usage.</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8</a:t>
            </a:fld>
            <a:endParaRPr lang="en-US" dirty="0">
              <a:solidFill>
                <a:schemeClr val="tx1"/>
              </a:solidFill>
            </a:endParaRPr>
          </a:p>
        </p:txBody>
      </p:sp>
    </p:spTree>
    <p:extLst>
      <p:ext uri="{BB962C8B-B14F-4D97-AF65-F5344CB8AC3E}">
        <p14:creationId xmlns:p14="http://schemas.microsoft.com/office/powerpoint/2010/main" val="402695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6415859"/>
          </a:xfrm>
          <a:prstGeom prst="rect">
            <a:avLst/>
          </a:prstGeom>
        </p:spPr>
        <p:txBody>
          <a:bodyPr wrap="square" lIns="0" tIns="0" rIns="0" bIns="0">
            <a:spAutoFit/>
          </a:bodyPr>
          <a:lstStyle/>
          <a:p>
            <a:pPr algn="just">
              <a:spcBef>
                <a:spcPct val="0"/>
              </a:spcBef>
            </a:pPr>
            <a:r>
              <a:rPr lang="en-US" sz="3200" b="1" u="sng" dirty="0">
                <a:latin typeface="Times New Roman" panose="02020603050405020304" pitchFamily="18" charset="0"/>
                <a:cs typeface="Times New Roman" panose="02020603050405020304" pitchFamily="18" charset="0"/>
              </a:rPr>
              <a:t>The List Of Functions That Used In This Project:-</a:t>
            </a:r>
          </a:p>
          <a:p>
            <a:pPr marL="0" marR="0">
              <a:lnSpc>
                <a:spcPct val="107000"/>
              </a:lnSpc>
              <a:spcBef>
                <a:spcPts val="0"/>
              </a:spcBef>
              <a:spcAft>
                <a:spcPts val="800"/>
              </a:spcAft>
            </a:pPr>
            <a:endParaRPr lang="en-US" sz="28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b="1" u="sng" kern="100" dirty="0">
                <a:effectLst/>
                <a:latin typeface="Times New Roman" panose="02020603050405020304" pitchFamily="18" charset="0"/>
                <a:ea typeface="Calibri" panose="020F0502020204030204" pitchFamily="34" charset="0"/>
                <a:cs typeface="Times New Roman" panose="02020603050405020304" pitchFamily="18" charset="0"/>
              </a:rPr>
              <a:t>Device Driver Functions:-</a:t>
            </a:r>
          </a:p>
          <a:p>
            <a:pPr marL="0" marR="0">
              <a:lnSpc>
                <a:spcPct val="107000"/>
              </a:lnSpc>
              <a:spcBef>
                <a:spcPts val="0"/>
              </a:spcBef>
              <a:spcAft>
                <a:spcPts val="800"/>
              </a:spcAf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1. Module Initialization and Cleanup:</a:t>
            </a:r>
          </a:p>
          <a:p>
            <a:pPr marL="914400" lvl="1" indent="-457200">
              <a:lnSpc>
                <a:spcPct val="107000"/>
              </a:lnSpc>
              <a:spcAft>
                <a:spcPts val="800"/>
              </a:spcAft>
              <a:buFont typeface="Wingdings" panose="05000000000000000000" pitchFamily="2" charset="2"/>
              <a:buChar char="Ø"/>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__</a:t>
            </a:r>
            <a:r>
              <a:rPr lang="en-US" sz="2800" kern="100" dirty="0" err="1">
                <a:effectLst/>
                <a:latin typeface="Times New Roman" panose="02020603050405020304" pitchFamily="18" charset="0"/>
                <a:ea typeface="Calibri" panose="020F0502020204030204" pitchFamily="34" charset="0"/>
                <a:cs typeface="Times New Roman" panose="02020603050405020304" pitchFamily="18" charset="0"/>
              </a:rPr>
              <a:t>init</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effectLst/>
                <a:latin typeface="Times New Roman" panose="02020603050405020304" pitchFamily="18" charset="0"/>
                <a:ea typeface="Calibri" panose="020F0502020204030204" pitchFamily="34" charset="0"/>
                <a:cs typeface="Times New Roman" panose="02020603050405020304" pitchFamily="18" charset="0"/>
              </a:rPr>
              <a:t>sys_metrics_init</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(void)</a:t>
            </a:r>
          </a:p>
          <a:p>
            <a:pPr marL="0" marR="0">
              <a:lnSpc>
                <a:spcPct val="107000"/>
              </a:lnSpc>
              <a:spcBef>
                <a:spcPts val="0"/>
              </a:spcBef>
              <a:spcAft>
                <a:spcPts val="800"/>
              </a:spcAf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 Initializes the device driver, registers the character device, sets up the device class, creates the device file, and starts the timer.</a:t>
            </a:r>
          </a:p>
          <a:p>
            <a:pPr marL="0" marR="0">
              <a:lnSpc>
                <a:spcPct val="107000"/>
              </a:lnSpc>
              <a:spcBef>
                <a:spcPts val="0"/>
              </a:spcBef>
              <a:spcAft>
                <a:spcPts val="800"/>
              </a:spcAft>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lnSpc>
                <a:spcPct val="107000"/>
              </a:lnSpc>
              <a:spcAft>
                <a:spcPts val="800"/>
              </a:spcAft>
              <a:buFont typeface="Wingdings" panose="05000000000000000000" pitchFamily="2" charset="2"/>
              <a:buChar char="Ø"/>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__exit </a:t>
            </a:r>
            <a:r>
              <a:rPr lang="en-US" sz="2800" kern="100" dirty="0" err="1">
                <a:effectLst/>
                <a:latin typeface="Times New Roman" panose="02020603050405020304" pitchFamily="18" charset="0"/>
                <a:ea typeface="Calibri" panose="020F0502020204030204" pitchFamily="34" charset="0"/>
                <a:cs typeface="Times New Roman" panose="02020603050405020304" pitchFamily="18" charset="0"/>
              </a:rPr>
              <a:t>sys_metrics_exit</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(void)</a:t>
            </a:r>
          </a:p>
          <a:p>
            <a:pPr marL="0" marR="0">
              <a:lnSpc>
                <a:spcPct val="107000"/>
              </a:lnSpc>
              <a:spcBef>
                <a:spcPts val="0"/>
              </a:spcBef>
              <a:spcAft>
                <a:spcPts val="800"/>
              </a:spcAf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 Cleans up resources, unregisters the character device, destroys the device file and class, and stops the timer.</a:t>
            </a:r>
            <a:endParaRPr lang="en-US" sz="3200" b="1" u="sng" dirty="0">
              <a:latin typeface="Times New Roman" panose="02020603050405020304" pitchFamily="18" charset="0"/>
              <a:cs typeface="Times New Roman" panose="02020603050405020304" pitchFamily="18" charset="0"/>
            </a:endParaRPr>
          </a:p>
          <a:p>
            <a:pPr algn="just">
              <a:spcBef>
                <a:spcPct val="0"/>
              </a:spcBef>
            </a:pPr>
            <a:endParaRPr lang="en-US" sz="3200" b="1" u="sng" dirty="0">
              <a:latin typeface="Times New Roman" panose="02020603050405020304" pitchFamily="18" charset="0"/>
              <a:cs typeface="Times New Roman" panose="02020603050405020304" pitchFamily="18" charset="0"/>
            </a:endParaRP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9</a:t>
            </a:fld>
            <a:endParaRPr lang="en-US" dirty="0">
              <a:solidFill>
                <a:schemeClr val="tx1"/>
              </a:solidFill>
            </a:endParaRPr>
          </a:p>
        </p:txBody>
      </p:sp>
    </p:spTree>
    <p:extLst>
      <p:ext uri="{BB962C8B-B14F-4D97-AF65-F5344CB8AC3E}">
        <p14:creationId xmlns:p14="http://schemas.microsoft.com/office/powerpoint/2010/main" val="2965081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387</TotalTime>
  <Words>975</Words>
  <Application>Microsoft Office PowerPoint</Application>
  <PresentationFormat>Widescreen</PresentationFormat>
  <Paragraphs>135</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Aptos</vt:lpstr>
      <vt:lpstr>Aptos Display</vt:lpstr>
      <vt:lpstr>Arial</vt:lpstr>
      <vt:lpstr>Calibri</vt:lpstr>
      <vt:lpstr>HK Grotesk</vt:lpstr>
      <vt:lpstr>HK Grotesk Bold</vt:lpstr>
      <vt:lpstr>HK Grotesk Light</vt:lpstr>
      <vt:lpstr>HK Grotesk Light 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Sourav Dey</cp:lastModifiedBy>
  <cp:revision>6</cp:revision>
  <dcterms:created xsi:type="dcterms:W3CDTF">2024-05-04T13:11:57Z</dcterms:created>
  <dcterms:modified xsi:type="dcterms:W3CDTF">2024-07-30T15:20:09Z</dcterms:modified>
</cp:coreProperties>
</file>