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1" r:id="rId1"/>
  </p:sldMasterIdLst>
  <p:sldIdLst>
    <p:sldId id="256" r:id="rId2"/>
    <p:sldId id="272" r:id="rId3"/>
    <p:sldId id="257" r:id="rId4"/>
    <p:sldId id="258" r:id="rId5"/>
    <p:sldId id="259" r:id="rId6"/>
    <p:sldId id="273" r:id="rId7"/>
    <p:sldId id="260" r:id="rId8"/>
    <p:sldId id="274"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v Dey" userId="ed2a7eb42a592aa0" providerId="LiveId" clId="{54D8E6E0-519A-4C7B-8359-ED16D1CF62CC}"/>
    <pc:docChg chg="addSld modSld sldOrd">
      <pc:chgData name="Sourav Dey" userId="ed2a7eb42a592aa0" providerId="LiveId" clId="{54D8E6E0-519A-4C7B-8359-ED16D1CF62CC}" dt="2024-07-09T07:26:24.196" v="35"/>
      <pc:docMkLst>
        <pc:docMk/>
      </pc:docMkLst>
      <pc:sldChg chg="addSp modSp new mod ord">
        <pc:chgData name="Sourav Dey" userId="ed2a7eb42a592aa0" providerId="LiveId" clId="{54D8E6E0-519A-4C7B-8359-ED16D1CF62CC}" dt="2024-07-09T07:21:23.007" v="13"/>
        <pc:sldMkLst>
          <pc:docMk/>
          <pc:sldMk cId="1858795684" sldId="272"/>
        </pc:sldMkLst>
        <pc:picChg chg="add mod">
          <ac:chgData name="Sourav Dey" userId="ed2a7eb42a592aa0" providerId="LiveId" clId="{54D8E6E0-519A-4C7B-8359-ED16D1CF62CC}" dt="2024-07-09T07:20:45.782" v="9" actId="1076"/>
          <ac:picMkLst>
            <pc:docMk/>
            <pc:sldMk cId="1858795684" sldId="272"/>
            <ac:picMk id="3" creationId="{CC063137-6518-E5AD-9E67-16A58E0F05DB}"/>
          </ac:picMkLst>
        </pc:picChg>
      </pc:sldChg>
      <pc:sldChg chg="addSp modSp new mod ord">
        <pc:chgData name="Sourav Dey" userId="ed2a7eb42a592aa0" providerId="LiveId" clId="{54D8E6E0-519A-4C7B-8359-ED16D1CF62CC}" dt="2024-07-09T07:24:19.333" v="25"/>
        <pc:sldMkLst>
          <pc:docMk/>
          <pc:sldMk cId="3253273401" sldId="273"/>
        </pc:sldMkLst>
        <pc:picChg chg="add mod">
          <ac:chgData name="Sourav Dey" userId="ed2a7eb42a592aa0" providerId="LiveId" clId="{54D8E6E0-519A-4C7B-8359-ED16D1CF62CC}" dt="2024-07-09T07:23:34.016" v="22" actId="14100"/>
          <ac:picMkLst>
            <pc:docMk/>
            <pc:sldMk cId="3253273401" sldId="273"/>
            <ac:picMk id="3" creationId="{D9A4F128-F1A6-93E4-480C-8E834494E5E0}"/>
          </ac:picMkLst>
        </pc:picChg>
      </pc:sldChg>
      <pc:sldChg chg="addSp modSp new mod ord">
        <pc:chgData name="Sourav Dey" userId="ed2a7eb42a592aa0" providerId="LiveId" clId="{54D8E6E0-519A-4C7B-8359-ED16D1CF62CC}" dt="2024-07-09T07:26:24.196" v="35"/>
        <pc:sldMkLst>
          <pc:docMk/>
          <pc:sldMk cId="1899101973" sldId="274"/>
        </pc:sldMkLst>
        <pc:picChg chg="add mod">
          <ac:chgData name="Sourav Dey" userId="ed2a7eb42a592aa0" providerId="LiveId" clId="{54D8E6E0-519A-4C7B-8359-ED16D1CF62CC}" dt="2024-07-09T07:25:36.721" v="33" actId="14100"/>
          <ac:picMkLst>
            <pc:docMk/>
            <pc:sldMk cId="1899101973" sldId="274"/>
            <ac:picMk id="3" creationId="{0362B715-D4EC-9004-719D-518E105BBE70}"/>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664AB-6E6E-41AD-AA4D-B2CB57BAF473}"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334832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5664AB-6E6E-41AD-AA4D-B2CB57BAF473}"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4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5664AB-6E6E-41AD-AA4D-B2CB57BAF473}"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322285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5664AB-6E6E-41AD-AA4D-B2CB57BAF473}"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C4A850A-C194-4D76-90BD-B6D1AA0BCD4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4983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5664AB-6E6E-41AD-AA4D-B2CB57BAF473}"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2574587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5664AB-6E6E-41AD-AA4D-B2CB57BAF473}" type="datetimeFigureOut">
              <a:rPr lang="en-US" smtClean="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2808341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5664AB-6E6E-41AD-AA4D-B2CB57BAF473}" type="datetimeFigureOut">
              <a:rPr lang="en-US" smtClean="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1436106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664AB-6E6E-41AD-AA4D-B2CB57BAF473}"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180206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D5664AB-6E6E-41AD-AA4D-B2CB57BAF473}" type="datetimeFigureOut">
              <a:rPr lang="en-US" smtClean="0"/>
              <a:t>7/9/2024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C4A850A-C194-4D76-90BD-B6D1AA0BCD4F}" type="slidenum">
              <a:rPr lang="en-US" smtClean="0"/>
              <a:t>‹#›</a:t>
            </a:fld>
            <a:endParaRPr lang="en-US"/>
          </a:p>
        </p:txBody>
      </p:sp>
    </p:spTree>
    <p:extLst>
      <p:ext uri="{BB962C8B-B14F-4D97-AF65-F5344CB8AC3E}">
        <p14:creationId xmlns:p14="http://schemas.microsoft.com/office/powerpoint/2010/main" val="146681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664AB-6E6E-41AD-AA4D-B2CB57BAF473}"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88541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664AB-6E6E-41AD-AA4D-B2CB57BAF473}"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29258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664AB-6E6E-41AD-AA4D-B2CB57BAF473}"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331982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664AB-6E6E-41AD-AA4D-B2CB57BAF473}" type="datetimeFigureOut">
              <a:rPr lang="en-US" smtClean="0"/>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114757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664AB-6E6E-41AD-AA4D-B2CB57BAF473}" type="datetimeFigureOut">
              <a:rPr lang="en-US" smtClean="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420844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D5664AB-6E6E-41AD-AA4D-B2CB57BAF473}" type="datetimeFigureOut">
              <a:rPr lang="en-US" smtClean="0"/>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126849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5664AB-6E6E-41AD-AA4D-B2CB57BAF473}"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376832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5664AB-6E6E-41AD-AA4D-B2CB57BAF473}"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A850A-C194-4D76-90BD-B6D1AA0BCD4F}" type="slidenum">
              <a:rPr lang="en-US" smtClean="0"/>
              <a:t>‹#›</a:t>
            </a:fld>
            <a:endParaRPr lang="en-US"/>
          </a:p>
        </p:txBody>
      </p:sp>
    </p:spTree>
    <p:extLst>
      <p:ext uri="{BB962C8B-B14F-4D97-AF65-F5344CB8AC3E}">
        <p14:creationId xmlns:p14="http://schemas.microsoft.com/office/powerpoint/2010/main" val="116217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5664AB-6E6E-41AD-AA4D-B2CB57BAF473}" type="datetimeFigureOut">
              <a:rPr lang="en-US" smtClean="0"/>
              <a:t>7/9/2024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C4A850A-C194-4D76-90BD-B6D1AA0BCD4F}" type="slidenum">
              <a:rPr lang="en-US" smtClean="0"/>
              <a:t>‹#›</a:t>
            </a:fld>
            <a:endParaRPr lang="en-US"/>
          </a:p>
        </p:txBody>
      </p:sp>
    </p:spTree>
    <p:extLst>
      <p:ext uri="{BB962C8B-B14F-4D97-AF65-F5344CB8AC3E}">
        <p14:creationId xmlns:p14="http://schemas.microsoft.com/office/powerpoint/2010/main" val="3593540012"/>
      </p:ext>
    </p:extLst>
  </p:cSld>
  <p:clrMap bg1="dk1" tx1="lt1" bg2="dk2"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4" r:id="rId13"/>
    <p:sldLayoutId id="2147484205" r:id="rId14"/>
    <p:sldLayoutId id="2147484206" r:id="rId15"/>
    <p:sldLayoutId id="2147484207" r:id="rId16"/>
    <p:sldLayoutId id="21474842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1AF6-E815-A511-A3DA-713CA02C49F4}"/>
              </a:ext>
            </a:extLst>
          </p:cNvPr>
          <p:cNvSpPr>
            <a:spLocks noGrp="1"/>
          </p:cNvSpPr>
          <p:nvPr>
            <p:ph type="ctrTitle"/>
          </p:nvPr>
        </p:nvSpPr>
        <p:spPr>
          <a:xfrm>
            <a:off x="1243781" y="281859"/>
            <a:ext cx="9144000" cy="1622322"/>
          </a:xfrm>
        </p:spPr>
        <p:txBody>
          <a:bodyPr>
            <a:normAutofit fontScale="90000"/>
          </a:bodyPr>
          <a:lstStyle/>
          <a:p>
            <a:pPr marL="0" marR="0" algn="ctr">
              <a:lnSpc>
                <a:spcPct val="107000"/>
              </a:lnSpc>
              <a:spcBef>
                <a:spcPts val="0"/>
              </a:spcBef>
              <a:spcAft>
                <a:spcPts val="800"/>
              </a:spcAft>
            </a:pP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3100" kern="100" dirty="0">
                <a:latin typeface="Calibri" panose="020F0502020204030204" pitchFamily="34" charset="0"/>
                <a:ea typeface="Calibri" panose="020F0502020204030204" pitchFamily="34" charset="0"/>
                <a:cs typeface="Times New Roman" panose="02020603050405020304" pitchFamily="18" charset="0"/>
              </a:rPr>
            </a:br>
            <a:r>
              <a:rPr lang="en-US" sz="60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PROJECT NAME</a:t>
            </a:r>
            <a:endParaRPr lang="en-US" sz="60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654932B-5305-E31C-86B6-69344518DCAB}"/>
              </a:ext>
            </a:extLst>
          </p:cNvPr>
          <p:cNvSpPr>
            <a:spLocks noGrp="1"/>
          </p:cNvSpPr>
          <p:nvPr>
            <p:ph type="subTitle" idx="1"/>
          </p:nvPr>
        </p:nvSpPr>
        <p:spPr>
          <a:xfrm>
            <a:off x="602226" y="2970980"/>
            <a:ext cx="10987548" cy="1333909"/>
          </a:xfrm>
        </p:spPr>
        <p:txBody>
          <a:bodyPr>
            <a:noAutofit/>
          </a:bodyPr>
          <a:lstStyle/>
          <a:p>
            <a:pPr algn="ctr"/>
            <a:r>
              <a:rPr lang="en-US" sz="6000" dirty="0">
                <a:latin typeface="Times New Roman" panose="02020603050405020304" pitchFamily="18" charset="0"/>
                <a:cs typeface="Times New Roman" panose="02020603050405020304" pitchFamily="18" charset="0"/>
              </a:rPr>
              <a:t>Configuring a Firewall in Linux</a:t>
            </a:r>
          </a:p>
          <a:p>
            <a:pPr algn="ct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46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045C4-B732-5B56-DA56-EEFD39441BFC}"/>
              </a:ext>
            </a:extLst>
          </p:cNvPr>
          <p:cNvSpPr txBox="1"/>
          <p:nvPr/>
        </p:nvSpPr>
        <p:spPr>
          <a:xfrm>
            <a:off x="616974" y="312426"/>
            <a:ext cx="10958051" cy="6168933"/>
          </a:xfrm>
          <a:prstGeom prst="rect">
            <a:avLst/>
          </a:prstGeom>
          <a:noFill/>
        </p:spPr>
        <p:txBody>
          <a:bodyPr wrap="square">
            <a:spAutoFit/>
          </a:bodyPr>
          <a:lstStyle/>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Applications of WAN</a:t>
            </a:r>
            <a:r>
              <a:rPr lang="en-US"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Internet Connectivity: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Provides access to the global internet and allows users to communicate and access online resources.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Enterprise Connectivity: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Facilitates communication and data exchange between multiple offices, branches, or remote locations of an organization.</a:t>
            </a:r>
          </a:p>
          <a:p>
            <a:pPr marR="0" lvl="0" algn="just">
              <a:lnSpc>
                <a:spcPct val="107000"/>
              </a:lnSpc>
              <a:spcBef>
                <a:spcPts val="0"/>
              </a:spcBef>
              <a:spcAft>
                <a:spcPts val="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Cloud Connectivity: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Enables access to cloud-based services and resources hosted in data centers located across different regions.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Telecommunication Services: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Supports services such as voice communication (VoIP), video conferencing, and unified communications over long distances.</a:t>
            </a:r>
          </a:p>
          <a:p>
            <a:pPr marR="0" lvl="0" algn="just">
              <a:lnSpc>
                <a:spcPct val="107000"/>
              </a:lnSpc>
              <a:spcBef>
                <a:spcPts val="0"/>
              </a:spcBef>
              <a:spcAft>
                <a:spcPts val="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Data Replication and Backup:</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Facilitates data replication and backup across distributed locations for disaster recovery and business continuity purposes.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515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DE98C-3DD3-A43F-D75C-5B308A357DBC}"/>
              </a:ext>
            </a:extLst>
          </p:cNvPr>
          <p:cNvSpPr txBox="1"/>
          <p:nvPr/>
        </p:nvSpPr>
        <p:spPr>
          <a:xfrm>
            <a:off x="292510" y="-124943"/>
            <a:ext cx="11371006" cy="6832255"/>
          </a:xfrm>
          <a:prstGeom prst="rect">
            <a:avLst/>
          </a:prstGeom>
          <a:noFill/>
        </p:spPr>
        <p:txBody>
          <a:bodyPr wrap="square">
            <a:spAutoFit/>
          </a:bodyPr>
          <a:lstStyle/>
          <a:p>
            <a:pPr marL="0" marR="0">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Internet Traffic</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Internet traffic refers to the flow of data across the internet, encompassing various types of communication and services.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Here are the main types of internet traffic, along with their protocols and examples: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Wingdings" panose="05000000000000000000" pitchFamily="2" charset="2"/>
              <a:buChar char="v"/>
            </a:pPr>
            <a:r>
              <a:rPr lang="en-US" sz="22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Web Traffic (HTTP/HTTPS): </a:t>
            </a:r>
            <a:endParaRPr lang="en-US" sz="22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HTTP (Hyper Text Transfer Protocol):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protocol used for transmitting web pages and other web resources over the internet.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HTTPS (Hyper Text Transfer Protocol Secure):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extension of HTTP that uses encryption (SSL/TLS) to secure data transmission between the web server and the client.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200"/>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Browsing websites, accessing web applications, streaming videos.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Wingdings" panose="05000000000000000000" pitchFamily="2" charset="2"/>
              <a:buChar char="v"/>
            </a:pPr>
            <a:r>
              <a:rPr lang="en-US" sz="22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Email Traffic (SMTP/IMAP/POP3):</a:t>
            </a:r>
            <a:endParaRPr lang="en-US" sz="22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Arial" panose="020B0604020202020204" pitchFamily="34" charset="0"/>
              <a:buChar char="•"/>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SMTP (Simple Mail Transfer Protocol):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Used for sending emails from a client to a server or between servers.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Arial" panose="020B0604020202020204" pitchFamily="34" charset="0"/>
              <a:buChar char="•"/>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IMAP (Internet Message Access Protocol):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Used by email clients to retrieve messages from a mail server.</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algn="just">
              <a:lnSpc>
                <a:spcPct val="107000"/>
              </a:lnSpc>
              <a:spcBef>
                <a:spcPts val="0"/>
              </a:spcBef>
              <a:spcAft>
                <a:spcPts val="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Arial" panose="020B0604020202020204" pitchFamily="34" charset="0"/>
              <a:buChar char="•"/>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POP3 (Post Office Protocol 3):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Another protocol for retrieving emails, which downloads messages to the client and often deletes them from the server.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Arial" panose="020B0604020202020204" pitchFamily="34" charset="0"/>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Examples: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Sending and receiving emails.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243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1B0023-61B7-B4B7-094D-AF2476C78202}"/>
              </a:ext>
            </a:extLst>
          </p:cNvPr>
          <p:cNvSpPr txBox="1"/>
          <p:nvPr/>
        </p:nvSpPr>
        <p:spPr>
          <a:xfrm>
            <a:off x="388374" y="0"/>
            <a:ext cx="11415251" cy="6759864"/>
          </a:xfrm>
          <a:prstGeom prst="rect">
            <a:avLst/>
          </a:prstGeom>
          <a:noFill/>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v"/>
            </a:pPr>
            <a:r>
              <a:rPr lang="en-US" sz="2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File Transfer Traffic (FTP/SFTP):</a:t>
            </a:r>
            <a:endParaRPr lang="en-US" sz="24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FTP (File Transfer Protocol):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Used for transferring files between a client and a server over a network.</a:t>
            </a:r>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SFTP (SSH File Transfer Protocol):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A secure version of FTP that uses SSH (Secure Shell) for encryption.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Examples: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Uploading and downloading files, sharing large datasets.</a:t>
            </a:r>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v"/>
            </a:pPr>
            <a:r>
              <a:rPr lang="en-US" sz="2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Voice Traffic (VoIP):</a:t>
            </a:r>
            <a:endParaRPr lang="en-US" sz="24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VoIP (Voice over Internet Protocol):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Enables voice communication and multimedia sessions over the internet.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Examples: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Internet phone calls, video conferencing.</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v"/>
            </a:pPr>
            <a:r>
              <a:rPr lang="en-US" sz="2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Real-Time Communication Traffic:</a:t>
            </a:r>
            <a:endParaRPr lang="en-US" sz="24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Protocols: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WebRTC (Web Real-Time Communication), SIP (Session Initiation Protocol).</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Examples: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Live chats, video calls, online gaming.</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470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FD9650-E19A-09A6-DDA1-C568AECB42B9}"/>
              </a:ext>
            </a:extLst>
          </p:cNvPr>
          <p:cNvSpPr txBox="1"/>
          <p:nvPr/>
        </p:nvSpPr>
        <p:spPr>
          <a:xfrm>
            <a:off x="506361" y="194724"/>
            <a:ext cx="11179277" cy="4588885"/>
          </a:xfrm>
          <a:prstGeom prst="rect">
            <a:avLst/>
          </a:prstGeom>
          <a:noFill/>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v"/>
            </a:pPr>
            <a:r>
              <a:rPr lang="en-US" sz="2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DNS Traffic (Domain Name System):</a:t>
            </a:r>
            <a:endParaRPr lang="en-US" sz="24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DNS (Domain Name System): Translates domain names to IP addresses, enabling browsers to locate and access websites.</a:t>
            </a:r>
          </a:p>
          <a:p>
            <a:pPr marR="0" lvl="0" algn="just">
              <a:lnSpc>
                <a:spcPct val="107000"/>
              </a:lnSpc>
              <a:spcBef>
                <a:spcPts val="0"/>
              </a:spcBef>
              <a:spcAft>
                <a:spcPts val="0"/>
              </a:spcAft>
            </a:pP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Examples: Resolving domain names, network service lookups.</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v"/>
            </a:pPr>
            <a:r>
              <a:rPr lang="en-US" sz="2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Cloud Services Traffic:</a:t>
            </a:r>
            <a:endParaRPr lang="en-US" sz="24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Protocols: Varies depending on the service (e.g., AWS, Google Cloud, Microsoft Azure).</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80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Examples: Accessing cloud storage, cloud computing resources, SaaS applications.</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190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1E84AF-D56C-61A8-EF95-5CDB8C02D017}"/>
              </a:ext>
            </a:extLst>
          </p:cNvPr>
          <p:cNvSpPr txBox="1"/>
          <p:nvPr/>
        </p:nvSpPr>
        <p:spPr>
          <a:xfrm>
            <a:off x="501445" y="148830"/>
            <a:ext cx="11400503" cy="6070123"/>
          </a:xfrm>
          <a:prstGeom prst="rect">
            <a:avLst/>
          </a:prstGeom>
          <a:noFill/>
        </p:spPr>
        <p:txBody>
          <a:bodyPr wrap="square">
            <a:spAutoFit/>
          </a:bodyPr>
          <a:lstStyle/>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IP Header</a:t>
            </a:r>
            <a:r>
              <a:rPr lang="en-US"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An IP header is a critical component of internet protocol (IP) packets, which are the fundamental units of data transmission over the internet.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IP header contains essential information that helps routers and other network devices forward packets efficiently and accurately.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Here are the key fields in an IP header: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Version (4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Indicates the IP protocol version. For IPv4, this value is 4.</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2. Header Length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IHL</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(4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Specifies the length of the IP header in 32-bit words. The minimum value is 5, which corresponds to 20 bytes.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Type of Service (TOS) / Differentiated Services (DS) (8 bits):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Indicates the quality of service desired, such as delay, throughput, reliability, and priority.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10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40645-D8AD-0EAD-125D-F78908B637AE}"/>
              </a:ext>
            </a:extLst>
          </p:cNvPr>
          <p:cNvSpPr txBox="1"/>
          <p:nvPr/>
        </p:nvSpPr>
        <p:spPr>
          <a:xfrm>
            <a:off x="427703" y="426512"/>
            <a:ext cx="11267768" cy="5906489"/>
          </a:xfrm>
          <a:prstGeom prst="rect">
            <a:avLst/>
          </a:prstGeom>
          <a:noFill/>
        </p:spPr>
        <p:txBody>
          <a:bodyPr wrap="square">
            <a:spAutoFit/>
          </a:bodyPr>
          <a:lstStyle/>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4. Total Length (16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Specifies the entire packet size, including header and data, in bytes. The minimum size is 20 bytes, and the maximum is 65,535 bytes.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Identification (16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Used to uniquely identify fragments of an original IP packet. It helps in reassembling the fragments into the original packet.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Flags (3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Contains control flags used for fragmentation.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257300" marR="0" indent="-342900" algn="just">
              <a:lnSpc>
                <a:spcPct val="107000"/>
              </a:lnSpc>
              <a:spcBef>
                <a:spcPts val="0"/>
              </a:spcBef>
              <a:spcAft>
                <a:spcPts val="0"/>
              </a:spcAft>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DF (Don't Fragment): If set, instructs routers not to fragment the packet.</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1257300" marR="0" indent="-342900" algn="just">
              <a:lnSpc>
                <a:spcPct val="107000"/>
              </a:lnSpc>
              <a:spcBef>
                <a:spcPts val="0"/>
              </a:spcBef>
              <a:spcAft>
                <a:spcPts val="0"/>
              </a:spcAft>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MF (More Fragments): If set, indicates that there are more fragments following this one.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7. Fragment Offset (13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Specifies the position of this fragment in the original packet, measured in 8-byte blocks.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026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EBE66-EE3A-C8B4-AE5A-D622B17F6D2A}"/>
              </a:ext>
            </a:extLst>
          </p:cNvPr>
          <p:cNvSpPr txBox="1"/>
          <p:nvPr/>
        </p:nvSpPr>
        <p:spPr>
          <a:xfrm>
            <a:off x="545690" y="130148"/>
            <a:ext cx="11253021" cy="6395662"/>
          </a:xfrm>
          <a:prstGeom prst="rect">
            <a:avLst/>
          </a:prstGeom>
          <a:noFill/>
        </p:spPr>
        <p:txBody>
          <a:bodyPr wrap="square">
            <a:spAutoFit/>
          </a:bodyPr>
          <a:lstStyle/>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8. Time to Live (TTL) (8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Indicates the maximum time the packet is allowed to remain in the network. Each router that forwards the packet decrements this value by one. When TTL reaches zero, the packet is discarded.</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9.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Protocol (8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Identifies the protocol used in the data portion of the IP packet. Common values include: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marR="0" indent="-342900" algn="just">
              <a:lnSpc>
                <a:spcPct val="107000"/>
              </a:lnSpc>
              <a:spcBef>
                <a:spcPts val="0"/>
              </a:spcBef>
              <a:spcAft>
                <a:spcPts val="0"/>
              </a:spcAft>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ICMP (Internet Control Message Protocol)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1943100" marR="0" indent="-342900" algn="just">
              <a:lnSpc>
                <a:spcPct val="107000"/>
              </a:lnSpc>
              <a:spcBef>
                <a:spcPts val="0"/>
              </a:spcBef>
              <a:spcAft>
                <a:spcPts val="0"/>
              </a:spcAft>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TCP (Transmission Control Protocol)</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1943100" marR="0" indent="-342900" algn="just">
              <a:lnSpc>
                <a:spcPct val="107000"/>
              </a:lnSpc>
              <a:spcBef>
                <a:spcPts val="0"/>
              </a:spcBef>
              <a:spcAft>
                <a:spcPts val="0"/>
              </a:spcAft>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UDP (User Datagram Protocol)</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10. Header Checksum (16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 checksum for error-checking the IP header. If the checksum is incorrect, the packet is discarded.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11. Source IP Address (32 bits):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IP address of the sender.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12. Destination IP Address (32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The IP address of the receiver.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7740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C8DA3-0CB9-1BE9-4127-3BFD56079BF6}"/>
              </a:ext>
            </a:extLst>
          </p:cNvPr>
          <p:cNvSpPr txBox="1"/>
          <p:nvPr/>
        </p:nvSpPr>
        <p:spPr>
          <a:xfrm>
            <a:off x="530942" y="130148"/>
            <a:ext cx="11208774" cy="6772431"/>
          </a:xfrm>
          <a:prstGeom prst="rect">
            <a:avLst/>
          </a:prstGeom>
          <a:noFill/>
        </p:spPr>
        <p:txBody>
          <a:bodyPr wrap="square">
            <a:spAutoFit/>
          </a:bodyPr>
          <a:lstStyle/>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TCP Header</a:t>
            </a:r>
            <a:r>
              <a:rPr lang="en-US"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TCP (Transmission Control Protocol) header is a crucial component of the TCP segment, which provides reliable, ordered, and error-checked delivery of data between applications running on hosts in an IP network.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Here are the key fields in an TCP header: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Source Port (16 bits):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Specifies the port number of the sending application.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Destination Port (16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Specifies the port number of the receiving 					    application.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Sequence Number (32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Used to identify the order of the bytes sent from 			    the sender to the receiver. It helps in reassembling the data correctly at the 				    receiver's end.</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Acknowledgment Number (32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Contains the sequence number of the 			    next byte that the sender of the segment is expecting to receive. This is used to 			    acknowledge the receipt of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041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C3421-6828-E5E1-698C-50DAC3ED76F4}"/>
              </a:ext>
            </a:extLst>
          </p:cNvPr>
          <p:cNvSpPr txBox="1"/>
          <p:nvPr/>
        </p:nvSpPr>
        <p:spPr>
          <a:xfrm>
            <a:off x="1356852" y="231169"/>
            <a:ext cx="10456606" cy="6395662"/>
          </a:xfrm>
          <a:prstGeom prst="rect">
            <a:avLst/>
          </a:prstGeom>
          <a:noFill/>
        </p:spPr>
        <p:txBody>
          <a:bodyPr wrap="square">
            <a:spAutoFit/>
          </a:bodyPr>
          <a:lstStyle/>
          <a:p>
            <a:pPr marR="0" lvl="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Data Offset (4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Also known as the header length, it indicates the size of the TCP header in 32-bit words. This field specifies where the data begins.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Reserved (3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Reserved for future use and must be set to zero.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Flags (9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Control flags that indicate specific control information.</a:t>
            </a:r>
          </a:p>
          <a:p>
            <a:pPr marR="0" lvl="0" algn="just">
              <a:lnSpc>
                <a:spcPct val="107000"/>
              </a:lnSpc>
              <a:spcBef>
                <a:spcPts val="0"/>
              </a:spcBef>
              <a:spcAft>
                <a:spcPts val="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Window Size (16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Specifies the size of the sender's receive window (buffer space available). This value is used for flow control.</a:t>
            </a:r>
          </a:p>
          <a:p>
            <a:pPr marR="0" lvl="0" algn="just">
              <a:lnSpc>
                <a:spcPct val="107000"/>
              </a:lnSpc>
              <a:spcBef>
                <a:spcPts val="0"/>
              </a:spcBef>
              <a:spcAft>
                <a:spcPts val="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9.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Checksum (16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 checksum used for error-checking the header and data. If the checksum is incorrect, the segment is discarded.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31445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Urgent Pointer (16 bits):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Points to the sequence number of the byte following urgent data. It is only significant if the URG flag is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11.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Padding (variable length):</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Used to ensure the header is a multiple of 32 bits.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9280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83DA1A-671B-92C3-F069-A0C1A17491D5}"/>
              </a:ext>
            </a:extLst>
          </p:cNvPr>
          <p:cNvSpPr txBox="1"/>
          <p:nvPr/>
        </p:nvSpPr>
        <p:spPr>
          <a:xfrm>
            <a:off x="246420" y="-58637"/>
            <a:ext cx="11699159" cy="6916637"/>
          </a:xfrm>
          <a:prstGeom prst="rect">
            <a:avLst/>
          </a:prstGeom>
          <a:noFill/>
        </p:spPr>
        <p:txBody>
          <a:bodyPr wrap="square">
            <a:spAutoFit/>
          </a:bodyPr>
          <a:lstStyle/>
          <a:p>
            <a:pPr marL="0" marR="0" algn="just">
              <a:lnSpc>
                <a:spcPct val="107000"/>
              </a:lnSpc>
              <a:spcBef>
                <a:spcPts val="0"/>
              </a:spcBef>
              <a:spcAft>
                <a:spcPts val="800"/>
              </a:spcAft>
            </a:pPr>
            <a:r>
              <a:rPr lang="en-US" sz="2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What is UFW</a:t>
            </a:r>
            <a:r>
              <a:rPr lang="en-US"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gn="just">
              <a:lnSpc>
                <a:spcPct val="107000"/>
              </a:lnSpc>
              <a:spcBef>
                <a:spcPts val="0"/>
              </a:spcBef>
              <a:spcAft>
                <a:spcPts val="800"/>
              </a:spcAft>
              <a:buFont typeface="Wingdings" panose="05000000000000000000" pitchFamily="2" charset="2"/>
              <a:buChar char="v"/>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UFW (Uncomplicated Firewall) is a user-friendly interface for managing firewall rules on Linux systems. It simplifies the process of configuring and managing firewall settings, making it accessible even to those with limited experience in network security.</a:t>
            </a:r>
          </a:p>
          <a:p>
            <a:pPr marL="342900" marR="0" indent="-342900" algn="just">
              <a:lnSpc>
                <a:spcPct val="107000"/>
              </a:lnSpc>
              <a:spcBef>
                <a:spcPts val="0"/>
              </a:spcBef>
              <a:spcAft>
                <a:spcPts val="800"/>
              </a:spcAft>
              <a:buFont typeface="Wingdings" panose="05000000000000000000" pitchFamily="2" charset="2"/>
              <a:buChar char="v"/>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Here are some common UFW commands :- </a:t>
            </a:r>
          </a:p>
          <a:p>
            <a:pPr marL="342900" marR="0" indent="-342900" algn="just">
              <a:lnSpc>
                <a:spcPct val="107000"/>
              </a:lnSpc>
              <a:spcBef>
                <a:spcPts val="0"/>
              </a:spcBef>
              <a:spcAft>
                <a:spcPts val="800"/>
              </a:spcAft>
              <a:buFont typeface="Arial" panose="020B0604020202020204" pitchFamily="34" charset="0"/>
              <a:buChar char="•"/>
            </a:pPr>
            <a:r>
              <a:rPr lang="en-US" sz="2400" b="1" u="sng" kern="100" dirty="0">
                <a:latin typeface="Times New Roman" panose="02020603050405020304" pitchFamily="18" charset="0"/>
                <a:ea typeface="Calibri" panose="020F0502020204030204" pitchFamily="34" charset="0"/>
                <a:cs typeface="Times New Roman" panose="02020603050405020304" pitchFamily="18" charset="0"/>
              </a:rPr>
              <a:t>Sudo </a:t>
            </a:r>
            <a:r>
              <a:rPr lang="en-US" sz="2400" b="1" u="sng" kern="100" dirty="0" err="1">
                <a:latin typeface="Times New Roman" panose="02020603050405020304" pitchFamily="18" charset="0"/>
                <a:ea typeface="Calibri" panose="020F0502020204030204" pitchFamily="34" charset="0"/>
                <a:cs typeface="Times New Roman" panose="02020603050405020304" pitchFamily="18" charset="0"/>
              </a:rPr>
              <a:t>ufw</a:t>
            </a:r>
            <a:r>
              <a:rPr lang="en-US" sz="2400" b="1" u="sng"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status</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command is used to check if the firewall is active or not. </a:t>
            </a:r>
          </a:p>
          <a:p>
            <a:pPr marL="342900" marR="0" indent="-342900" algn="just">
              <a:lnSpc>
                <a:spcPct val="107000"/>
              </a:lnSpc>
              <a:spcBef>
                <a:spcPts val="0"/>
              </a:spcBef>
              <a:spcAft>
                <a:spcPts val="800"/>
              </a:spcAft>
              <a:buFont typeface="Arial" panose="020B0604020202020204" pitchFamily="34" charset="0"/>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sudo </a:t>
            </a:r>
            <a:r>
              <a:rPr lang="en-US" sz="2400" b="1" u="sng" kern="100" dirty="0" err="1">
                <a:effectLst/>
                <a:latin typeface="Times New Roman" panose="02020603050405020304" pitchFamily="18" charset="0"/>
                <a:ea typeface="Calibri" panose="020F0502020204030204" pitchFamily="34" charset="0"/>
                <a:cs typeface="Times New Roman" panose="02020603050405020304" pitchFamily="18" charset="0"/>
              </a:rPr>
              <a:t>ufw</a:t>
            </a: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 enable</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command is used to enable the firewall. </a:t>
            </a:r>
          </a:p>
          <a:p>
            <a:pPr marL="342900" marR="0" indent="-342900" algn="just">
              <a:lnSpc>
                <a:spcPct val="107000"/>
              </a:lnSpc>
              <a:spcBef>
                <a:spcPts val="0"/>
              </a:spcBef>
              <a:spcAft>
                <a:spcPts val="800"/>
              </a:spcAft>
              <a:buFont typeface="Arial" panose="020B0604020202020204" pitchFamily="34" charset="0"/>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sudo </a:t>
            </a:r>
            <a:r>
              <a:rPr lang="en-US" sz="2400" b="1" u="sng" kern="100" dirty="0" err="1">
                <a:effectLst/>
                <a:latin typeface="Times New Roman" panose="02020603050405020304" pitchFamily="18" charset="0"/>
                <a:ea typeface="Calibri" panose="020F0502020204030204" pitchFamily="34" charset="0"/>
                <a:cs typeface="Times New Roman" panose="02020603050405020304" pitchFamily="18" charset="0"/>
              </a:rPr>
              <a:t>ufw</a:t>
            </a: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 disable</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command is used to disable the firewall service on your system.</a:t>
            </a:r>
          </a:p>
          <a:p>
            <a:pPr marL="342900" marR="0" indent="-342900" algn="just">
              <a:lnSpc>
                <a:spcPct val="107000"/>
              </a:lnSpc>
              <a:spcBef>
                <a:spcPts val="0"/>
              </a:spcBef>
              <a:spcAft>
                <a:spcPts val="800"/>
              </a:spcAft>
              <a:buFont typeface="Arial" panose="020B0604020202020204" pitchFamily="34" charset="0"/>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sudo </a:t>
            </a:r>
            <a:r>
              <a:rPr lang="en-US" sz="2400" b="1" u="sng" kern="100" dirty="0" err="1">
                <a:effectLst/>
                <a:latin typeface="Times New Roman" panose="02020603050405020304" pitchFamily="18" charset="0"/>
                <a:ea typeface="Calibri" panose="020F0502020204030204" pitchFamily="34" charset="0"/>
                <a:cs typeface="Times New Roman" panose="02020603050405020304" pitchFamily="18" charset="0"/>
              </a:rPr>
              <a:t>ufw</a:t>
            </a: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 deny from (IP address)</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command is used to block all network connections that originate from a specific IP address. </a:t>
            </a:r>
          </a:p>
          <a:p>
            <a:pPr marL="342900" marR="0" indent="-342900" algn="just">
              <a:lnSpc>
                <a:spcPct val="107000"/>
              </a:lnSpc>
              <a:spcBef>
                <a:spcPts val="0"/>
              </a:spcBef>
              <a:spcAft>
                <a:spcPts val="800"/>
              </a:spcAft>
              <a:buFont typeface="Arial" panose="020B0604020202020204" pitchFamily="34" charset="0"/>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sudo </a:t>
            </a:r>
            <a:r>
              <a:rPr lang="en-US" sz="2400" b="1" u="sng" kern="100" dirty="0" err="1">
                <a:effectLst/>
                <a:latin typeface="Times New Roman" panose="02020603050405020304" pitchFamily="18" charset="0"/>
                <a:ea typeface="Calibri" panose="020F0502020204030204" pitchFamily="34" charset="0"/>
                <a:cs typeface="Times New Roman" panose="02020603050405020304" pitchFamily="18" charset="0"/>
              </a:rPr>
              <a:t>ufw</a:t>
            </a: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 allow from (IP address)</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command is used to allow all network connections that originate from a specific IP address.</a:t>
            </a:r>
          </a:p>
          <a:p>
            <a:pPr marL="342900" marR="0" indent="-342900" algn="just">
              <a:lnSpc>
                <a:spcPct val="107000"/>
              </a:lnSpc>
              <a:spcBef>
                <a:spcPts val="0"/>
              </a:spcBef>
              <a:spcAft>
                <a:spcPts val="800"/>
              </a:spcAft>
              <a:buFont typeface="Arial" panose="020B0604020202020204" pitchFamily="34" charset="0"/>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sudo </a:t>
            </a:r>
            <a:r>
              <a:rPr lang="en-US" sz="2400" b="1" u="sng" kern="100" dirty="0" err="1">
                <a:effectLst/>
                <a:latin typeface="Times New Roman" panose="02020603050405020304" pitchFamily="18" charset="0"/>
                <a:ea typeface="Calibri" panose="020F0502020204030204" pitchFamily="34" charset="0"/>
                <a:cs typeface="Times New Roman" panose="02020603050405020304" pitchFamily="18" charset="0"/>
              </a:rPr>
              <a:t>ufw</a:t>
            </a: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 delete allow from (IP address)</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command is used to delete a rule that you previously set up in UFW.</a:t>
            </a:r>
          </a:p>
          <a:p>
            <a:pPr marL="342900" marR="0" indent="-342900" algn="just">
              <a:lnSpc>
                <a:spcPct val="107000"/>
              </a:lnSpc>
              <a:spcBef>
                <a:spcPts val="0"/>
              </a:spcBef>
              <a:spcAft>
                <a:spcPts val="800"/>
              </a:spcAft>
              <a:buFont typeface="Arial" panose="020B0604020202020204" pitchFamily="34" charset="0"/>
              <a:buChar char="•"/>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sudo </a:t>
            </a:r>
            <a:r>
              <a:rPr lang="en-US" sz="2400" b="1" u="sng" kern="100" dirty="0" err="1">
                <a:effectLst/>
                <a:latin typeface="Times New Roman" panose="02020603050405020304" pitchFamily="18" charset="0"/>
                <a:ea typeface="Calibri" panose="020F0502020204030204" pitchFamily="34" charset="0"/>
                <a:cs typeface="Times New Roman" panose="02020603050405020304" pitchFamily="18" charset="0"/>
              </a:rPr>
              <a:t>ufw</a:t>
            </a: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 app list</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command is used to list which profiles are currently available.</a:t>
            </a:r>
          </a:p>
        </p:txBody>
      </p:sp>
    </p:spTree>
    <p:extLst>
      <p:ext uri="{BB962C8B-B14F-4D97-AF65-F5344CB8AC3E}">
        <p14:creationId xmlns:p14="http://schemas.microsoft.com/office/powerpoint/2010/main" val="9892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063137-6518-E5AD-9E67-16A58E0F0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96" y="619432"/>
            <a:ext cx="10058401" cy="5619135"/>
          </a:xfrm>
          <a:prstGeom prst="rect">
            <a:avLst/>
          </a:prstGeom>
        </p:spPr>
      </p:pic>
    </p:spTree>
    <p:extLst>
      <p:ext uri="{BB962C8B-B14F-4D97-AF65-F5344CB8AC3E}">
        <p14:creationId xmlns:p14="http://schemas.microsoft.com/office/powerpoint/2010/main" val="185879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7378B-F3E1-3CF0-F143-3B7202CEFE4D}"/>
              </a:ext>
            </a:extLst>
          </p:cNvPr>
          <p:cNvSpPr txBox="1"/>
          <p:nvPr/>
        </p:nvSpPr>
        <p:spPr>
          <a:xfrm>
            <a:off x="727587" y="0"/>
            <a:ext cx="10736826" cy="7284110"/>
          </a:xfrm>
          <a:prstGeom prst="rect">
            <a:avLst/>
          </a:prstGeom>
          <a:noFill/>
        </p:spPr>
        <p:txBody>
          <a:bodyPr wrap="square">
            <a:spAutoFit/>
          </a:bodyPr>
          <a:lstStyle/>
          <a:p>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What is Firewall</a:t>
            </a:r>
            <a:r>
              <a:rPr lang="en-US" sz="2800"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 firewall is a network security device or software that monitors and controls incoming and outgoing network traffic based on predetermined security rules. It acts as a barrier between a trusted internal network and untrusted external networks, such as the internet, to block unauthorized access and protect against cyber threats.</a:t>
            </a:r>
          </a:p>
          <a:p>
            <a:pPr marL="0" marR="0">
              <a:lnSpc>
                <a:spcPct val="107000"/>
              </a:lnSpc>
              <a:spcBef>
                <a:spcPts val="0"/>
              </a:spcBef>
              <a:spcAft>
                <a:spcPts val="800"/>
              </a:spcAft>
            </a:pPr>
            <a:endParaRPr lang="en-US" sz="2400" kern="100"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Types of Firewalls</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Firewalls can be categorized based on their deployment, functionality, and where they operate within the network stack.</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Here are the main types of firewalls: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Packet Filtering Firewall.</a:t>
            </a:r>
            <a:endParaRPr lang="en-US" sz="2300" kern="100" dirty="0">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Stateful Inspection Firewall.</a:t>
            </a:r>
            <a:endParaRPr lang="en-US" sz="2300" kern="100" dirty="0">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Proxy Firewall (Application Layer Firewall).</a:t>
            </a:r>
            <a:endParaRPr lang="en-US" sz="2300" kern="100" dirty="0">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Next-Generation Firewall (NGFW).</a:t>
            </a:r>
            <a:endParaRPr lang="en-US" sz="2300" kern="100" dirty="0">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Hardware Firewall.</a:t>
            </a:r>
            <a:endParaRPr lang="en-US" sz="2300" kern="100" dirty="0">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0"/>
              </a:spcAft>
              <a:buFont typeface="Arial" panose="020B0604020202020204" pitchFamily="34" charset="0"/>
              <a:buChar char="•"/>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Software Firewall.</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76121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E14AF5-4BC7-E5EA-A7E7-5C3A3B44C6C4}"/>
              </a:ext>
            </a:extLst>
          </p:cNvPr>
          <p:cNvSpPr txBox="1"/>
          <p:nvPr/>
        </p:nvSpPr>
        <p:spPr>
          <a:xfrm>
            <a:off x="498987" y="143152"/>
            <a:ext cx="11194025" cy="7313477"/>
          </a:xfrm>
          <a:prstGeom prst="rect">
            <a:avLst/>
          </a:prstGeom>
          <a:noFill/>
        </p:spPr>
        <p:txBody>
          <a:bodyPr wrap="square">
            <a:spAutoFit/>
          </a:bodyPr>
          <a:lstStyle/>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Firewall Terminology</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Firewall terminology refers to the specialized vocabulary used to describe various aspects of firewall technology, configuration, and operation. </a:t>
            </a:r>
          </a:p>
          <a:p>
            <a:pPr marL="342900" marR="0" lvl="0" indent="-342900" algn="just">
              <a:lnSpc>
                <a:spcPct val="107000"/>
              </a:lnSpc>
              <a:spcBef>
                <a:spcPts val="0"/>
              </a:spcBef>
              <a:spcAft>
                <a:spcPts val="0"/>
              </a:spcAft>
              <a:buSzPts val="1200"/>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Here are some key terms commonly used in firewall terminology: </a:t>
            </a:r>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SzPts val="1200"/>
            </a:pPr>
            <a:endParaRPr lang="en-US"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Packet Filtering:</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Examines packets based on criteria like IP addresses, ports, and protocols.</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Stateful Inspection:</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Tracks network connections and only allows legitimate packets. </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Access Control Lists (ACLs):</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Rules that permit or deny traffic based on various criteria.</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DMZ (Demilitarized Zone):</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 buffer zone between internal and external networks.</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Intrusion Detection System (IDS):</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Monitors traffic for suspicious activity.</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Intrusion Prevention System (IPS):</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Actively blocks detected threats. </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Proxy:</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Intermediary server that performs security checks.</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Application Layer Gateway (ALG):</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Enforces security policies at the application layer.</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Virtual Private Network (VPN):</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Secure encrypted connection for remote access.</a:t>
            </a:r>
            <a:endParaRPr lang="en-US" sz="23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sz="2300" b="1" kern="100" dirty="0">
                <a:effectLst/>
                <a:latin typeface="Times New Roman" panose="02020603050405020304" pitchFamily="18" charset="0"/>
                <a:ea typeface="Calibri" panose="020F0502020204030204" pitchFamily="34" charset="0"/>
                <a:cs typeface="Times New Roman" panose="02020603050405020304" pitchFamily="18" charset="0"/>
              </a:rPr>
              <a:t>Firewall Rules:</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Instructions that dictate how traffic is handled based on specific criteria.</a:t>
            </a:r>
          </a:p>
          <a:p>
            <a:pPr marL="0" marR="0" algn="just">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SzPts val="1200"/>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243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E21009-1EF0-C443-BB03-E9FF848F69D1}"/>
              </a:ext>
            </a:extLst>
          </p:cNvPr>
          <p:cNvSpPr txBox="1"/>
          <p:nvPr/>
        </p:nvSpPr>
        <p:spPr>
          <a:xfrm>
            <a:off x="587477" y="0"/>
            <a:ext cx="11017045" cy="7263848"/>
          </a:xfrm>
          <a:prstGeom prst="rect">
            <a:avLst/>
          </a:prstGeom>
          <a:noFill/>
        </p:spPr>
        <p:txBody>
          <a:bodyPr wrap="square">
            <a:spAutoFit/>
          </a:bodyPr>
          <a:lstStyle/>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IP address (Internet Protocol address)</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An IP address is a numerical label assigned to each device connected to a computer network that uses the Internet Protocol for communication. It serves two main purposes:</a:t>
            </a:r>
          </a:p>
          <a:p>
            <a:pPr marL="0" marR="0" algn="just">
              <a:lnSpc>
                <a:spcPct val="107000"/>
              </a:lnSpc>
              <a:spcBef>
                <a:spcPts val="0"/>
              </a:spcBef>
              <a:spcAft>
                <a:spcPts val="800"/>
              </a:spcAft>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Ø"/>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Identification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An IP address uniquely identifies a device on a network. It acts like a postal address, allowing data to be sent to and received from specific devices.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Ø"/>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Location addressing</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IP addresses are used for routing data packets across networks. They help routers and other network devices determine where to send data within a network or across the internet.</a:t>
            </a:r>
          </a:p>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Types of IP Addresses</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There are two primary versions of IP addresses: </a:t>
            </a:r>
          </a:p>
          <a:p>
            <a:pPr marL="0" marR="0" algn="just">
              <a:lnSpc>
                <a:spcPct val="107000"/>
              </a:lnSpc>
              <a:spcBef>
                <a:spcPts val="0"/>
              </a:spcBef>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1.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IPv4 (Internet Protocol version 4)</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The original IP address format, which uses 32-bit addresses.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latin typeface="Calibri" panose="020F0502020204030204" pitchFamily="34" charset="0"/>
                <a:ea typeface="Calibri" panose="020F0502020204030204" pitchFamily="34" charset="0"/>
                <a:cs typeface="Times New Roman" panose="02020603050405020304" pitchFamily="18" charset="0"/>
              </a:rPr>
              <a:t>2.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IPv6 (Internet Protocol version 6)</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 newer format that uses 128-bit addresses, written in a hexadecimal format.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329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A4F128-F1A6-93E4-480C-8E834494E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602225"/>
            <a:ext cx="10043652" cy="5592098"/>
          </a:xfrm>
          <a:prstGeom prst="rect">
            <a:avLst/>
          </a:prstGeom>
        </p:spPr>
      </p:pic>
    </p:spTree>
    <p:extLst>
      <p:ext uri="{BB962C8B-B14F-4D97-AF65-F5344CB8AC3E}">
        <p14:creationId xmlns:p14="http://schemas.microsoft.com/office/powerpoint/2010/main" val="325327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31140-D314-78C7-DAB6-0F6805B05AB8}"/>
              </a:ext>
            </a:extLst>
          </p:cNvPr>
          <p:cNvSpPr txBox="1"/>
          <p:nvPr/>
        </p:nvSpPr>
        <p:spPr>
          <a:xfrm>
            <a:off x="432620" y="0"/>
            <a:ext cx="11326760" cy="7241213"/>
          </a:xfrm>
          <a:prstGeom prst="rect">
            <a:avLst/>
          </a:prstGeom>
          <a:noFill/>
        </p:spPr>
        <p:txBody>
          <a:bodyPr wrap="square">
            <a:spAutoFit/>
          </a:bodyPr>
          <a:lstStyle/>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LAN (Local Area Network)</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LAN stands for Local Area Network.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refers to a network of interconnected devices within a limited area such as a home, office building, school, or campus.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200"/>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LANs are typically confined to a single geographic location and are used for sharing resources, such as files, printers, and internet connections, among connected devices.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Characteristics of LAN</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Localized: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Covers a small area, such as a home, office building, or campus.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High-speed: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Typically uses high-speed networking technologies like Ethernet or Wi-Fi.</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Private: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Not publicly accessible; access is restricted to authorized devices and users.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Peer-to-peer: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Devices can communicate directly with each other without relying on a central server.</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Applications of LAN</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File Sharing: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Users can share files and resources (e.g., printers, scanners) within the network.</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Internet Access: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LANs provide shared access to the internet through a router or gateway device.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Communication: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Facilitates communication between devices and users via email, instant messaging, and video conferencing.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Resource Sharing: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Allows multiple users to access shared software applications and databases hosted on servers within the LAN.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15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2B715-D4EC-9004-719D-518E105BB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2" y="604683"/>
            <a:ext cx="9792929" cy="5663381"/>
          </a:xfrm>
          <a:prstGeom prst="rect">
            <a:avLst/>
          </a:prstGeom>
        </p:spPr>
      </p:pic>
    </p:spTree>
    <p:extLst>
      <p:ext uri="{BB962C8B-B14F-4D97-AF65-F5344CB8AC3E}">
        <p14:creationId xmlns:p14="http://schemas.microsoft.com/office/powerpoint/2010/main" val="189910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E0EC4A-1E4E-ACA3-F8FD-619E391490E5}"/>
              </a:ext>
            </a:extLst>
          </p:cNvPr>
          <p:cNvSpPr txBox="1"/>
          <p:nvPr/>
        </p:nvSpPr>
        <p:spPr>
          <a:xfrm>
            <a:off x="607143" y="383458"/>
            <a:ext cx="11307096" cy="2934930"/>
          </a:xfrm>
          <a:prstGeom prst="rect">
            <a:avLst/>
          </a:prstGeom>
          <a:noFill/>
        </p:spPr>
        <p:txBody>
          <a:bodyPr wrap="square">
            <a:spAutoFit/>
          </a:bodyPr>
          <a:lstStyle/>
          <a:p>
            <a:pPr marL="0" marR="0" algn="just">
              <a:lnSpc>
                <a:spcPct val="107000"/>
              </a:lnSpc>
              <a:spcBef>
                <a:spcPts val="0"/>
              </a:spcBef>
              <a:spcAft>
                <a:spcPts val="8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A761346-0D0B-5847-C245-B26D2D1AD668}"/>
              </a:ext>
            </a:extLst>
          </p:cNvPr>
          <p:cNvSpPr txBox="1"/>
          <p:nvPr/>
        </p:nvSpPr>
        <p:spPr>
          <a:xfrm>
            <a:off x="-398207" y="1032387"/>
            <a:ext cx="12486968" cy="281231"/>
          </a:xfrm>
          <a:prstGeom prst="rect">
            <a:avLst/>
          </a:prstGeom>
          <a:noFill/>
        </p:spPr>
        <p:txBody>
          <a:bodyPr wrap="square">
            <a:spAutoFit/>
          </a:bodyPr>
          <a:lstStyle/>
          <a:p>
            <a:pPr marL="0" marR="0" algn="just">
              <a:lnSpc>
                <a:spcPct val="107000"/>
              </a:lnSpc>
              <a:spcBef>
                <a:spcPts val="0"/>
              </a:spcBef>
              <a:spcAft>
                <a:spcPts val="8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38D9B3A-2DA1-A8BE-4944-9085A27AB2ED}"/>
              </a:ext>
            </a:extLst>
          </p:cNvPr>
          <p:cNvSpPr txBox="1"/>
          <p:nvPr/>
        </p:nvSpPr>
        <p:spPr>
          <a:xfrm>
            <a:off x="432621" y="14748"/>
            <a:ext cx="11481618" cy="6439968"/>
          </a:xfrm>
          <a:prstGeom prst="rect">
            <a:avLst/>
          </a:prstGeom>
          <a:noFill/>
        </p:spPr>
        <p:txBody>
          <a:bodyPr wrap="square">
            <a:spAutoFit/>
          </a:bodyPr>
          <a:lstStyle/>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WAN (Wide Area Network)</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WAN stands for Wide Area Network.</a:t>
            </a:r>
          </a:p>
          <a:p>
            <a:pPr marL="342900" marR="0" lvl="0" indent="-342900" algn="just">
              <a:lnSpc>
                <a:spcPct val="107000"/>
              </a:lnSpc>
              <a:spcBef>
                <a:spcPts val="0"/>
              </a:spcBef>
              <a:spcAft>
                <a:spcPts val="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 Wide Area Network (WAN) is a telecommunications network that spans a large geographical area, connecting multiple LANs (Local Area Networks), individual computers, or other networks together. </a:t>
            </a:r>
          </a:p>
          <a:p>
            <a:pPr marL="4572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800"/>
              </a:spcAft>
              <a:buSzPts val="12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WANs are designed to facilitate communication and data exchange between geographically dispersed locations, often across cities, countries, or continents.</a:t>
            </a:r>
          </a:p>
          <a:p>
            <a:pPr marL="0" marR="0" algn="just">
              <a:lnSpc>
                <a:spcPct val="107000"/>
              </a:lnSpc>
              <a:spcBef>
                <a:spcPts val="0"/>
              </a:spcBef>
              <a:spcAft>
                <a:spcPts val="800"/>
              </a:spcAft>
            </a:pPr>
            <a:r>
              <a:rPr lang="en-US" sz="2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Characteristics of WAN</a:t>
            </a:r>
            <a:r>
              <a:rPr lang="en-US"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Large scale: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Covers a large geographical area, often connecting multiple sites or regions.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Long-distance: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Spans distances ranging from tens to thousands of kilometers.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Public or private: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Can be public (e.g., the internet) or private (e.g., a company's dedicated network).</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High-speed:</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Typically uses high-speed networking technologies like fiber optics, satellite links, or high-speed wireless connections.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06555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1507</TotalTime>
  <Words>2366</Words>
  <Application>Microsoft Office PowerPoint</Application>
  <PresentationFormat>Widescreen</PresentationFormat>
  <Paragraphs>184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Symbol</vt:lpstr>
      <vt:lpstr>Times New Roman</vt:lpstr>
      <vt:lpstr>Trebuchet MS</vt:lpstr>
      <vt:lpstr>Wingdings</vt:lpstr>
      <vt:lpstr>Berlin</vt:lpstr>
      <vt:lpstr>                     PROJECT 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Sourav Dey</dc:creator>
  <cp:lastModifiedBy>Sourav Dey</cp:lastModifiedBy>
  <cp:revision>4</cp:revision>
  <dcterms:created xsi:type="dcterms:W3CDTF">2024-07-03T03:38:36Z</dcterms:created>
  <dcterms:modified xsi:type="dcterms:W3CDTF">2024-07-09T07:27:16Z</dcterms:modified>
</cp:coreProperties>
</file>