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603" r:id="rId3"/>
    <p:sldId id="5622" r:id="rId4"/>
    <p:sldId id="5602" r:id="rId5"/>
    <p:sldId id="5601" r:id="rId6"/>
    <p:sldId id="5610" r:id="rId7"/>
    <p:sldId id="5604" r:id="rId8"/>
    <p:sldId id="5615" r:id="rId9"/>
    <p:sldId id="5616" r:id="rId10"/>
    <p:sldId id="5619" r:id="rId11"/>
    <p:sldId id="5620" r:id="rId12"/>
    <p:sldId id="5621" r:id="rId13"/>
    <p:sldId id="5617" r:id="rId14"/>
    <p:sldId id="56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87D23-C6E6-4826-AD2D-F3DE7B4BCAB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8E06B-D03F-4BB0-98DB-0CC2FF6F9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8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E4C2-B2C7-4709-A54C-980A257CA6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44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E4C2-B2C7-4709-A54C-980A257CA6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E4C2-B2C7-4709-A54C-980A257CA6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1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E4C2-B2C7-4709-A54C-980A257CA6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8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DE4C2-B2C7-4709-A54C-980A257CA6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5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4285-60E2-5945-04EA-DCD222BCA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095C8-312F-A169-D9DA-D2287C86D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5FB1F-08B4-E695-1912-45A4B36E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9FF0-B667-4BC7-8E8B-7716B564C91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40586-03B9-3614-C472-4DFCD01B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4723-12A7-2176-B564-55C03681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35CA-FB04-4F83-9198-2AC47387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4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527D-62EF-2D8E-A439-81B90169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F156F-3D22-70C5-B7A4-1D4A96CA7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83AED-CD39-2F53-61C3-F337CC39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9FF0-B667-4BC7-8E8B-7716B564C91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5C7F-667B-86F0-B7EF-859C1C5B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0FFF-86D3-D8E6-9370-E30CE9A8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35CA-FB04-4F83-9198-2AC47387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A669A-FC68-936C-8DD6-BB6D045B3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72443-5629-5574-BB80-FC5973A10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4B173-EED8-4E4D-B497-B60D65D3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9FF0-B667-4BC7-8E8B-7716B564C91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9D43-B1A2-8ED7-C966-D0B17019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6844-2F2C-72B6-4B60-DD199A2A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35CA-FB04-4F83-9198-2AC47387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AE5D-329A-2EEB-375F-21581647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9EFB-497D-00E7-57AE-01CDD31E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C0B46-E3E1-76D2-DE2C-23FA085D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9FF0-B667-4BC7-8E8B-7716B564C91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0C3C-B54E-3CE8-EAD1-38C1CE94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CF7D7-3923-A30D-69E1-CE50AD1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35CA-FB04-4F83-9198-2AC47387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9337-B4D9-25E4-6AB1-700131A2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24068-CFAB-9641-62C8-F73F54F1B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8C66-3A9D-179B-334F-614DA33D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9FF0-B667-4BC7-8E8B-7716B564C91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CC2B-9D83-A82A-7E28-2F7A9B10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22619-1460-0BB8-6D39-CA14D899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35CA-FB04-4F83-9198-2AC47387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C6B5-F414-104C-EDDD-5BA5F183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33F0-9C98-097C-01C3-9E6E33899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888A3-9C95-9C46-EE2E-BC6892826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48136-DAA9-A596-BA58-EC21473F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9FF0-B667-4BC7-8E8B-7716B564C91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EC98E-460C-E880-00B9-0332E9D6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30669-93A3-292C-8FB4-F11F4F0CA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35CA-FB04-4F83-9198-2AC47387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AF5B-D202-1057-CCC4-146B6CB9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E3277-C752-5658-5373-E5C40E2B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2A4D7-AFC4-F66B-EB9A-6AACE6EB0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5E7CF-E4D0-91A3-FE72-EFB43A7C0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FF215-4598-1CDB-1DD1-0BBD520B2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042E0-7610-BB85-8845-7DCD4EA8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9FF0-B667-4BC7-8E8B-7716B564C91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DC88B-1C24-A21F-FE01-2E299062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32216-7C53-DA94-5814-07657F34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35CA-FB04-4F83-9198-2AC47387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9A47-99B5-A114-64E4-06601C02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2CCAF-DA33-126B-53E5-8CBE2E56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9FF0-B667-4BC7-8E8B-7716B564C91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E9A71-08BD-38E1-FB80-B22DB57C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38EC5-9487-8C99-0FAA-E9AB805C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35CA-FB04-4F83-9198-2AC47387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0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709D4-B830-3203-9CDD-403B5D63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9FF0-B667-4BC7-8E8B-7716B564C91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78BA-49ED-F35A-73AE-C3FE615A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02BF-107C-A277-77BC-B0512289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35CA-FB04-4F83-9198-2AC47387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5B6B-7D20-334E-3E40-224FF2DD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DF27-6C03-64A1-37EE-901E3DE47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A655F-D4C4-9CCD-595D-105873950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C655B-B48E-A95A-4700-67A32E9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9FF0-B667-4BC7-8E8B-7716B564C91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9A576-6986-5130-651E-D81DB442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67EC3-1F98-8787-ED11-083034EA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35CA-FB04-4F83-9198-2AC47387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3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26F-E15E-B17C-ABA4-F7993903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2E08A-8520-CADD-BC43-B852608D4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CB9BD-1832-638B-8C81-B62CF3E9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63013-6ACA-EC8D-2B47-717D354F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9FF0-B667-4BC7-8E8B-7716B564C91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47AF9-33E3-1F5A-E7BA-761EE6E6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1A098-6009-FB23-E116-DB0F2AD8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35CA-FB04-4F83-9198-2AC47387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5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C7981B-D04B-7435-E80A-EE6B07AB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1AF9F-2D8C-AB62-274E-AD519DDC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9C87B-608B-AD17-DD1E-5F2232DAB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69FF0-B667-4BC7-8E8B-7716B564C91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7324-7994-8C84-6ACF-58AE0E7C5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6727-4472-476B-DA12-8B32B370B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B35CA-FB04-4F83-9198-2AC47387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1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3D37-0DF1-5105-6846-944949C9D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2594547"/>
            <a:ext cx="9549384" cy="2387600"/>
          </a:xfrm>
        </p:spPr>
        <p:txBody>
          <a:bodyPr>
            <a:normAutofit fontScale="90000"/>
          </a:bodyPr>
          <a:lstStyle/>
          <a:p>
            <a:r>
              <a:rPr lang="en-US" sz="6000" b="1" i="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Tracking Phase, Chemical and Morphological </a:t>
            </a:r>
            <a:r>
              <a:rPr lang="en-US" sz="6000" b="1" i="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6000" b="1" i="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hanges </a:t>
            </a:r>
            <a:br>
              <a:rPr lang="en-US" sz="6000" b="1" i="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6000" b="1" i="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in Co-Fe Oxides for Redox-Based Thermal Storage</a:t>
            </a:r>
            <a:br>
              <a:rPr lang="en-US" sz="6000" b="1" i="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D37F8-E8D0-211A-5397-B89A15A4C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680" y="4754182"/>
            <a:ext cx="9144000" cy="1655762"/>
          </a:xfrm>
        </p:spPr>
        <p:txBody>
          <a:bodyPr/>
          <a:lstStyle/>
          <a:p>
            <a:r>
              <a:rPr lang="en-US" b="1" dirty="0"/>
              <a:t>Presenter – Chirag Saharan</a:t>
            </a:r>
          </a:p>
        </p:txBody>
      </p:sp>
    </p:spTree>
    <p:extLst>
      <p:ext uri="{BB962C8B-B14F-4D97-AF65-F5344CB8AC3E}">
        <p14:creationId xmlns:p14="http://schemas.microsoft.com/office/powerpoint/2010/main" val="407807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B6CBA2B0-662B-65B9-E8BF-99CB7E76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5" y="1940281"/>
            <a:ext cx="7441316" cy="4929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2F58E1-EF78-2DB3-E779-2889A1525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88" y="657252"/>
            <a:ext cx="7558411" cy="893066"/>
          </a:xfrm>
          <a:prstGeom prst="rect">
            <a:avLst/>
          </a:prstGeom>
        </p:spPr>
      </p:pic>
      <p:pic>
        <p:nvPicPr>
          <p:cNvPr id="19" name="Picture 1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3D4D7BD-B95C-7232-24B2-9DD51DF3B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7" y="177910"/>
            <a:ext cx="3867912" cy="1762371"/>
          </a:xfrm>
          <a:prstGeom prst="rect">
            <a:avLst/>
          </a:prstGeom>
        </p:spPr>
      </p:pic>
      <p:pic>
        <p:nvPicPr>
          <p:cNvPr id="20" name="Picture 19" descr="A close-up of text&#10;&#10;AI-generated content may be incorrect.">
            <a:extLst>
              <a:ext uri="{FF2B5EF4-FFF2-40B4-BE49-F238E27FC236}">
                <a16:creationId xmlns:a16="http://schemas.microsoft.com/office/drawing/2014/main" id="{4D97185B-ADB6-D9CC-458B-A9391EF61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099" y="5554333"/>
            <a:ext cx="5405549" cy="1052766"/>
          </a:xfrm>
          <a:prstGeom prst="rect">
            <a:avLst/>
          </a:prstGeom>
        </p:spPr>
      </p:pic>
      <p:pic>
        <p:nvPicPr>
          <p:cNvPr id="22" name="Picture 21" descr="A white paper with black numbers&#10;&#10;AI-generated content may be incorrect.">
            <a:extLst>
              <a:ext uri="{FF2B5EF4-FFF2-40B4-BE49-F238E27FC236}">
                <a16:creationId xmlns:a16="http://schemas.microsoft.com/office/drawing/2014/main" id="{ACE37B28-1F79-86FB-7022-89FF46D8F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874" y="1875270"/>
            <a:ext cx="2502720" cy="3174879"/>
          </a:xfrm>
          <a:prstGeom prst="rect">
            <a:avLst/>
          </a:prstGeom>
        </p:spPr>
      </p:pic>
      <p:pic>
        <p:nvPicPr>
          <p:cNvPr id="24" name="Picture 23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1D64AD03-55C8-9CCE-F8AE-06F50DEF1A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010" y="2525176"/>
            <a:ext cx="297730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white background with text&#10;&#10;AI-generated content may be incorrect.">
            <a:extLst>
              <a:ext uri="{FF2B5EF4-FFF2-40B4-BE49-F238E27FC236}">
                <a16:creationId xmlns:a16="http://schemas.microsoft.com/office/drawing/2014/main" id="{69C55924-144F-F535-DF3E-522926151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88" y="585217"/>
            <a:ext cx="5460437" cy="1925154"/>
          </a:xfrm>
          <a:prstGeom prst="rect">
            <a:avLst/>
          </a:prstGeom>
        </p:spPr>
      </p:pic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FE2311CB-B4C0-7FD3-7440-E47BB8B9D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00" y="3508483"/>
            <a:ext cx="5426886" cy="1164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C431B-2B3A-A3C6-CBB4-D5C870436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129" y="5774296"/>
            <a:ext cx="6496957" cy="685896"/>
          </a:xfrm>
          <a:prstGeom prst="rect">
            <a:avLst/>
          </a:prstGeom>
        </p:spPr>
      </p:pic>
      <p:pic>
        <p:nvPicPr>
          <p:cNvPr id="9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D9C9DDE1-85D6-F004-2DF0-7D627D4F9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084"/>
            <a:ext cx="5972034" cy="409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0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C4389-7C0C-8928-962F-71B372A77ECF}"/>
              </a:ext>
            </a:extLst>
          </p:cNvPr>
          <p:cNvSpPr txBox="1"/>
          <p:nvPr/>
        </p:nvSpPr>
        <p:spPr>
          <a:xfrm>
            <a:off x="171149" y="1665048"/>
            <a:ext cx="7552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The tallest peak is at: 4.22 degrees.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FWHM: 0.0306°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Crystallite Size: 185.85 nm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R² value of the fit: 0.8787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AB1949-D8A3-B1A4-FD1E-322D05781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F8B84C-760C-241E-C041-523CCFF72CB7}"/>
              </a:ext>
            </a:extLst>
          </p:cNvPr>
          <p:cNvSpPr/>
          <p:nvPr/>
        </p:nvSpPr>
        <p:spPr>
          <a:xfrm>
            <a:off x="3062415" y="380999"/>
            <a:ext cx="50430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XRD parameters</a:t>
            </a:r>
          </a:p>
        </p:txBody>
      </p:sp>
      <p:pic>
        <p:nvPicPr>
          <p:cNvPr id="10" name="Picture 9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12F808A-8165-59EC-297C-C27666D08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27" y="4139565"/>
            <a:ext cx="6004169" cy="23079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3C3E43-348A-DB32-39A5-A99FB894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97" y="1564442"/>
            <a:ext cx="6261906" cy="20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5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B8B226-0F56-E9CD-5084-BCFAEFBBD3B7}"/>
              </a:ext>
            </a:extLst>
          </p:cNvPr>
          <p:cNvSpPr/>
          <p:nvPr/>
        </p:nvSpPr>
        <p:spPr>
          <a:xfrm>
            <a:off x="3747593" y="690479"/>
            <a:ext cx="38189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D10A1-B99F-1CAC-91EB-FC29B70D86D7}"/>
              </a:ext>
            </a:extLst>
          </p:cNvPr>
          <p:cNvSpPr txBox="1"/>
          <p:nvPr/>
        </p:nvSpPr>
        <p:spPr>
          <a:xfrm>
            <a:off x="502920" y="2048256"/>
            <a:ext cx="11414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/>
              <a:t>Plot more in-situ data for XRD.</a:t>
            </a:r>
          </a:p>
          <a:p>
            <a:pPr marL="342900" indent="-342900">
              <a:buAutoNum type="arabicPeriod"/>
            </a:pPr>
            <a:r>
              <a:rPr lang="en-US" sz="4000" dirty="0"/>
              <a:t>Plot the time stamping data</a:t>
            </a:r>
          </a:p>
          <a:p>
            <a:pPr marL="342900" indent="-342900">
              <a:buAutoNum type="arabicPeriod"/>
            </a:pPr>
            <a:r>
              <a:rPr lang="en-US" sz="4000" dirty="0"/>
              <a:t>Compare the heating and cooling along with the time stamping.</a:t>
            </a:r>
          </a:p>
          <a:p>
            <a:pPr marL="342900" indent="-342900">
              <a:buAutoNum type="arabicPeriod"/>
            </a:pPr>
            <a:r>
              <a:rPr lang="en-US" sz="4000" dirty="0"/>
              <a:t>Do the fitting.</a:t>
            </a:r>
          </a:p>
          <a:p>
            <a:pPr marL="342900" indent="-342900">
              <a:buAutoNum type="arabicPeriod"/>
            </a:pPr>
            <a:r>
              <a:rPr lang="en-US" sz="4000" dirty="0"/>
              <a:t>See if ISS data can also be plotted and fitted – Spline fitting.</a:t>
            </a:r>
          </a:p>
        </p:txBody>
      </p:sp>
    </p:spTree>
    <p:extLst>
      <p:ext uri="{BB962C8B-B14F-4D97-AF65-F5344CB8AC3E}">
        <p14:creationId xmlns:p14="http://schemas.microsoft.com/office/powerpoint/2010/main" val="42558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9401DF-E182-AB3B-3FB6-FABAB6AE8CF7}"/>
              </a:ext>
            </a:extLst>
          </p:cNvPr>
          <p:cNvSpPr/>
          <p:nvPr/>
        </p:nvSpPr>
        <p:spPr>
          <a:xfrm>
            <a:off x="4858194" y="2967335"/>
            <a:ext cx="247561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3730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1DAC8F12-D8F4-3098-2F08-42ED75DEF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22"/>
          <a:stretch/>
        </p:blipFill>
        <p:spPr>
          <a:xfrm>
            <a:off x="2591961" y="3200522"/>
            <a:ext cx="4474727" cy="3111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0FC1BB-1BC1-28EC-B56C-12FCA2DBD97C}"/>
              </a:ext>
            </a:extLst>
          </p:cNvPr>
          <p:cNvSpPr txBox="1"/>
          <p:nvPr/>
        </p:nvSpPr>
        <p:spPr>
          <a:xfrm>
            <a:off x="3878567" y="681380"/>
            <a:ext cx="3335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F4107-D539-6FAF-764A-D54FA4C9D475}"/>
              </a:ext>
            </a:extLst>
          </p:cNvPr>
          <p:cNvSpPr txBox="1"/>
          <p:nvPr/>
        </p:nvSpPr>
        <p:spPr>
          <a:xfrm>
            <a:off x="232809" y="2312181"/>
            <a:ext cx="471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Co oxides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2B6227-8109-6323-C5F6-CB43BC85A812}"/>
              </a:ext>
            </a:extLst>
          </p:cNvPr>
          <p:cNvSpPr/>
          <p:nvPr/>
        </p:nvSpPr>
        <p:spPr>
          <a:xfrm>
            <a:off x="3241518" y="2533505"/>
            <a:ext cx="978408" cy="2604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D547C-6996-D903-63EC-B0CACB2A85EA}"/>
              </a:ext>
            </a:extLst>
          </p:cNvPr>
          <p:cNvSpPr txBox="1"/>
          <p:nvPr/>
        </p:nvSpPr>
        <p:spPr>
          <a:xfrm>
            <a:off x="4854494" y="2312181"/>
            <a:ext cx="16113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09DC745-9160-B8C7-9C03-AD733EEF8090}"/>
              </a:ext>
            </a:extLst>
          </p:cNvPr>
          <p:cNvSpPr/>
          <p:nvPr/>
        </p:nvSpPr>
        <p:spPr>
          <a:xfrm>
            <a:off x="7292026" y="2461169"/>
            <a:ext cx="978408" cy="224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877BF-5FB0-F990-274A-A118D8C14ECA}"/>
              </a:ext>
            </a:extLst>
          </p:cNvPr>
          <p:cNvSpPr txBox="1"/>
          <p:nvPr/>
        </p:nvSpPr>
        <p:spPr>
          <a:xfrm>
            <a:off x="8581408" y="3061650"/>
            <a:ext cx="26468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Mixtures – </a:t>
            </a:r>
          </a:p>
          <a:p>
            <a:pPr marL="342900" indent="-342900">
              <a:buAutoNum type="alphaLcParenBoth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Co-Cu Oxides</a:t>
            </a:r>
          </a:p>
          <a:p>
            <a:pPr marL="342900" indent="-342900">
              <a:buAutoNum type="alphaLcParenBoth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Co-Fe Oxides</a:t>
            </a:r>
          </a:p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6A550-0043-8882-1C8F-62781A211C10}"/>
              </a:ext>
            </a:extLst>
          </p:cNvPr>
          <p:cNvSpPr txBox="1"/>
          <p:nvPr/>
        </p:nvSpPr>
        <p:spPr>
          <a:xfrm>
            <a:off x="8985504" y="1661033"/>
            <a:ext cx="2607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Current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75433D6-E140-FFB5-CAED-3668BCE7B2A3}"/>
              </a:ext>
            </a:extLst>
          </p:cNvPr>
          <p:cNvSpPr/>
          <p:nvPr/>
        </p:nvSpPr>
        <p:spPr>
          <a:xfrm>
            <a:off x="9516509" y="2376611"/>
            <a:ext cx="304800" cy="6054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8D6F5A-924D-A6F7-43EB-3A23F2535EFE}"/>
              </a:ext>
            </a:extLst>
          </p:cNvPr>
          <p:cNvSpPr/>
          <p:nvPr/>
        </p:nvSpPr>
        <p:spPr>
          <a:xfrm>
            <a:off x="135102" y="2006349"/>
            <a:ext cx="2533900" cy="12025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5F8870-8481-157A-17D8-E49C3DD52673}"/>
              </a:ext>
            </a:extLst>
          </p:cNvPr>
          <p:cNvSpPr/>
          <p:nvPr/>
        </p:nvSpPr>
        <p:spPr>
          <a:xfrm>
            <a:off x="4394794" y="2018670"/>
            <a:ext cx="2533900" cy="12025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F183FBF-2FA5-FD5A-9E3E-4DF65318F959}"/>
              </a:ext>
            </a:extLst>
          </p:cNvPr>
          <p:cNvSpPr/>
          <p:nvPr/>
        </p:nvSpPr>
        <p:spPr>
          <a:xfrm>
            <a:off x="7532061" y="484492"/>
            <a:ext cx="4319772" cy="3953354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D489A-5DDF-086C-E539-47C2888C68DA}"/>
              </a:ext>
            </a:extLst>
          </p:cNvPr>
          <p:cNvSpPr txBox="1"/>
          <p:nvPr/>
        </p:nvSpPr>
        <p:spPr>
          <a:xfrm>
            <a:off x="55852" y="4232908"/>
            <a:ext cx="269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Ellingham plot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787DD-90BA-B6F3-D457-555554A00C99}"/>
              </a:ext>
            </a:extLst>
          </p:cNvPr>
          <p:cNvSpPr txBox="1"/>
          <p:nvPr/>
        </p:nvSpPr>
        <p:spPr>
          <a:xfrm>
            <a:off x="6540680" y="5836460"/>
            <a:ext cx="6104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Carrillo et al., Chem. Rev., 2019, 119, 4777–4816.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C85AE1-38D2-624A-ADD4-B6594893BAF3}"/>
              </a:ext>
            </a:extLst>
          </p:cNvPr>
          <p:cNvCxnSpPr>
            <a:cxnSpLocks/>
          </p:cNvCxnSpPr>
          <p:nvPr/>
        </p:nvCxnSpPr>
        <p:spPr>
          <a:xfrm flipH="1" flipV="1">
            <a:off x="1915778" y="4824408"/>
            <a:ext cx="1032774" cy="305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3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Recent Progress on Redox Materials for High‐Temperature Thermochemical Heat  Storage - Carrillo - Advanced Energy and Sustainability Research - Wiley  Online Library">
            <a:extLst>
              <a:ext uri="{FF2B5EF4-FFF2-40B4-BE49-F238E27FC236}">
                <a16:creationId xmlns:a16="http://schemas.microsoft.com/office/drawing/2014/main" id="{65D4337C-FE57-07B8-FB94-EF6A5DA8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907" y="2142149"/>
            <a:ext cx="3907931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A critical review of high-temperature reversible thermochemical energy  storage systems - ScienceDirect">
            <a:extLst>
              <a:ext uri="{FF2B5EF4-FFF2-40B4-BE49-F238E27FC236}">
                <a16:creationId xmlns:a16="http://schemas.microsoft.com/office/drawing/2014/main" id="{5778DFED-C27C-936D-640E-465DEB859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42" y="2142149"/>
            <a:ext cx="4145085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7C5C54-C21A-FA2D-689C-DCD12E0C6861}"/>
              </a:ext>
            </a:extLst>
          </p:cNvPr>
          <p:cNvSpPr/>
          <p:nvPr/>
        </p:nvSpPr>
        <p:spPr>
          <a:xfrm>
            <a:off x="2673023" y="508615"/>
            <a:ext cx="6581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Applications of TCM</a:t>
            </a:r>
          </a:p>
        </p:txBody>
      </p:sp>
    </p:spTree>
    <p:extLst>
      <p:ext uri="{BB962C8B-B14F-4D97-AF65-F5344CB8AC3E}">
        <p14:creationId xmlns:p14="http://schemas.microsoft.com/office/powerpoint/2010/main" val="236596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6E64A0-8A12-F3B2-C3E0-7FD58253022E}"/>
              </a:ext>
            </a:extLst>
          </p:cNvPr>
          <p:cNvSpPr txBox="1"/>
          <p:nvPr/>
        </p:nvSpPr>
        <p:spPr>
          <a:xfrm>
            <a:off x="3533306" y="565876"/>
            <a:ext cx="5626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current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79E1C-FBE2-D633-9C72-76AC020F82D9}"/>
              </a:ext>
            </a:extLst>
          </p:cNvPr>
          <p:cNvSpPr txBox="1"/>
          <p:nvPr/>
        </p:nvSpPr>
        <p:spPr>
          <a:xfrm>
            <a:off x="1042416" y="1746504"/>
            <a:ext cx="99395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have an idea about the reduction/oxidation temperatures and time of the reaction so that we can plan the beamtime accordingly.</a:t>
            </a:r>
          </a:p>
          <a:p>
            <a:pPr marL="342900" indent="-342900">
              <a:buFontTx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focused on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reactions of Co-Fe oxides.</a:t>
            </a:r>
          </a:p>
          <a:p>
            <a:pPr marL="342900" indent="-342900">
              <a:buFontTx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FXI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focused on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2D XANES imaging and Tomography for Co-Fe oxides to get insights on chemicals heterogeneity.</a:t>
            </a:r>
          </a:p>
          <a:p>
            <a:pPr marL="342900" indent="-34290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focused on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ramping/cooling and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insights the LT and HT phases.</a:t>
            </a:r>
          </a:p>
        </p:txBody>
      </p:sp>
    </p:spTree>
    <p:extLst>
      <p:ext uri="{BB962C8B-B14F-4D97-AF65-F5344CB8AC3E}">
        <p14:creationId xmlns:p14="http://schemas.microsoft.com/office/powerpoint/2010/main" val="267734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redox diagram&#10;&#10;AI-generated content may be incorrect.">
            <a:extLst>
              <a:ext uri="{FF2B5EF4-FFF2-40B4-BE49-F238E27FC236}">
                <a16:creationId xmlns:a16="http://schemas.microsoft.com/office/drawing/2014/main" id="{CD137D5D-FF84-7C9F-5E5C-AA7D6B29A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55" y="1741082"/>
            <a:ext cx="5173500" cy="36813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F758FE-7205-C95C-498E-5ACDE0B5F68B}"/>
              </a:ext>
            </a:extLst>
          </p:cNvPr>
          <p:cNvSpPr txBox="1"/>
          <p:nvPr/>
        </p:nvSpPr>
        <p:spPr>
          <a:xfrm>
            <a:off x="4223028" y="738212"/>
            <a:ext cx="268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55B35-3F31-5DA5-893B-B23585BD68B5}"/>
              </a:ext>
            </a:extLst>
          </p:cNvPr>
          <p:cNvSpPr txBox="1"/>
          <p:nvPr/>
        </p:nvSpPr>
        <p:spPr>
          <a:xfrm>
            <a:off x="7629469" y="1720839"/>
            <a:ext cx="46757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by Fe incorporation –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Cycling stability.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issues like slow reaction kinetics.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cost than pure Co oxides.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the energy density almost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reversibility.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78ACB-3669-E986-7B41-C0B33896A567}"/>
              </a:ext>
            </a:extLst>
          </p:cNvPr>
          <p:cNvSpPr txBox="1"/>
          <p:nvPr/>
        </p:nvSpPr>
        <p:spPr>
          <a:xfrm>
            <a:off x="23220" y="1905505"/>
            <a:ext cx="34832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Challenges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reaction kinetics.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capacity over cycles.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Sintering issues.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BAFBC-A936-B15E-7643-087053447B18}"/>
              </a:ext>
            </a:extLst>
          </p:cNvPr>
          <p:cNvSpPr txBox="1"/>
          <p:nvPr/>
        </p:nvSpPr>
        <p:spPr>
          <a:xfrm>
            <a:off x="6174213" y="6061634"/>
            <a:ext cx="624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/>
              <a:t>Ref</a:t>
            </a:r>
            <a:r>
              <a:rPr lang="de-DE" sz="1800" dirty="0"/>
              <a:t>. - Block, T., Knoblauch, N., &amp; Schmücker, M. (2014)</a:t>
            </a:r>
            <a:endParaRPr lang="en-US" sz="1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032548-2873-68DF-0CE8-EE0F4C551BEE}"/>
              </a:ext>
            </a:extLst>
          </p:cNvPr>
          <p:cNvSpPr/>
          <p:nvPr/>
        </p:nvSpPr>
        <p:spPr>
          <a:xfrm>
            <a:off x="3118731" y="4128738"/>
            <a:ext cx="4428442" cy="13159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BCDED9-098A-54E2-62F2-96DC229DF59D}"/>
              </a:ext>
            </a:extLst>
          </p:cNvPr>
          <p:cNvSpPr/>
          <p:nvPr/>
        </p:nvSpPr>
        <p:spPr>
          <a:xfrm>
            <a:off x="5066403" y="2064092"/>
            <a:ext cx="387697" cy="16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6AF57-F10B-5E15-0C76-C763B650EC5A}"/>
              </a:ext>
            </a:extLst>
          </p:cNvPr>
          <p:cNvSpPr/>
          <p:nvPr/>
        </p:nvSpPr>
        <p:spPr>
          <a:xfrm>
            <a:off x="5026779" y="3277196"/>
            <a:ext cx="387697" cy="16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188F60-0491-ABAE-7A87-317330F3D422}"/>
              </a:ext>
            </a:extLst>
          </p:cNvPr>
          <p:cNvSpPr/>
          <p:nvPr/>
        </p:nvSpPr>
        <p:spPr>
          <a:xfrm>
            <a:off x="5060307" y="4499444"/>
            <a:ext cx="387697" cy="16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9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82F7DB-F987-16DE-8B04-C4C16828E0AB}"/>
              </a:ext>
            </a:extLst>
          </p:cNvPr>
          <p:cNvSpPr txBox="1"/>
          <p:nvPr/>
        </p:nvSpPr>
        <p:spPr>
          <a:xfrm>
            <a:off x="1154707" y="1179765"/>
            <a:ext cx="50869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Why 10%?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reduction/oxidation reversibility while retaining a high enthalpy of reaction,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- minimum % required to make sure Iron is participating,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&gt;10% would reduce the enthalpy content.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90158F-8F6B-A6FE-D15B-28CA09E3452D}"/>
              </a:ext>
            </a:extLst>
          </p:cNvPr>
          <p:cNvSpPr txBox="1"/>
          <p:nvPr/>
        </p:nvSpPr>
        <p:spPr>
          <a:xfrm>
            <a:off x="6805944" y="1325422"/>
            <a:ext cx="52062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Scientific Challenges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conversion of the spinel phase at high Fe contents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formation of non-stoichiometric monoxide phases, which reduce oxygen storage capacity.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improve kinetics? Like mass transfer limitations.</a:t>
            </a: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B059A483-1C4F-465C-22CC-565617835DE2}"/>
              </a:ext>
            </a:extLst>
          </p:cNvPr>
          <p:cNvSpPr/>
          <p:nvPr/>
        </p:nvSpPr>
        <p:spPr>
          <a:xfrm>
            <a:off x="4758116" y="760651"/>
            <a:ext cx="1197621" cy="564771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8A786-8816-644A-01D8-84E4D91BD708}"/>
              </a:ext>
            </a:extLst>
          </p:cNvPr>
          <p:cNvSpPr txBox="1"/>
          <p:nvPr/>
        </p:nvSpPr>
        <p:spPr>
          <a:xfrm>
            <a:off x="6674956" y="5916492"/>
            <a:ext cx="624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/>
              <a:t>Ref</a:t>
            </a:r>
            <a:r>
              <a:rPr lang="de-DE" sz="1800" dirty="0"/>
              <a:t>. - Block, T., Knoblauch, N., &amp; Schmücker, M. (2014)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196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4C40BA0-064A-8E32-8FF1-0DFEB45E9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2" y="1938528"/>
            <a:ext cx="6800663" cy="258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BC56FB-801A-8DA7-06C1-8C855320283E}"/>
              </a:ext>
            </a:extLst>
          </p:cNvPr>
          <p:cNvSpPr txBox="1"/>
          <p:nvPr/>
        </p:nvSpPr>
        <p:spPr>
          <a:xfrm>
            <a:off x="93726" y="604239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 err="1"/>
              <a:t>Ref</a:t>
            </a:r>
            <a:r>
              <a:rPr lang="de-DE" sz="1800" dirty="0"/>
              <a:t>. - Block, T., Knoblauch, N., &amp; Schmücker, M. (2014)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A85E9F-3BB7-7D79-A7CC-8CEA6B8DEE02}"/>
              </a:ext>
            </a:extLst>
          </p:cNvPr>
          <p:cNvSpPr/>
          <p:nvPr/>
        </p:nvSpPr>
        <p:spPr>
          <a:xfrm>
            <a:off x="5313232" y="2810044"/>
            <a:ext cx="5282946" cy="399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1C592-9992-D500-450D-45E15B9698A0}"/>
              </a:ext>
            </a:extLst>
          </p:cNvPr>
          <p:cNvSpPr txBox="1"/>
          <p:nvPr/>
        </p:nvSpPr>
        <p:spPr>
          <a:xfrm>
            <a:off x="2207409" y="924489"/>
            <a:ext cx="10730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diagram &amp; Reduction/Oxidation Temp.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345450-F7ED-DD70-10E7-DCB12AB9B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36" y="2199164"/>
            <a:ext cx="4800903" cy="32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machine&#10;&#10;AI-generated content may be incorrect.">
            <a:extLst>
              <a:ext uri="{FF2B5EF4-FFF2-40B4-BE49-F238E27FC236}">
                <a16:creationId xmlns:a16="http://schemas.microsoft.com/office/drawing/2014/main" id="{A906E140-85D0-0B75-5CFC-C625661EF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26"/>
          <a:stretch/>
        </p:blipFill>
        <p:spPr>
          <a:xfrm>
            <a:off x="5077886" y="1667934"/>
            <a:ext cx="3835400" cy="4038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E28586-C6E3-3B77-D60C-5B97D1BFC3ED}"/>
              </a:ext>
            </a:extLst>
          </p:cNvPr>
          <p:cNvSpPr txBox="1"/>
          <p:nvPr/>
        </p:nvSpPr>
        <p:spPr>
          <a:xfrm>
            <a:off x="3105429" y="660401"/>
            <a:ext cx="573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XPD sample preparation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8D8DCD-3197-E7CE-56E5-BBDE932BA5DA}"/>
              </a:ext>
            </a:extLst>
          </p:cNvPr>
          <p:cNvCxnSpPr>
            <a:cxnSpLocks/>
          </p:cNvCxnSpPr>
          <p:nvPr/>
        </p:nvCxnSpPr>
        <p:spPr>
          <a:xfrm flipV="1">
            <a:off x="3754700" y="2884154"/>
            <a:ext cx="3098800" cy="491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2529-EDAA-0B9E-9AE2-55627EF9137D}"/>
              </a:ext>
            </a:extLst>
          </p:cNvPr>
          <p:cNvSpPr txBox="1"/>
          <p:nvPr/>
        </p:nvSpPr>
        <p:spPr>
          <a:xfrm>
            <a:off x="2707675" y="3337092"/>
            <a:ext cx="2250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</a:t>
            </a:r>
          </a:p>
          <a:p>
            <a:r>
              <a:rPr lang="en-US" dirty="0"/>
              <a:t>(Horizontal capillary)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02834D-B48C-ABEE-4065-001578D7D364}"/>
              </a:ext>
            </a:extLst>
          </p:cNvPr>
          <p:cNvCxnSpPr>
            <a:cxnSpLocks/>
          </p:cNvCxnSpPr>
          <p:nvPr/>
        </p:nvCxnSpPr>
        <p:spPr>
          <a:xfrm flipH="1" flipV="1">
            <a:off x="8098563" y="2758070"/>
            <a:ext cx="2927074" cy="195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84E794-C013-2C3E-24B0-0973B1360BBE}"/>
              </a:ext>
            </a:extLst>
          </p:cNvPr>
          <p:cNvSpPr txBox="1"/>
          <p:nvPr/>
        </p:nvSpPr>
        <p:spPr>
          <a:xfrm>
            <a:off x="10831697" y="472267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4D4B0E-916C-DCE2-7CFA-55185BF71BF4}"/>
              </a:ext>
            </a:extLst>
          </p:cNvPr>
          <p:cNvCxnSpPr>
            <a:cxnSpLocks/>
          </p:cNvCxnSpPr>
          <p:nvPr/>
        </p:nvCxnSpPr>
        <p:spPr>
          <a:xfrm flipH="1">
            <a:off x="7074011" y="2120669"/>
            <a:ext cx="3136903" cy="516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51320C-107F-8C0E-E08F-B11C5656B0B8}"/>
              </a:ext>
            </a:extLst>
          </p:cNvPr>
          <p:cNvSpPr txBox="1"/>
          <p:nvPr/>
        </p:nvSpPr>
        <p:spPr>
          <a:xfrm>
            <a:off x="10210914" y="1936003"/>
            <a:ext cx="11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Furnace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EA7DC2-5F80-85F1-3AC9-A44F0101DBCE}"/>
              </a:ext>
            </a:extLst>
          </p:cNvPr>
          <p:cNvSpPr txBox="1"/>
          <p:nvPr/>
        </p:nvSpPr>
        <p:spPr>
          <a:xfrm>
            <a:off x="228260" y="1982828"/>
            <a:ext cx="4651588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XPD Beamtime in Feb 2025.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D195C1-943C-A7C9-5BA5-07C22303F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86" y="3983423"/>
            <a:ext cx="2827737" cy="24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2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F16904-BC99-3042-4D1C-7A9861ECD84A}"/>
              </a:ext>
            </a:extLst>
          </p:cNvPr>
          <p:cNvSpPr/>
          <p:nvPr/>
        </p:nvSpPr>
        <p:spPr>
          <a:xfrm>
            <a:off x="4005961" y="123230"/>
            <a:ext cx="3512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Workflow -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631477-B9EF-5531-57E6-C33490215FB7}"/>
              </a:ext>
            </a:extLst>
          </p:cNvPr>
          <p:cNvSpPr/>
          <p:nvPr/>
        </p:nvSpPr>
        <p:spPr>
          <a:xfrm>
            <a:off x="3011613" y="1443249"/>
            <a:ext cx="5184648" cy="393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1.Import the needed libraries – </a:t>
            </a:r>
            <a:r>
              <a:rPr lang="en-US" dirty="0" err="1"/>
              <a:t>numpy</a:t>
            </a:r>
            <a:r>
              <a:rPr lang="en-US" dirty="0"/>
              <a:t>, pandas…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B835B-C7BA-3A8A-1901-06ABF0E88A23}"/>
              </a:ext>
            </a:extLst>
          </p:cNvPr>
          <p:cNvSpPr/>
          <p:nvPr/>
        </p:nvSpPr>
        <p:spPr>
          <a:xfrm>
            <a:off x="2787585" y="2049605"/>
            <a:ext cx="5632704" cy="393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2. Load the XRD file using pandas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A377C-E029-F3F9-FE61-2F00595F8E31}"/>
              </a:ext>
            </a:extLst>
          </p:cNvPr>
          <p:cNvSpPr/>
          <p:nvPr/>
        </p:nvSpPr>
        <p:spPr>
          <a:xfrm>
            <a:off x="2357628" y="2688379"/>
            <a:ext cx="6507480" cy="393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3.Extract the </a:t>
            </a:r>
            <a:r>
              <a:rPr lang="en-US" dirty="0" err="1"/>
              <a:t>x,y</a:t>
            </a:r>
            <a:r>
              <a:rPr lang="en-US" dirty="0"/>
              <a:t> axis value and find the peak(tallest) to be fitted.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DE805F-F6E9-FBE9-6A3A-84F616CDA772}"/>
              </a:ext>
            </a:extLst>
          </p:cNvPr>
          <p:cNvSpPr/>
          <p:nvPr/>
        </p:nvSpPr>
        <p:spPr>
          <a:xfrm>
            <a:off x="2225421" y="3363332"/>
            <a:ext cx="6836283" cy="393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4.Select region near the peak (+-0.2°) for the fitting – Gaussian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777E0-C7D2-C17A-D3A6-1345A5152134}"/>
              </a:ext>
            </a:extLst>
          </p:cNvPr>
          <p:cNvSpPr/>
          <p:nvPr/>
        </p:nvSpPr>
        <p:spPr>
          <a:xfrm>
            <a:off x="1905763" y="4038285"/>
            <a:ext cx="7421117" cy="393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5.Define Gaussian fit and an </a:t>
            </a:r>
            <a:r>
              <a:rPr lang="en-US" dirty="0" err="1"/>
              <a:t>intital</a:t>
            </a:r>
            <a:r>
              <a:rPr lang="en-US" dirty="0"/>
              <a:t> guess for the fitting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138B01-3D0E-4DC0-C664-C82020A95AE3}"/>
              </a:ext>
            </a:extLst>
          </p:cNvPr>
          <p:cNvSpPr/>
          <p:nvPr/>
        </p:nvSpPr>
        <p:spPr>
          <a:xfrm>
            <a:off x="1654301" y="4670869"/>
            <a:ext cx="7899273" cy="393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6.Do the fitting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A9CB9D-3D23-0159-580F-304494B07AB5}"/>
              </a:ext>
            </a:extLst>
          </p:cNvPr>
          <p:cNvSpPr/>
          <p:nvPr/>
        </p:nvSpPr>
        <p:spPr>
          <a:xfrm>
            <a:off x="1479613" y="5385004"/>
            <a:ext cx="8263509" cy="393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7.Compute the R2 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DEADB6-1B05-F19E-C39F-D3DCCAB5B6BA}"/>
              </a:ext>
            </a:extLst>
          </p:cNvPr>
          <p:cNvSpPr/>
          <p:nvPr/>
        </p:nvSpPr>
        <p:spPr>
          <a:xfrm>
            <a:off x="1297687" y="6099139"/>
            <a:ext cx="8805672" cy="393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8.Then use Debye-</a:t>
            </a:r>
            <a:r>
              <a:rPr lang="en-US" dirty="0" err="1"/>
              <a:t>Scherror’s</a:t>
            </a:r>
            <a:r>
              <a:rPr lang="en-US" dirty="0"/>
              <a:t> formula to find the crystallite size.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B9FBDDB-B9B5-A509-A6A4-CA8C5F13DB24}"/>
              </a:ext>
            </a:extLst>
          </p:cNvPr>
          <p:cNvSpPr/>
          <p:nvPr/>
        </p:nvSpPr>
        <p:spPr>
          <a:xfrm>
            <a:off x="10712387" y="859557"/>
            <a:ext cx="685800" cy="5793933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513</Words>
  <Application>Microsoft Office PowerPoint</Application>
  <PresentationFormat>Widescreen</PresentationFormat>
  <Paragraphs>81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menlo</vt:lpstr>
      <vt:lpstr>Times New Roman</vt:lpstr>
      <vt:lpstr>Office Theme</vt:lpstr>
      <vt:lpstr>Tracking Phase, Chemical and Morphological Changes  in Co-Fe Oxides for Redox-Based Thermal Storage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saharanchirag007@gmail.com</dc:creator>
  <cp:lastModifiedBy>saharanchirag007@gmail.com</cp:lastModifiedBy>
  <cp:revision>15</cp:revision>
  <dcterms:created xsi:type="dcterms:W3CDTF">2025-05-04T20:30:10Z</dcterms:created>
  <dcterms:modified xsi:type="dcterms:W3CDTF">2025-05-06T15:04:26Z</dcterms:modified>
</cp:coreProperties>
</file>