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8" r:id="rId2"/>
    <p:sldId id="308" r:id="rId3"/>
    <p:sldId id="309" r:id="rId4"/>
    <p:sldId id="310" r:id="rId5"/>
    <p:sldId id="311" r:id="rId6"/>
    <p:sldId id="313" r:id="rId7"/>
    <p:sldId id="314" r:id="rId8"/>
    <p:sldId id="315" r:id="rId9"/>
    <p:sldId id="317" r:id="rId10"/>
    <p:sldId id="318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D6B"/>
    <a:srgbClr val="F74444"/>
    <a:srgbClr val="C55A11"/>
    <a:srgbClr val="515151"/>
    <a:srgbClr val="0057DA"/>
    <a:srgbClr val="B573DE"/>
    <a:srgbClr val="186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80816" autoAdjust="0"/>
  </p:normalViewPr>
  <p:slideViewPr>
    <p:cSldViewPr snapToGrid="0">
      <p:cViewPr varScale="1">
        <p:scale>
          <a:sx n="102" d="100"/>
          <a:sy n="102" d="100"/>
        </p:scale>
        <p:origin x="1704" y="18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5CBAE-FF14-42E1-83DE-589118BEC9C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CAD6-4BCB-4E4D-AF07-E555D133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7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7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993B-720B-8DF7-EA18-93808E4C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0BB0F-E7FA-8E44-E2B0-F2060FCC3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47606-E6B1-DE26-6C20-8B8EBBC65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5140-1694-E44B-1A91-6D766C54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4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356EB-6684-D347-461F-EEDF2F95F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84635-587F-64B3-7394-21BE9A9BA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19AEB-47A4-A562-990F-4332650E9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B959-27F0-8604-6D69-40AB3D6AD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CAD6-4BCB-4E4D-AF07-E555D133C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3058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7292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8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4903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05560"/>
            <a:ext cx="2603008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05561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60870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45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31C8BE-6ABE-214F-8028-590E3C25CAE7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4778901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10058400" cy="44726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8F3715-7867-1F43-B566-63242F3525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1919222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7EC303E-81FB-C242-BD4C-8F8BB6D8767D}"/>
              </a:ext>
            </a:extLst>
          </p:cNvPr>
          <p:cNvSpPr>
            <a:spLocks noGrp="1" noChangeAspect="1"/>
          </p:cNvSpPr>
          <p:nvPr>
            <p:ph type="pic" idx="21"/>
          </p:nvPr>
        </p:nvSpPr>
        <p:spPr>
          <a:xfrm>
            <a:off x="7638580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92A7FDB-6DBD-8649-BF55-E933B4AAC1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222" y="5106554"/>
            <a:ext cx="2603008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 b="1" i="0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9525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DE75D71-26B1-294F-A502-EA1664F76E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7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EB52CBA0-BA28-E149-999E-2EA8CB1493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4349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8778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3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10058400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6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454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CA04F4B-05F0-FC4A-AF12-099FD6CA988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85452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7D7A-CCD4-2149-B9B7-119A9E71C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5452" y="5493336"/>
            <a:ext cx="4939748" cy="345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2042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383120"/>
            <a:ext cx="9181578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6500" b="1" i="0">
                <a:solidFill>
                  <a:schemeClr val="bg1"/>
                </a:solidFill>
                <a:latin typeface="Verdana Bold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4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09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314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6722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54194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78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751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389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70389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42331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05339"/>
            <a:ext cx="5271052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244380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15499"/>
            <a:ext cx="2587487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15499"/>
            <a:ext cx="2589575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47599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Georgia Bold" panose="02040502050405020303" pitchFamily="18" charset="0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5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  <p15:guide id="3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211" y="1811134"/>
            <a:ext cx="9181578" cy="1125222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4000" baseline="-25000" dirty="0"/>
              <a:t>Modeling Batter Swing Probability Using MLB </a:t>
            </a:r>
            <a:r>
              <a:rPr lang="en-US" sz="4000" baseline="-25000" dirty="0" err="1"/>
              <a:t>Statcast</a:t>
            </a:r>
            <a:r>
              <a:rPr lang="en-US" sz="4000" baseline="-250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211" y="4655811"/>
            <a:ext cx="9144000" cy="98255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Cade Thompson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EDF26-E5C1-7243-A0E0-6304CF8365AC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Bold" panose="02040502050405020303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Bold" panose="020405020504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F774C6-7D10-D7C3-115D-B95E40C3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BB6C-A8E7-085F-6A09-985E9D13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515650"/>
            <a:ext cx="10058400" cy="4243340"/>
          </a:xfrm>
        </p:spPr>
        <p:txBody>
          <a:bodyPr/>
          <a:lstStyle/>
          <a:p>
            <a:r>
              <a:rPr lang="en-US" sz="1400" b="1" dirty="0"/>
              <a:t>Logistic Regression for Probability Prediction</a:t>
            </a:r>
            <a:r>
              <a:rPr lang="en-US" sz="1400" dirty="0"/>
              <a:t>: </a:t>
            </a:r>
          </a:p>
          <a:p>
            <a:r>
              <a:rPr lang="en-US" sz="1400" dirty="0"/>
              <a:t>Fits a model to predict swing probability based on features (speed, spin, location).</a:t>
            </a:r>
          </a:p>
          <a:p>
            <a:r>
              <a:rPr lang="en-US" sz="1400" dirty="0"/>
              <a:t>Standardizes features for fair comparison; coefficients reveal feature importance (e.g., Plate Z: 0.711).</a:t>
            </a:r>
          </a:p>
          <a:p>
            <a:r>
              <a:rPr lang="en-US" sz="1400" b="1" dirty="0"/>
              <a:t>Rolling Average and Interpolation (Swing Probability vs. Release Speed)</a:t>
            </a:r>
            <a:r>
              <a:rPr lang="en-US" sz="1400" dirty="0"/>
              <a:t>: </a:t>
            </a:r>
          </a:p>
          <a:p>
            <a:r>
              <a:rPr lang="en-US" sz="1400" dirty="0"/>
              <a:t>Smooths noisy probability data with a rolling average (window size: ~10% of data).</a:t>
            </a:r>
          </a:p>
          <a:p>
            <a:r>
              <a:rPr lang="en-US" sz="1400" dirty="0"/>
              <a:t>Interpolates using linear interpolation to create a continuous curve over 500 points (75-100 mph).</a:t>
            </a:r>
          </a:p>
          <a:p>
            <a:r>
              <a:rPr lang="en-US" sz="1400" b="1" dirty="0"/>
              <a:t>Numerical Optimization (Optimal Speed)</a:t>
            </a:r>
            <a:r>
              <a:rPr lang="en-US" sz="1400" dirty="0"/>
              <a:t>: </a:t>
            </a:r>
          </a:p>
          <a:p>
            <a:r>
              <a:rPr lang="en-US" sz="1400" dirty="0"/>
              <a:t>Uses a minimization algorithm to find the speed (88.2 mph) that minimizes swing probability.</a:t>
            </a:r>
          </a:p>
          <a:p>
            <a:r>
              <a:rPr lang="en-US" sz="1400" dirty="0"/>
              <a:t>Applies bounds (75-100 mph) to ensure practical results, leveraging data density at 85-90 mph.</a:t>
            </a:r>
          </a:p>
          <a:p>
            <a:r>
              <a:rPr lang="en-US" sz="1400" b="1" dirty="0"/>
              <a:t>Numerical Integration (Expected Swings)</a:t>
            </a:r>
            <a:r>
              <a:rPr lang="en-US" sz="1400" dirty="0"/>
              <a:t>: </a:t>
            </a:r>
          </a:p>
          <a:p>
            <a:r>
              <a:rPr lang="en-US" sz="1400" dirty="0"/>
              <a:t>Integrates swing probabilities over the strike zone (plate x: -1.5 to 1.5, plate z: 1 to 4) using Simpson’s rule.</a:t>
            </a:r>
          </a:p>
          <a:p>
            <a:r>
              <a:rPr lang="en-US" sz="1400" dirty="0"/>
              <a:t>Computes expected swings (0.587) by averaging over the zone’s area.</a:t>
            </a:r>
          </a:p>
          <a:p>
            <a:r>
              <a:rPr lang="en-US" sz="1400" b="1" dirty="0"/>
              <a:t>Averaging for Swing Rate</a:t>
            </a:r>
            <a:r>
              <a:rPr lang="en-US" sz="1400" dirty="0"/>
              <a:t>: </a:t>
            </a:r>
          </a:p>
          <a:p>
            <a:r>
              <a:rPr lang="en-US" sz="1400" dirty="0"/>
              <a:t>Calculates the mean of swing labels (1 for swing, 0 for take) to get the swing rate (54.8%).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EF86DA-2F88-BDE4-8358-FD5157A7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8802"/>
            <a:ext cx="9730636" cy="516848"/>
          </a:xfrm>
        </p:spPr>
        <p:txBody>
          <a:bodyPr/>
          <a:lstStyle/>
          <a:p>
            <a:r>
              <a:rPr lang="en-US" sz="2400" dirty="0"/>
              <a:t>Summary of Numerical Methods Used</a:t>
            </a:r>
          </a:p>
        </p:txBody>
      </p:sp>
    </p:spTree>
    <p:extLst>
      <p:ext uri="{BB962C8B-B14F-4D97-AF65-F5344CB8AC3E}">
        <p14:creationId xmlns:p14="http://schemas.microsoft.com/office/powerpoint/2010/main" val="404283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12F5E-AEA3-3458-2B83-F046B7F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D367E-28B0-8F77-5766-B9999171C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528175"/>
            <a:ext cx="10058400" cy="41711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Importance revealed Plate Z as the dominant factor at 0.711, underscoring that vertical pitch location significantly influences Judge’s swing decisions, guiding pitchers to prioritize height variation.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release speed of 88.2 mph, identified through numerical optimization, minimizes swing probability, aligning with changeup speeds and offering a practical strategy to reduce swings.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Swing rate of 54.8% and expected swings of 0.587 per pitch, derived from data averaging and numerical integration, establish a reliable baseline for understanding Judge’s swing tendencies.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Enhance the model by incorporating situational game context, such as ball-strike count, inning, or runner positions, to better capture how external factors influence swing probability in real-game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Apply the methodology to a broader set of batters, enabling the development of pitcher-specific strategies tailored to individual matchups, thus improving overall pitching performance across diverse opponents.</a:t>
            </a:r>
          </a:p>
          <a:p>
            <a:endParaRPr lang="en-US" sz="1400" dirty="0">
              <a:effectLst/>
            </a:endParaRPr>
          </a:p>
          <a:p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DB908-D254-6A87-E759-8DA82444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8802"/>
            <a:ext cx="9952764" cy="391588"/>
          </a:xfrm>
        </p:spPr>
        <p:txBody>
          <a:bodyPr/>
          <a:lstStyle/>
          <a:p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0729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E8AFD-8131-7416-0E99-F074EE9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3633F-34D6-C844-FD91-9A9B13FC8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43" y="1818862"/>
            <a:ext cx="6957391" cy="4104860"/>
          </a:xfrm>
        </p:spPr>
        <p:txBody>
          <a:bodyPr/>
          <a:lstStyle/>
          <a:p>
            <a:r>
              <a:rPr lang="en-US" sz="1600" dirty="0"/>
              <a:t>A Shift towards Data Analytics with the development of </a:t>
            </a:r>
            <a:r>
              <a:rPr lang="en-US" sz="1600" dirty="0" err="1"/>
              <a:t>statcast</a:t>
            </a:r>
            <a:r>
              <a:rPr lang="en-US" sz="1600" dirty="0"/>
              <a:t> in the MLB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has been broken down into a science in recent years with teams of data engineers to handle and analyze vast amounts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Statcast</a:t>
            </a:r>
            <a:r>
              <a:rPr lang="en-US" sz="1600" dirty="0"/>
              <a:t> is a player and ball tracking system in MLB that records pitch, hit, and fielding data using radar and camera technologies.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400" b="1" dirty="0" err="1"/>
              <a:t>Statcast</a:t>
            </a:r>
            <a:r>
              <a:rPr lang="en-US" sz="1400" b="1" dirty="0"/>
              <a:t> tracks detailed in-game data</a:t>
            </a:r>
            <a:r>
              <a:rPr lang="en-US" sz="1400" dirty="0"/>
              <a:t>, including:</a:t>
            </a:r>
          </a:p>
          <a:p>
            <a:pPr lvl="1"/>
            <a:r>
              <a:rPr lang="en-US" sz="1400" dirty="0"/>
              <a:t>Pitch velocity and spin rate</a:t>
            </a:r>
          </a:p>
          <a:p>
            <a:pPr lvl="1"/>
            <a:r>
              <a:rPr lang="en-US" sz="1400" dirty="0"/>
              <a:t>Pitch location (horizontal and vertical)</a:t>
            </a:r>
          </a:p>
          <a:p>
            <a:pPr lvl="1"/>
            <a:r>
              <a:rPr lang="en-US" sz="1400" dirty="0"/>
              <a:t>Exit velocity and launch angle of batted balls</a:t>
            </a:r>
          </a:p>
          <a:p>
            <a:pPr lvl="1"/>
            <a:r>
              <a:rPr lang="en-US" sz="1400" dirty="0"/>
              <a:t>Player movements (e.g., sprint speed, reaction time)</a:t>
            </a:r>
          </a:p>
          <a:p>
            <a:pPr lvl="1"/>
            <a:r>
              <a:rPr lang="en-US" sz="1400" dirty="0"/>
              <a:t>Fielding metrics like catch probability and route efficiency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8554D-F0A4-0A2B-E641-0E25B62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76" y="1131526"/>
            <a:ext cx="5791863" cy="310098"/>
          </a:xfrm>
        </p:spPr>
        <p:txBody>
          <a:bodyPr/>
          <a:lstStyle/>
          <a:p>
            <a:r>
              <a:rPr lang="en-US" sz="2400" dirty="0"/>
              <a:t>Baseball Analytics - </a:t>
            </a:r>
            <a:r>
              <a:rPr lang="en-US" sz="2400" dirty="0" err="1"/>
              <a:t>Statcast</a:t>
            </a:r>
            <a:endParaRPr lang="en-US" sz="2400" dirty="0"/>
          </a:p>
        </p:txBody>
      </p:sp>
      <p:pic>
        <p:nvPicPr>
          <p:cNvPr id="1026" name="Picture 2" descr="Statcast Leaderboard | baseballsavant.com">
            <a:extLst>
              <a:ext uri="{FF2B5EF4-FFF2-40B4-BE49-F238E27FC236}">
                <a16:creationId xmlns:a16="http://schemas.microsoft.com/office/drawing/2014/main" id="{162E8EF4-AC6D-3C3E-A43A-EBA95B2C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71" y="-87847"/>
            <a:ext cx="4453869" cy="30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veraging Data in Sports: MLB tech - Morph Blog">
            <a:extLst>
              <a:ext uri="{FF2B5EF4-FFF2-40B4-BE49-F238E27FC236}">
                <a16:creationId xmlns:a16="http://schemas.microsoft.com/office/drawing/2014/main" id="{6EBAE50A-DE28-40C1-A4BB-CD44D3C75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171" y="2779464"/>
            <a:ext cx="4751781" cy="36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4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95849-0242-645A-9CBD-0F3A7C48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1931"/>
            <a:ext cx="4558748" cy="303562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dirty="0"/>
              <a:t>Models the probability that a batter – Aaron Judge - swings at any given pitch using </a:t>
            </a:r>
            <a:r>
              <a:rPr lang="en-US" sz="1600" dirty="0" err="1"/>
              <a:t>Statcast</a:t>
            </a:r>
            <a:r>
              <a:rPr lang="en-US" sz="1600" dirty="0"/>
              <a:t> data, based on physical pitch characteristics such as speed, spin rate, and location.</a:t>
            </a:r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BF847D-4A23-60BD-8689-43651622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Picture 7" descr="A screenshot of a baseball player&#10;&#10;AI-generated content may be incorrect.">
            <a:extLst>
              <a:ext uri="{FF2B5EF4-FFF2-40B4-BE49-F238E27FC236}">
                <a16:creationId xmlns:a16="http://schemas.microsoft.com/office/drawing/2014/main" id="{6CCEE620-36A0-405A-D21D-EF99880A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92" y="787078"/>
            <a:ext cx="5708509" cy="4937861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DCD38-09C1-81BB-6005-2FCE7678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4161183" cy="829370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323375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D23A5-7728-E32F-1C77-01A9D59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4543DC1-44D1-E81C-C6D3-62D55BC1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9092" y="1718776"/>
            <a:ext cx="5657818" cy="3747052"/>
          </a:xfrm>
        </p:spPr>
        <p:txBody>
          <a:bodyPr/>
          <a:lstStyle/>
          <a:p>
            <a:pPr>
              <a:buNone/>
            </a:pPr>
            <a:r>
              <a:rPr lang="en-US" sz="1800" b="1" dirty="0" err="1"/>
              <a:t>pybaseball</a:t>
            </a:r>
            <a:r>
              <a:rPr lang="en-US" sz="1800" dirty="0"/>
              <a:t> – Used to pull raw </a:t>
            </a:r>
            <a:r>
              <a:rPr lang="en-US" sz="1800" dirty="0" err="1"/>
              <a:t>Statcast</a:t>
            </a:r>
            <a:r>
              <a:rPr lang="en-US" sz="1800" dirty="0"/>
              <a:t> data directly from MLB</a:t>
            </a:r>
          </a:p>
          <a:p>
            <a:pPr>
              <a:buNone/>
            </a:pPr>
            <a:r>
              <a:rPr lang="en-US" sz="1800" b="1" dirty="0"/>
              <a:t>pandas, </a:t>
            </a:r>
            <a:r>
              <a:rPr lang="en-US" sz="1800" b="1" dirty="0" err="1"/>
              <a:t>numpy</a:t>
            </a:r>
            <a:r>
              <a:rPr lang="en-US" sz="1800" b="1" dirty="0"/>
              <a:t> </a:t>
            </a:r>
            <a:r>
              <a:rPr lang="en-US" sz="1800" dirty="0"/>
              <a:t>– Data cleaning, transformation, and numerical computation</a:t>
            </a:r>
          </a:p>
          <a:p>
            <a:pPr>
              <a:buNone/>
            </a:pPr>
            <a:r>
              <a:rPr lang="en-US" sz="1800" b="1" dirty="0"/>
              <a:t>matplotlib, </a:t>
            </a:r>
            <a:r>
              <a:rPr lang="en-US" sz="1800" b="1" dirty="0" err="1"/>
              <a:t>plotly</a:t>
            </a:r>
            <a:r>
              <a:rPr lang="en-US" sz="1800" b="1" dirty="0"/>
              <a:t> </a:t>
            </a:r>
            <a:r>
              <a:rPr lang="en-US" sz="1800" dirty="0"/>
              <a:t>– For plotting swing probabilities and heatmaps</a:t>
            </a:r>
          </a:p>
          <a:p>
            <a:pPr>
              <a:buNone/>
            </a:pPr>
            <a:r>
              <a:rPr lang="en-US" sz="1800" b="1" dirty="0"/>
              <a:t>scikit-learn</a:t>
            </a:r>
            <a:r>
              <a:rPr lang="en-US" sz="1800" dirty="0"/>
              <a:t> – Logistic regression modeling and feature scaling</a:t>
            </a:r>
          </a:p>
          <a:p>
            <a:pPr>
              <a:buNone/>
            </a:pPr>
            <a:r>
              <a:rPr lang="en-US" sz="1800" b="1" dirty="0" err="1"/>
              <a:t>scipy</a:t>
            </a:r>
            <a:r>
              <a:rPr lang="en-US" sz="1800" dirty="0"/>
              <a:t> – Used for interpolation (interp1d), integration (</a:t>
            </a:r>
            <a:r>
              <a:rPr lang="en-US" sz="1800" dirty="0" err="1"/>
              <a:t>simpson</a:t>
            </a:r>
            <a:r>
              <a:rPr lang="en-US" sz="1800" dirty="0"/>
              <a:t>), optimization (minimize), and smoothing (</a:t>
            </a:r>
            <a:r>
              <a:rPr lang="en-US" sz="1800" dirty="0" err="1"/>
              <a:t>savgol_filter</a:t>
            </a:r>
            <a:r>
              <a:rPr lang="en-US" sz="1800" dirty="0"/>
              <a:t>)</a:t>
            </a:r>
          </a:p>
          <a:p>
            <a:r>
              <a:rPr lang="en-US" sz="1800" b="1" dirty="0"/>
              <a:t>logging</a:t>
            </a:r>
            <a:r>
              <a:rPr lang="en-US" sz="1800" dirty="0"/>
              <a:t> – To monitor code execution and assist with debugging</a:t>
            </a:r>
          </a:p>
          <a:p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1360482F-D908-C890-DF30-6D8AACDB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072513"/>
            <a:ext cx="8605391" cy="528759"/>
          </a:xfrm>
        </p:spPr>
        <p:txBody>
          <a:bodyPr/>
          <a:lstStyle/>
          <a:p>
            <a:r>
              <a:rPr lang="en-US" sz="2400" dirty="0"/>
              <a:t>Python Tools and Libraries 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86AA6C-7AA2-E535-7E21-D8A820A8F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10" y="2175283"/>
            <a:ext cx="5067390" cy="23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E8F91F8-5A08-2079-D34C-CE30FF51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997765"/>
            <a:ext cx="4432126" cy="35387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Fetch 2023 MLB </a:t>
            </a:r>
            <a:r>
              <a:rPr lang="en-US" sz="1400" dirty="0" err="1"/>
              <a:t>Statcast</a:t>
            </a:r>
            <a:r>
              <a:rPr lang="en-US" sz="1400" dirty="0"/>
              <a:t> data for Aaron Judge (ID: 592450) using </a:t>
            </a:r>
            <a:r>
              <a:rPr lang="en-US" sz="1400" dirty="0" err="1"/>
              <a:t>pybaseball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 err="1"/>
              <a:t>pybaseball.statcast</a:t>
            </a:r>
            <a:r>
              <a:rPr lang="en-US" sz="1400" dirty="0"/>
              <a:t>(start, end) retrieves pitch metrics (e.g., speed, location).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Caching</a:t>
            </a:r>
            <a:r>
              <a:rPr lang="en-US" sz="1400" dirty="0"/>
              <a:t>: Stored in </a:t>
            </a:r>
            <a:r>
              <a:rPr lang="en-US" sz="1400" dirty="0" err="1"/>
              <a:t>statcast_cache.csv</a:t>
            </a:r>
            <a:r>
              <a:rPr lang="en-US" sz="1400" dirty="0"/>
              <a:t> to avoid repeated API calls, speeding up analysis. </a:t>
            </a:r>
          </a:p>
          <a:p>
            <a:endParaRPr lang="en-US" sz="1400" dirty="0">
              <a:effectLst/>
            </a:endParaRPr>
          </a:p>
          <a:p>
            <a:r>
              <a:rPr lang="en-US" sz="1400" b="1" dirty="0">
                <a:effectLst/>
              </a:rPr>
              <a:t>Filter data: </a:t>
            </a:r>
            <a:r>
              <a:rPr lang="en-US" sz="1400" dirty="0">
                <a:effectLst/>
              </a:rPr>
              <a:t>Remove rows with missing values using </a:t>
            </a:r>
            <a:r>
              <a:rPr lang="en-US" sz="1400" dirty="0" err="1">
                <a:effectLst/>
              </a:rPr>
              <a:t>dropna</a:t>
            </a:r>
            <a:r>
              <a:rPr lang="en-US" sz="1400" dirty="0">
                <a:effectLst/>
              </a:rPr>
              <a:t>, label swings (1/0) based on events (e.g., ‘</a:t>
            </a:r>
            <a:r>
              <a:rPr lang="en-US" sz="1400" dirty="0" err="1">
                <a:effectLst/>
              </a:rPr>
              <a:t>hit_into_play</a:t>
            </a:r>
            <a:r>
              <a:rPr lang="en-US" sz="1400" dirty="0">
                <a:effectLst/>
              </a:rPr>
              <a:t>’), and restrict pitch locations to strike zone (-1.5 to 1.5 for x, 1 to 4 for z).</a:t>
            </a:r>
          </a:p>
          <a:p>
            <a:pPr>
              <a:buNone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26A4C-62D6-3FC2-9259-533646F5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CA69A-4C28-A4B2-DFD3-05451815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47" y="325182"/>
            <a:ext cx="5359259" cy="5399757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98326C-0D61-805E-2984-E607C909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3549"/>
            <a:ext cx="3982720" cy="487016"/>
          </a:xfrm>
        </p:spPr>
        <p:txBody>
          <a:bodyPr anchor="t">
            <a:normAutofit fontScale="90000"/>
          </a:bodyPr>
          <a:lstStyle/>
          <a:p>
            <a:r>
              <a:rPr lang="en-US" sz="2000" dirty="0"/>
              <a:t>Data Collection – </a:t>
            </a:r>
            <a:r>
              <a:rPr lang="en-US" sz="2000" dirty="0" err="1"/>
              <a:t>Pybaseball</a:t>
            </a:r>
            <a:r>
              <a:rPr lang="en-US" sz="2000" dirty="0"/>
              <a:t>, Caching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2020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E7F3-EAA0-BDE0-B959-B22D5A09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88ABB0F-B530-0AA9-CAEB-CBA0F8A0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51463"/>
            <a:ext cx="8440455" cy="3997775"/>
          </a:xfrm>
        </p:spPr>
        <p:txBody>
          <a:bodyPr/>
          <a:lstStyle/>
          <a:p>
            <a:r>
              <a:rPr lang="en-US" sz="1400" b="1" dirty="0"/>
              <a:t>Data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400" dirty="0">
                <a:effectLst/>
              </a:rPr>
              <a:t>Train a logistic regression model on pitch data (speed, spin rate, plate x, plate z) to predict swing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Standardize features to ensure fair comparison across variables.</a:t>
            </a:r>
          </a:p>
          <a:p>
            <a:r>
              <a:rPr lang="en-US" sz="1400" b="1" dirty="0">
                <a:effectLst/>
              </a:rPr>
              <a:t>Numerical Methods for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Predict swing probabilities for each pitch using the trained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Group pitches by release speed and compute average swing probability per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Smooth the data with a rolling average to reduce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Interpolate using linear interpolation to create a continuous curve over 500 points (75-100 mph).</a:t>
            </a:r>
          </a:p>
          <a:p>
            <a:r>
              <a:rPr lang="en-US" sz="1400" b="1" dirty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Apply numerical optimization to find the speed that minimizes swing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Use a minimization algorithm with bounds set to the speed range (75-100 mph).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D0DF5-5062-2612-418C-E0EF9D67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47AF14-A5EC-BD3C-9DEE-F0235B28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3549"/>
            <a:ext cx="5359052" cy="487016"/>
          </a:xfrm>
        </p:spPr>
        <p:txBody>
          <a:bodyPr anchor="t">
            <a:normAutofit/>
          </a:bodyPr>
          <a:lstStyle/>
          <a:p>
            <a:r>
              <a:rPr lang="en-US" sz="2000" dirty="0"/>
              <a:t>Swing Probability vs Release Speed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DFFB8-5DB9-5141-2B1F-F0465157601E}"/>
              </a:ext>
            </a:extLst>
          </p:cNvPr>
          <p:cNvSpPr/>
          <p:nvPr/>
        </p:nvSpPr>
        <p:spPr>
          <a:xfrm>
            <a:off x="10033347" y="670755"/>
            <a:ext cx="1402915" cy="626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5169A5-1FAA-21AE-DD9C-9B72224B74A7}"/>
              </a:ext>
            </a:extLst>
          </p:cNvPr>
          <p:cNvSpPr/>
          <p:nvPr/>
        </p:nvSpPr>
        <p:spPr>
          <a:xfrm>
            <a:off x="10033344" y="2009962"/>
            <a:ext cx="1402915" cy="626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Probability 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BDDDD-606C-320E-882B-CA70D004B4F9}"/>
              </a:ext>
            </a:extLst>
          </p:cNvPr>
          <p:cNvSpPr/>
          <p:nvPr/>
        </p:nvSpPr>
        <p:spPr>
          <a:xfrm>
            <a:off x="10033345" y="3521504"/>
            <a:ext cx="1402915" cy="626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Smoothing/ Interpolation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55D6F8-7BA1-D01A-69E7-DDFA1C637BAB}"/>
              </a:ext>
            </a:extLst>
          </p:cNvPr>
          <p:cNvSpPr/>
          <p:nvPr/>
        </p:nvSpPr>
        <p:spPr>
          <a:xfrm>
            <a:off x="10033346" y="4860711"/>
            <a:ext cx="1402915" cy="626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9E1650-548B-93EB-F2C9-6B56508A0F4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10734802" y="1297057"/>
            <a:ext cx="3" cy="7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1D0B5F-9CE6-4D11-4B00-2586C57BEEB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0734802" y="2636264"/>
            <a:ext cx="1" cy="88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F455CB-9B21-FE56-8B59-649FF727A16B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0734803" y="4147806"/>
            <a:ext cx="1" cy="71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4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D905-295F-E814-4D88-549C2A38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CF545-3034-314B-D2E7-3637A92C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015517"/>
            <a:ext cx="7772400" cy="482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22C3A-57B1-261D-B34D-28B2FCD3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1DBF2F-88D5-674D-5F8C-BA14F925D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19" y="1815686"/>
            <a:ext cx="4194132" cy="4361944"/>
          </a:xfrm>
        </p:spPr>
        <p:txBody>
          <a:bodyPr/>
          <a:lstStyle/>
          <a:p>
            <a:r>
              <a:rPr lang="en-US" sz="1400" b="1" dirty="0"/>
              <a:t>How Graph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>
                <a:effectLst/>
              </a:rPr>
              <a:t>Train a logistic regression model on pitch features (release speed, spin rate, plate x, plate 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Extract importance from model coefficients to measure influence on swing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Plot importance values as a bar chart for each feature.</a:t>
            </a:r>
          </a:p>
          <a:p>
            <a:endParaRPr lang="en-US" sz="1400" b="1" dirty="0"/>
          </a:p>
          <a:p>
            <a:r>
              <a:rPr lang="en-US" sz="1400" b="1" dirty="0"/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Highlights Plate Z (vertical location) as the key driver of swing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Suggests pitchers focus on pitch height, akin to prioritizing a control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B238DD3-4D7E-850B-85D3-C196530D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19" y="1045089"/>
            <a:ext cx="8445883" cy="432393"/>
          </a:xfrm>
        </p:spPr>
        <p:txBody>
          <a:bodyPr/>
          <a:lstStyle/>
          <a:p>
            <a:r>
              <a:rPr lang="en-US" sz="2400" dirty="0"/>
              <a:t>Feature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649A9-96BE-58BC-E791-D9DA1E7D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475" y="2496055"/>
            <a:ext cx="7032525" cy="4361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475533-51D0-A68D-D9D0-A01436A9BA70}"/>
              </a:ext>
            </a:extLst>
          </p:cNvPr>
          <p:cNvSpPr txBox="1"/>
          <p:nvPr/>
        </p:nvSpPr>
        <p:spPr>
          <a:xfrm>
            <a:off x="6318546" y="837129"/>
            <a:ext cx="5636712" cy="15081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LogisticRegression</a:t>
            </a:r>
            <a:r>
              <a:rPr lang="en-US" sz="1400" b="1" dirty="0">
                <a:effectLst/>
              </a:rPr>
              <a:t> (</a:t>
            </a:r>
            <a:r>
              <a:rPr lang="en-US" sz="1400" b="1" dirty="0" err="1">
                <a:effectLst/>
              </a:rPr>
              <a:t>sklearn</a:t>
            </a:r>
            <a:r>
              <a:rPr lang="en-US" sz="1400" b="1" dirty="0">
                <a:effectLst/>
              </a:rPr>
              <a:t>): </a:t>
            </a:r>
            <a:r>
              <a:rPr lang="en-US" sz="1400" dirty="0">
                <a:effectLst/>
              </a:rPr>
              <a:t>Fits the model to predict swings; coefficients reveal feature importance.</a:t>
            </a:r>
          </a:p>
          <a:p>
            <a:endParaRPr lang="en-US" sz="1400" dirty="0"/>
          </a:p>
          <a:p>
            <a:r>
              <a:rPr lang="en-US" sz="1400" b="1" dirty="0" err="1">
                <a:effectLst/>
              </a:rPr>
              <a:t>np.abs</a:t>
            </a:r>
            <a:r>
              <a:rPr lang="en-US" sz="1400" dirty="0">
                <a:effectLst/>
              </a:rPr>
              <a:t>: Computes absolute value of coefficients to quantify importance (e.g., Plate Z: 0.711).</a:t>
            </a:r>
          </a:p>
          <a:p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29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EDEFF-2628-A919-6408-BCB5C1B9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DFC17-D5B9-054E-0ED2-5C5A974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FCBE40-6C28-9794-8548-A8C187EE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19" y="1815686"/>
            <a:ext cx="4194132" cy="4361944"/>
          </a:xfrm>
        </p:spPr>
        <p:txBody>
          <a:bodyPr/>
          <a:lstStyle/>
          <a:p>
            <a:r>
              <a:rPr lang="en-US" sz="1400" b="1" dirty="0"/>
              <a:t>How Graph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</a:t>
            </a:r>
            <a:r>
              <a:rPr lang="en-US" sz="1400" dirty="0">
                <a:effectLst/>
              </a:rPr>
              <a:t>Predict swing probabilities for all pitches using the trained logistic regression model.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Group pitches by their type (e.g., fastball, slider) and calculate the average swing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Plot the average probabilities as a bar chart for each pitch type.</a:t>
            </a:r>
          </a:p>
          <a:p>
            <a:endParaRPr lang="en-US" sz="1400" b="1" dirty="0"/>
          </a:p>
          <a:p>
            <a:r>
              <a:rPr lang="en-US" sz="1400" b="1" dirty="0"/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Reveals which pitches Judge swings at more (e.g., fastballs over sliders).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Helps pitchers select pitch types to reduce swings, like choosing a catalyst.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8CF5FAE-68F8-56FE-A58C-D526DFC9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19" y="942592"/>
            <a:ext cx="5627527" cy="432393"/>
          </a:xfrm>
        </p:spPr>
        <p:txBody>
          <a:bodyPr/>
          <a:lstStyle/>
          <a:p>
            <a:r>
              <a:rPr lang="en-US" sz="2400" dirty="0"/>
              <a:t>Swing Probability by Pitch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D122E-9B3F-720C-77D5-36187F0A58EA}"/>
              </a:ext>
            </a:extLst>
          </p:cNvPr>
          <p:cNvSpPr txBox="1"/>
          <p:nvPr/>
        </p:nvSpPr>
        <p:spPr>
          <a:xfrm>
            <a:off x="6555287" y="837129"/>
            <a:ext cx="4945694" cy="15081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endParaRPr lang="en-US" sz="1400" b="1" dirty="0">
              <a:effectLst/>
            </a:endParaRPr>
          </a:p>
          <a:p>
            <a:r>
              <a:rPr lang="en-US" sz="1400" b="1" dirty="0" err="1">
                <a:effectLst/>
              </a:rPr>
              <a:t>pandas.groupby</a:t>
            </a:r>
            <a:r>
              <a:rPr lang="en-US" sz="1400" b="1" dirty="0">
                <a:effectLst/>
              </a:rPr>
              <a:t> &amp; </a:t>
            </a:r>
            <a:r>
              <a:rPr lang="en-US" sz="1400" b="1" dirty="0" err="1">
                <a:effectLst/>
              </a:rPr>
              <a:t>agg</a:t>
            </a:r>
            <a:r>
              <a:rPr lang="en-US" sz="1400" b="1" dirty="0">
                <a:effectLst/>
              </a:rPr>
              <a:t>: </a:t>
            </a:r>
            <a:r>
              <a:rPr lang="en-US" sz="1400" dirty="0">
                <a:effectLst/>
              </a:rPr>
              <a:t>Groups pitches by type and computes average swing probability.</a:t>
            </a:r>
          </a:p>
          <a:p>
            <a:endParaRPr lang="en-US" sz="1400" dirty="0"/>
          </a:p>
          <a:p>
            <a:r>
              <a:rPr lang="en-US" sz="1400" b="1" dirty="0" err="1">
                <a:effectLst/>
              </a:rPr>
              <a:t>predict_proba</a:t>
            </a:r>
            <a:r>
              <a:rPr lang="en-US" sz="1400" b="1" dirty="0">
                <a:effectLst/>
              </a:rPr>
              <a:t> (</a:t>
            </a:r>
            <a:r>
              <a:rPr lang="en-US" sz="1400" b="1" dirty="0" err="1">
                <a:effectLst/>
              </a:rPr>
              <a:t>sklearn</a:t>
            </a:r>
            <a:r>
              <a:rPr lang="en-US" sz="1400" b="1" dirty="0">
                <a:effectLst/>
              </a:rPr>
              <a:t>): </a:t>
            </a:r>
            <a:r>
              <a:rPr lang="en-US" sz="1400" dirty="0">
                <a:effectLst/>
              </a:rPr>
              <a:t>Predicts swing probabilities from the logistic regression model.</a:t>
            </a:r>
          </a:p>
          <a:p>
            <a:endParaRPr lang="en-US" sz="1400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F0975C-2FB6-55DF-F4CB-A4DBBAEC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14" y="2345234"/>
            <a:ext cx="7275685" cy="45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17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search Update PPT - Jan 2024" id="{8AE77986-6659-D74B-A8DC-A67DE3E3ABE0}" vid="{35D1CAD0-AA86-0140-AE93-1CB76A975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</TotalTime>
  <Words>1110</Words>
  <Application>Microsoft Macintosh PowerPoint</Application>
  <PresentationFormat>Widescreen</PresentationFormat>
  <Paragraphs>115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Georgia Bold</vt:lpstr>
      <vt:lpstr>Georgia Regular</vt:lpstr>
      <vt:lpstr>Verdana</vt:lpstr>
      <vt:lpstr>Verdana Bold</vt:lpstr>
      <vt:lpstr>1_Office Theme</vt:lpstr>
      <vt:lpstr>Modeling Batter Swing Probability Using MLB Statcast Data</vt:lpstr>
      <vt:lpstr>Baseball Analytics - Statcast</vt:lpstr>
      <vt:lpstr>Project Goal</vt:lpstr>
      <vt:lpstr>Python Tools and Libraries </vt:lpstr>
      <vt:lpstr>Data Collection – Pybaseball, Caching and Filtering</vt:lpstr>
      <vt:lpstr>Swing Probability vs Release Speed</vt:lpstr>
      <vt:lpstr>PowerPoint Presentation</vt:lpstr>
      <vt:lpstr>Feature Importance</vt:lpstr>
      <vt:lpstr>Swing Probability by Pitch Type</vt:lpstr>
      <vt:lpstr>Summary of Numerical Methods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P Pophali</dc:creator>
  <cp:lastModifiedBy>Cade Thompson</cp:lastModifiedBy>
  <cp:revision>368</cp:revision>
  <dcterms:created xsi:type="dcterms:W3CDTF">2023-02-08T02:16:59Z</dcterms:created>
  <dcterms:modified xsi:type="dcterms:W3CDTF">2025-05-12T12:55:18Z</dcterms:modified>
</cp:coreProperties>
</file>