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17"/>
  </p:notesMasterIdLst>
  <p:sldIdLst>
    <p:sldId id="256" r:id="rId2"/>
    <p:sldId id="287" r:id="rId3"/>
    <p:sldId id="305" r:id="rId4"/>
    <p:sldId id="258" r:id="rId5"/>
    <p:sldId id="294" r:id="rId6"/>
    <p:sldId id="295" r:id="rId7"/>
    <p:sldId id="299" r:id="rId8"/>
    <p:sldId id="296" r:id="rId9"/>
    <p:sldId id="302" r:id="rId10"/>
    <p:sldId id="303" r:id="rId11"/>
    <p:sldId id="298" r:id="rId12"/>
    <p:sldId id="304" r:id="rId13"/>
    <p:sldId id="275" r:id="rId14"/>
    <p:sldId id="306" r:id="rId15"/>
    <p:sldId id="30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562" autoAdjust="0"/>
    <p:restoredTop sz="93367" autoAdjust="0"/>
  </p:normalViewPr>
  <p:slideViewPr>
    <p:cSldViewPr snapToGrid="0">
      <p:cViewPr varScale="1">
        <p:scale>
          <a:sx n="98" d="100"/>
          <a:sy n="98" d="100"/>
        </p:scale>
        <p:origin x="98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AF37-72EE-4380-B948-D9666C962C2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EB92B-E44F-4943-B4FA-EFC4A65D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EB92B-E44F-4943-B4FA-EFC4A65D5A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3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EB92B-E44F-4943-B4FA-EFC4A65D5A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73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0F3A4-C1C0-0D0E-5189-0014D1BCE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8957E4-34D0-A07F-DB0E-25D972F576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274643-A2E3-74D2-7FFF-1F64399FD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3F9F2-5D32-0DCC-C8B6-7E0C142C4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EB92B-E44F-4943-B4FA-EFC4A65D5A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67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00C84-9786-0EF5-C315-F4B94F0A1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7DA9C6-D3B5-E8FB-7A35-6832E033DA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F33D28-3150-08A9-C231-703A762CA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45BCD-A380-B2F5-A939-9DDDB10F0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EB92B-E44F-4943-B4FA-EFC4A65D5A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FB50-A3F5-4CF5-B225-6D715078EE5D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68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A817-2973-4E6F-A1A5-2B0211BE8C3E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7C83-6513-4571-9377-30001D4A1E1F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4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BBD0-A54A-4F2A-8FCA-FAE7CE067493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1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6BA5-4DF3-45B8-A6D5-E899AAF494DE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9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5B44-130F-4627-A93D-189958CAE0A0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4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1746-FA7B-4CA1-80CC-4D36581AEA31}" type="datetime1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0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3381-2AA9-48A7-9E65-4A2A2EA650B8}" type="datetime1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7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579-4904-402E-BD50-C3D8B082661E}" type="datetime1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9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7B8F51-65D5-4E31-85B7-19D28A802A13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879F25-323E-4D7F-B3BF-14AB2F1D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8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E176-728F-40D6-912E-D4ECEAAD75CD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773C8-8E1F-4F4B-95B4-5DAB428962FE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879F25-323E-4D7F-B3BF-14AB2F1D004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04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en1705110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s40828-022-00164-3" TargetMode="External"/><Relationship Id="rId5" Type="http://schemas.openxmlformats.org/officeDocument/2006/relationships/hyperlink" Target="https://doi.org/10.1021/acs.jced.2c00243" TargetMode="External"/><Relationship Id="rId4" Type="http://schemas.openxmlformats.org/officeDocument/2006/relationships/hyperlink" Target="https://doi.org/10.1016/j.rser.2015.09.07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E8627BE-6DA4-45E5-968B-85EF7DBB8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154EB42-C7E3-463A-A523-20C7B9A3C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BD3E560-D5A9-4CE6-81B5-E3A57B6AD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9A148-18DF-FD49-93BF-EC6DF1435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7957" y="758952"/>
            <a:ext cx="5715785" cy="356616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Investigation of Propane + CO</a:t>
            </a:r>
            <a:r>
              <a:rPr lang="en-US" sz="3200" dirty="0">
                <a:solidFill>
                  <a:srgbClr val="FFFFFF"/>
                </a:solidFill>
              </a:rPr>
              <a:t>2</a:t>
            </a:r>
            <a:r>
              <a:rPr lang="en-US" sz="5400" dirty="0">
                <a:solidFill>
                  <a:srgbClr val="FFFFFF"/>
                </a:solidFill>
              </a:rPr>
              <a:t> Gas as Hydrate Clathrate Co-promoters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22987-D426-9A22-0B80-DC307729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451" y="4448556"/>
            <a:ext cx="5542399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Christopher Noe</a:t>
            </a:r>
          </a:p>
          <a:p>
            <a:r>
              <a:rPr lang="en-US" dirty="0">
                <a:solidFill>
                  <a:schemeClr val="bg2"/>
                </a:solidFill>
              </a:rPr>
              <a:t>Spring 2025</a:t>
            </a:r>
          </a:p>
        </p:txBody>
      </p:sp>
      <p:pic>
        <p:nvPicPr>
          <p:cNvPr id="7" name="Picture 6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B05EE3A7-6C6A-DB09-D4C6-FFD1B5925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9" y="1931412"/>
            <a:ext cx="4020297" cy="1417155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4F04ED5-758F-5274-DC27-1E29DE1BC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779" y="3509435"/>
            <a:ext cx="4020297" cy="9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90A929EF-EBAA-4CCC-853D-6767600F2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94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385E4-8277-B29E-FB6D-A99924B6E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F50A-160E-F2AB-DF31-29C2516C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79353"/>
          </a:xfrm>
        </p:spPr>
        <p:txBody>
          <a:bodyPr>
            <a:normAutofit/>
          </a:bodyPr>
          <a:lstStyle/>
          <a:p>
            <a:r>
              <a:rPr lang="en-US" dirty="0"/>
              <a:t>3. Rate of Gas Consumption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A5609-A7C2-8D75-8091-2AB22840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6" descr="A graph of water and water&#10;&#10;AI-generated content may be incorrect.">
            <a:extLst>
              <a:ext uri="{FF2B5EF4-FFF2-40B4-BE49-F238E27FC236}">
                <a16:creationId xmlns:a16="http://schemas.microsoft.com/office/drawing/2014/main" id="{4A5BEC48-FCEA-89FB-E8F7-2143A86F3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89" y="1729411"/>
            <a:ext cx="6051193" cy="3925957"/>
          </a:xfrm>
        </p:spPr>
      </p:pic>
      <p:pic>
        <p:nvPicPr>
          <p:cNvPr id="9" name="Picture 8" descr="A graph of a graph of water&#10;&#10;AI-generated content may be incorrect.">
            <a:extLst>
              <a:ext uri="{FF2B5EF4-FFF2-40B4-BE49-F238E27FC236}">
                <a16:creationId xmlns:a16="http://schemas.microsoft.com/office/drawing/2014/main" id="{B362832B-8178-1A94-5D0C-C5F69C06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982" y="1729411"/>
            <a:ext cx="5974834" cy="392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6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62F14-D889-1BBF-14A4-E59A7845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02BF-AFFC-3355-5541-FE08C4EB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Phase Boundary Plots</a:t>
            </a:r>
          </a:p>
        </p:txBody>
      </p:sp>
      <p:pic>
        <p:nvPicPr>
          <p:cNvPr id="6" name="Content Placeholder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EDD2BB06-0CB0-2852-FB1A-C919F4E40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03" y="1882423"/>
            <a:ext cx="8364117" cy="25530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D88F4-3CC9-AD9A-5FE9-93182FDD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2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36AE9-9043-C070-C81C-AB6014C70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32B6DE-84B0-5F12-BF2C-063441A64370}"/>
              </a:ext>
            </a:extLst>
          </p:cNvPr>
          <p:cNvSpPr/>
          <p:nvPr/>
        </p:nvSpPr>
        <p:spPr>
          <a:xfrm>
            <a:off x="589280" y="1635760"/>
            <a:ext cx="11072142" cy="163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0142F-D557-CC02-7EE7-6326D3AD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4797"/>
            <a:ext cx="10058400" cy="879404"/>
          </a:xfrm>
        </p:spPr>
        <p:txBody>
          <a:bodyPr/>
          <a:lstStyle/>
          <a:p>
            <a:r>
              <a:rPr lang="en-US" dirty="0"/>
              <a:t>4. Phase Boundary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6CEB4-3F9D-7DC2-0B56-A64AA7B6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12</a:t>
            </a:fld>
            <a:endParaRPr lang="en-US"/>
          </a:p>
        </p:txBody>
      </p:sp>
      <p:pic>
        <p:nvPicPr>
          <p:cNvPr id="8" name="Content Placeholder 7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3D8B0725-3BB2-0C8D-D04B-5B78A9D96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396" y="1274513"/>
            <a:ext cx="7477910" cy="4990820"/>
          </a:xfrm>
        </p:spPr>
      </p:pic>
    </p:spTree>
    <p:extLst>
      <p:ext uri="{BB962C8B-B14F-4D97-AF65-F5344CB8AC3E}">
        <p14:creationId xmlns:p14="http://schemas.microsoft.com/office/powerpoint/2010/main" val="297721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F617F-772C-A074-58D4-A2B569C25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58F4-FFA1-853A-D7BB-D41DE6DB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D469B-1FD6-F079-4986-0EEFDC51C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50805"/>
          </a:xfrm>
        </p:spPr>
        <p:txBody>
          <a:bodyPr>
            <a:normAutofit/>
          </a:bodyPr>
          <a:lstStyle/>
          <a:p>
            <a:pPr marL="251460" indent="-342900">
              <a:buFont typeface="+mj-lt"/>
              <a:buAutoNum type="arabicPeriod"/>
            </a:pPr>
            <a:r>
              <a:rPr lang="en-US" dirty="0"/>
              <a:t>Python is quite useful for streamlining work.</a:t>
            </a:r>
          </a:p>
          <a:p>
            <a:pPr marL="251460" indent="-342900">
              <a:buFont typeface="+mj-lt"/>
              <a:buAutoNum type="arabicPeriod"/>
            </a:pPr>
            <a:r>
              <a:rPr lang="en-US" dirty="0"/>
              <a:t>User functions make it much easier to analyze the same data in slightly different ways.</a:t>
            </a:r>
          </a:p>
          <a:p>
            <a:pPr marL="251460" indent="-342900">
              <a:buFont typeface="+mj-lt"/>
              <a:buAutoNum type="arabicPeriod"/>
            </a:pPr>
            <a:r>
              <a:rPr lang="en-US" dirty="0"/>
              <a:t>Smoothing and curve fitting can be powerful tools for visualizing data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Follow up experiments will be varying more parameters, so this program will be updated to include sorting by those.</a:t>
            </a:r>
          </a:p>
          <a:p>
            <a:pPr lvl="1"/>
            <a:r>
              <a:rPr lang="en-US" dirty="0"/>
              <a:t>Data will also be analyzed to look for patterns across these new parameters.</a:t>
            </a:r>
          </a:p>
          <a:p>
            <a:pPr lvl="1"/>
            <a:r>
              <a:rPr lang="en-US" dirty="0"/>
              <a:t>Output will be tuned to export as a summary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77D94-6FFE-C36F-3135-1D2CB6F8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61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52A64-11D0-5264-6142-500BBF368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D923-A507-929C-065F-F0EDE322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39EC1-E2FC-F1AD-92A4-96EEFA96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1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E7539-2175-0B33-0C13-EBA29D9DD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ECC8-D285-E201-D6F1-87530622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05DA-7E3A-D24F-103B-5E12B700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2465"/>
            <a:ext cx="10058400" cy="1583267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(1) Scale Unstirred Reactor: Quantification of the Promoting Effect Due to the Addition of Propane to the Gas Mixture. </a:t>
            </a:r>
            <a:r>
              <a:rPr lang="en-US" sz="6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Energies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2024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6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17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(5), 1104. 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https://doi.org/10.3390/en17051104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(2) Ma, Z. W.; Zhang, P.; Bao, H. S.; Deng, S. Review of Fundamental Properties of CO2 Hydrates and CO2 Capture and Separation Using Hydration Method. </a:t>
            </a:r>
            <a:r>
              <a:rPr lang="en-US" sz="6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Renewable and Sustainable Energy Reviews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2016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6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53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1273–1302. 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https://doi.org/10.1016/j.rser.2015.09.076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(3) </a:t>
            </a:r>
            <a:r>
              <a:rPr lang="en-US" sz="6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Nasrifar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K.; Javanmardi, J.; </a:t>
            </a:r>
            <a:r>
              <a:rPr lang="en-US" sz="6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Rasoolzadeh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A.; </a:t>
            </a:r>
            <a:r>
              <a:rPr lang="en-US" sz="6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Shoushtari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A. Experimental and Modeling of Methane + Propane Double Hydrates. </a:t>
            </a:r>
            <a:r>
              <a:rPr lang="en-US" sz="6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J. Chem. Eng. Data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2022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6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67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(9), 2760–2766. 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https://doi.org/10.1021/acs.jced.2c00243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(4) </a:t>
            </a:r>
            <a:r>
              <a:rPr lang="en-US" sz="6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Schicks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J. M. Gas Hydrates in Nature and in the Laboratory: Necessary Requirements for Formation and Properties of the Resulting Hydrate Phase. </a:t>
            </a:r>
            <a:r>
              <a:rPr lang="en-US" sz="64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ChemTexts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2022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6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(2), 1–10. 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https://doi.org/10.1007/s40828-022-00164-3</a:t>
            </a:r>
            <a:r>
              <a:rPr lang="en-US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292608" lvl="1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090AB-30DA-A1AB-CD14-F80AAD9B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3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3CA8-4F9D-3C6C-C7A4-BAA8F4F7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60"/>
            <a:ext cx="10058400" cy="755583"/>
          </a:xfrm>
        </p:spPr>
        <p:txBody>
          <a:bodyPr/>
          <a:lstStyle/>
          <a:p>
            <a:r>
              <a:rPr lang="en-US" dirty="0"/>
              <a:t>Background (Hydrate Clathrates)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ECC884-8482-BB7C-BE9E-B32F3C348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66800" y="1076305"/>
            <a:ext cx="10145683" cy="52351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A369-F688-ABD7-DA24-850F3CD5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8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C4540-497A-629A-5BF5-1CC2E350B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682B-7A16-BCF9-0CE3-318DC4FE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Methane, Propane, CO2 Hydrates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757E-ADFD-615F-3612-EDBF11518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three gases are known to form stable hydrate phases under sufficient pressures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 their own, CO2 and Methane are known to form </a:t>
            </a:r>
            <a:r>
              <a:rPr lang="en-US" dirty="0" err="1"/>
              <a:t>sI</a:t>
            </a:r>
            <a:r>
              <a:rPr lang="en-US" dirty="0"/>
              <a:t> hydrates, while propane forms </a:t>
            </a:r>
            <a:r>
              <a:rPr lang="en-US" dirty="0" err="1"/>
              <a:t>sII</a:t>
            </a:r>
            <a:r>
              <a:rPr lang="en-US" dirty="0"/>
              <a:t> hydrates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promoting effect has been observed between methane and propane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Methane has a much smaller size, fitting into the smaller cages and stabilizing the </a:t>
            </a:r>
            <a:r>
              <a:rPr lang="en-US" dirty="0" err="1"/>
              <a:t>sII</a:t>
            </a:r>
            <a:r>
              <a:rPr lang="en-US" dirty="0"/>
              <a:t> hydrate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Propane and methane for a double hydrate with </a:t>
            </a:r>
            <a:r>
              <a:rPr lang="en-US" dirty="0" err="1"/>
              <a:t>sII</a:t>
            </a:r>
            <a:r>
              <a:rPr lang="en-US" dirty="0"/>
              <a:t> structure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B96F7-3A89-7567-4FA3-4A44E76C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0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DF22-3E05-7436-8BFD-AB6967C3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4BE0-F440-557F-E5E3-9D6AC78D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Investigate CO2 + propane hydrate interactions and confirm/deny a promoting effect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Investigate physical mechanisms and rate-limiting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Tune process for optimal hydrate formation</a:t>
            </a:r>
          </a:p>
          <a:p>
            <a:pPr lvl="1"/>
            <a:r>
              <a:rPr lang="en-US" dirty="0"/>
              <a:t>Energy usage</a:t>
            </a:r>
          </a:p>
          <a:p>
            <a:pPr lvl="1"/>
            <a:r>
              <a:rPr lang="en-US" dirty="0"/>
              <a:t>Gas usage</a:t>
            </a:r>
          </a:p>
          <a:p>
            <a:pPr lvl="1"/>
            <a:r>
              <a:rPr lang="en-US" dirty="0"/>
              <a:t>Water usage</a:t>
            </a:r>
          </a:p>
          <a:p>
            <a:pPr lvl="1"/>
            <a:r>
              <a:rPr lang="en-US" dirty="0"/>
              <a:t>Procedure</a:t>
            </a:r>
          </a:p>
          <a:p>
            <a:pPr lvl="1"/>
            <a:r>
              <a:rPr lang="en-US" dirty="0"/>
              <a:t>Reactors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6E05E-FB57-617E-2432-E542809B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9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88507-5D2E-C55D-A62C-0A0CC99B1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6997-CD9B-33A5-DC3E-89631051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C2FE2-94D1-E302-A7E0-A6803270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Search database of experiments: Pressure/Temperature vs Time</a:t>
            </a:r>
          </a:p>
          <a:p>
            <a:pPr marL="806958" lvl="1" indent="-514350"/>
            <a:r>
              <a:rPr lang="en-US" dirty="0"/>
              <a:t>Combine data from multiple experiments</a:t>
            </a:r>
          </a:p>
          <a:p>
            <a:pPr marL="806958" lvl="1" indent="-514350"/>
            <a:r>
              <a:rPr lang="en-US" dirty="0"/>
              <a:t>Sort experiments by conditions</a:t>
            </a:r>
          </a:p>
          <a:p>
            <a:pPr marL="806958" lvl="1" indent="-514350"/>
            <a:r>
              <a:rPr lang="en-US" dirty="0"/>
              <a:t>Sort experiments by procedure</a:t>
            </a:r>
          </a:p>
          <a:p>
            <a:pPr marL="806958" lvl="1" indent="-514350"/>
            <a:r>
              <a:rPr lang="en-US" dirty="0"/>
              <a:t>Readily accept experiment repeats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and display the rate of gas consumption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experimental data for visualization purposes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the experimental phase boundary condition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6F0C9-7466-13BE-4EB4-0EF83BDF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4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0CE34-BF5F-C5BC-1A69-110443250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0CDA-9059-5D76-60AC-595687F3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434163"/>
            <a:ext cx="10058400" cy="926775"/>
          </a:xfrm>
        </p:spPr>
        <p:txBody>
          <a:bodyPr>
            <a:normAutofit/>
          </a:bodyPr>
          <a:lstStyle/>
          <a:p>
            <a:r>
              <a:rPr lang="en-US" dirty="0"/>
              <a:t>1. Search Database</a:t>
            </a:r>
          </a:p>
        </p:txBody>
      </p:sp>
      <p:pic>
        <p:nvPicPr>
          <p:cNvPr id="6" name="Content Placeholder 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E664824-1079-F41E-5249-D9DAA2460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83" y="2161834"/>
            <a:ext cx="4891050" cy="803142"/>
          </a:xfrm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AEAFE-DEEE-CE17-B0C9-DA3611B4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99A697BD-0BCD-4B8B-85BC-E5A909B62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83" y="3325368"/>
            <a:ext cx="3585336" cy="2020825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F169B20-5279-9850-67D6-4C15665A6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987" y="2004238"/>
            <a:ext cx="5714373" cy="381224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635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ADC7E-F36E-0874-5E20-91388F125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A1B68C4-2410-770E-797E-C64401A9CF57}"/>
              </a:ext>
            </a:extLst>
          </p:cNvPr>
          <p:cNvSpPr/>
          <p:nvPr/>
        </p:nvSpPr>
        <p:spPr>
          <a:xfrm>
            <a:off x="589280" y="1635760"/>
            <a:ext cx="11072142" cy="163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65049-A75E-8799-A0BE-3C069ECA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0628"/>
            <a:ext cx="10058400" cy="890657"/>
          </a:xfrm>
        </p:spPr>
        <p:txBody>
          <a:bodyPr>
            <a:normAutofit/>
          </a:bodyPr>
          <a:lstStyle/>
          <a:p>
            <a:r>
              <a:rPr lang="en-US" dirty="0"/>
              <a:t>1. Display Database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F201DF-8427-CAD9-7668-18A0E54C2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2130" y="1661774"/>
            <a:ext cx="5420435" cy="4992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DE533-DA06-C7AE-0CF1-56AAA4EC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7</a:t>
            </a:fld>
            <a:endParaRPr lang="en-US"/>
          </a:p>
        </p:txBody>
      </p:sp>
      <p:pic>
        <p:nvPicPr>
          <p:cNvPr id="12" name="Picture 11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6FE352C-7896-F747-5C1A-21602B4D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130" y="2502063"/>
            <a:ext cx="4356569" cy="3358695"/>
          </a:xfrm>
          <a:prstGeom prst="rect">
            <a:avLst/>
          </a:prstGeom>
        </p:spPr>
      </p:pic>
      <p:pic>
        <p:nvPicPr>
          <p:cNvPr id="14" name="Picture 13" descr="A table of numbers and symbols&#10;&#10;AI-generated content may be incorrect.">
            <a:extLst>
              <a:ext uri="{FF2B5EF4-FFF2-40B4-BE49-F238E27FC236}">
                <a16:creationId xmlns:a16="http://schemas.microsoft.com/office/drawing/2014/main" id="{5E0D1FD4-69A5-2DC0-BC75-2A13DD832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" y="1199068"/>
            <a:ext cx="5274718" cy="50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9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E7F83-D32F-39DC-1FCF-CF5939552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DD775D-A11E-C9D2-B5F4-F5D7B26C4A4F}"/>
              </a:ext>
            </a:extLst>
          </p:cNvPr>
          <p:cNvSpPr/>
          <p:nvPr/>
        </p:nvSpPr>
        <p:spPr>
          <a:xfrm>
            <a:off x="589280" y="1694128"/>
            <a:ext cx="11072142" cy="163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omputer code with black text&#10;&#10;AI-generated content may be incorrect.">
            <a:extLst>
              <a:ext uri="{FF2B5EF4-FFF2-40B4-BE49-F238E27FC236}">
                <a16:creationId xmlns:a16="http://schemas.microsoft.com/office/drawing/2014/main" id="{6B62452C-F1B9-FFBC-FE58-B8D335287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258" y="1507139"/>
            <a:ext cx="6899236" cy="15878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7C8AE7-BBD8-6AE1-A231-3DDE2F66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9278"/>
            <a:ext cx="10058400" cy="1118703"/>
          </a:xfrm>
        </p:spPr>
        <p:txBody>
          <a:bodyPr>
            <a:normAutofit/>
          </a:bodyPr>
          <a:lstStyle/>
          <a:p>
            <a:r>
              <a:rPr lang="en-US" dirty="0"/>
              <a:t>2. Rate of gas consumption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2A508-828A-5C37-21A4-1086F9B5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41076EF2-3D12-024F-0845-E445DF6AB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77" y="3370165"/>
            <a:ext cx="6077345" cy="999872"/>
          </a:xfrm>
          <a:prstGeom prst="rect">
            <a:avLst/>
          </a:prstGeom>
        </p:spPr>
      </p:pic>
      <p:pic>
        <p:nvPicPr>
          <p:cNvPr id="15" name="Picture 1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BB889961-BE01-44E6-93EB-C6EA1A424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576" y="3370165"/>
            <a:ext cx="4745136" cy="217357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20D538-6B2A-6865-9E06-09D0CA32137C}"/>
              </a:ext>
            </a:extLst>
          </p:cNvPr>
          <p:cNvCxnSpPr>
            <a:cxnSpLocks/>
          </p:cNvCxnSpPr>
          <p:nvPr/>
        </p:nvCxnSpPr>
        <p:spPr>
          <a:xfrm>
            <a:off x="6799633" y="3424138"/>
            <a:ext cx="0" cy="2188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8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112B6-51C9-CC12-1EC3-8BC66BCC8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FC85-E59E-5FC9-E873-8D2A2372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98359"/>
          </a:xfrm>
        </p:spPr>
        <p:txBody>
          <a:bodyPr>
            <a:normAutofit/>
          </a:bodyPr>
          <a:lstStyle/>
          <a:p>
            <a:r>
              <a:rPr lang="en-US" dirty="0"/>
              <a:t>3. Rate of Gas Consumption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67232-05E5-EAE9-4469-B7FE1F0F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9F25-323E-4D7F-B3BF-14AB2F1D004E}" type="slidenum">
              <a:rPr lang="en-US" smtClean="0"/>
              <a:t>9</a:t>
            </a:fld>
            <a:endParaRPr lang="en-US"/>
          </a:p>
        </p:txBody>
      </p:sp>
      <p:pic>
        <p:nvPicPr>
          <p:cNvPr id="13" name="Content Placeholder 12" descr="A graph of water temperature&#10;&#10;AI-generated content may be incorrect.">
            <a:extLst>
              <a:ext uri="{FF2B5EF4-FFF2-40B4-BE49-F238E27FC236}">
                <a16:creationId xmlns:a16="http://schemas.microsoft.com/office/drawing/2014/main" id="{CA263E7A-A5EC-993F-8ADD-69B1B0E63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139" y="1702035"/>
            <a:ext cx="5992101" cy="3871003"/>
          </a:xfrm>
        </p:spPr>
      </p:pic>
      <p:pic>
        <p:nvPicPr>
          <p:cNvPr id="16" name="Picture 15" descr="A graph of a graph of water&#10;&#10;AI-generated content may be incorrect.">
            <a:extLst>
              <a:ext uri="{FF2B5EF4-FFF2-40B4-BE49-F238E27FC236}">
                <a16:creationId xmlns:a16="http://schemas.microsoft.com/office/drawing/2014/main" id="{252927B1-895B-5F16-792A-799DF61BD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980" y="1692094"/>
            <a:ext cx="5992101" cy="3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624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6220</TotalTime>
  <Words>540</Words>
  <Application>Microsoft Office PowerPoint</Application>
  <PresentationFormat>Widescreen</PresentationFormat>
  <Paragraphs>68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Courier New</vt:lpstr>
      <vt:lpstr>Retrospect</vt:lpstr>
      <vt:lpstr>Investigation of Propane + CO2 Gas as Hydrate Clathrate Co-promoters</vt:lpstr>
      <vt:lpstr>Background (Hydrate Clathrates)</vt:lpstr>
      <vt:lpstr>Methane, Propane, CO2 Hydrates</vt:lpstr>
      <vt:lpstr>Project Goals</vt:lpstr>
      <vt:lpstr>Program Goals</vt:lpstr>
      <vt:lpstr>1. Search Database</vt:lpstr>
      <vt:lpstr>1. Display Database</vt:lpstr>
      <vt:lpstr>2. Rate of gas consumption</vt:lpstr>
      <vt:lpstr>3. Rate of Gas Consumption</vt:lpstr>
      <vt:lpstr>3. Rate of Gas Consumption</vt:lpstr>
      <vt:lpstr>4. Phase Boundary Plots</vt:lpstr>
      <vt:lpstr>4. Phase Boundary Plots</vt:lpstr>
      <vt:lpstr>Conclusions and Future Work</vt:lpstr>
      <vt:lpstr>Questions?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Noe</dc:creator>
  <cp:lastModifiedBy>Christopher Noe</cp:lastModifiedBy>
  <cp:revision>82</cp:revision>
  <dcterms:created xsi:type="dcterms:W3CDTF">2025-03-01T16:11:49Z</dcterms:created>
  <dcterms:modified xsi:type="dcterms:W3CDTF">2025-04-28T22:56:18Z</dcterms:modified>
</cp:coreProperties>
</file>