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9" r:id="rId3"/>
    <p:sldId id="267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8" r:id="rId12"/>
    <p:sldId id="263" r:id="rId13"/>
    <p:sldId id="265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B2D2-9DCC-49E3-A8E0-D235A4418A5C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AAC7-F2C5-4675-B2B5-757B495C5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2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B2D2-9DCC-49E3-A8E0-D235A4418A5C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AAC7-F2C5-4675-B2B5-757B495C5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8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B2D2-9DCC-49E3-A8E0-D235A4418A5C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AAC7-F2C5-4675-B2B5-757B495C5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66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B2D2-9DCC-49E3-A8E0-D235A4418A5C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AAC7-F2C5-4675-B2B5-757B495C520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7032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B2D2-9DCC-49E3-A8E0-D235A4418A5C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AAC7-F2C5-4675-B2B5-757B495C5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15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B2D2-9DCC-49E3-A8E0-D235A4418A5C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AAC7-F2C5-4675-B2B5-757B495C5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32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B2D2-9DCC-49E3-A8E0-D235A4418A5C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AAC7-F2C5-4675-B2B5-757B495C5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03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B2D2-9DCC-49E3-A8E0-D235A4418A5C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AAC7-F2C5-4675-B2B5-757B495C5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28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B2D2-9DCC-49E3-A8E0-D235A4418A5C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AAC7-F2C5-4675-B2B5-757B495C5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8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B2D2-9DCC-49E3-A8E0-D235A4418A5C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AAC7-F2C5-4675-B2B5-757B495C5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4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B2D2-9DCC-49E3-A8E0-D235A4418A5C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AAC7-F2C5-4675-B2B5-757B495C5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6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B2D2-9DCC-49E3-A8E0-D235A4418A5C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AAC7-F2C5-4675-B2B5-757B495C5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92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B2D2-9DCC-49E3-A8E0-D235A4418A5C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AAC7-F2C5-4675-B2B5-757B495C5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6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B2D2-9DCC-49E3-A8E0-D235A4418A5C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AAC7-F2C5-4675-B2B5-757B495C5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56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B2D2-9DCC-49E3-A8E0-D235A4418A5C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AAC7-F2C5-4675-B2B5-757B495C5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B2D2-9DCC-49E3-A8E0-D235A4418A5C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AAC7-F2C5-4675-B2B5-757B495C5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15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CB2D2-9DCC-49E3-A8E0-D235A4418A5C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0AAC7-F2C5-4675-B2B5-757B495C5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9CCB2D2-9DCC-49E3-A8E0-D235A4418A5C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940AAC7-F2C5-4675-B2B5-757B495C5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95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9651" y="771525"/>
            <a:ext cx="95821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CME 502</a:t>
            </a:r>
          </a:p>
          <a:p>
            <a:pPr algn="ct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RPOJECT PRESENTATION</a:t>
            </a:r>
          </a:p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BY: AMNA SALEEM</a:t>
            </a:r>
          </a:p>
          <a:p>
            <a:pPr algn="ctr"/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TO: PROF. NAV. NIDHI</a:t>
            </a:r>
          </a:p>
          <a:p>
            <a:pPr algn="ctr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 and transportation of 20 MW Hydrogen using Methyl-cyclohexane LOHC by the process of Vapor Phase Hydrogenation of Toluene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03635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206" y="131804"/>
            <a:ext cx="7334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AI-Based Cost Simulation for Larger Hydrogenation Plants Cont.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60025" r="18095"/>
          <a:stretch/>
        </p:blipFill>
        <p:spPr>
          <a:xfrm>
            <a:off x="132206" y="531914"/>
            <a:ext cx="5453785" cy="238788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b="56231"/>
          <a:stretch/>
        </p:blipFill>
        <p:spPr>
          <a:xfrm>
            <a:off x="132206" y="2976948"/>
            <a:ext cx="5453786" cy="24999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l="7902" r="14256"/>
          <a:stretch/>
        </p:blipFill>
        <p:spPr>
          <a:xfrm>
            <a:off x="5662192" y="1011512"/>
            <a:ext cx="6320258" cy="4899059"/>
          </a:xfrm>
          <a:prstGeom prst="rect">
            <a:avLst/>
          </a:prstGeom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436308" y="765291"/>
            <a:ext cx="4619625" cy="24622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Model R² Score: 0.9977 Model RMSE: $1778.10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206" y="5534026"/>
            <a:ext cx="545378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396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4067"/>
          <a:stretch/>
        </p:blipFill>
        <p:spPr>
          <a:xfrm>
            <a:off x="337287" y="413705"/>
            <a:ext cx="6261793" cy="29990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586" y="3412741"/>
            <a:ext cx="6963185" cy="338474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7287" y="120573"/>
            <a:ext cx="5130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Continued…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02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265" y="45060"/>
            <a:ext cx="35027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to assess model accuracy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30670" b="84004"/>
          <a:stretch/>
        </p:blipFill>
        <p:spPr>
          <a:xfrm>
            <a:off x="185265" y="454695"/>
            <a:ext cx="3562196" cy="5734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0178" y="1027961"/>
            <a:ext cx="4377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Creating a synthetic dataset of 5000 samples with random input features to simulate realistic engineering outputs.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16865" b="50322"/>
          <a:stretch/>
        </p:blipFill>
        <p:spPr>
          <a:xfrm>
            <a:off x="5421601" y="2019299"/>
            <a:ext cx="5310769" cy="12108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44581"/>
          <a:stretch/>
        </p:blipFill>
        <p:spPr>
          <a:xfrm>
            <a:off x="185265" y="2038349"/>
            <a:ext cx="5236336" cy="286702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t="551" r="56604" b="90824"/>
          <a:stretch/>
        </p:blipFill>
        <p:spPr>
          <a:xfrm>
            <a:off x="185265" y="4905375"/>
            <a:ext cx="4510560" cy="5810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55365"/>
          <a:stretch/>
        </p:blipFill>
        <p:spPr>
          <a:xfrm>
            <a:off x="5421601" y="295058"/>
            <a:ext cx="6026196" cy="17432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8805" y="3249238"/>
            <a:ext cx="6833195" cy="360876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0178" y="6002335"/>
            <a:ext cx="5305425" cy="64633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Mean Absolute Error = 160.275233</a:t>
            </a:r>
          </a:p>
          <a:p>
            <a:r>
              <a:rPr lang="en-US" dirty="0" smtClean="0"/>
              <a:t>R2= 0.9107479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064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275" y="171450"/>
            <a:ext cx="5467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 that affects the ML cost prediction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350" y="1200148"/>
            <a:ext cx="4289323" cy="295275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18034"/>
          <a:stretch/>
        </p:blipFill>
        <p:spPr>
          <a:xfrm>
            <a:off x="219074" y="1200148"/>
            <a:ext cx="6848475" cy="49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34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7080" y="2253007"/>
            <a:ext cx="789966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Thank You!</a:t>
            </a:r>
          </a:p>
          <a:p>
            <a:pPr algn="ctr"/>
            <a:r>
              <a:rPr lang="en-US" sz="3200" dirty="0" smtClean="0"/>
              <a:t>Questions OR Feedback?????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7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373" y="245144"/>
            <a:ext cx="5496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Hydrogenation of Toluene to </a:t>
            </a:r>
            <a:r>
              <a:rPr lang="en-US" b="1" dirty="0" err="1" smtClean="0"/>
              <a:t>Methylcyclohexane</a:t>
            </a:r>
            <a:r>
              <a:rPr lang="en-US" b="1" dirty="0" smtClean="0"/>
              <a:t> (MCH)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209373" y="70780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Background &amp; Motivation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Current fuels cause pollution &amp; are unsustainable.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Hydrogen</a:t>
            </a:r>
            <a:r>
              <a:rPr lang="en-US" dirty="0" smtClean="0"/>
              <a:t>: clean, renewable energy carrier (not a fuel itself).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Challenge: hydrogen </a:t>
            </a:r>
            <a:r>
              <a:rPr lang="en-US" b="1" dirty="0" smtClean="0"/>
              <a:t>production, storage, and transport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09373" y="190813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Project Objective</a:t>
            </a:r>
          </a:p>
          <a:p>
            <a:r>
              <a:rPr lang="en-US" dirty="0" smtClean="0"/>
              <a:t>The primary objective of this project was to design and optimize a hydrogenation process for converting toluene to </a:t>
            </a:r>
            <a:r>
              <a:rPr lang="en-US" dirty="0" err="1" smtClean="0"/>
              <a:t>methylcyclohexane</a:t>
            </a:r>
            <a:r>
              <a:rPr lang="en-US" dirty="0" smtClean="0"/>
              <a:t>, and using </a:t>
            </a:r>
            <a:r>
              <a:rPr lang="en-US" b="1" dirty="0" smtClean="0"/>
              <a:t>AI-driven cost prediction </a:t>
            </a:r>
            <a:r>
              <a:rPr lang="en-US" dirty="0" smtClean="0"/>
              <a:t>to </a:t>
            </a:r>
            <a:r>
              <a:rPr lang="en-US" b="1" dirty="0" smtClean="0"/>
              <a:t>enhance scalability, efficiency, and economic feasibility for future hydrogen storage systems.</a:t>
            </a:r>
          </a:p>
          <a:p>
            <a:endParaRPr lang="en-US" b="1" dirty="0" smtClean="0"/>
          </a:p>
          <a:p>
            <a:r>
              <a:rPr lang="en-US" b="1" dirty="0" smtClean="0"/>
              <a:t>Why MCH: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Hydrogenate toluene</a:t>
            </a:r>
            <a:r>
              <a:rPr lang="en-US" dirty="0" smtClean="0"/>
              <a:t> → </a:t>
            </a:r>
            <a:r>
              <a:rPr lang="en-US" b="1" dirty="0" smtClean="0"/>
              <a:t>MCH</a:t>
            </a:r>
            <a:r>
              <a:rPr lang="en-US" dirty="0" smtClean="0"/>
              <a:t>, a safer and more valuable liquid.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MCH is </a:t>
            </a:r>
            <a:r>
              <a:rPr lang="en-US" b="1" dirty="0" smtClean="0"/>
              <a:t>non-carcinogenic, stable, non-volatile</a:t>
            </a:r>
            <a:r>
              <a:rPr lang="en-US" dirty="0" smtClean="0"/>
              <a:t>, unlike toluene.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09373" y="511047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Key Properties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MCH</a:t>
            </a:r>
            <a:r>
              <a:rPr lang="en-US" dirty="0" smtClean="0"/>
              <a:t>: saturated, stable, hydrophobic, effective solvent.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Ideal for </a:t>
            </a:r>
            <a:r>
              <a:rPr lang="en-US" b="1" dirty="0" smtClean="0"/>
              <a:t>reaction medium &amp; fuel applications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9" name="Picture 18" descr="e 2017 world consumption of hydrogen according to IHS Markit's 2019... |  Download Scientific Diagra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373" y="384142"/>
            <a:ext cx="5731510" cy="3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/>
          <p:cNvSpPr txBox="1"/>
          <p:nvPr/>
        </p:nvSpPr>
        <p:spPr>
          <a:xfrm>
            <a:off x="6305373" y="4309787"/>
            <a:ext cx="5884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2017 world consumption of hydrogen according to IHS </a:t>
            </a:r>
            <a:r>
              <a:rPr lang="en-US" b="1" dirty="0" err="1"/>
              <a:t>Markit’s</a:t>
            </a:r>
            <a:r>
              <a:rPr lang="en-US" b="1" dirty="0"/>
              <a:t> 2019 Chemical Economics Handbook report on Hydrogen.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50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: Schematic of the methylcyclohexane-toluene-hydrogen system for... |  Download Scientific Diagram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390" y="0"/>
            <a:ext cx="4911725" cy="33585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6689889" y="3257831"/>
            <a:ext cx="6096000" cy="3440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b="1" dirty="0"/>
              <a:t>Schematic of the </a:t>
            </a:r>
            <a:r>
              <a:rPr lang="en-US" sz="1600" b="1" dirty="0" err="1"/>
              <a:t>methylcyclohexane</a:t>
            </a:r>
            <a:r>
              <a:rPr lang="en-US" sz="1600" b="1" dirty="0"/>
              <a:t>-toluene-hydrogen system.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3365" y="642380"/>
            <a:ext cx="62960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Are </a:t>
            </a:r>
            <a:r>
              <a:rPr lang="en-US" b="1" dirty="0"/>
              <a:t>there any hurdles in establishing hydrogen supply chain?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hydrogen </a:t>
            </a:r>
            <a:r>
              <a:rPr lang="en-US" dirty="0"/>
              <a:t>has the largest flammability limits (4-74%) in air by volume at ambient conditions as compared to other </a:t>
            </a:r>
            <a:r>
              <a:rPr lang="en-US" dirty="0" smtClean="0"/>
              <a:t>fuels.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has very low energy barrier for combustion in air, i.e., the minimum ignition energy of 0.017 </a:t>
            </a:r>
            <a:r>
              <a:rPr lang="en-US" dirty="0" err="1" smtClean="0"/>
              <a:t>mJ</a:t>
            </a:r>
            <a:r>
              <a:rPr lang="en-US" dirty="0" smtClean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</a:t>
            </a:r>
            <a:r>
              <a:rPr lang="en-US" dirty="0"/>
              <a:t>a cryogenic liquid, it has an extremely low normal boiling point (~20.4 K), high thermal conductivity (~0.1 W/m/K) and high latent heat (448.7 kJ/kg) which in combination can easily lead to frostbite/cold burns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largest </a:t>
            </a:r>
            <a:r>
              <a:rPr lang="en-US" dirty="0"/>
              <a:t>liquid to vapor volume expansion ratio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occupies </a:t>
            </a:r>
            <a:r>
              <a:rPr lang="en-US" dirty="0"/>
              <a:t>860 times higher volume in gas phase at ambient conditions compared to that at liquid phase at ambient pressure.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Thus</a:t>
            </a:r>
            <a:r>
              <a:rPr lang="en-US" dirty="0"/>
              <a:t>, if LH2 is left confined in a sealed vessel, its expansion can cause significant pressure to build up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equires </a:t>
            </a:r>
            <a:r>
              <a:rPr lang="en-US" dirty="0"/>
              <a:t>much larger vessels to store equivalent amount of energy compared to other fuels.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All </a:t>
            </a:r>
            <a:r>
              <a:rPr lang="en-US" dirty="0"/>
              <a:t>these characteristics add to many </a:t>
            </a:r>
            <a:r>
              <a:rPr lang="en-US" dirty="0" smtClean="0"/>
              <a:t>challenges </a:t>
            </a:r>
            <a:r>
              <a:rPr lang="en-US" dirty="0"/>
              <a:t>to establish national/ international hydrogen supply chain.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002780" y="3544095"/>
            <a:ext cx="49605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Process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Hydrogenation is a chemical reaction that involves the addition of hydrogen (H2) to a compound, typically in the presence of a catalyst, to form a saturated product</a:t>
            </a:r>
            <a:endParaRPr lang="en-US" dirty="0" smtClean="0"/>
          </a:p>
          <a:p>
            <a:r>
              <a:rPr lang="en-US" dirty="0" smtClean="0"/>
              <a:t>Reaction Mechanism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Step 1: Adsorption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Step 2: Hydrogen Dissociation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Step 3: Surface Reaction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Step 4:Recombination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Step 5: </a:t>
            </a:r>
            <a:r>
              <a:rPr lang="en-US" dirty="0" err="1" smtClean="0"/>
              <a:t>Desoprtion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3365" y="164502"/>
            <a:ext cx="4509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777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FD aspen.pdf and 17 more pages - Personal - Microsoft​ Edge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3" t="21468" r="12598" b="8084"/>
          <a:stretch/>
        </p:blipFill>
        <p:spPr bwMode="auto">
          <a:xfrm>
            <a:off x="342901" y="1190625"/>
            <a:ext cx="9944100" cy="43814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8625" y="5714999"/>
            <a:ext cx="1081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Production of </a:t>
            </a:r>
            <a:r>
              <a:rPr lang="en-US" b="1" dirty="0" err="1"/>
              <a:t>Methylcyclohexane</a:t>
            </a:r>
            <a:r>
              <a:rPr lang="en-US" b="1" dirty="0"/>
              <a:t> by hydrogenation of Toluene Simulated on ASPEN </a:t>
            </a:r>
            <a:r>
              <a:rPr lang="en-US" b="1" dirty="0" smtClean="0"/>
              <a:t>HYSES</a:t>
            </a:r>
            <a:endParaRPr lang="en-US" i="1" dirty="0"/>
          </a:p>
        </p:txBody>
      </p:sp>
      <p:sp>
        <p:nvSpPr>
          <p:cNvPr id="8" name="TextBox 7"/>
          <p:cNvSpPr txBox="1"/>
          <p:nvPr/>
        </p:nvSpPr>
        <p:spPr>
          <a:xfrm>
            <a:off x="7839075" y="228600"/>
            <a:ext cx="4438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Reactor Inlet Conditions: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Fresh Feed Temperature H</a:t>
            </a:r>
            <a:r>
              <a:rPr lang="en-US" baseline="-25000" dirty="0"/>
              <a:t>2</a:t>
            </a:r>
            <a:r>
              <a:rPr lang="en-US" dirty="0"/>
              <a:t> = 25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Fresh Feed Temperature toluene = 25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Reaction Temperature = 220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Hydrogen Gas Pressure = 13.5 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Hydrogen to feed molar ratio = 3.5:1	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8625" y="228600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Simulation on ASPEN HYSYS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352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90550" y="294561"/>
            <a:ext cx="8815298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 Flow Description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 smtClean="0"/>
              <a:t>F-1: Pure toluene feed at 1 bar &amp; 25°C is pumped to 14.5 bar.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 smtClean="0"/>
              <a:t>F-2: Pressurized toluene is mixed with hydrogen (F-3) at 14.5 bar &amp; 25°C.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 smtClean="0"/>
              <a:t>Molar ratio maintained at 3.5:1 (H₂:toluene).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 smtClean="0"/>
              <a:t>F-4</a:t>
            </a:r>
            <a:r>
              <a:rPr lang="en-US" altLang="en-US" dirty="0"/>
              <a:t>: Mixed stream is preheated to 200°C using reactor outlet (F-7) in heat exchanger E-1.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F-5 → F-6: Further heated to 220°C using saturated steam in heater E-2.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F-6 enters fixed-bed plug flow reactor at 220°C &amp; 13.5 bar with catalyst for hydrogenation.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F-7: Reactor outlet stream returns to E-1 to preheat feed and cool itself.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F-8: Cooled to 142.9°C, then further cooled in E-3 to 37.8°C using cooling water (CW1-in).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F-9 enters phase separator S-1: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Top outlet (F-11): Unreacted hydrogen → compressed (K-1 &amp; K-2) → recycled (F-14)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Bottom outlet (F-10): MCH + toluene + trace H₂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F-10: Pressure reduced to 1.4 bar via expansion valve (VLV-100).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F-15 enters distillation column D-1: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Top (F-16 &amp; F-17): Hydrogen &amp; MCH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Bottom (F-18): Recovered toluene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667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341020"/>
            <a:ext cx="5139332" cy="30079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616" y="44050"/>
            <a:ext cx="6415680" cy="36329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1" y="3745320"/>
            <a:ext cx="4600575" cy="30095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5650" y="3676969"/>
            <a:ext cx="4756350" cy="3181031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658766" y="4052337"/>
            <a:ext cx="2701725" cy="43088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Required cooling water flow rate = 6147.49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kmol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/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hr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899862" y="5524391"/>
            <a:ext cx="2310564" cy="64633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Toluene out: 29.15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kmol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/h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Hydrogen out: 463.94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kmol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/h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MCH out: 266.71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kmol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/h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0"/>
            <a:ext cx="5534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Conversion of toluene based on real data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26887" y="3347244"/>
            <a:ext cx="536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Cooling water flowrate and outlet feed in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kmol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Elbow Connector 12"/>
          <p:cNvCxnSpPr>
            <a:stCxn id="5" idx="3"/>
          </p:cNvCxnSpPr>
          <p:nvPr/>
        </p:nvCxnSpPr>
        <p:spPr>
          <a:xfrm flipV="1">
            <a:off x="4621186" y="4610100"/>
            <a:ext cx="528777" cy="6400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rot="5400000">
            <a:off x="6751303" y="4941553"/>
            <a:ext cx="470570" cy="4476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057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828" y="210235"/>
            <a:ext cx="69698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Code to Validate and Match Word-Based Cost Estimates: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32" y="1104216"/>
            <a:ext cx="6884875" cy="4596292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779507" y="2277160"/>
            <a:ext cx="4106573" cy="1231106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ar(--jp-code-font-family)"/>
              </a:rPr>
              <a:t>Validated Cost Estimation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ar(--jp-code-font-family)"/>
              </a:rPr>
              <a:t>(Based on Word Report)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ar(--jp-code-font-family)"/>
              </a:rPr>
              <a:t>Reactor Cost: $35,491.56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ar(--jp-code-font-family)"/>
              </a:rPr>
              <a:t>Heat Exchanger Cost: $7,257.29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ar(--jp-code-font-family)"/>
              </a:rPr>
              <a:t>Total Estimated Equipment Cost: $42,748.85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" name="Bent-Up Arrow 10"/>
          <p:cNvSpPr/>
          <p:nvPr/>
        </p:nvSpPr>
        <p:spPr>
          <a:xfrm>
            <a:off x="7046082" y="3790949"/>
            <a:ext cx="2478918" cy="542925"/>
          </a:xfrm>
          <a:prstGeom prst="bentUpArrow">
            <a:avLst/>
          </a:prstGeom>
          <a:solidFill>
            <a:schemeClr val="accent3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017" y="790002"/>
            <a:ext cx="4544059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98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906" y="67687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Equipment cost as the size increases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61782"/>
          <a:stretch/>
        </p:blipFill>
        <p:spPr>
          <a:xfrm>
            <a:off x="259907" y="597932"/>
            <a:ext cx="5644265" cy="1104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70517"/>
          <a:stretch/>
        </p:blipFill>
        <p:spPr>
          <a:xfrm>
            <a:off x="6305549" y="1800225"/>
            <a:ext cx="5776210" cy="9035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46733"/>
          <a:stretch/>
        </p:blipFill>
        <p:spPr>
          <a:xfrm>
            <a:off x="6438900" y="2830741"/>
            <a:ext cx="5295900" cy="41426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-169" t="59576" r="169" b="1318"/>
          <a:stretch/>
        </p:blipFill>
        <p:spPr>
          <a:xfrm>
            <a:off x="259906" y="1700169"/>
            <a:ext cx="5644265" cy="11305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53130"/>
          <a:stretch/>
        </p:blipFill>
        <p:spPr>
          <a:xfrm>
            <a:off x="501609" y="3837515"/>
            <a:ext cx="5016582" cy="30300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44164" b="29107"/>
          <a:stretch/>
        </p:blipFill>
        <p:spPr>
          <a:xfrm>
            <a:off x="259906" y="2920212"/>
            <a:ext cx="5776210" cy="819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b="56523"/>
          <a:stretch/>
        </p:blipFill>
        <p:spPr>
          <a:xfrm>
            <a:off x="6305550" y="467797"/>
            <a:ext cx="5776210" cy="133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52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550" y="66675"/>
            <a:ext cx="11268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Generating data for plants plus Training and testing the AI Model to predict the impact on cost.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4515"/>
          <a:stretch/>
        </p:blipFill>
        <p:spPr>
          <a:xfrm>
            <a:off x="259177" y="390048"/>
            <a:ext cx="8010558" cy="34956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8774" b="45682"/>
          <a:stretch/>
        </p:blipFill>
        <p:spPr>
          <a:xfrm>
            <a:off x="259177" y="3963638"/>
            <a:ext cx="6734175" cy="285807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411592" y="1276493"/>
            <a:ext cx="2924175" cy="61555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R² Score: 0.9977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RMSE: 1778.10 USD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13891"/>
          <a:stretch/>
        </p:blipFill>
        <p:spPr>
          <a:xfrm>
            <a:off x="6966951" y="2415828"/>
            <a:ext cx="5225049" cy="444217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256391210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27133</TotalTime>
  <Words>848</Words>
  <Application>Microsoft Office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Tw Cen MT</vt:lpstr>
      <vt:lpstr>var(--jp-code-font-family)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22</cp:revision>
  <dcterms:created xsi:type="dcterms:W3CDTF">2025-04-22T05:38:36Z</dcterms:created>
  <dcterms:modified xsi:type="dcterms:W3CDTF">2025-05-11T01:51:37Z</dcterms:modified>
</cp:coreProperties>
</file>