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6b13224f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6b13224f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6b13224f0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6aaf3fbc9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6aaf3fbc9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6aaf3fbc9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aaf3fbc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aaf3fbc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6aaf3fbc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6aaf3fbc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6aaf3fbc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56aaf3fbc9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6aaf3fbc9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6aaf3fbc9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56aaf3fbc9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6aaf3fbc9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6aaf3fbc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56aaf3fbc9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aaf3fbc9_0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6aaf3fbc9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6aaf3fbc9_0_1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b13224f0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6b13224f0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56b13224f0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6b13224f0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6b13224f0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6b13224f0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b13224f0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6b13224f0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56b13224f0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Option 1">
  <p:cSld name="Title Slide: Option 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948" y="0"/>
            <a:ext cx="122018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066800" y="5079712"/>
            <a:ext cx="9144000" cy="982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799" y="650905"/>
            <a:ext cx="3874959" cy="65492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2"/>
          <p:cNvCxnSpPr/>
          <p:nvPr/>
        </p:nvCxnSpPr>
        <p:spPr>
          <a:xfrm>
            <a:off x="1066800" y="4793201"/>
            <a:ext cx="100584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799" y="1883088"/>
            <a:ext cx="6489977" cy="238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d, Bullets, 3 Photos">
  <p:cSld name="Hed, Bullets, 3 Photo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066800" y="2225715"/>
            <a:ext cx="4161183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5854148" y="1320800"/>
            <a:ext cx="2603008" cy="43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11"/>
          <p:cNvSpPr/>
          <p:nvPr>
            <p:ph idx="3" type="pic"/>
          </p:nvPr>
        </p:nvSpPr>
        <p:spPr>
          <a:xfrm>
            <a:off x="8537713" y="1320800"/>
            <a:ext cx="2587487" cy="211274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11"/>
          <p:cNvSpPr/>
          <p:nvPr>
            <p:ph idx="4" type="pic"/>
          </p:nvPr>
        </p:nvSpPr>
        <p:spPr>
          <a:xfrm>
            <a:off x="8537713" y="3529726"/>
            <a:ext cx="2587487" cy="213447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d &amp; Headshot Photos With Title">
  <p:cSld name="Hed &amp; Headshot Photos With 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2"/>
          <p:cNvSpPr/>
          <p:nvPr>
            <p:ph idx="2" type="pic"/>
          </p:nvPr>
        </p:nvSpPr>
        <p:spPr>
          <a:xfrm>
            <a:off x="4778901" y="2266124"/>
            <a:ext cx="2603008" cy="26523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3" name="Google Shape;73;p12"/>
          <p:cNvSpPr/>
          <p:nvPr>
            <p:ph idx="3" type="pic"/>
          </p:nvPr>
        </p:nvSpPr>
        <p:spPr>
          <a:xfrm>
            <a:off x="1919222" y="2266124"/>
            <a:ext cx="2603008" cy="26523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2"/>
          <p:cNvSpPr/>
          <p:nvPr>
            <p:ph idx="4" type="pic"/>
          </p:nvPr>
        </p:nvSpPr>
        <p:spPr>
          <a:xfrm>
            <a:off x="7595164" y="2266124"/>
            <a:ext cx="2603008" cy="26523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12"/>
          <p:cNvSpPr txBox="1"/>
          <p:nvPr>
            <p:ph idx="1" type="body"/>
          </p:nvPr>
        </p:nvSpPr>
        <p:spPr>
          <a:xfrm>
            <a:off x="1919222" y="5076074"/>
            <a:ext cx="2603008" cy="56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B15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AB1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5" type="body"/>
          </p:nvPr>
        </p:nvSpPr>
        <p:spPr>
          <a:xfrm>
            <a:off x="4777925" y="5076074"/>
            <a:ext cx="2603008" cy="56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B15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AB1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6" type="body"/>
          </p:nvPr>
        </p:nvSpPr>
        <p:spPr>
          <a:xfrm>
            <a:off x="7598127" y="5076074"/>
            <a:ext cx="2603008" cy="56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B15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AB15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type="title"/>
          </p:nvPr>
        </p:nvSpPr>
        <p:spPr>
          <a:xfrm>
            <a:off x="1066800" y="1371601"/>
            <a:ext cx="10058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lide Photo">
  <p:cSld name="Full Slide Phot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/>
          <p:nvPr>
            <p:ph idx="2" type="pic"/>
          </p:nvPr>
        </p:nvSpPr>
        <p:spPr>
          <a:xfrm>
            <a:off x="212245" y="0"/>
            <a:ext cx="11758083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 With Caption">
  <p:cSld name="Large Photo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018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1066800" y="5493335"/>
            <a:ext cx="10058400" cy="616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4404"/>
            <a:ext cx="2603326" cy="43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4"/>
          <p:cNvCxnSpPr/>
          <p:nvPr/>
        </p:nvCxnSpPr>
        <p:spPr>
          <a:xfrm>
            <a:off x="1066800" y="5999967"/>
            <a:ext cx="100584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87" name="Google Shape;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6161150"/>
            <a:ext cx="1023257" cy="37661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/>
          <p:nvPr>
            <p:ph idx="2" type="pic"/>
          </p:nvPr>
        </p:nvSpPr>
        <p:spPr>
          <a:xfrm>
            <a:off x="1087120" y="1320800"/>
            <a:ext cx="10038080" cy="4010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hotos With Captions">
  <p:cSld name="2 Photos With Captio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2018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 txBox="1"/>
          <p:nvPr>
            <p:ph idx="1" type="subTitle"/>
          </p:nvPr>
        </p:nvSpPr>
        <p:spPr>
          <a:xfrm>
            <a:off x="1066800" y="5493336"/>
            <a:ext cx="4926496" cy="3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4404"/>
            <a:ext cx="2603326" cy="43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5"/>
          <p:cNvCxnSpPr/>
          <p:nvPr/>
        </p:nvCxnSpPr>
        <p:spPr>
          <a:xfrm>
            <a:off x="1066800" y="5999967"/>
            <a:ext cx="100584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6161150"/>
            <a:ext cx="1023257" cy="37661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>
            <p:ph idx="2" type="pic"/>
          </p:nvPr>
        </p:nvSpPr>
        <p:spPr>
          <a:xfrm>
            <a:off x="1087120" y="1315720"/>
            <a:ext cx="4926496" cy="4010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7" name="Google Shape;97;p15"/>
          <p:cNvSpPr/>
          <p:nvPr>
            <p:ph idx="3" type="pic"/>
          </p:nvPr>
        </p:nvSpPr>
        <p:spPr>
          <a:xfrm>
            <a:off x="6195833" y="1315720"/>
            <a:ext cx="4926496" cy="4010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15"/>
          <p:cNvSpPr txBox="1"/>
          <p:nvPr>
            <p:ph idx="4" type="body"/>
          </p:nvPr>
        </p:nvSpPr>
        <p:spPr>
          <a:xfrm>
            <a:off x="6195832" y="5493336"/>
            <a:ext cx="4949687" cy="350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Option 2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948" y="0"/>
            <a:ext cx="122018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type="ctrTitle"/>
          </p:nvPr>
        </p:nvSpPr>
        <p:spPr>
          <a:xfrm>
            <a:off x="1029222" y="1473013"/>
            <a:ext cx="6962384" cy="2964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subTitle"/>
          </p:nvPr>
        </p:nvSpPr>
        <p:spPr>
          <a:xfrm>
            <a:off x="1066800" y="4655811"/>
            <a:ext cx="9144000" cy="982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1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4404"/>
            <a:ext cx="2603326" cy="43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3"/>
          <p:cNvCxnSpPr/>
          <p:nvPr/>
        </p:nvCxnSpPr>
        <p:spPr>
          <a:xfrm>
            <a:off x="1066800" y="5999967"/>
            <a:ext cx="10058400" cy="0"/>
          </a:xfrm>
          <a:prstGeom prst="straightConnector1">
            <a:avLst/>
          </a:prstGeom>
          <a:noFill/>
          <a:ln cap="rnd" cmpd="sng" w="254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6161150"/>
            <a:ext cx="1023257" cy="376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Line Hed &amp; Paragraph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066800" y="2190127"/>
            <a:ext cx="10058400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-Line Hed &amp; Bullets">
  <p:cSld name="1-Line Hed &amp; Bulle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066800" y="2220607"/>
            <a:ext cx="10058400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Hed &amp; Paragraph">
  <p:cSld name="2-Line Hed &amp; Paragraph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066800" y="2626581"/>
            <a:ext cx="10058400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type="title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Hed &amp; Bullets">
  <p:cSld name="2-Line Hed &amp; Bulle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" type="body"/>
          </p:nvPr>
        </p:nvSpPr>
        <p:spPr>
          <a:xfrm>
            <a:off x="1066800" y="2657061"/>
            <a:ext cx="10058400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-Line Hed, Bullets, Photo">
  <p:cSld name="2-Line Hed, Bullets, Phot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" type="body"/>
          </p:nvPr>
        </p:nvSpPr>
        <p:spPr>
          <a:xfrm>
            <a:off x="1066800" y="2673410"/>
            <a:ext cx="4533900" cy="27762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8"/>
          <p:cNvSpPr/>
          <p:nvPr>
            <p:ph idx="2" type="pic"/>
          </p:nvPr>
        </p:nvSpPr>
        <p:spPr>
          <a:xfrm>
            <a:off x="5854149" y="2673410"/>
            <a:ext cx="5271052" cy="299078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066800" y="1371600"/>
            <a:ext cx="10058400" cy="1057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d, Bullets, Photo">
  <p:cSld name="Hed, Bullets, Pho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1" type="body"/>
          </p:nvPr>
        </p:nvSpPr>
        <p:spPr>
          <a:xfrm>
            <a:off x="1066800" y="2200971"/>
            <a:ext cx="4161183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9"/>
          <p:cNvSpPr/>
          <p:nvPr>
            <p:ph idx="2" type="pic"/>
          </p:nvPr>
        </p:nvSpPr>
        <p:spPr>
          <a:xfrm>
            <a:off x="5854148" y="1320800"/>
            <a:ext cx="5271052" cy="43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d, Bullets, 2 Photos">
  <p:cSld name="Hed, Bullets, 2 Photo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066800" y="2241611"/>
            <a:ext cx="4161183" cy="26188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0"/>
          <p:cNvSpPr/>
          <p:nvPr>
            <p:ph idx="2" type="pic"/>
          </p:nvPr>
        </p:nvSpPr>
        <p:spPr>
          <a:xfrm>
            <a:off x="8537712" y="1320800"/>
            <a:ext cx="2587487" cy="43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10"/>
          <p:cNvSpPr/>
          <p:nvPr>
            <p:ph idx="3" type="pic"/>
          </p:nvPr>
        </p:nvSpPr>
        <p:spPr>
          <a:xfrm>
            <a:off x="5854148" y="1320800"/>
            <a:ext cx="2589575" cy="4343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1066800" y="1371601"/>
            <a:ext cx="4161183" cy="829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11.png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7.jp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2.xml"/><Relationship Id="rId18" Type="http://schemas.openxmlformats.org/officeDocument/2006/relationships/slideLayout" Target="../slideLayouts/slideLayout14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975699" y="0"/>
            <a:ext cx="2163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2163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81250"/>
            <a:ext cx="2609241" cy="440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6162805"/>
            <a:ext cx="1021875" cy="3761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"/>
          <p:cNvCxnSpPr/>
          <p:nvPr/>
        </p:nvCxnSpPr>
        <p:spPr>
          <a:xfrm>
            <a:off x="1066800" y="5999967"/>
            <a:ext cx="10058400" cy="0"/>
          </a:xfrm>
          <a:prstGeom prst="straightConnector1">
            <a:avLst/>
          </a:prstGeom>
          <a:noFill/>
          <a:ln cap="rnd" cmpd="sng" w="25400">
            <a:solidFill>
              <a:srgbClr val="BFBFBF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672">
          <p15:clr>
            <a:srgbClr val="F26B43"/>
          </p15:clr>
        </p15:guide>
        <p15:guide id="2" pos="7008">
          <p15:clr>
            <a:srgbClr val="F26B43"/>
          </p15:clr>
        </p15:guide>
        <p15:guide id="3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thongguan.com/wp-content/uploads/2021/01/1608802952plasticfoodpackaging.jpg" TargetMode="External"/><Relationship Id="rId4" Type="http://schemas.openxmlformats.org/officeDocument/2006/relationships/hyperlink" Target="http://www.thongguan.com/wp-content/uploads/2021/01/1608802952plasticfoodpackaging.jp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1029226" y="1473025"/>
            <a:ext cx="9181500" cy="29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100"/>
              <a:t>Modeling Polymer Chain Growth and Cluster Formation Using Brownian Motion</a:t>
            </a:r>
            <a:endParaRPr sz="5100"/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066800" y="4808211"/>
            <a:ext cx="91440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By, Alex D’Acunto							                   Student ID: 113134942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Date: 4/29/25							          CME 502-Prof. Nav Nidhi Rajput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457156" y="628652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209725" y="1572925"/>
            <a:ext cx="5757000" cy="442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/>
              <a:t>Rg and MSD Values</a:t>
            </a:r>
            <a:endParaRPr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Counting for cluster size working properly, can observe it slowing down as the polymer generation gets more and more complex.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Rg=13.4966 which is lower than the actual radius as we expected.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MSD=182.36, seems accurate considering the size of the DLA.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Overall, all goals have been met.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</a:t>
            </a:r>
            <a:r>
              <a:rPr lang="en-US" sz="1900"/>
              <a:t>ome improvements to the code can be made in terms of optimization, method of polymer chain generation (at low numbers it does not work well), make it polymer specific.</a:t>
            </a:r>
            <a:endParaRPr sz="1900"/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875" y="1700838"/>
            <a:ext cx="5652725" cy="345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066800" y="2190124"/>
            <a:ext cx="10058400" cy="377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[1] </a:t>
            </a:r>
            <a:r>
              <a:rPr lang="en-US" sz="1100"/>
              <a:t>Chouhan, Dheeraj, and Bhupender S. Rajput. "Polymer Scaffolds in Tissue Engineering: Recent Trends and Progress." </a:t>
            </a:r>
            <a:r>
              <a:rPr i="1" lang="en-US" sz="1100"/>
              <a:t>ResearchGate</a:t>
            </a:r>
            <a:r>
              <a:rPr lang="en-US" sz="1100"/>
              <a:t>, 2021, doi:10.1016/j.matpr.2020.11.898. Figure 3.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/>
              <a:t>[2] "Plastic Food Packaging." </a:t>
            </a:r>
            <a:r>
              <a:rPr i="1" lang="en-US" sz="1100"/>
              <a:t>Thong Guan Industries</a:t>
            </a:r>
            <a:r>
              <a:rPr lang="en-US" sz="1100"/>
              <a:t>, 2021,</a:t>
            </a:r>
            <a:r>
              <a:rPr lang="en-US" sz="1100">
                <a:uFill>
                  <a:noFill/>
                </a:uFill>
                <a:hlinkClick r:id="rId3"/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4"/>
              </a:rPr>
              <a:t>www.thongguan.com/wp-content/uploads/2021/01/1608802952plasticfoodpackaging.jpg</a:t>
            </a:r>
            <a:r>
              <a:rPr lang="en-US" sz="1100"/>
              <a:t>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[3] </a:t>
            </a:r>
            <a:r>
              <a:rPr lang="en-US" sz="1100"/>
              <a:t>"Biodegradable Plastic Bag." </a:t>
            </a:r>
            <a:r>
              <a:rPr i="1" lang="en-US" sz="1100"/>
              <a:t>Google Images</a:t>
            </a:r>
            <a:r>
              <a:rPr lang="en-US" sz="1100"/>
              <a:t>, encrypted-tbn0.gstatic.com/images?q=tbn:ANd9GcRrWfYgCNg1hsC2pjH6iOlrM_lx7FGEd344lw&amp;s.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[4] </a:t>
            </a:r>
            <a:r>
              <a:rPr lang="en-US" sz="1100"/>
              <a:t>"Chain-Growth Polymerization Diagram." </a:t>
            </a:r>
            <a:r>
              <a:rPr i="1" lang="en-US" sz="1100"/>
              <a:t>College of Saint Benedict and Saint John's University</a:t>
            </a:r>
            <a:r>
              <a:rPr lang="en-US" sz="1100"/>
              <a:t>, faculty.csbsju.edu/cschaller/Advanced/Polymers/MPtopochaingrowth.png.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[5] </a:t>
            </a:r>
            <a:r>
              <a:rPr lang="en-US" sz="1100"/>
              <a:t>"Polymer Structure Diagram." </a:t>
            </a:r>
            <a:r>
              <a:rPr i="1" lang="en-US" sz="1100"/>
              <a:t>Progress in Polymer Science</a:t>
            </a:r>
            <a:r>
              <a:rPr lang="en-US" sz="1100"/>
              <a:t>, vol. 36, no. 7, 2011, pp. 917–970, doi:10.1016/j.progpolymsci.2011.01.003. Figure 14.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[6] </a:t>
            </a:r>
            <a:r>
              <a:rPr lang="en-US" sz="1100"/>
              <a:t>"Brownian Motion Diagram." </a:t>
            </a:r>
            <a:r>
              <a:rPr i="1" lang="en-US" sz="1100"/>
              <a:t>ChemistryTalk</a:t>
            </a:r>
            <a:r>
              <a:rPr lang="en-US" sz="1100"/>
              <a:t>, 23 Mar. 2023, chemistrytalk.org/wp-content/uploads/2023/03/Csm_Brownian-Motion_f99de6516a.png.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[7] </a:t>
            </a:r>
            <a:r>
              <a:rPr lang="en-US" sz="1100"/>
              <a:t>"Fractal Dimension Diagram." </a:t>
            </a:r>
            <a:r>
              <a:rPr i="1" lang="en-US" sz="1100"/>
              <a:t>Blogger</a:t>
            </a:r>
            <a:r>
              <a:rPr lang="en-US" sz="1100"/>
              <a:t>, blogger.googleusercontent.com/img/b/R29vZ2xl/AVvXsEiEas3bWFxdqp-NW0-eAafpmMJLNDPpg4iDtTAwkN1yRBtWC5oLhmBnBqV8Q6yGNf2-i8poy4VReq-4xyjw1CmJhwAQG4inWmyMrxrS1iYxgGWBbZ4k8a_aIBrf3_u5FauvrBZP2jq4294r/s1600/fractal_dimension.png.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[8] </a:t>
            </a:r>
            <a:r>
              <a:rPr lang="en-US" sz="1100"/>
              <a:t>"Fractal Pattern Illustration." </a:t>
            </a:r>
            <a:r>
              <a:rPr i="1" lang="en-US" sz="1100"/>
              <a:t>Stack Exchange</a:t>
            </a:r>
            <a:r>
              <a:rPr lang="en-US" sz="1100"/>
              <a:t>, i.sstatic.net/9sLoz.png.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[9] </a:t>
            </a:r>
            <a:r>
              <a:rPr lang="en-US" sz="1100"/>
              <a:t>"Polymer Network Diagram." </a:t>
            </a:r>
            <a:r>
              <a:rPr i="1" lang="en-US" sz="1100"/>
              <a:t>Google Images</a:t>
            </a:r>
            <a:r>
              <a:rPr lang="en-US" sz="1100"/>
              <a:t>, encrypted-tbn0.gstatic.com/images?q=tbn:ANd9GcQvl0fgg0kzDiGX-bM4Cm-42fkKEXta0d_8vA&amp;s.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[10] </a:t>
            </a:r>
            <a:r>
              <a:rPr lang="en-US" sz="1100"/>
              <a:t>"Coordinates Diagtam" </a:t>
            </a:r>
            <a:r>
              <a:rPr i="1" lang="en-US" sz="1100"/>
              <a:t>Stack Exchange</a:t>
            </a:r>
            <a:r>
              <a:rPr lang="en-US" sz="1100"/>
              <a:t>, i.sstatic.net/NkSBY.png.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/>
              <a:t>[11] </a:t>
            </a:r>
            <a:r>
              <a:rPr lang="en-US" sz="1100"/>
              <a:t>"Diffusion-Limited Aggregation." </a:t>
            </a:r>
            <a:r>
              <a:rPr i="1" lang="en-US" sz="1100"/>
              <a:t>Yale University, Gauss Math</a:t>
            </a:r>
            <a:r>
              <a:rPr lang="en-US" sz="1100"/>
              <a:t>, gauss.math.yale.edu/fractals/Panorama/Physics/DLA/DLA.html.</a:t>
            </a:r>
            <a:endParaRPr sz="1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2200" y="4298875"/>
            <a:ext cx="3233150" cy="1810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2200" y="2124300"/>
            <a:ext cx="3233150" cy="2151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2210" y="0"/>
            <a:ext cx="3233141" cy="21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066800" y="1843375"/>
            <a:ext cx="6997200" cy="26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Polymers are instrumental in modern science due to the broad range of applications they possess.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Medical, Packaging, Automotive, Textiles, etc.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Improving Polymers: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Analytical techniques, characterization, developing new materials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/>
              <a:t>Another important way to develop our understanding of polymers is through computer modeling.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Improve speed at which polymers can be evaluated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Study polymer properties</a:t>
            </a:r>
            <a:endParaRPr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Study polymer structures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11461950" y="170490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11461950" y="3856425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[2]</a:t>
            </a:r>
            <a:endParaRPr/>
          </a:p>
        </p:txBody>
      </p:sp>
      <p:sp>
        <p:nvSpPr>
          <p:cNvPr id="119" name="Google Shape;119;p17"/>
          <p:cNvSpPr txBox="1"/>
          <p:nvPr/>
        </p:nvSpPr>
        <p:spPr>
          <a:xfrm>
            <a:off x="11461950" y="569005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[3]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150" y="0"/>
            <a:ext cx="3823200" cy="171997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1066800" y="1843375"/>
            <a:ext cx="6997200" cy="395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My focus will be on the growth and aggregation of polymer chains.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Polymer chains grow via step growth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Throughout the course of many polymer chain growths, the polymers tend to aggregate together to form clusters.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>
                <a:solidFill>
                  <a:schemeClr val="dk1"/>
                </a:solidFill>
              </a:rPr>
              <a:t>These clusters tend to grow in a fractal pattern similar to that of a snowflake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By improving our understanding of polymer growth, we can further optimize their properties to create more effective polymers.</a:t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8"/>
          <p:cNvSpPr txBox="1"/>
          <p:nvPr/>
        </p:nvSpPr>
        <p:spPr>
          <a:xfrm>
            <a:off x="11461950" y="129540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[4]</a:t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4000" y="4322465"/>
            <a:ext cx="3901350" cy="161368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1461950" y="565560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1066800" y="1066800"/>
            <a:ext cx="101337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1066800" y="1843375"/>
            <a:ext cx="10133700" cy="23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ctr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Develop a code that simulates polymer chain growth via Brownian Motion.</a:t>
            </a:r>
            <a:endParaRPr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Iterate through many polymer chain growths and record each iteration.</a:t>
            </a:r>
            <a:endParaRPr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Have these individual polymer chains stick together when the random walks collide.</a:t>
            </a:r>
            <a:endParaRPr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Plot the resulting diffusion-limited aggregate (DLA).</a:t>
            </a:r>
            <a:endParaRPr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Find</a:t>
            </a:r>
            <a:r>
              <a:rPr lang="en-US"/>
              <a:t> the Radius of Gyration (Rg)</a:t>
            </a:r>
            <a:endParaRPr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Find the Mean Squared End-to-End Distance (MSD)</a:t>
            </a:r>
            <a:endParaRPr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Find the Fractal Dimension (FD)</a:t>
            </a:r>
            <a:endParaRPr/>
          </a:p>
        </p:txBody>
      </p:sp>
      <p:sp>
        <p:nvSpPr>
          <p:cNvPr id="139" name="Google Shape;139;p19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421" y="4037202"/>
            <a:ext cx="3261356" cy="184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2559925" y="5399338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[6]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4600" y="4641500"/>
            <a:ext cx="2442400" cy="11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1350" y="4663200"/>
            <a:ext cx="3101927" cy="106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8175650" y="5399338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[8]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5094150" y="5504888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[7]</a:t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2800" y="3755905"/>
            <a:ext cx="2197550" cy="2168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10873500" y="5504888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[9]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209725" y="1572925"/>
            <a:ext cx="5757000" cy="43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/>
              <a:t>Initialization</a:t>
            </a:r>
            <a:endParaRPr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First function is purely for generating a random number.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Second function is main function where all computations occur.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Value for “n” is customizable based on how many polymer chain growths you want to simulate.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DLAx and DLAy </a:t>
            </a:r>
            <a:r>
              <a:rPr lang="en-US" sz="1900"/>
              <a:t>track</a:t>
            </a:r>
            <a:r>
              <a:rPr lang="en-US" sz="1900"/>
              <a:t> positional values for the polymer chains.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Generating a random number allows for the first polymer chain spawn randomly: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x=rcos(Θ) and y=rsin(Θ)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US" sz="1900">
                <a:solidFill>
                  <a:schemeClr val="dk1"/>
                </a:solidFill>
              </a:rPr>
              <a:t>Randomly selecting Θ between 0 and 2𝜋 allows for initial x and y coordinates for generation to be truly randomized.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725" y="1231350"/>
            <a:ext cx="5998076" cy="43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19755" r="14041" t="0"/>
          <a:stretch/>
        </p:blipFill>
        <p:spPr>
          <a:xfrm>
            <a:off x="7655125" y="3993525"/>
            <a:ext cx="3281607" cy="278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209725" y="1572925"/>
            <a:ext cx="5757000" cy="43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/>
              <a:t>Brownian Motion Chain Growth</a:t>
            </a:r>
            <a:endParaRPr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While loop to continue the main functions procedure until the specified number of polymer chains have been simulated.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Random theta here is generated to determine direction of the step the polymer chain grows in.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“np.hypot” is a compact form of the distance formula r=(x</a:t>
            </a:r>
            <a:r>
              <a:rPr baseline="30000" lang="en-US" sz="1900"/>
              <a:t>2</a:t>
            </a:r>
            <a:r>
              <a:rPr lang="en-US" sz="1900"/>
              <a:t>+y</a:t>
            </a:r>
            <a:r>
              <a:rPr baseline="30000" lang="en-US" sz="1900"/>
              <a:t>2</a:t>
            </a:r>
            <a:r>
              <a:rPr lang="en-US" sz="1900"/>
              <a:t>)</a:t>
            </a:r>
            <a:r>
              <a:rPr baseline="30000" lang="en-US" sz="1900"/>
              <a:t>½</a:t>
            </a:r>
            <a:r>
              <a:rPr lang="en-US" sz="1900"/>
              <a:t>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If statement to check distance </a:t>
            </a:r>
            <a:r>
              <a:rPr lang="en-US" sz="1900"/>
              <a:t>between</a:t>
            </a:r>
            <a:r>
              <a:rPr lang="en-US" sz="1900"/>
              <a:t> currently generating polymer and existing polymer.</a:t>
            </a:r>
            <a:endParaRPr sz="1900"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725" y="1039525"/>
            <a:ext cx="6005225" cy="29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10433325" y="643860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[10]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 flipH="1">
            <a:off x="9351300" y="4820850"/>
            <a:ext cx="157500" cy="1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9178350" y="4662875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 flipH="1">
            <a:off x="9443000" y="5539363"/>
            <a:ext cx="157500" cy="1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 flipH="1">
            <a:off x="10275825" y="4944600"/>
            <a:ext cx="157500" cy="19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 txBox="1"/>
          <p:nvPr/>
        </p:nvSpPr>
        <p:spPr>
          <a:xfrm>
            <a:off x="10275825" y="491615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</a:t>
            </a:r>
            <a:endParaRPr/>
          </a:p>
        </p:txBody>
      </p:sp>
      <p:sp>
        <p:nvSpPr>
          <p:cNvPr id="173" name="Google Shape;173;p21"/>
          <p:cNvSpPr txBox="1"/>
          <p:nvPr/>
        </p:nvSpPr>
        <p:spPr>
          <a:xfrm>
            <a:off x="9443000" y="5539375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209725" y="1572925"/>
            <a:ext cx="5757000" cy="43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/>
              <a:t>Forming Aggregate and Resetting</a:t>
            </a:r>
            <a:endParaRPr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If </a:t>
            </a:r>
            <a:r>
              <a:rPr lang="en-US" sz="1900"/>
              <a:t>statement</a:t>
            </a:r>
            <a:r>
              <a:rPr lang="en-US" sz="1900"/>
              <a:t> that if the monomer of current chain is too close to the monomer of another, they conjoin and kill the growth of that monomer.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Checks to see if the radius has been pushed outwards, updates max/kill/seed radii.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Increases cluster count variable and spawns new polymer chain growth.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Another If statement to account for if polymer chain </a:t>
            </a:r>
            <a:r>
              <a:rPr lang="en-US" sz="1900"/>
              <a:t>extends</a:t>
            </a:r>
            <a:r>
              <a:rPr lang="en-US" sz="1900"/>
              <a:t> past “kill” radius.</a:t>
            </a:r>
            <a:endParaRPr sz="1900"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725" y="1676400"/>
            <a:ext cx="5996775" cy="303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6724" y="4707625"/>
            <a:ext cx="5996774" cy="7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209725" y="1572925"/>
            <a:ext cx="5757000" cy="439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/>
              <a:t>Graphing</a:t>
            </a:r>
            <a:r>
              <a:rPr lang="en-US" sz="1900" u="sng"/>
              <a:t> and Calculations</a:t>
            </a:r>
            <a:endParaRPr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Equations used to calculate Rg.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Equation used to calculate MSD.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Scatter plot used to picture the overall aggregate of polymer chains.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np.polyfit and np.polyval to generate the parameters for plotting the line of best fit for fractal dimension with scatter plot of actual data for comparison.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Finally call the main function to execute!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 rotWithShape="1">
          <a:blip r:embed="rId3">
            <a:alphaModFix/>
          </a:blip>
          <a:srcRect b="0" l="0" r="0" t="1302"/>
          <a:stretch/>
        </p:blipFill>
        <p:spPr>
          <a:xfrm>
            <a:off x="5966725" y="1548175"/>
            <a:ext cx="5988975" cy="376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250" y="481375"/>
            <a:ext cx="3101927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013" y="5309825"/>
            <a:ext cx="2442400" cy="11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066800" y="1066800"/>
            <a:ext cx="10058400" cy="105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209725" y="1572925"/>
            <a:ext cx="5757000" cy="442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u="sng"/>
              <a:t>DLA Imaging and FD Trend</a:t>
            </a:r>
            <a:endParaRPr sz="1900" u="sng"/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Great fractal imaging, can see individual polymer chain growths combining into one DLA.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Plotting ln(R) vs ln(N) gives the fractal dimension D as the slope.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D=1.77 in this case, high degree of fractalization.</a:t>
            </a:r>
            <a:endParaRPr sz="1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2" name="Google Shape;202;p24"/>
          <p:cNvSpPr txBox="1"/>
          <p:nvPr>
            <p:ph idx="12" type="sldNum"/>
          </p:nvPr>
        </p:nvSpPr>
        <p:spPr>
          <a:xfrm>
            <a:off x="8457156" y="6286521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5200" y="0"/>
            <a:ext cx="4622840" cy="442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25" y="4428875"/>
            <a:ext cx="3703011" cy="242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9850" y="4633175"/>
            <a:ext cx="2385275" cy="22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4199850" y="6438600"/>
            <a:ext cx="5034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E9DD8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