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eg"/>
  <Override PartName="/ppt/notesSlides/notesSlide1.xml" ContentType="application/vnd.openxmlformats-officedocument.presentationml.notesSlide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notesSlides/notesSlide2.xml" ContentType="application/vnd.openxmlformats-officedocument.presentationml.notesSlide+xml"/>
  <Override PartName="/ppt/media/image24.jpg" ContentType="image/jpeg"/>
  <Override PartName="/ppt/notesSlides/notesSlide3.xml" ContentType="application/vnd.openxmlformats-officedocument.presentationml.notesSlide+xml"/>
  <Override PartName="/ppt/media/image25.jpg" ContentType="image/jpeg"/>
  <Override PartName="/ppt/notesSlides/notesSlide4.xml" ContentType="application/vnd.openxmlformats-officedocument.presentationml.notesSlide+xml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  <p:sldMasterId id="2147483676" r:id="rId3"/>
  </p:sldMasterIdLst>
  <p:notesMasterIdLst>
    <p:notesMasterId r:id="rId25"/>
  </p:notesMasterIdLst>
  <p:handoutMasterIdLst>
    <p:handoutMasterId r:id="rId26"/>
  </p:handoutMasterIdLst>
  <p:sldIdLst>
    <p:sldId id="3584" r:id="rId4"/>
    <p:sldId id="3758" r:id="rId5"/>
    <p:sldId id="3729" r:id="rId6"/>
    <p:sldId id="3747" r:id="rId7"/>
    <p:sldId id="3770" r:id="rId8"/>
    <p:sldId id="3759" r:id="rId9"/>
    <p:sldId id="3760" r:id="rId10"/>
    <p:sldId id="3761" r:id="rId11"/>
    <p:sldId id="3762" r:id="rId12"/>
    <p:sldId id="3771" r:id="rId13"/>
    <p:sldId id="3763" r:id="rId14"/>
    <p:sldId id="3764" r:id="rId15"/>
    <p:sldId id="3765" r:id="rId16"/>
    <p:sldId id="3766" r:id="rId17"/>
    <p:sldId id="3773" r:id="rId18"/>
    <p:sldId id="3774" r:id="rId19"/>
    <p:sldId id="3767" r:id="rId20"/>
    <p:sldId id="3768" r:id="rId21"/>
    <p:sldId id="3769" r:id="rId22"/>
    <p:sldId id="3775" r:id="rId23"/>
    <p:sldId id="3772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5BA898-F7AF-435C-A8A2-39540872AA91}">
          <p14:sldIdLst/>
        </p14:section>
        <p14:section name="Untitled Section" id="{7AA699FB-AF75-49CF-B89D-DDDB669B3F1E}">
          <p14:sldIdLst>
            <p14:sldId id="3584"/>
            <p14:sldId id="3758"/>
            <p14:sldId id="3729"/>
            <p14:sldId id="3747"/>
            <p14:sldId id="3770"/>
            <p14:sldId id="3759"/>
            <p14:sldId id="3760"/>
            <p14:sldId id="3761"/>
            <p14:sldId id="3762"/>
            <p14:sldId id="3771"/>
            <p14:sldId id="3763"/>
            <p14:sldId id="3764"/>
            <p14:sldId id="3765"/>
            <p14:sldId id="3766"/>
            <p14:sldId id="3773"/>
            <p14:sldId id="3774"/>
            <p14:sldId id="3767"/>
            <p14:sldId id="3768"/>
            <p14:sldId id="3769"/>
            <p14:sldId id="3775"/>
            <p14:sldId id="37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ejin Kim" initials="TK" lastIdx="1" clrIdx="0">
    <p:extLst>
      <p:ext uri="{19B8F6BF-5375-455C-9EA6-DF929625EA0E}">
        <p15:presenceInfo xmlns:p15="http://schemas.microsoft.com/office/powerpoint/2012/main" userId="Taejin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4746" autoAdjust="0"/>
  </p:normalViewPr>
  <p:slideViewPr>
    <p:cSldViewPr snapToGrid="0" showGuides="1">
      <p:cViewPr varScale="1">
        <p:scale>
          <a:sx n="81" d="100"/>
          <a:sy n="81" d="100"/>
        </p:scale>
        <p:origin x="955" y="53"/>
      </p:cViewPr>
      <p:guideLst>
        <p:guide orient="horz" pos="42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DAE10897-2481-4801-AAD4-24D52A72D1C1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DC87455-7F0A-4115-88AE-B3FD085A6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05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201D3E95-9D71-4FDB-96A2-93C08BA7BF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DBAB32E-4BAF-49DC-BCC3-9C3580B34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96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1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D4685-14FA-08C7-C6F5-EB57E43D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F0532-F7AE-9753-D950-3C769794D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741EF-4ABE-4B8F-8DA0-2652069C7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690B5-A817-506C-1E92-A8E4F4A2A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557EE-A9D3-10F1-FF49-58B243F92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BA13-13CF-391D-0261-FA51030E2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1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19" y="-5881"/>
            <a:ext cx="12218220" cy="6872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7783" y="1904962"/>
            <a:ext cx="10515600" cy="30527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70000"/>
              </a:lnSpc>
              <a:defRPr sz="6000" b="0" i="0">
                <a:solidFill>
                  <a:schemeClr val="bg1"/>
                </a:solidFill>
                <a:latin typeface="Effra Heavy" charset="0"/>
                <a:ea typeface="Effra Heavy" charset="0"/>
                <a:cs typeface="Effra Heavy" charset="0"/>
              </a:defRPr>
            </a:lvl1pPr>
          </a:lstStyle>
          <a:p>
            <a:r>
              <a:rPr lang="en-US" dirty="0"/>
              <a:t>CHANGING</a:t>
            </a:r>
            <a:br>
              <a:rPr lang="en-US" dirty="0"/>
            </a:br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GREAT,</a:t>
            </a:r>
            <a:br>
              <a:rPr lang="en-US" dirty="0"/>
            </a:br>
            <a:r>
              <a:rPr lang="en-US" dirty="0"/>
              <a:t>BIG</a:t>
            </a:r>
            <a:br>
              <a:rPr lang="en-US" dirty="0"/>
            </a:br>
            <a:r>
              <a:rPr lang="en-US" dirty="0"/>
              <a:t>WORLD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02365" y="642921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 b="1" i="0">
                <a:solidFill>
                  <a:schemeClr val="bg1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</a:lstStyle>
          <a:p>
            <a:fld id="{935F4044-894B-B74C-BA70-A76DFBF026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360394"/>
            <a:ext cx="1040967" cy="292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7985"/>
            <a:ext cx="2490639" cy="31943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838201" y="6241200"/>
            <a:ext cx="10520908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2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5090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8308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05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473013"/>
            <a:ext cx="6962384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7000" b="1" i="0">
                <a:solidFill>
                  <a:schemeClr val="bg1"/>
                </a:solidFill>
                <a:latin typeface="Effra Heavy" panose="020B0603020203020204" pitchFamily="34" charset="0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4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3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060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71644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2658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057289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570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859706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7341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67341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9843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4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0097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20800"/>
            <a:ext cx="5271052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804335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161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20800"/>
            <a:ext cx="2587487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589575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29934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5715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603008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20800"/>
            <a:ext cx="2587487" cy="2112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29726"/>
            <a:ext cx="2587487" cy="2134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933471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 &amp; Headshot Photo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78901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3946972-D9BC-6947-83DC-1E81FA9AE611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1919222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AE7E2C5-6E3C-204A-9FB6-8DE59945F4BF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595164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627001-6303-744A-99BD-45BDA9C0F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19222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0375D4-0094-7A46-99AA-81B1D92931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77925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8FAB14-FAEB-5547-A79E-FCEEB169777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98127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A90A10-C49B-A54A-9F09-E8AC9256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100584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656016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4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20800"/>
            <a:ext cx="10038080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9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729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417649-2551-0F49-BB28-B6B91E62181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95833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F3B1665-3B35-5443-BC76-04114799C49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5832" y="5493336"/>
            <a:ext cx="4949687" cy="350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3889638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5090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8308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73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473013"/>
            <a:ext cx="6962384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7000" b="1" i="0">
                <a:solidFill>
                  <a:schemeClr val="bg1"/>
                </a:solidFill>
                <a:latin typeface="Effra Heavy" panose="020B0603020203020204" pitchFamily="34" charset="0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970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0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16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060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974614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2658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918739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570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3310990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7341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67341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365855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0097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20800"/>
            <a:ext cx="5271052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932884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161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20800"/>
            <a:ext cx="2587487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589575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596081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25715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20800"/>
            <a:ext cx="2603008" cy="4343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20800"/>
            <a:ext cx="2587487" cy="21127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29726"/>
            <a:ext cx="2587487" cy="2134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16178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 &amp; Headshot Photo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78901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D3946972-D9BC-6947-83DC-1E81FA9AE611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1919222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AE7E2C5-6E3C-204A-9FB6-8DE59945F4BF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595164" y="226612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627001-6303-744A-99BD-45BDA9C0FE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19222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40375D4-0094-7A46-99AA-81B1D929311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777925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F8FAB14-FAEB-5547-A79E-FCEEB169777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98127" y="5076074"/>
            <a:ext cx="2603008" cy="56433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 b="1" i="0">
                <a:solidFill>
                  <a:srgbClr val="AB1500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A90A10-C49B-A54A-9F09-E8AC9256E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1371601"/>
            <a:ext cx="10058400" cy="5715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Effra" panose="020B0603020203020204" pitchFamily="34" charset="0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6851685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87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20800"/>
            <a:ext cx="10038080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0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729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87120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417649-2551-0F49-BB28-B6B91E62181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95833" y="1315720"/>
            <a:ext cx="4926496" cy="4010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Museo Slab 300" charset="0"/>
                <a:ea typeface="Museo Slab 300" charset="0"/>
                <a:cs typeface="Museo Slab 300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F3B1665-3B35-5443-BC76-04114799C49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195832" y="5493336"/>
            <a:ext cx="4949687" cy="350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Museo Slab 700" panose="02000000000000000000" pitchFamily="2" charset="77"/>
              </a:defRPr>
            </a:lvl1pPr>
            <a:lvl2pPr marL="11113" indent="0" algn="ctr">
              <a:buFont typeface="Arial" panose="020B0604020202020204" pitchFamily="34" charset="0"/>
              <a:buNone/>
              <a:tabLst/>
              <a:defRPr sz="1600" b="0" i="0">
                <a:solidFill>
                  <a:schemeClr val="tx1"/>
                </a:solidFill>
                <a:latin typeface="Museo Slab 300" panose="02000000000000000000" pitchFamily="2" charset="77"/>
              </a:defRPr>
            </a:lvl2pPr>
            <a:lvl3pPr marL="236537" indent="0" algn="ctr">
              <a:buFontTx/>
              <a:buNone/>
              <a:tabLst/>
              <a:defRPr sz="2000" b="0" i="0">
                <a:solidFill>
                  <a:schemeClr val="tx1"/>
                </a:solidFill>
                <a:latin typeface="Museo Slab 300" panose="02000000000000000000" pitchFamily="2" charset="77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368152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7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7.jp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6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19" Type="http://schemas.openxmlformats.org/officeDocument/2006/relationships/image" Target="../media/image7.jpg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7C53-3815-4CE5-8A6A-64AB74320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Museo Slab 900" panose="02000000000000000000" pitchFamily="2" charset="77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50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>
          <p15:clr>
            <a:srgbClr val="F26B43"/>
          </p15:clr>
        </p15:guide>
        <p15:guide id="2" pos="7008">
          <p15:clr>
            <a:srgbClr val="F26B43"/>
          </p15:clr>
        </p15:guide>
        <p15:guide id="3" orient="horz" pos="81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Museo Slab 900" panose="02000000000000000000" pitchFamily="2" charset="77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5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>
          <p15:clr>
            <a:srgbClr val="F26B43"/>
          </p15:clr>
        </p15:guide>
        <p15:guide id="2" pos="7008">
          <p15:clr>
            <a:srgbClr val="F26B43"/>
          </p15:clr>
        </p15:guide>
        <p15:guide id="3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049F6F-A8B4-6A33-17B2-ABFD24351AF5}"/>
              </a:ext>
            </a:extLst>
          </p:cNvPr>
          <p:cNvSpPr txBox="1"/>
          <p:nvPr/>
        </p:nvSpPr>
        <p:spPr>
          <a:xfrm>
            <a:off x="333142" y="1196106"/>
            <a:ext cx="112213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studies on BN Materials: the role of h-BN and BNNT as supports for </a:t>
            </a:r>
            <a:r>
              <a:rPr lang="en-US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TMOx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catalyst in CO oxidation.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6F093-04A4-FBBA-722E-60261F42B63F}"/>
              </a:ext>
            </a:extLst>
          </p:cNvPr>
          <p:cNvSpPr/>
          <p:nvPr/>
        </p:nvSpPr>
        <p:spPr>
          <a:xfrm>
            <a:off x="3684402" y="2858611"/>
            <a:ext cx="4332133" cy="2132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Ashraful Islam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Ph.D. student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Science and Chemical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Stony Brook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54CF5-9A2F-75E3-C13B-F558BBCE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F4044-894B-B74C-BA70-A76DFBF026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4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AE43B-1F0A-955B-23B1-748142B1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5DE2A1-F1A2-E5DD-AB1B-A4A5EE36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54" y="0"/>
            <a:ext cx="11462994" cy="933254"/>
          </a:xfrm>
          <a:solidFill>
            <a:srgbClr val="C00000"/>
          </a:solidFill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CO conversion vs Temperature graph</a:t>
            </a:r>
            <a:endParaRPr lang="en-US" sz="3600" dirty="0"/>
          </a:p>
        </p:txBody>
      </p:sp>
      <p:pic>
        <p:nvPicPr>
          <p:cNvPr id="10" name="Picture 9" descr="A graph showing the temperature of a temperature&#10;&#10;AI-generated content may be incorrect.">
            <a:extLst>
              <a:ext uri="{FF2B5EF4-FFF2-40B4-BE49-F238E27FC236}">
                <a16:creationId xmlns:a16="http://schemas.microsoft.com/office/drawing/2014/main" id="{16B17FFC-E494-0651-EEC1-0293F4E1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253"/>
            <a:ext cx="6570482" cy="5081047"/>
          </a:xfrm>
          <a:prstGeom prst="rect">
            <a:avLst/>
          </a:prstGeom>
        </p:spPr>
      </p:pic>
      <p:pic>
        <p:nvPicPr>
          <p:cNvPr id="12" name="Picture 1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86FE457-745C-BDD9-24BB-7A7BBD033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11" y="933252"/>
            <a:ext cx="5772189" cy="583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3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C4C03-AB1C-1F20-0F4D-A0F6A814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ACDFC3-C732-CA93-0D54-C4203FEB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0"/>
            <a:ext cx="11462994" cy="876693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Reaction Order using the Integral Method.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E01416-C5A9-8FF3-5FE2-7B0225C9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79" y="876693"/>
            <a:ext cx="7277493" cy="510932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determining the reaction order of </a:t>
            </a:r>
          </a:p>
          <a:p>
            <a:pPr algn="ctr">
              <a:lnSpc>
                <a:spcPct val="10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 + O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plot different Concentration Vs Time data and match the best-fitted data with a linear line. 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Vs Time for Zero Order.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ln[Concentration] vs time for 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reaction.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1/[Concentration] vs t for 2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reaction.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5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A2103-3C48-0CB1-4832-6A5A676E2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527B6-4095-12C7-F314-B49CC765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0"/>
            <a:ext cx="11462994" cy="876693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Reaction Order using the Integral Method.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12D67DA-2937-38CE-822E-D194FF04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" y="551467"/>
            <a:ext cx="7635712" cy="6285367"/>
          </a:xfrm>
          <a:prstGeom prst="rect">
            <a:avLst/>
          </a:prstGeom>
        </p:spPr>
      </p:pic>
      <p:pic>
        <p:nvPicPr>
          <p:cNvPr id="7" name="Picture 6" descr="A comparison of a graph&#10;&#10;AI-generated content may be incorrect.">
            <a:extLst>
              <a:ext uri="{FF2B5EF4-FFF2-40B4-BE49-F238E27FC236}">
                <a16:creationId xmlns:a16="http://schemas.microsoft.com/office/drawing/2014/main" id="{B3B23237-714C-2EA3-67A7-E769FC657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9978" r="49354"/>
          <a:stretch/>
        </p:blipFill>
        <p:spPr>
          <a:xfrm>
            <a:off x="7682845" y="551467"/>
            <a:ext cx="4221064" cy="55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BFAC-5CE7-84C5-4AD4-433119BC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A21E8-D928-6C66-7B13-FD0DAAC8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"/>
            <a:ext cx="11462994" cy="720758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Reaction Order using the Integral Method.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5B45A0-C6AE-B97A-0C17-80077F33B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8" y="720758"/>
            <a:ext cx="9232416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19A4C-F920-7BFD-67A0-CBA0A356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107CAE-6BE5-BCCE-7B18-46B2D53B6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0"/>
            <a:ext cx="11462994" cy="876693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Reaction Order using the Integral Method.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3" name="Picture 2" descr="A comparison of a graph&#10;&#10;AI-generated content may be incorrect.">
            <a:extLst>
              <a:ext uri="{FF2B5EF4-FFF2-40B4-BE49-F238E27FC236}">
                <a16:creationId xmlns:a16="http://schemas.microsoft.com/office/drawing/2014/main" id="{5C2125CF-26EC-781B-ADD8-FFFF4291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7" y="548530"/>
            <a:ext cx="7812085" cy="5862102"/>
          </a:xfrm>
          <a:prstGeom prst="rect">
            <a:avLst/>
          </a:prstGeom>
        </p:spPr>
      </p:pic>
      <p:pic>
        <p:nvPicPr>
          <p:cNvPr id="9" name="Picture 8" descr="A graph with a line graph&#10;&#10;AI-generated content may be incorrect.">
            <a:extLst>
              <a:ext uri="{FF2B5EF4-FFF2-40B4-BE49-F238E27FC236}">
                <a16:creationId xmlns:a16="http://schemas.microsoft.com/office/drawing/2014/main" id="{F3CEB690-C6ED-241D-A990-50B2FD52F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673" y="548530"/>
            <a:ext cx="3754829" cy="58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1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7FE90-F81F-367A-D3C1-1CE64CA37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09C57A-F42D-8053-9B53-8516AFF6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7" y="9021"/>
            <a:ext cx="11462994" cy="876693"/>
          </a:xfrm>
          <a:solidFill>
            <a:srgbClr val="C00000"/>
          </a:solidFill>
        </p:spPr>
        <p:txBody>
          <a:bodyPr/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5CD0E7-C4C5-5D94-FFDB-D5746888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4" y="9021"/>
            <a:ext cx="5877966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8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582BA-9FFE-D9FB-8A06-B22B42BB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21DEE5-2AB0-E254-8B4B-75951A6C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7" y="9021"/>
            <a:ext cx="11462994" cy="688563"/>
          </a:xfrm>
          <a:solidFill>
            <a:srgbClr val="C00000"/>
          </a:solidFill>
        </p:spPr>
        <p:txBody>
          <a:bodyPr/>
          <a:lstStyle/>
          <a:p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Plots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0BC1F68B-1A6D-1974-81AC-032F439F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7" y="697584"/>
            <a:ext cx="11302740" cy="48292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06F17A-2EB1-1057-134F-E71506B3F5A9}"/>
              </a:ext>
            </a:extLst>
          </p:cNvPr>
          <p:cNvSpPr/>
          <p:nvPr/>
        </p:nvSpPr>
        <p:spPr>
          <a:xfrm>
            <a:off x="122547" y="5499361"/>
            <a:ext cx="11726946" cy="1322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 a zero-order plot, C</a:t>
            </a:r>
            <a:r>
              <a:rPr lang="en-US" b="1" baseline="-25000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vs Time, the Residual values are spread within +1 to -1 range. The residual values for 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order plot are spread 2 to -1, while for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order, these values are spread between -40 to 60. Residual plot for zero order shows the least deviation concerning other plots. </a:t>
            </a:r>
          </a:p>
        </p:txBody>
      </p:sp>
    </p:spTree>
    <p:extLst>
      <p:ext uri="{BB962C8B-B14F-4D97-AF65-F5344CB8AC3E}">
        <p14:creationId xmlns:p14="http://schemas.microsoft.com/office/powerpoint/2010/main" val="145967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B59E7-F90F-446D-E291-C45B10E5D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90F9D9-20B9-6BA8-3F6F-ACD12F73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0"/>
            <a:ext cx="11462994" cy="876693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Reaction Order using the Integral Method.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8D1A83-573C-2A4D-CA1F-5281A3EB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80" y="961534"/>
            <a:ext cx="5071620" cy="48642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</a:p>
          <a:p>
            <a:pPr>
              <a:lnSpc>
                <a:spcPct val="100000"/>
              </a:lnSpc>
            </a:pPr>
            <a:endParaRPr lang="en-US" sz="24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Vs Time plot is fitted the most compared to the other two plots with an R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0.86 for Zero Order.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 for zero order shows less deviation than other plots.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order of CO oxidation over 3wt%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CoOx-hBN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catalyst is zero order with respect to CO.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Rate Constant K is 0.0243 mol/min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omparison of a graph&#10;&#10;AI-generated content may be incorrect.">
            <a:extLst>
              <a:ext uri="{FF2B5EF4-FFF2-40B4-BE49-F238E27FC236}">
                <a16:creationId xmlns:a16="http://schemas.microsoft.com/office/drawing/2014/main" id="{43185329-663D-EDF2-18FF-94D1DCD3B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9978" r="49354"/>
          <a:stretch/>
        </p:blipFill>
        <p:spPr>
          <a:xfrm>
            <a:off x="6146277" y="599741"/>
            <a:ext cx="5923175" cy="60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4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1EEC5-8CF0-786C-EB62-6281BA9A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73120-43EC-E47D-E2D4-18665D12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0"/>
            <a:ext cx="11462994" cy="876693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Amount of Catalyst in PBR by numerical Integration.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A9C7D9-BA6A-75C6-06C4-E24CC6DC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780" y="961534"/>
            <a:ext cx="5071620" cy="4864231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Conversion, x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area under the curve, we need to use Numerical Integration method.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Simpson method, we calculated the area.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area is the required amount of catalyst for 80% conversion in PBR.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8D79382-A040-0A64-E31B-6C0F2D4D3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92" y="910590"/>
            <a:ext cx="5692140" cy="558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4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974E-E8E9-9F5C-E310-EA9DE5AD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58CCDB-0759-8B88-EF7C-767182FB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0"/>
            <a:ext cx="11462994" cy="876693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volume of PFR by numerical Integration.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10" name="Picture 9" descr="A graph with a blue line&#10;&#10;AI-generated content may be incorrect.">
            <a:extLst>
              <a:ext uri="{FF2B5EF4-FFF2-40B4-BE49-F238E27FC236}">
                <a16:creationId xmlns:a16="http://schemas.microsoft.com/office/drawing/2014/main" id="{791714C6-B034-CA63-52E9-57902D7A2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196" y="1068371"/>
            <a:ext cx="671322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0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2F0E2-DE44-ECB1-B6CF-299534EB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63C37B-9C88-BA45-F27E-0C7F0B262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1881469"/>
            <a:ext cx="10311353" cy="32278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physicochemical properties of metal oxide supported on h-BN catalyst.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TMOx-hBN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catalyst using OP-CVD method(TM= Co, Ni, Cu, Fe).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relations between the Dispersion and Distribution of metal nanoparticles on h-BN support.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h-BN and BNNT support effect on the catalytic performance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TMOx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catalyst on CO oxidation.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6E5456-BF2C-784A-1BB8-282169AD3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6817"/>
            <a:ext cx="10058400" cy="71465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434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EEDA-2B5F-4B9B-2143-EFE853AB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DEC7A4-0303-749F-67D5-50299001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"/>
            <a:ext cx="11462994" cy="876692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Characterization_Raman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Spectra analysis.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8224DA1-A9FB-5847-4031-950F50DE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7" y="876693"/>
            <a:ext cx="6682740" cy="5721952"/>
          </a:xfrm>
          <a:prstGeom prst="rect">
            <a:avLst/>
          </a:prstGeom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4BDF1627-2179-CE42-345E-FFE3801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09" y="1301347"/>
            <a:ext cx="7994596" cy="52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02940-B34F-A9A6-8AC3-47C336AF3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8024EC-A4DA-DBF3-03C2-891F661C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799" y="1881470"/>
            <a:ext cx="10311353" cy="23983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helped to handle my experimental data and complete calculations easily.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visualizing data in numerous ways.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ODEs and numerical integration to calculate reactor volume and amount of catalyst by Python is helpful for my research.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EE0A82-66D9-A91D-8E0A-155C1B68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6817"/>
            <a:ext cx="10058400" cy="714652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688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2F3B4F-1876-83B6-D0F9-9C3A7D895EB3}"/>
              </a:ext>
            </a:extLst>
          </p:cNvPr>
          <p:cNvSpPr/>
          <p:nvPr/>
        </p:nvSpPr>
        <p:spPr>
          <a:xfrm>
            <a:off x="1036810" y="1504168"/>
            <a:ext cx="10638692" cy="2444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325686-129C-1D86-5904-9B884F12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462" y="1763586"/>
            <a:ext cx="7380160" cy="4069043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High Oxidation resistance ( starts oxidation at 950-1000 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⁰C in air).</a:t>
            </a:r>
            <a:endParaRPr lang="en-US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High thermal conductivity and stability (stable up to 800 ⁰C in air).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mechanical strength (Young modulus 1.1-1.3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Band Gap (around 5 eV) makes BNNT electrically insulating material.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 temperatures and hazardous environments applications.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DF418A-49A5-0505-1DD1-81BF9189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10" y="951279"/>
            <a:ext cx="7156733" cy="8123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pic>
        <p:nvPicPr>
          <p:cNvPr id="4" name="Picture 3" descr="A structure of a cylindrical structure&#10;&#10;AI-generated content may be incorrect.">
            <a:extLst>
              <a:ext uri="{FF2B5EF4-FFF2-40B4-BE49-F238E27FC236}">
                <a16:creationId xmlns:a16="http://schemas.microsoft.com/office/drawing/2014/main" id="{AB6D12A6-823C-AC51-01B6-0C830A2695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91" y="714864"/>
            <a:ext cx="3193059" cy="32569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EB77E-F660-166D-2796-1852A485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 descr="A graphene molecule structure&#10;&#10;AI-generated content may be incorrect.">
            <a:extLst>
              <a:ext uri="{FF2B5EF4-FFF2-40B4-BE49-F238E27FC236}">
                <a16:creationId xmlns:a16="http://schemas.microsoft.com/office/drawing/2014/main" id="{FA0DFCA6-A76B-DC84-DA8E-07B37FCF5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543" y="3700972"/>
            <a:ext cx="3598307" cy="237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6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80DB8-21CE-B02A-3FB7-8D07265EF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773080-07A5-869B-78BC-E8568FADAC45}"/>
              </a:ext>
            </a:extLst>
          </p:cNvPr>
          <p:cNvSpPr/>
          <p:nvPr/>
        </p:nvSpPr>
        <p:spPr>
          <a:xfrm>
            <a:off x="1036810" y="1504168"/>
            <a:ext cx="10638692" cy="2444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911DC6-FDFA-6BA0-4A63-820990847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461" y="1659118"/>
            <a:ext cx="10291097" cy="43928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materials are made up of boron and nitrogen atoms. 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considered chemically stable due to the strong B-N bonds. 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BNNT and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exhibit excellent thermal conductivity. 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b="0" i="0" dirty="0">
              <a:solidFill>
                <a:srgbClr val="001D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BNNT - tubular nanotubes; 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flat, layered sheets. 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BNNT - one-dimensional; 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two-dimensional.  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b="0" i="0" dirty="0">
              <a:solidFill>
                <a:srgbClr val="001D3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66B85C-F787-EB03-1102-FD89F640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61" y="947181"/>
            <a:ext cx="10058400" cy="8123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BNNT and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164085-53FA-6F48-063C-9A3CBDF4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3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E649D-9173-885B-D91C-D0456F32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0C740-FC5C-36D5-E919-49F6A1F9B292}"/>
              </a:ext>
            </a:extLst>
          </p:cNvPr>
          <p:cNvSpPr/>
          <p:nvPr/>
        </p:nvSpPr>
        <p:spPr>
          <a:xfrm>
            <a:off x="1036810" y="1504168"/>
            <a:ext cx="10638692" cy="24442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BBCBDF-8F89-B210-4D4C-7B099471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61" y="947181"/>
            <a:ext cx="10058400" cy="8123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our research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CC250-580F-FAAA-38FC-2C478562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407380-CFD4-1A8D-B646-D35EA858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759488"/>
            <a:ext cx="10058400" cy="3858887"/>
          </a:xfrm>
        </p:spPr>
        <p:txBody>
          <a:bodyPr/>
          <a:lstStyle/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 oxidation is a core reaction in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catalytic converters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used in vehicles.  It converts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toxic CO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exhaust gases into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non-toxic CO</a:t>
            </a:r>
            <a:r>
              <a:rPr lang="en-US" sz="2200" b="1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Treatment of CO emissions from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chemical plants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power plants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refineries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Catalytic filters remove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 from enclosed air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to ensure human safety. </a:t>
            </a:r>
          </a:p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200" b="1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BNNT - potential for nanoelectronics, composites, and drug delivery; </a:t>
            </a:r>
            <a:r>
              <a:rPr lang="en-US" sz="2200" b="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hBN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lubricants, thermal management, and electrical insulation</a:t>
            </a: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</a:pPr>
            <a:endParaRPr lang="en-US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0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F1E2-9D23-CAD9-98C3-4C43FE64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C4000-EAA0-8084-E452-1A5BFE37D486}"/>
              </a:ext>
            </a:extLst>
          </p:cNvPr>
          <p:cNvSpPr/>
          <p:nvPr/>
        </p:nvSpPr>
        <p:spPr>
          <a:xfrm>
            <a:off x="678785" y="1828799"/>
            <a:ext cx="5637174" cy="1366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 Catalyst  by the OP-CVD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test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994D57-4C1D-3395-BC64-E6E7ACBE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61" y="842097"/>
            <a:ext cx="10058400" cy="812307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Section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23D61-04ED-FA74-313B-384CD70A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group of small bottles with labels&#10;&#10;AI-generated content may be incorrect.">
            <a:extLst>
              <a:ext uri="{FF2B5EF4-FFF2-40B4-BE49-F238E27FC236}">
                <a16:creationId xmlns:a16="http://schemas.microsoft.com/office/drawing/2014/main" id="{20DCE284-FA0E-1A29-011C-E3D81F3333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24" y="2969444"/>
            <a:ext cx="3703604" cy="2875176"/>
          </a:xfrm>
          <a:prstGeom prst="rect">
            <a:avLst/>
          </a:prstGeom>
        </p:spPr>
      </p:pic>
      <p:pic>
        <p:nvPicPr>
          <p:cNvPr id="7" name="Picture 6" descr="A bowl of powder in it&#10;&#10;AI-generated content may be incorrect.">
            <a:extLst>
              <a:ext uri="{FF2B5EF4-FFF2-40B4-BE49-F238E27FC236}">
                <a16:creationId xmlns:a16="http://schemas.microsoft.com/office/drawing/2014/main" id="{0F4C6283-FD21-8588-3A2E-7118830B85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21168" r="9665" b="14777"/>
          <a:stretch/>
        </p:blipFill>
        <p:spPr>
          <a:xfrm>
            <a:off x="3563331" y="2969443"/>
            <a:ext cx="3495359" cy="30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E6ACC-0BAF-4C2C-CEB1-ACECC8A0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24FA14-7FB6-6A1F-CB00-B2E6240F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204" y="1466690"/>
            <a:ext cx="10058400" cy="32278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and Extraction by Pandas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Operations by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Plotting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Interpolation and Curve Fitting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A30753-8798-489D-3005-5E0257E1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86215" cy="933254"/>
          </a:xfrm>
          <a:solidFill>
            <a:srgbClr val="C00000"/>
          </a:solidFill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different Python libraries in our research.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179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9C87F-A278-1835-8256-055E0104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A61650-66EA-8048-696C-26FA5EC7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2" y="18854"/>
            <a:ext cx="11462994" cy="933254"/>
          </a:xfrm>
          <a:solidFill>
            <a:srgbClr val="C00000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data from a CSV file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D020854-06A2-EA29-C467-D09F3773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36" y="952108"/>
            <a:ext cx="4447568" cy="5493820"/>
          </a:xfrm>
          <a:prstGeom prst="rect">
            <a:avLst/>
          </a:prstGeom>
        </p:spPr>
      </p:pic>
      <p:pic>
        <p:nvPicPr>
          <p:cNvPr id="9" name="Picture 8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B4BC60B6-88C9-D57F-6694-30E06105C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88" y="1321441"/>
            <a:ext cx="6875891" cy="31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9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CAB99-2B16-6BE0-2DF0-699B24D8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355C3-BDE9-A801-CBA9-301F1E03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34" y="0"/>
            <a:ext cx="11462994" cy="933254"/>
          </a:xfrm>
          <a:solidFill>
            <a:srgbClr val="C00000"/>
          </a:solidFill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 data and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Calibration Curve.</a:t>
            </a:r>
            <a:endParaRPr lang="en-US" sz="3600" dirty="0"/>
          </a:p>
        </p:txBody>
      </p:sp>
      <p:pic>
        <p:nvPicPr>
          <p:cNvPr id="7" name="Picture 6" descr="A graph of a graph showing the number of data&#10;&#10;AI-generated content may be incorrect.">
            <a:extLst>
              <a:ext uri="{FF2B5EF4-FFF2-40B4-BE49-F238E27FC236}">
                <a16:creationId xmlns:a16="http://schemas.microsoft.com/office/drawing/2014/main" id="{A71A4F05-DE27-478A-D2EB-EFF34D960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" y="1256121"/>
            <a:ext cx="5986022" cy="4805314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A535759-25DA-181B-3406-CF68CB019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1" y="519132"/>
            <a:ext cx="5715786" cy="617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9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90355 Powerpoint_Template_BrandFonts_WIDE" id="{5D14662A-8BAA-4A48-8855-CB64C93D5119}" vid="{5D2E4CAD-B484-674D-8639-085B21DC4BDE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90355 Powerpoint_Template_BrandFonts_WIDE" id="{5D14662A-8BAA-4A48-8855-CB64C93D5119}" vid="{5D2E4CAD-B484-674D-8639-085B21DC4BD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25787</TotalTime>
  <Words>739</Words>
  <Application>Microsoft Office PowerPoint</Application>
  <PresentationFormat>Widescreen</PresentationFormat>
  <Paragraphs>94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Effra</vt:lpstr>
      <vt:lpstr>Effra Heavy</vt:lpstr>
      <vt:lpstr>Museo Slab 300</vt:lpstr>
      <vt:lpstr>Museo Slab 700</vt:lpstr>
      <vt:lpstr>Museo Slab 900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Research Objectives  </vt:lpstr>
      <vt:lpstr>Introduction </vt:lpstr>
      <vt:lpstr>Comparison Between BNNT and hBN </vt:lpstr>
      <vt:lpstr>Application of our research </vt:lpstr>
      <vt:lpstr> Experimental Section</vt:lpstr>
      <vt:lpstr>Use of different Python libraries in our research. </vt:lpstr>
      <vt:lpstr>Reading data from a CSV file </vt:lpstr>
      <vt:lpstr>Plotting data and developing a Calibration Curve.</vt:lpstr>
      <vt:lpstr>Plotting CO conversion vs Temperature graph</vt:lpstr>
      <vt:lpstr>Determining Reaction Order using the Integral Method. </vt:lpstr>
      <vt:lpstr>Determining Reaction Order using the Integral Method. </vt:lpstr>
      <vt:lpstr>Determining Reaction Order using the Integral Method. </vt:lpstr>
      <vt:lpstr>Determining Reaction Order using the Integral Method. </vt:lpstr>
      <vt:lpstr> </vt:lpstr>
      <vt:lpstr> Residual Plots </vt:lpstr>
      <vt:lpstr>Determining Reaction Order using the Integral Method. </vt:lpstr>
      <vt:lpstr>Calculating the Amount of Catalyst in PBR by numerical Integration. </vt:lpstr>
      <vt:lpstr>Calculating volume of PFR by numerical Integration. </vt:lpstr>
      <vt:lpstr>Characterization_Raman Spectra analysis. </vt:lpstr>
      <vt:lpstr>Conclusion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TAEJINKIM</dc:creator>
  <cp:lastModifiedBy>Md Ashraful Islam</cp:lastModifiedBy>
  <cp:revision>821</cp:revision>
  <cp:lastPrinted>2014-01-27T18:10:38Z</cp:lastPrinted>
  <dcterms:created xsi:type="dcterms:W3CDTF">2013-09-04T20:12:47Z</dcterms:created>
  <dcterms:modified xsi:type="dcterms:W3CDTF">2025-05-17T01:49:36Z</dcterms:modified>
</cp:coreProperties>
</file>