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58" r:id="rId5"/>
    <p:sldId id="259" r:id="rId6"/>
    <p:sldId id="264" r:id="rId7"/>
    <p:sldId id="265" r:id="rId8"/>
    <p:sldId id="280" r:id="rId9"/>
    <p:sldId id="260" r:id="rId10"/>
    <p:sldId id="261" r:id="rId11"/>
    <p:sldId id="273" r:id="rId12"/>
    <p:sldId id="274" r:id="rId13"/>
    <p:sldId id="275" r:id="rId14"/>
    <p:sldId id="276" r:id="rId15"/>
    <p:sldId id="277" r:id="rId16"/>
    <p:sldId id="278" r:id="rId17"/>
    <p:sldId id="279"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8495C-592C-4A7C-939A-B3BE1CC904C4}" v="306" dt="2025-04-30T18:43:59.97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1" autoAdjust="0"/>
    <p:restoredTop sz="94474" autoAdjust="0"/>
  </p:normalViewPr>
  <p:slideViewPr>
    <p:cSldViewPr snapToGrid="0">
      <p:cViewPr>
        <p:scale>
          <a:sx n="73" d="100"/>
          <a:sy n="73" d="100"/>
        </p:scale>
        <p:origin x="354"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763D2-BABE-4FC0-B742-8BA7584CD32F}"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DFB4D-631E-42B2-BDEA-887893545554}" type="slidenum">
              <a:rPr lang="en-US" smtClean="0"/>
              <a:t>‹#›</a:t>
            </a:fld>
            <a:endParaRPr lang="en-US"/>
          </a:p>
        </p:txBody>
      </p:sp>
    </p:spTree>
    <p:extLst>
      <p:ext uri="{BB962C8B-B14F-4D97-AF65-F5344CB8AC3E}">
        <p14:creationId xmlns:p14="http://schemas.microsoft.com/office/powerpoint/2010/main" val="194515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0" dirty="0"/>
              <a:t>Raman spectroscopy is a powerful tool for analyzing the vibrational modes of atoms in a material. When a material is hit with a laser, most light scatters without changing energy, but a small fraction undergoes an energy shift due to interactions with molecular vibrations.</a:t>
            </a:r>
          </a:p>
          <a:p>
            <a:r>
              <a:rPr lang="en-US" b="0" dirty="0"/>
              <a:t>This shift is called the Raman shift, and it provides a fingerprint of the material’s structure.</a:t>
            </a:r>
          </a:p>
          <a:p>
            <a:pPr>
              <a:buNone/>
            </a:pPr>
            <a:endParaRPr lang="en-US" b="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b="0" dirty="0">
                <a:latin typeface="Times New Roman" panose="02020603050405020304" pitchFamily="18" charset="0"/>
                <a:cs typeface="Times New Roman" panose="02020603050405020304" pitchFamily="18" charset="0"/>
              </a:rPr>
              <a:t>The shift is relative to the incident laser light. We look at how much energy the scattered light gained or lost.</a:t>
            </a:r>
          </a:p>
          <a:p>
            <a:pPr>
              <a:buFont typeface="Arial" panose="020B0604020202020204" pitchFamily="34" charset="0"/>
              <a:buNone/>
            </a:pPr>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BDFB4D-631E-42B2-BDEA-887893545554}" type="slidenum">
              <a:rPr lang="en-US" smtClean="0"/>
              <a:t>2</a:t>
            </a:fld>
            <a:endParaRPr lang="en-US"/>
          </a:p>
        </p:txBody>
      </p:sp>
    </p:spTree>
    <p:extLst>
      <p:ext uri="{BB962C8B-B14F-4D97-AF65-F5344CB8AC3E}">
        <p14:creationId xmlns:p14="http://schemas.microsoft.com/office/powerpoint/2010/main" val="2628836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then fill in a 2-D map with the highest intensity in the A and C peak region</a:t>
            </a:r>
          </a:p>
        </p:txBody>
      </p:sp>
      <p:sp>
        <p:nvSpPr>
          <p:cNvPr id="4" name="Slide Number Placeholder 3"/>
          <p:cNvSpPr>
            <a:spLocks noGrp="1"/>
          </p:cNvSpPr>
          <p:nvPr>
            <p:ph type="sldNum" sz="quarter" idx="5"/>
          </p:nvPr>
        </p:nvSpPr>
        <p:spPr/>
        <p:txBody>
          <a:bodyPr/>
          <a:lstStyle/>
          <a:p>
            <a:fld id="{60BDFB4D-631E-42B2-BDEA-887893545554}" type="slidenum">
              <a:rPr lang="en-US" smtClean="0"/>
              <a:t>12</a:t>
            </a:fld>
            <a:endParaRPr lang="en-US"/>
          </a:p>
        </p:txBody>
      </p:sp>
    </p:spTree>
    <p:extLst>
      <p:ext uri="{BB962C8B-B14F-4D97-AF65-F5344CB8AC3E}">
        <p14:creationId xmlns:p14="http://schemas.microsoft.com/office/powerpoint/2010/main" val="316451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Calculates the A/C ratio then subtracts background to only having meaningful data. Then gets rid of noise by grouping all of the highest intensities together and any intensity that is not close to a group is considered noise</a:t>
            </a:r>
          </a:p>
          <a:p>
            <a:endParaRPr lang="en-US" dirty="0"/>
          </a:p>
          <a:p>
            <a:r>
              <a:rPr lang="en-US" dirty="0"/>
              <a:t>Connected-component labeling helps remove false positives  isolated noise and keeps the largest, physically meaningful region. This gives a more accurate picture of how amorphization spreads.</a:t>
            </a:r>
          </a:p>
          <a:p>
            <a:endParaRPr lang="en-US" dirty="0"/>
          </a:p>
          <a:p>
            <a:r>
              <a:rPr lang="en-US" dirty="0"/>
              <a:t>By finding the local maximum in the A and C peak regions, I quantify the signal strength, after which subtracting the background ensures that what I’m measuring is due to the sample not artifacts or autofluorescence.</a:t>
            </a:r>
          </a:p>
        </p:txBody>
      </p:sp>
      <p:sp>
        <p:nvSpPr>
          <p:cNvPr id="4" name="Slide Number Placeholder 3"/>
          <p:cNvSpPr>
            <a:spLocks noGrp="1"/>
          </p:cNvSpPr>
          <p:nvPr>
            <p:ph type="sldNum" sz="quarter" idx="5"/>
          </p:nvPr>
        </p:nvSpPr>
        <p:spPr/>
        <p:txBody>
          <a:bodyPr/>
          <a:lstStyle/>
          <a:p>
            <a:fld id="{60BDFB4D-631E-42B2-BDEA-887893545554}" type="slidenum">
              <a:rPr lang="en-US" smtClean="0"/>
              <a:t>13</a:t>
            </a:fld>
            <a:endParaRPr lang="en-US"/>
          </a:p>
        </p:txBody>
      </p:sp>
    </p:spTree>
    <p:extLst>
      <p:ext uri="{BB962C8B-B14F-4D97-AF65-F5344CB8AC3E}">
        <p14:creationId xmlns:p14="http://schemas.microsoft.com/office/powerpoint/2010/main" val="4073159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centers the cleaned image by finding how far off the image center is from the center of the map and then shifts it over to that center. </a:t>
            </a:r>
          </a:p>
          <a:p>
            <a:endParaRPr lang="en-US" dirty="0"/>
          </a:p>
          <a:p>
            <a:r>
              <a:rPr lang="en-US" dirty="0"/>
              <a:t>Centering lets us compare different images more fairly — whether between doped and undoped samples or before and after impact. The region of signal is aligned so we're not comparing misaligned noise.</a:t>
            </a:r>
          </a:p>
        </p:txBody>
      </p:sp>
      <p:sp>
        <p:nvSpPr>
          <p:cNvPr id="4" name="Slide Number Placeholder 3"/>
          <p:cNvSpPr>
            <a:spLocks noGrp="1"/>
          </p:cNvSpPr>
          <p:nvPr>
            <p:ph type="sldNum" sz="quarter" idx="5"/>
          </p:nvPr>
        </p:nvSpPr>
        <p:spPr/>
        <p:txBody>
          <a:bodyPr/>
          <a:lstStyle/>
          <a:p>
            <a:fld id="{60BDFB4D-631E-42B2-BDEA-887893545554}" type="slidenum">
              <a:rPr lang="en-US" smtClean="0"/>
              <a:t>14</a:t>
            </a:fld>
            <a:endParaRPr lang="en-US"/>
          </a:p>
        </p:txBody>
      </p:sp>
    </p:spTree>
    <p:extLst>
      <p:ext uri="{BB962C8B-B14F-4D97-AF65-F5344CB8AC3E}">
        <p14:creationId xmlns:p14="http://schemas.microsoft.com/office/powerpoint/2010/main" val="34825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Before next slide say: </a:t>
            </a:r>
          </a:p>
          <a:p>
            <a:r>
              <a:rPr lang="en-US" b="0" dirty="0">
                <a:latin typeface="Times New Roman" panose="02020603050405020304" pitchFamily="18" charset="0"/>
                <a:cs typeface="Times New Roman" panose="02020603050405020304" pitchFamily="18" charset="0"/>
              </a:rPr>
              <a:t>Stronger, and shorter bonds vibrate at higher frequencies. So when a structure becomes disordered (like during amorphization) we often see peak shifts and broadening, which reflect the spread of new, less-uniform bond environments.</a:t>
            </a:r>
          </a:p>
          <a:p>
            <a:endParaRPr lang="en-US" dirty="0"/>
          </a:p>
        </p:txBody>
      </p:sp>
      <p:sp>
        <p:nvSpPr>
          <p:cNvPr id="4" name="Slide Number Placeholder 3"/>
          <p:cNvSpPr>
            <a:spLocks noGrp="1"/>
          </p:cNvSpPr>
          <p:nvPr>
            <p:ph type="sldNum" sz="quarter" idx="5"/>
          </p:nvPr>
        </p:nvSpPr>
        <p:spPr/>
        <p:txBody>
          <a:bodyPr/>
          <a:lstStyle/>
          <a:p>
            <a:fld id="{60BDFB4D-631E-42B2-BDEA-887893545554}" type="slidenum">
              <a:rPr lang="en-US" smtClean="0"/>
              <a:t>3</a:t>
            </a:fld>
            <a:endParaRPr lang="en-US"/>
          </a:p>
        </p:txBody>
      </p:sp>
    </p:spTree>
    <p:extLst>
      <p:ext uri="{BB962C8B-B14F-4D97-AF65-F5344CB8AC3E}">
        <p14:creationId xmlns:p14="http://schemas.microsoft.com/office/powerpoint/2010/main" val="150484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Boron carbide’s strength comes from its 12-atom icosahedra and 3-atom interconnecting chains. During a high shear stress event, those chains rip the icosahedra apart called unzipping which drastically reduces the yield strength of boron carbide.</a:t>
            </a:r>
          </a:p>
        </p:txBody>
      </p:sp>
      <p:sp>
        <p:nvSpPr>
          <p:cNvPr id="4" name="Slide Number Placeholder 3"/>
          <p:cNvSpPr>
            <a:spLocks noGrp="1"/>
          </p:cNvSpPr>
          <p:nvPr>
            <p:ph type="sldNum" sz="quarter" idx="5"/>
          </p:nvPr>
        </p:nvSpPr>
        <p:spPr/>
        <p:txBody>
          <a:bodyPr/>
          <a:lstStyle/>
          <a:p>
            <a:fld id="{60BDFB4D-631E-42B2-BDEA-887893545554}" type="slidenum">
              <a:rPr lang="en-US" smtClean="0"/>
              <a:t>4</a:t>
            </a:fld>
            <a:endParaRPr lang="en-US"/>
          </a:p>
        </p:txBody>
      </p:sp>
    </p:spTree>
    <p:extLst>
      <p:ext uri="{BB962C8B-B14F-4D97-AF65-F5344CB8AC3E}">
        <p14:creationId xmlns:p14="http://schemas.microsoft.com/office/powerpoint/2010/main" val="28558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Amorphization disrupts long-range order. In Raman spectra, this appears as peak broadening, measured by something called the Full Width at Half Maximum (FWHM). Wider peaks indicate a more disordered vibrational environment one where bond lengths and angles vary more than in a crystal.</a:t>
            </a:r>
          </a:p>
        </p:txBody>
      </p:sp>
      <p:sp>
        <p:nvSpPr>
          <p:cNvPr id="4" name="Slide Number Placeholder 3"/>
          <p:cNvSpPr>
            <a:spLocks noGrp="1"/>
          </p:cNvSpPr>
          <p:nvPr>
            <p:ph type="sldNum" sz="quarter" idx="5"/>
          </p:nvPr>
        </p:nvSpPr>
        <p:spPr/>
        <p:txBody>
          <a:bodyPr/>
          <a:lstStyle/>
          <a:p>
            <a:fld id="{60BDFB4D-631E-42B2-BDEA-887893545554}" type="slidenum">
              <a:rPr lang="en-US" smtClean="0"/>
              <a:t>5</a:t>
            </a:fld>
            <a:endParaRPr lang="en-US"/>
          </a:p>
        </p:txBody>
      </p:sp>
    </p:spTree>
    <p:extLst>
      <p:ext uri="{BB962C8B-B14F-4D97-AF65-F5344CB8AC3E}">
        <p14:creationId xmlns:p14="http://schemas.microsoft.com/office/powerpoint/2010/main" val="306719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doping can stabilize or modify the amorphization process by altering bond structures which you can see reflected as changes in the relative intensity and broadness of specific peaks.</a:t>
            </a:r>
          </a:p>
        </p:txBody>
      </p:sp>
      <p:sp>
        <p:nvSpPr>
          <p:cNvPr id="4" name="Slide Number Placeholder 3"/>
          <p:cNvSpPr>
            <a:spLocks noGrp="1"/>
          </p:cNvSpPr>
          <p:nvPr>
            <p:ph type="sldNum" sz="quarter" idx="5"/>
          </p:nvPr>
        </p:nvSpPr>
        <p:spPr/>
        <p:txBody>
          <a:bodyPr/>
          <a:lstStyle/>
          <a:p>
            <a:fld id="{60BDFB4D-631E-42B2-BDEA-887893545554}" type="slidenum">
              <a:rPr lang="en-US" smtClean="0"/>
              <a:t>6</a:t>
            </a:fld>
            <a:endParaRPr lang="en-US"/>
          </a:p>
        </p:txBody>
      </p:sp>
    </p:spTree>
    <p:extLst>
      <p:ext uri="{BB962C8B-B14F-4D97-AF65-F5344CB8AC3E}">
        <p14:creationId xmlns:p14="http://schemas.microsoft.com/office/powerpoint/2010/main" val="158717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raw Raman map is loaded, I convert it into a 3D matrix where each pixel has a full spectrum. Then I calculate the A/C ratio to compare how the material’s vibrational behavior changes spatially.</a:t>
            </a:r>
          </a:p>
          <a:p>
            <a:endParaRPr lang="en-US" dirty="0"/>
          </a:p>
        </p:txBody>
      </p:sp>
      <p:sp>
        <p:nvSpPr>
          <p:cNvPr id="4" name="Slide Number Placeholder 3"/>
          <p:cNvSpPr>
            <a:spLocks noGrp="1"/>
          </p:cNvSpPr>
          <p:nvPr>
            <p:ph type="sldNum" sz="quarter" idx="5"/>
          </p:nvPr>
        </p:nvSpPr>
        <p:spPr/>
        <p:txBody>
          <a:bodyPr/>
          <a:lstStyle/>
          <a:p>
            <a:fld id="{60BDFB4D-631E-42B2-BDEA-887893545554}" type="slidenum">
              <a:rPr lang="en-US" smtClean="0"/>
              <a:t>7</a:t>
            </a:fld>
            <a:endParaRPr lang="en-US"/>
          </a:p>
        </p:txBody>
      </p:sp>
    </p:spTree>
    <p:extLst>
      <p:ext uri="{BB962C8B-B14F-4D97-AF65-F5344CB8AC3E}">
        <p14:creationId xmlns:p14="http://schemas.microsoft.com/office/powerpoint/2010/main" val="22958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first turn the .txt file into  an array that can be manipulate, then store all the unique x and y values as the axis for the graph, then find how many wave number points exist in each pixel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0BDFB4D-631E-42B2-BDEA-887893545554}" type="slidenum">
              <a:rPr lang="en-US" smtClean="0"/>
              <a:t>9</a:t>
            </a:fld>
            <a:endParaRPr lang="en-US"/>
          </a:p>
        </p:txBody>
      </p:sp>
    </p:spTree>
    <p:extLst>
      <p:ext uri="{BB962C8B-B14F-4D97-AF65-F5344CB8AC3E}">
        <p14:creationId xmlns:p14="http://schemas.microsoft.com/office/powerpoint/2010/main" val="31927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2.)first pull the full spectrum wavenumber range, then create a 3-d matrix with (X,Y, Number of wavenumbers) and fill it by looping through all x and y locations and filling that pixel with its Raman spectrum</a:t>
            </a:r>
          </a:p>
          <a:p>
            <a:endParaRPr lang="en-US" dirty="0"/>
          </a:p>
        </p:txBody>
      </p:sp>
      <p:sp>
        <p:nvSpPr>
          <p:cNvPr id="4" name="Slide Number Placeholder 3"/>
          <p:cNvSpPr>
            <a:spLocks noGrp="1"/>
          </p:cNvSpPr>
          <p:nvPr>
            <p:ph type="sldNum" sz="quarter" idx="5"/>
          </p:nvPr>
        </p:nvSpPr>
        <p:spPr/>
        <p:txBody>
          <a:bodyPr/>
          <a:lstStyle/>
          <a:p>
            <a:fld id="{60BDFB4D-631E-42B2-BDEA-887893545554}" type="slidenum">
              <a:rPr lang="en-US" smtClean="0"/>
              <a:t>10</a:t>
            </a:fld>
            <a:endParaRPr lang="en-US"/>
          </a:p>
        </p:txBody>
      </p:sp>
    </p:spTree>
    <p:extLst>
      <p:ext uri="{BB962C8B-B14F-4D97-AF65-F5344CB8AC3E}">
        <p14:creationId xmlns:p14="http://schemas.microsoft.com/office/powerpoint/2010/main" val="764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3.)Average the spectra long the first column of pixels(y=0) to estimate baseline, then finds the start and end points for the C and A Raman peaks, lastly find the max value in each peak range for the baseline</a:t>
            </a:r>
          </a:p>
          <a:p>
            <a:endParaRPr lang="en-US" dirty="0"/>
          </a:p>
        </p:txBody>
      </p:sp>
      <p:sp>
        <p:nvSpPr>
          <p:cNvPr id="4" name="Slide Number Placeholder 3"/>
          <p:cNvSpPr>
            <a:spLocks noGrp="1"/>
          </p:cNvSpPr>
          <p:nvPr>
            <p:ph type="sldNum" sz="quarter" idx="5"/>
          </p:nvPr>
        </p:nvSpPr>
        <p:spPr/>
        <p:txBody>
          <a:bodyPr/>
          <a:lstStyle/>
          <a:p>
            <a:fld id="{60BDFB4D-631E-42B2-BDEA-887893545554}" type="slidenum">
              <a:rPr lang="en-US" smtClean="0"/>
              <a:t>11</a:t>
            </a:fld>
            <a:endParaRPr lang="en-US"/>
          </a:p>
        </p:txBody>
      </p:sp>
    </p:spTree>
    <p:extLst>
      <p:ext uri="{BB962C8B-B14F-4D97-AF65-F5344CB8AC3E}">
        <p14:creationId xmlns:p14="http://schemas.microsoft.com/office/powerpoint/2010/main" val="683592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3F9C-8B0E-51CE-E19B-8DC9E86A1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53103-255A-B725-3C30-2C61891FF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ACB12-6CD5-4518-B2AC-1D125D317D9F}"/>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6B35D264-4005-25CA-05A1-7DCEDE3AC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E709-19E8-59FC-6167-E93BD50EFE9C}"/>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52318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C587-DFA9-BA9C-FE90-E48EB5827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82DB0-443F-F576-ABFD-3292A6559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BA8FD-BDEE-29F2-ED76-4F8201639957}"/>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64343F69-5C77-5662-9D91-BE8AC086F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BF898-D040-5DCD-98E8-52A2406A8832}"/>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332721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051FB-00DD-FC84-639E-7F75F899C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2F921-F963-38CC-5734-26623FD3D6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A5DC2-765C-2EFD-61E0-A7A941B324FC}"/>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7F672E9C-2277-DF26-C54A-8EEBA2BAD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D232B-B52D-7259-493C-9BFEDB0AE320}"/>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223330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2730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3655360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875288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374604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26041-E357-4ED6-9A10-8E7AC476553F}"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927128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13760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916798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5518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04F-228E-2863-D154-93E3C92C5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EBE7-5C39-2694-6500-63FE8CF97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3F701-89BE-64B4-9397-F2525E20490C}"/>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8707F895-ACD4-FFFF-F6FF-2CE85E06E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5A2AB-188F-4AF3-867A-AA8BC53BF798}"/>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3385532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009796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071293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766865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1964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501784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452829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903020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817710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87319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083C-9024-65F9-1C49-3EACD76E2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7AF8-E751-3794-7827-92E38F94C7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B77A8-8A9C-8185-FAE6-0015CDCA89A1}"/>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D14A449B-4D4E-DC5D-C128-380399749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E72A9-7D77-FAAB-E4D2-6D6EA44D7277}"/>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8642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0791-BD71-0045-80D9-4AC99471B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ACC77-C43E-1E4C-D2CB-2E71B2205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1A34A5-AECC-F139-303B-DA9ACF861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B3F64-1AB9-4DFD-0BD6-D44794AFD456}"/>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a:extLst>
              <a:ext uri="{FF2B5EF4-FFF2-40B4-BE49-F238E27FC236}">
                <a16:creationId xmlns:a16="http://schemas.microsoft.com/office/drawing/2014/main" id="{D8406AFB-D60A-104D-203B-F5BFFE1BD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3F950-7AB5-38CE-847A-D5720062FC01}"/>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413429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C326-6F5B-5BBB-B5B5-EEE4CBFC9B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18D746-1A5B-17FD-D7AB-AB4D52113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C7626-03D0-71AC-488D-B10C15D3C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D32172-853E-146B-99C3-CCD2003424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0B8BC-94B5-ADC0-F0D9-1641831689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D105DC-0352-2709-BF0E-245B9A2A34E0}"/>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8" name="Footer Placeholder 7">
            <a:extLst>
              <a:ext uri="{FF2B5EF4-FFF2-40B4-BE49-F238E27FC236}">
                <a16:creationId xmlns:a16="http://schemas.microsoft.com/office/drawing/2014/main" id="{87A49128-3FD1-4643-3C20-3370BCDBD2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5363DD-9B83-7B5E-D643-48A906A95447}"/>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404375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2A85-206C-0D2F-71AA-17EB75FAF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08C3-C609-9C77-3E73-2BAABC71A6F7}"/>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4" name="Footer Placeholder 3">
            <a:extLst>
              <a:ext uri="{FF2B5EF4-FFF2-40B4-BE49-F238E27FC236}">
                <a16:creationId xmlns:a16="http://schemas.microsoft.com/office/drawing/2014/main" id="{84359CD9-DD58-8D30-0460-59EA441095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FC313-7DF3-A645-60B2-F67339AF3CCE}"/>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61328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A39B5-6819-DCCA-9F8D-4B534A1F0163}"/>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3" name="Footer Placeholder 2">
            <a:extLst>
              <a:ext uri="{FF2B5EF4-FFF2-40B4-BE49-F238E27FC236}">
                <a16:creationId xmlns:a16="http://schemas.microsoft.com/office/drawing/2014/main" id="{30C26F8E-AD83-B578-7B48-5812FF40B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05E3-5B52-CFB9-2E35-7A67C53C9C61}"/>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35275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C2D0-41C2-6EFA-66D1-DBD87BA40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B744AA-E606-F139-09CE-B94768A7B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1B73E-BCB7-CD9A-217C-892C9EEB8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2C353-124C-FBB7-1A31-ADAA8F233E9B}"/>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a:extLst>
              <a:ext uri="{FF2B5EF4-FFF2-40B4-BE49-F238E27FC236}">
                <a16:creationId xmlns:a16="http://schemas.microsoft.com/office/drawing/2014/main" id="{955EC899-E5FC-5EE3-86B3-FA0484976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11CDB-F8DF-61F9-F302-11EB36858885}"/>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112410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6528-4828-5FE8-C271-20049B3D6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EBD883-2D8B-3CFD-9014-659C8E396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64A62-EF99-52B5-C6A0-82F1A9A8A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82695-41AA-4AAE-B5ED-06DB3FBA8CEB}"/>
              </a:ext>
            </a:extLst>
          </p:cNvPr>
          <p:cNvSpPr>
            <a:spLocks noGrp="1"/>
          </p:cNvSpPr>
          <p:nvPr>
            <p:ph type="dt" sz="half" idx="10"/>
          </p:nvPr>
        </p:nvSpPr>
        <p:spPr/>
        <p:txBody>
          <a:bodyPr/>
          <a:lstStyle/>
          <a:p>
            <a:fld id="{D8926041-E357-4ED6-9A10-8E7AC476553F}" type="datetimeFigureOut">
              <a:rPr lang="en-US" smtClean="0"/>
              <a:t>5/4/2025</a:t>
            </a:fld>
            <a:endParaRPr lang="en-US"/>
          </a:p>
        </p:txBody>
      </p:sp>
      <p:sp>
        <p:nvSpPr>
          <p:cNvPr id="6" name="Footer Placeholder 5">
            <a:extLst>
              <a:ext uri="{FF2B5EF4-FFF2-40B4-BE49-F238E27FC236}">
                <a16:creationId xmlns:a16="http://schemas.microsoft.com/office/drawing/2014/main" id="{857B6527-C2EB-BBE9-F6C5-1DC5CFB46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2C449-BC71-4498-2680-03CAA6A09C6C}"/>
              </a:ext>
            </a:extLst>
          </p:cNvPr>
          <p:cNvSpPr>
            <a:spLocks noGrp="1"/>
          </p:cNvSpPr>
          <p:nvPr>
            <p:ph type="sldNum" sz="quarter" idx="12"/>
          </p:nvPr>
        </p:nvSpPr>
        <p:spPr/>
        <p:txBody>
          <a:bodyPr/>
          <a:lstStyle/>
          <a:p>
            <a:fld id="{023443C7-FF7F-482C-9FF4-62EEDC7DDA19}" type="slidenum">
              <a:rPr lang="en-US" smtClean="0"/>
              <a:t>‹#›</a:t>
            </a:fld>
            <a:endParaRPr lang="en-US"/>
          </a:p>
        </p:txBody>
      </p:sp>
    </p:spTree>
    <p:extLst>
      <p:ext uri="{BB962C8B-B14F-4D97-AF65-F5344CB8AC3E}">
        <p14:creationId xmlns:p14="http://schemas.microsoft.com/office/powerpoint/2010/main" val="295140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86E03-CCB3-B62B-B7F9-FD46B699B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326759-09EB-2BEC-3149-86E15810A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D4E40-5E90-37E0-279B-B6472FD11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926041-E357-4ED6-9A10-8E7AC476553F}" type="datetimeFigureOut">
              <a:rPr lang="en-US" smtClean="0"/>
              <a:t>5/4/2025</a:t>
            </a:fld>
            <a:endParaRPr lang="en-US"/>
          </a:p>
        </p:txBody>
      </p:sp>
      <p:sp>
        <p:nvSpPr>
          <p:cNvPr id="5" name="Footer Placeholder 4">
            <a:extLst>
              <a:ext uri="{FF2B5EF4-FFF2-40B4-BE49-F238E27FC236}">
                <a16:creationId xmlns:a16="http://schemas.microsoft.com/office/drawing/2014/main" id="{C12F7FAB-5C59-97F5-85DA-17B04F4B0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6A860B-636C-41E3-F950-0572AE678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3443C7-FF7F-482C-9FF4-62EEDC7DDA19}" type="slidenum">
              <a:rPr lang="en-US" smtClean="0"/>
              <a:t>‹#›</a:t>
            </a:fld>
            <a:endParaRPr lang="en-US"/>
          </a:p>
        </p:txBody>
      </p:sp>
    </p:spTree>
    <p:extLst>
      <p:ext uri="{BB962C8B-B14F-4D97-AF65-F5344CB8AC3E}">
        <p14:creationId xmlns:p14="http://schemas.microsoft.com/office/powerpoint/2010/main" val="237358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926041-E357-4ED6-9A10-8E7AC476553F}" type="datetimeFigureOut">
              <a:rPr lang="en-US" smtClean="0"/>
              <a:t>5/4/2025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3443C7-FF7F-482C-9FF4-62EEDC7DDA19}" type="slidenum">
              <a:rPr lang="en-US" smtClean="0"/>
              <a:t>‹#›</a:t>
            </a:fld>
            <a:endParaRPr lang="en-US"/>
          </a:p>
        </p:txBody>
      </p:sp>
    </p:spTree>
    <p:extLst>
      <p:ext uri="{BB962C8B-B14F-4D97-AF65-F5344CB8AC3E}">
        <p14:creationId xmlns:p14="http://schemas.microsoft.com/office/powerpoint/2010/main" val="2068398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actamat.2022.118412" TargetMode="External"/><Relationship Id="rId7" Type="http://schemas.openxmlformats.org/officeDocument/2006/relationships/hyperlink" Target="https://doi.org/10.1016/j.jeurceramsoc.2015.06.018" TargetMode="External"/><Relationship Id="rId2" Type="http://schemas.openxmlformats.org/officeDocument/2006/relationships/hyperlink" Target="https://doi.org/10.1126/sciadv.aay0352" TargetMode="External"/><Relationship Id="rId1" Type="http://schemas.openxmlformats.org/officeDocument/2006/relationships/slideLayout" Target="../slideLayouts/slideLayout13.xml"/><Relationship Id="rId6" Type="http://schemas.openxmlformats.org/officeDocument/2006/relationships/hyperlink" Target="https://doi.org/10.1103/PhysRevB.69.045206" TargetMode="External"/><Relationship Id="rId5" Type="http://schemas.openxmlformats.org/officeDocument/2006/relationships/hyperlink" Target="https://doi.org/10.1063/5.0044526" TargetMode="External"/><Relationship Id="rId4" Type="http://schemas.openxmlformats.org/officeDocument/2006/relationships/hyperlink" Target="https://doi.org/10.1088/0953-8984/27/1/01540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D095FB-8026-E322-A560-C9615BE02D84}"/>
              </a:ext>
            </a:extLst>
          </p:cNvPr>
          <p:cNvSpPr>
            <a:spLocks noGrp="1"/>
          </p:cNvSpPr>
          <p:nvPr>
            <p:ph type="ctrTitle"/>
          </p:nvPr>
        </p:nvSpPr>
        <p:spPr>
          <a:xfrm>
            <a:off x="1386865" y="818984"/>
            <a:ext cx="6596245" cy="3268520"/>
          </a:xfrm>
        </p:spPr>
        <p:txBody>
          <a:bodyPr>
            <a:normAutofit/>
          </a:bodyPr>
          <a:lstStyle/>
          <a:p>
            <a:pPr algn="r"/>
            <a:r>
              <a:rPr lang="en-US" sz="4800" kern="10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Analyzing SI-doped Boron Carbide with Raman mapping</a:t>
            </a:r>
            <a:br>
              <a:rPr lang="en-US" sz="48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E35C46F-A3D2-0A44-BE54-B67F36A07798}"/>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Presenter: Adrian Parnell</a:t>
            </a:r>
          </a:p>
          <a:p>
            <a:pPr algn="r"/>
            <a:r>
              <a:rPr lang="en-US">
                <a:solidFill>
                  <a:srgbClr val="FFFFFF"/>
                </a:solidFill>
              </a:rPr>
              <a:t>Instructor: Dr. Nav Nidhi Rajput</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4B2586-58ED-AE9F-3473-C775BA00E584}"/>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2" name="Rectangle 4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descr="A screenshot of a computer program&#10;&#10;AI-generated content may be incorrect.">
            <a:extLst>
              <a:ext uri="{FF2B5EF4-FFF2-40B4-BE49-F238E27FC236}">
                <a16:creationId xmlns:a16="http://schemas.microsoft.com/office/drawing/2014/main" id="{4918EB99-D5AE-3EA4-CCFF-516F5B421F33}"/>
              </a:ext>
            </a:extLst>
          </p:cNvPr>
          <p:cNvPicPr>
            <a:picLocks noChangeAspect="1"/>
          </p:cNvPicPr>
          <p:nvPr/>
        </p:nvPicPr>
        <p:blipFill>
          <a:blip r:embed="rId7"/>
          <a:stretch>
            <a:fillRect/>
          </a:stretch>
        </p:blipFill>
        <p:spPr>
          <a:xfrm>
            <a:off x="218922" y="159193"/>
            <a:ext cx="9150807" cy="2778872"/>
          </a:xfrm>
          <a:prstGeom prst="rect">
            <a:avLst/>
          </a:prstGeom>
          <a:effectLst/>
        </p:spPr>
      </p:pic>
      <p:sp>
        <p:nvSpPr>
          <p:cNvPr id="48" name="Freeform: Shape 4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B23B3-CA14-743A-9BFF-65FECA625F05}"/>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Methods</a:t>
            </a:r>
          </a:p>
        </p:txBody>
      </p:sp>
      <p:sp>
        <p:nvSpPr>
          <p:cNvPr id="5" name="TextBox 4">
            <a:extLst>
              <a:ext uri="{FF2B5EF4-FFF2-40B4-BE49-F238E27FC236}">
                <a16:creationId xmlns:a16="http://schemas.microsoft.com/office/drawing/2014/main" id="{089FBCD1-EB8B-89B3-B6ED-14F2D66869D6}"/>
              </a:ext>
            </a:extLst>
          </p:cNvPr>
          <p:cNvSpPr txBox="1"/>
          <p:nvPr/>
        </p:nvSpPr>
        <p:spPr>
          <a:xfrm>
            <a:off x="3729518" y="4806748"/>
            <a:ext cx="8129668" cy="178510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Structure Creation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Building a 3D intensity cube:</a:t>
            </a:r>
            <a:b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X_pixels</a:t>
            </a: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Y_pixels</a:t>
            </a: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Wavenumbers) array</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Purpose: Organize Raman intensity data spatially and spectrally.</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Why: You need a consistent structure to do pixel-by-pixel operations later.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68585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03EBD3-AF19-C0F9-4AB3-E65E6ED56F14}"/>
            </a:ext>
          </a:extLst>
        </p:cNvPr>
        <p:cNvGrpSpPr/>
        <p:nvPr/>
      </p:nvGrpSpPr>
      <p:grpSpPr>
        <a:xfrm>
          <a:off x="0" y="0"/>
          <a:ext cx="0" cy="0"/>
          <a:chOff x="0" y="0"/>
          <a:chExt cx="0" cy="0"/>
        </a:xfrm>
      </p:grpSpPr>
      <p:pic>
        <p:nvPicPr>
          <p:cNvPr id="28" name="Picture 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0E5F273E-4294-E56B-27F7-D39EAD718B9C}"/>
              </a:ext>
            </a:extLst>
          </p:cNvPr>
          <p:cNvPicPr>
            <a:picLocks noChangeAspect="1"/>
          </p:cNvPicPr>
          <p:nvPr/>
        </p:nvPicPr>
        <p:blipFill>
          <a:blip r:embed="rId7"/>
          <a:stretch>
            <a:fillRect/>
          </a:stretch>
        </p:blipFill>
        <p:spPr>
          <a:xfrm>
            <a:off x="90255" y="1635090"/>
            <a:ext cx="6559392" cy="3664367"/>
          </a:xfrm>
          <a:prstGeom prst="rect">
            <a:avLst/>
          </a:prstGeom>
          <a:effectLst/>
        </p:spPr>
      </p:pic>
      <p:sp>
        <p:nvSpPr>
          <p:cNvPr id="2" name="Title 1">
            <a:extLst>
              <a:ext uri="{FF2B5EF4-FFF2-40B4-BE49-F238E27FC236}">
                <a16:creationId xmlns:a16="http://schemas.microsoft.com/office/drawing/2014/main" id="{82E9EBC3-33D1-0F0B-F646-A3239F96F3F9}"/>
              </a:ext>
            </a:extLst>
          </p:cNvPr>
          <p:cNvSpPr>
            <a:spLocks noGrp="1"/>
          </p:cNvSpPr>
          <p:nvPr>
            <p:ph type="title"/>
          </p:nvPr>
        </p:nvSpPr>
        <p:spPr>
          <a:xfrm>
            <a:off x="0" y="108647"/>
            <a:ext cx="4158334" cy="771067"/>
          </a:xfrm>
        </p:spPr>
        <p:txBody>
          <a:bodyPr vert="horz" lIns="91440" tIns="45720" rIns="91440" bIns="45720" rtlCol="0" anchor="b">
            <a:normAutofit fontScale="90000"/>
          </a:bodyPr>
          <a:lstStyle/>
          <a:p>
            <a:r>
              <a:rPr lang="en-US" sz="5400" b="0" i="0" kern="1200">
                <a:solidFill>
                  <a:schemeClr val="tx1"/>
                </a:solidFill>
                <a:latin typeface="+mj-lt"/>
                <a:ea typeface="+mj-ea"/>
                <a:cs typeface="+mj-cs"/>
              </a:rPr>
              <a:t>Methods</a:t>
            </a:r>
            <a:endParaRPr lang="en-US" sz="5400" b="0" i="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01A67A4C-5D6E-675E-DA2D-8B23832A3C2E}"/>
              </a:ext>
            </a:extLst>
          </p:cNvPr>
          <p:cNvSpPr txBox="1"/>
          <p:nvPr/>
        </p:nvSpPr>
        <p:spPr>
          <a:xfrm>
            <a:off x="7365076" y="1141407"/>
            <a:ext cx="4826923" cy="5509200"/>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Baseline Spectrum Extraction</a:t>
            </a:r>
          </a:p>
          <a:p>
            <a:pPr marL="742950" lvl="1" indent="-285750" eaLnBrk="0" fontAlgn="base" hangingPunct="0">
              <a:spcBef>
                <a:spcPct val="0"/>
              </a:spcBef>
              <a:spcAft>
                <a:spcPct val="0"/>
              </a:spcAft>
              <a:buFont typeface="Arial" panose="020B0604020202020204" pitchFamily="34" charset="0"/>
              <a:buChar char="•"/>
            </a:pPr>
            <a:r>
              <a:rPr lang="en-US" altLang="en-US" dirty="0">
                <a:solidFill>
                  <a:schemeClr val="bg1"/>
                </a:solidFill>
                <a:latin typeface="Times New Roman" panose="02020603050405020304" pitchFamily="18" charset="0"/>
                <a:cs typeface="Times New Roman" panose="02020603050405020304" pitchFamily="18" charset="0"/>
              </a:rPr>
              <a:t>Takes the average of the x pixels spectra across the first row to give us a 1D array to use as the baseline</a:t>
            </a:r>
          </a:p>
          <a:p>
            <a:pPr lvl="1" eaLnBrk="0" fontAlgn="base" hangingPunct="0">
              <a:spcBef>
                <a:spcPct val="0"/>
              </a:spcBef>
              <a:spcAft>
                <a:spcPct val="0"/>
              </a:spcAft>
            </a:pPr>
            <a:endParaRPr lang="en-US" altLang="en-US" dirty="0">
              <a:solidFill>
                <a:schemeClr val="bg1"/>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b="1" dirty="0">
                <a:solidFill>
                  <a:schemeClr val="bg1"/>
                </a:solidFill>
                <a:latin typeface="Times New Roman" panose="02020603050405020304" pitchFamily="18" charset="0"/>
                <a:cs typeface="Times New Roman" panose="02020603050405020304" pitchFamily="18" charset="0"/>
              </a:rPr>
              <a:t>Nearest Neighbor Search (Finding Wavenumber Regions)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Finds the closest wavenumber (the x-axis along the spectrum of each pixel ) to the minimum and maximum of each peak</a:t>
            </a:r>
          </a:p>
          <a:p>
            <a:pPr lvl="1" eaLnBrk="0" fontAlgn="base" hangingPunct="0">
              <a:spcBef>
                <a:spcPct val="0"/>
              </a:spcBef>
              <a:spcAft>
                <a:spcPct val="0"/>
              </a:spcAft>
            </a:pPr>
            <a:endPar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000" b="1" dirty="0">
                <a:solidFill>
                  <a:schemeClr val="bg1"/>
                </a:solidFill>
                <a:latin typeface="Times New Roman" panose="02020603050405020304" pitchFamily="18" charset="0"/>
                <a:cs typeface="Times New Roman" panose="02020603050405020304" pitchFamily="18" charset="0"/>
              </a:rPr>
              <a:t>Local Maxima Finder</a:t>
            </a: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By looking only at the maximum within a small, known window you're reducing sensitivity to noise ignoring fluctuations outside the peak region</a:t>
            </a:r>
          </a:p>
          <a:p>
            <a:pPr marL="742950" lvl="1" indent="-285750" eaLnBrk="0" fontAlgn="base" hangingPunct="0">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44146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182BDA-146F-B46F-690A-76BB0909A2A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descr="A screen shot of a computer code&#10;&#10;AI-generated content may be incorrect.">
            <a:extLst>
              <a:ext uri="{FF2B5EF4-FFF2-40B4-BE49-F238E27FC236}">
                <a16:creationId xmlns:a16="http://schemas.microsoft.com/office/drawing/2014/main" id="{EB9A13A1-2C3D-FD2A-CFAA-3A29E356F592}"/>
              </a:ext>
            </a:extLst>
          </p:cNvPr>
          <p:cNvPicPr>
            <a:picLocks noChangeAspect="1"/>
          </p:cNvPicPr>
          <p:nvPr/>
        </p:nvPicPr>
        <p:blipFill>
          <a:blip r:embed="rId7"/>
          <a:stretch>
            <a:fillRect/>
          </a:stretch>
        </p:blipFill>
        <p:spPr>
          <a:xfrm>
            <a:off x="635458" y="640081"/>
            <a:ext cx="7424160" cy="3291844"/>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6FD98-4759-11A9-09A6-B70926B423CC}"/>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Methods</a:t>
            </a:r>
          </a:p>
        </p:txBody>
      </p:sp>
      <p:sp>
        <p:nvSpPr>
          <p:cNvPr id="5" name="TextBox 4">
            <a:extLst>
              <a:ext uri="{FF2B5EF4-FFF2-40B4-BE49-F238E27FC236}">
                <a16:creationId xmlns:a16="http://schemas.microsoft.com/office/drawing/2014/main" id="{8F53F2CF-F921-3D02-4589-9317773B18F2}"/>
              </a:ext>
            </a:extLst>
          </p:cNvPr>
          <p:cNvSpPr txBox="1"/>
          <p:nvPr/>
        </p:nvSpPr>
        <p:spPr>
          <a:xfrm>
            <a:off x="3557847" y="4730739"/>
            <a:ext cx="8633848" cy="1785104"/>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Analyzing Pixels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Looping over every pixel in your Raman map</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each pixel, extracting the spectrum (intensity vs. wavenumber)</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Then extracting the peak height in the C and A spectral regions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Saving these peak heights into 2D arrays (one for each peak type)</a:t>
            </a:r>
          </a:p>
          <a:p>
            <a:pPr marL="742950" lvl="1"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1323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A69276-F44C-BF9F-D780-4CFEDAD0263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 shot of a computer program&#10;&#10;AI-generated content may be incorrect.">
            <a:extLst>
              <a:ext uri="{FF2B5EF4-FFF2-40B4-BE49-F238E27FC236}">
                <a16:creationId xmlns:a16="http://schemas.microsoft.com/office/drawing/2014/main" id="{87E55287-2409-ABFA-6364-0EC4300809A3}"/>
              </a:ext>
            </a:extLst>
          </p:cNvPr>
          <p:cNvPicPr>
            <a:picLocks noChangeAspect="1"/>
          </p:cNvPicPr>
          <p:nvPr/>
        </p:nvPicPr>
        <p:blipFill>
          <a:blip r:embed="rId7"/>
          <a:stretch>
            <a:fillRect/>
          </a:stretch>
        </p:blipFill>
        <p:spPr>
          <a:xfrm>
            <a:off x="5181" y="880214"/>
            <a:ext cx="7498515" cy="3459030"/>
          </a:xfrm>
          <a:prstGeom prst="rect">
            <a:avLst/>
          </a:prstGeom>
          <a:effectLst/>
        </p:spPr>
      </p:pic>
      <p:sp>
        <p:nvSpPr>
          <p:cNvPr id="2" name="Title 1">
            <a:extLst>
              <a:ext uri="{FF2B5EF4-FFF2-40B4-BE49-F238E27FC236}">
                <a16:creationId xmlns:a16="http://schemas.microsoft.com/office/drawing/2014/main" id="{48E6F445-67D0-4970-A915-DBC68A99D3D9}"/>
              </a:ext>
            </a:extLst>
          </p:cNvPr>
          <p:cNvSpPr>
            <a:spLocks noGrp="1"/>
          </p:cNvSpPr>
          <p:nvPr>
            <p:ph type="title"/>
          </p:nvPr>
        </p:nvSpPr>
        <p:spPr>
          <a:xfrm>
            <a:off x="0" y="40882"/>
            <a:ext cx="3352375" cy="682746"/>
          </a:xfrm>
        </p:spPr>
        <p:txBody>
          <a:bodyPr vert="horz" lIns="91440" tIns="45720" rIns="91440" bIns="45720" rtlCol="0" anchor="b">
            <a:normAutofit fontScale="90000"/>
          </a:bodyPr>
          <a:lstStyle/>
          <a:p>
            <a:r>
              <a:rPr lang="en-US" sz="5400" b="0" i="0" kern="1200" dirty="0">
                <a:solidFill>
                  <a:schemeClr val="tx1"/>
                </a:solidFill>
                <a:latin typeface="+mj-lt"/>
                <a:ea typeface="+mj-ea"/>
                <a:cs typeface="+mj-cs"/>
              </a:rPr>
              <a:t>Methods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B0B2DE-83B2-606D-84A3-1272B1888B0F}"/>
                  </a:ext>
                </a:extLst>
              </p:cNvPr>
              <p:cNvSpPr txBox="1"/>
              <p:nvPr/>
            </p:nvSpPr>
            <p:spPr>
              <a:xfrm>
                <a:off x="7809954" y="1267097"/>
                <a:ext cx="4387227" cy="489493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Chemical Contrast Normalization</a:t>
                </a: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computes a </a:t>
                </a:r>
                <a:r>
                  <a:rPr lang="en-US" b="1" dirty="0">
                    <a:solidFill>
                      <a:schemeClr val="bg1"/>
                    </a:solidFill>
                    <a:latin typeface="Times New Roman" panose="02020603050405020304" pitchFamily="18" charset="0"/>
                    <a:cs typeface="Times New Roman" panose="02020603050405020304" pitchFamily="18" charset="0"/>
                  </a:rPr>
                  <a:t>pixel-by-pixel ratio</a:t>
                </a:r>
                <a:r>
                  <a:rPr lang="en-US" dirty="0">
                    <a:solidFill>
                      <a:schemeClr val="bg1"/>
                    </a:solidFill>
                    <a:latin typeface="Times New Roman" panose="02020603050405020304" pitchFamily="18" charset="0"/>
                    <a:cs typeface="Times New Roman" panose="02020603050405020304" pitchFamily="18" charset="0"/>
                  </a:rPr>
                  <a:t> of the </a:t>
                </a:r>
                <a:r>
                  <a:rPr lang="en-US" b="1" dirty="0">
                    <a:solidFill>
                      <a:schemeClr val="bg1"/>
                    </a:solidFill>
                    <a:latin typeface="Times New Roman" panose="02020603050405020304" pitchFamily="18" charset="0"/>
                    <a:cs typeface="Times New Roman" panose="02020603050405020304" pitchFamily="18" charset="0"/>
                  </a:rPr>
                  <a:t>A peak intensity</a:t>
                </a:r>
                <a:r>
                  <a:rPr lang="en-US" dirty="0">
                    <a:solidFill>
                      <a:schemeClr val="bg1"/>
                    </a:solidFill>
                    <a:latin typeface="Times New Roman" panose="02020603050405020304" pitchFamily="18" charset="0"/>
                    <a:cs typeface="Times New Roman" panose="02020603050405020304" pitchFamily="18" charset="0"/>
                  </a:rPr>
                  <a:t> to the </a:t>
                </a:r>
                <a:r>
                  <a:rPr lang="en-US" b="1" dirty="0">
                    <a:solidFill>
                      <a:schemeClr val="bg1"/>
                    </a:solidFill>
                    <a:latin typeface="Times New Roman" panose="02020603050405020304" pitchFamily="18" charset="0"/>
                    <a:cs typeface="Times New Roman" panose="02020603050405020304" pitchFamily="18" charset="0"/>
                  </a:rPr>
                  <a:t>C peak intensity</a:t>
                </a:r>
                <a:r>
                  <a:rPr lang="en-US" dirty="0">
                    <a:solidFill>
                      <a:schemeClr val="bg1"/>
                    </a:solidFill>
                    <a:latin typeface="Times New Roman" panose="02020603050405020304" pitchFamily="18" charset="0"/>
                    <a:cs typeface="Times New Roman" panose="02020603050405020304" pitchFamily="18" charset="0"/>
                  </a:rPr>
                  <a:t> in the Raman spectrum:</a:t>
                </a:r>
              </a:p>
              <a:p>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𝐴</m:t>
                          </m:r>
                        </m:num>
                        <m:den>
                          <m:r>
                            <a:rPr lang="en-US" b="0" i="1" smtClean="0">
                              <a:solidFill>
                                <a:schemeClr val="bg1"/>
                              </a:solidFill>
                              <a:latin typeface="Cambria Math" panose="02040503050406030204" pitchFamily="18" charset="0"/>
                            </a:rPr>
                            <m:t>𝐶</m:t>
                          </m:r>
                        </m:den>
                      </m:f>
                      <m:r>
                        <a:rPr lang="en-US" b="0" i="1" smtClean="0">
                          <a:solidFill>
                            <a:schemeClr val="bg1"/>
                          </a:solidFill>
                          <a:latin typeface="Cambria Math" panose="02040503050406030204" pitchFamily="18" charset="0"/>
                        </a:rPr>
                        <m:t>𝑅𝑎𝑡𝑖</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𝑜</m:t>
                          </m:r>
                        </m:e>
                        <m:sub>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𝐼</m:t>
                              </m:r>
                            </m:e>
                            <m:sub>
                              <m:r>
                                <a:rPr lang="en-US" b="0" i="1" smtClean="0">
                                  <a:solidFill>
                                    <a:schemeClr val="bg1"/>
                                  </a:solidFill>
                                  <a:latin typeface="Cambria Math" panose="02040503050406030204" pitchFamily="18" charset="0"/>
                                </a:rPr>
                                <m:t>𝐴</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e>
                          </m:d>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𝐼</m:t>
                              </m:r>
                            </m:e>
                            <m:sub>
                              <m:r>
                                <a:rPr lang="en-US" b="0" i="1" smtClean="0">
                                  <a:solidFill>
                                    <a:schemeClr val="bg1"/>
                                  </a:solidFill>
                                  <a:latin typeface="Cambria Math" panose="02040503050406030204" pitchFamily="18" charset="0"/>
                                </a:rPr>
                                <m:t>𝐶</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e>
                          </m:d>
                        </m:den>
                      </m:f>
                    </m:oMath>
                  </m:oMathPara>
                </a14:m>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Then subtracts A/C ratio map from the baseline. This only leaves regions with material signal</a:t>
                </a:r>
              </a:p>
              <a:p>
                <a:r>
                  <a:rPr lang="en-US" sz="2000" b="1" dirty="0">
                    <a:solidFill>
                      <a:schemeClr val="bg1"/>
                    </a:solidFill>
                    <a:latin typeface="Times New Roman" panose="02020603050405020304" pitchFamily="18" charset="0"/>
                    <a:cs typeface="Times New Roman" panose="02020603050405020304" pitchFamily="18" charset="0"/>
                  </a:rPr>
                  <a:t>Thresholding:</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Converts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intensity_map</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into a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binary mask</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Pixels above a small threshold (0.1) are considered signal; others are noise.</a:t>
                </a:r>
              </a:p>
              <a:p>
                <a:pPr marL="742950" lvl="1"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CEB0B2DE-83B2-606D-84A3-1272B1888B0F}"/>
                  </a:ext>
                </a:extLst>
              </p:cNvPr>
              <p:cNvSpPr txBox="1">
                <a:spLocks noRot="1" noChangeAspect="1" noMove="1" noResize="1" noEditPoints="1" noAdjustHandles="1" noChangeArrowheads="1" noChangeShapeType="1" noTextEdit="1"/>
              </p:cNvSpPr>
              <p:nvPr/>
            </p:nvSpPr>
            <p:spPr>
              <a:xfrm>
                <a:off x="7809954" y="1267097"/>
                <a:ext cx="4387227" cy="4894930"/>
              </a:xfrm>
              <a:prstGeom prst="rect">
                <a:avLst/>
              </a:prstGeom>
              <a:blipFill>
                <a:blip r:embed="rId8"/>
                <a:stretch>
                  <a:fillRect l="-1389" t="-747" r="-2361"/>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5FC5F84-90A6-A019-BE1C-503BB881BC5D}"/>
              </a:ext>
            </a:extLst>
          </p:cNvPr>
          <p:cNvSpPr txBox="1"/>
          <p:nvPr/>
        </p:nvSpPr>
        <p:spPr>
          <a:xfrm>
            <a:off x="5181" y="4495800"/>
            <a:ext cx="70411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Thresholding not all High intensity regions are Valid (Random Noise spike), only want coherent, spatially- connected areas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Labeling lets you Detect all signal islands then keep only the biggest (the most probable sample)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33628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9ED67-B24C-4FA3-4853-AE993BA8D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2305A-FD0F-391E-3F18-41A02ED2B917}"/>
              </a:ext>
            </a:extLst>
          </p:cNvPr>
          <p:cNvSpPr>
            <a:spLocks noGrp="1"/>
          </p:cNvSpPr>
          <p:nvPr>
            <p:ph type="title"/>
          </p:nvPr>
        </p:nvSpPr>
        <p:spPr>
          <a:xfrm>
            <a:off x="0" y="0"/>
            <a:ext cx="3429000" cy="721545"/>
          </a:xfrm>
        </p:spPr>
        <p:txBody>
          <a:bodyPr anchor="b">
            <a:normAutofit fontScale="90000"/>
          </a:bodyPr>
          <a:lstStyle/>
          <a:p>
            <a:r>
              <a:rPr lang="en-US" sz="5400" dirty="0"/>
              <a:t>Methods</a:t>
            </a:r>
          </a:p>
        </p:txBody>
      </p:sp>
      <p:pic>
        <p:nvPicPr>
          <p:cNvPr id="4" name="Picture 3">
            <a:extLst>
              <a:ext uri="{FF2B5EF4-FFF2-40B4-BE49-F238E27FC236}">
                <a16:creationId xmlns:a16="http://schemas.microsoft.com/office/drawing/2014/main" id="{1CF24F9B-FCCF-95A5-5929-C5C71402535F}"/>
              </a:ext>
            </a:extLst>
          </p:cNvPr>
          <p:cNvPicPr>
            <a:picLocks noChangeAspect="1"/>
          </p:cNvPicPr>
          <p:nvPr/>
        </p:nvPicPr>
        <p:blipFill>
          <a:blip r:embed="rId3"/>
          <a:stretch>
            <a:fillRect/>
          </a:stretch>
        </p:blipFill>
        <p:spPr>
          <a:xfrm>
            <a:off x="0" y="614969"/>
            <a:ext cx="10079732" cy="193598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966386-F65F-FC52-4243-FB45AE02A33E}"/>
                  </a:ext>
                </a:extLst>
              </p:cNvPr>
              <p:cNvSpPr txBox="1"/>
              <p:nvPr/>
            </p:nvSpPr>
            <p:spPr>
              <a:xfrm>
                <a:off x="0" y="2550950"/>
                <a:ext cx="10802983" cy="454624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Centering: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computes the </a:t>
                </a:r>
                <a:r>
                  <a:rPr lang="en-US" b="1" dirty="0">
                    <a:latin typeface="Times New Roman" panose="02020603050405020304" pitchFamily="18" charset="0"/>
                    <a:cs typeface="Times New Roman" panose="02020603050405020304" pitchFamily="18" charset="0"/>
                  </a:rPr>
                  <a:t>intensity-weighted center</a:t>
                </a:r>
                <a:r>
                  <a:rPr lang="en-US" dirty="0">
                    <a:latin typeface="Times New Roman" panose="02020603050405020304" pitchFamily="18" charset="0"/>
                    <a:cs typeface="Times New Roman" panose="02020603050405020304" pitchFamily="18" charset="0"/>
                  </a:rPr>
                  <a:t> of the signal blob. Mathematically: If  I(</a:t>
                </a:r>
                <a:r>
                  <a:rPr lang="en-US" dirty="0" err="1">
                    <a:latin typeface="Times New Roman" panose="02020603050405020304" pitchFamily="18" charset="0"/>
                    <a:cs typeface="Times New Roman" panose="02020603050405020304" pitchFamily="18" charset="0"/>
                  </a:rPr>
                  <a:t>x,y</a:t>
                </a:r>
                <a:r>
                  <a:rPr lang="en-US" dirty="0">
                    <a:latin typeface="Times New Roman" panose="02020603050405020304" pitchFamily="18" charset="0"/>
                    <a:cs typeface="Times New Roman" panose="02020603050405020304" pitchFamily="18" charset="0"/>
                  </a:rPr>
                  <a:t>) is the 2D intensity map, then the center of mass is: </a:t>
                </a:r>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m:rPr>
                              <m:sty m:val="p"/>
                            </m:rPr>
                            <a:rPr lang="el-GR" b="0" i="1" dirty="0" smtClean="0">
                              <a:latin typeface="Cambria Math" panose="02040503050406030204" pitchFamily="18" charset="0"/>
                            </a:rPr>
                            <m:t>Σ</m:t>
                          </m:r>
                        </m:e>
                        <m: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sub>
                      </m:s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m:t>
                          </m:r>
                          <m:r>
                            <m:rPr>
                              <m:sty m:val="p"/>
                            </m:rPr>
                            <a:rPr lang="el-GR" i="0" dirty="0">
                              <a:latin typeface="Cambria Math" panose="02040503050406030204" pitchFamily="18" charset="0"/>
                            </a:rPr>
                            <m:t>Σ</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Sub>
                      <m:r>
                        <a:rPr lang="en-US" i="1" dirty="0">
                          <a:latin typeface="Cambria Math" panose="02040503050406030204" pitchFamily="18" charset="0"/>
                        </a:rPr>
                        <m:t>𝐼</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m:t>
                          </m:r>
                          <m:r>
                            <m:rPr>
                              <m:sty m:val="p"/>
                            </m:rPr>
                            <a:rPr lang="el-GR" i="0" dirty="0">
                              <a:latin typeface="Cambria Math" panose="02040503050406030204" pitchFamily="18" charset="0"/>
                            </a:rPr>
                            <m:t>Σ</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Sub>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𝐼</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m:t>
                          </m:r>
                          <m:r>
                            <m:rPr>
                              <m:sty m:val="p"/>
                            </m:rPr>
                            <a:rPr lang="el-GR" dirty="0">
                              <a:latin typeface="Cambria Math" panose="02040503050406030204" pitchFamily="18" charset="0"/>
                            </a:rPr>
                            <m:t>Σ</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Sub>
                      <m:r>
                        <a:rPr lang="en-US" i="1" dirty="0">
                          <a:latin typeface="Cambria Math" panose="02040503050406030204" pitchFamily="18" charset="0"/>
                        </a:rPr>
                        <m:t>𝐼</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 </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turns the cleaned intensity into an array which we divide by two to get the midpoint of the image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need to calculate how much we need to shift the current center of the signal to the geometric center of the image.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Lastly, we apply that shift in the image. Anything moved off screen is lost and because the shifting moves pixels by exact values and not integers some pixels get lost and new spaces show up in the image interpolation(spline order = 3 by default) is used to fill those images based off near by pixels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4D966386-F65F-FC52-4243-FB45AE02A33E}"/>
                  </a:ext>
                </a:extLst>
              </p:cNvPr>
              <p:cNvSpPr txBox="1">
                <a:spLocks noRot="1" noChangeAspect="1" noMove="1" noResize="1" noEditPoints="1" noAdjustHandles="1" noChangeArrowheads="1" noChangeShapeType="1" noTextEdit="1"/>
              </p:cNvSpPr>
              <p:nvPr/>
            </p:nvSpPr>
            <p:spPr>
              <a:xfrm>
                <a:off x="0" y="2550950"/>
                <a:ext cx="10802983" cy="4546245"/>
              </a:xfrm>
              <a:prstGeom prst="rect">
                <a:avLst/>
              </a:prstGeom>
              <a:blipFill>
                <a:blip r:embed="rId4"/>
                <a:stretch>
                  <a:fillRect l="-451" t="-670" r="-734"/>
                </a:stretch>
              </a:blipFill>
            </p:spPr>
            <p:txBody>
              <a:bodyPr/>
              <a:lstStyle/>
              <a:p>
                <a:r>
                  <a:rPr lang="en-US">
                    <a:noFill/>
                  </a:rPr>
                  <a:t> </a:t>
                </a:r>
              </a:p>
            </p:txBody>
          </p:sp>
        </mc:Fallback>
      </mc:AlternateContent>
    </p:spTree>
    <p:extLst>
      <p:ext uri="{BB962C8B-B14F-4D97-AF65-F5344CB8AC3E}">
        <p14:creationId xmlns:p14="http://schemas.microsoft.com/office/powerpoint/2010/main" val="285961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179D-576B-1341-8C10-68EE5D34E703}"/>
              </a:ext>
            </a:extLst>
          </p:cNvPr>
          <p:cNvSpPr>
            <a:spLocks noGrp="1"/>
          </p:cNvSpPr>
          <p:nvPr>
            <p:ph type="title"/>
          </p:nvPr>
        </p:nvSpPr>
        <p:spPr>
          <a:xfrm>
            <a:off x="1" y="0"/>
            <a:ext cx="3673098" cy="805912"/>
          </a:xfrm>
        </p:spPr>
        <p:txBody>
          <a:bodyPr/>
          <a:lstStyle/>
          <a:p>
            <a:r>
              <a:rPr lang="en-US" dirty="0"/>
              <a:t>Conclusion</a:t>
            </a:r>
          </a:p>
        </p:txBody>
      </p:sp>
      <p:sp>
        <p:nvSpPr>
          <p:cNvPr id="8" name="TextBox 7">
            <a:extLst>
              <a:ext uri="{FF2B5EF4-FFF2-40B4-BE49-F238E27FC236}">
                <a16:creationId xmlns:a16="http://schemas.microsoft.com/office/drawing/2014/main" id="{CFE5B662-D4C8-18BF-8AEC-0E6FDD3FE6A2}"/>
              </a:ext>
            </a:extLst>
          </p:cNvPr>
          <p:cNvSpPr txBox="1"/>
          <p:nvPr/>
        </p:nvSpPr>
        <p:spPr>
          <a:xfrm>
            <a:off x="542441" y="960895"/>
            <a:ext cx="4029559" cy="369332"/>
          </a:xfrm>
          <a:prstGeom prst="rect">
            <a:avLst/>
          </a:prstGeom>
          <a:noFill/>
        </p:spPr>
        <p:txBody>
          <a:bodyPr wrap="square" rtlCol="0">
            <a:spAutoFit/>
          </a:bodyPr>
          <a:lstStyle/>
          <a:p>
            <a:r>
              <a:rPr lang="en-US" dirty="0"/>
              <a:t>Boron Carbide</a:t>
            </a:r>
          </a:p>
        </p:txBody>
      </p:sp>
      <p:sp>
        <p:nvSpPr>
          <p:cNvPr id="9" name="TextBox 8">
            <a:extLst>
              <a:ext uri="{FF2B5EF4-FFF2-40B4-BE49-F238E27FC236}">
                <a16:creationId xmlns:a16="http://schemas.microsoft.com/office/drawing/2014/main" id="{1356CEB1-C348-76A7-AF2B-F723F2BA6938}"/>
              </a:ext>
            </a:extLst>
          </p:cNvPr>
          <p:cNvSpPr txBox="1"/>
          <p:nvPr/>
        </p:nvSpPr>
        <p:spPr>
          <a:xfrm>
            <a:off x="6388192" y="910821"/>
            <a:ext cx="3099661" cy="369332"/>
          </a:xfrm>
          <a:prstGeom prst="rect">
            <a:avLst/>
          </a:prstGeom>
          <a:noFill/>
        </p:spPr>
        <p:txBody>
          <a:bodyPr wrap="square" rtlCol="0">
            <a:spAutoFit/>
          </a:bodyPr>
          <a:lstStyle/>
          <a:p>
            <a:r>
              <a:rPr lang="en-US" dirty="0"/>
              <a:t>Si-Doped Boron Carbide</a:t>
            </a:r>
          </a:p>
        </p:txBody>
      </p:sp>
      <p:pic>
        <p:nvPicPr>
          <p:cNvPr id="4" name="Picture 3">
            <a:extLst>
              <a:ext uri="{FF2B5EF4-FFF2-40B4-BE49-F238E27FC236}">
                <a16:creationId xmlns:a16="http://schemas.microsoft.com/office/drawing/2014/main" id="{4778A1D5-0420-EFDE-C3D8-D9D0D7A80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0227"/>
            <a:ext cx="4892050" cy="4297689"/>
          </a:xfrm>
          <a:prstGeom prst="rect">
            <a:avLst/>
          </a:prstGeom>
        </p:spPr>
      </p:pic>
      <p:pic>
        <p:nvPicPr>
          <p:cNvPr id="10" name="Picture 9">
            <a:extLst>
              <a:ext uri="{FF2B5EF4-FFF2-40B4-BE49-F238E27FC236}">
                <a16:creationId xmlns:a16="http://schemas.microsoft.com/office/drawing/2014/main" id="{5A9AE82E-9E41-AB19-9CEA-1CAB75D45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997" y="1330227"/>
            <a:ext cx="4892050" cy="4297689"/>
          </a:xfrm>
          <a:prstGeom prst="rect">
            <a:avLst/>
          </a:prstGeom>
        </p:spPr>
      </p:pic>
    </p:spTree>
    <p:extLst>
      <p:ext uri="{BB962C8B-B14F-4D97-AF65-F5344CB8AC3E}">
        <p14:creationId xmlns:p14="http://schemas.microsoft.com/office/powerpoint/2010/main" val="110742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24C2-EA23-A0D8-306C-7599451DBDC5}"/>
              </a:ext>
            </a:extLst>
          </p:cNvPr>
          <p:cNvSpPr>
            <a:spLocks noGrp="1"/>
          </p:cNvSpPr>
          <p:nvPr>
            <p:ph type="title"/>
          </p:nvPr>
        </p:nvSpPr>
        <p:spPr>
          <a:xfrm>
            <a:off x="1" y="0"/>
            <a:ext cx="3781586" cy="774915"/>
          </a:xfrm>
        </p:spPr>
        <p:txBody>
          <a:bodyPr/>
          <a:lstStyle/>
          <a:p>
            <a:r>
              <a:rPr lang="en-US" dirty="0"/>
              <a:t>Future works</a:t>
            </a:r>
          </a:p>
        </p:txBody>
      </p:sp>
      <p:sp>
        <p:nvSpPr>
          <p:cNvPr id="3" name="Content Placeholder 2">
            <a:extLst>
              <a:ext uri="{FF2B5EF4-FFF2-40B4-BE49-F238E27FC236}">
                <a16:creationId xmlns:a16="http://schemas.microsoft.com/office/drawing/2014/main" id="{A92090DC-B558-892C-33EE-DE1226928169}"/>
              </a:ext>
            </a:extLst>
          </p:cNvPr>
          <p:cNvSpPr>
            <a:spLocks noGrp="1"/>
          </p:cNvSpPr>
          <p:nvPr>
            <p:ph idx="1"/>
          </p:nvPr>
        </p:nvSpPr>
        <p:spPr>
          <a:xfrm>
            <a:off x="0" y="828552"/>
            <a:ext cx="8946541" cy="4195481"/>
          </a:xfrm>
        </p:spPr>
        <p:txBody>
          <a:bodyPr/>
          <a:lstStyle/>
          <a:p>
            <a:r>
              <a:rPr lang="en-US" dirty="0"/>
              <a:t>Make the code more Robust.</a:t>
            </a:r>
          </a:p>
          <a:p>
            <a:pPr lvl="1"/>
            <a:r>
              <a:rPr lang="en-US" dirty="0"/>
              <a:t>Add input Validation make sure the files I’m using are actually viable</a:t>
            </a:r>
          </a:p>
          <a:p>
            <a:pPr lvl="1"/>
            <a:r>
              <a:rPr lang="en-US" dirty="0"/>
              <a:t>Make my code more modular </a:t>
            </a:r>
          </a:p>
          <a:p>
            <a:pPr lvl="1"/>
            <a:r>
              <a:rPr lang="en-US" dirty="0"/>
              <a:t>Use configurable parameters instead of hard coding</a:t>
            </a:r>
          </a:p>
          <a:p>
            <a:pPr lvl="1"/>
            <a:r>
              <a:rPr lang="en-US" dirty="0"/>
              <a:t>Improve baseline correction. Instead of doing row averaging I could polynomial fitting.</a:t>
            </a:r>
          </a:p>
          <a:p>
            <a:r>
              <a:rPr lang="en-US" dirty="0"/>
              <a:t>Look into how the breathing mode is affected after the amorphization.</a:t>
            </a:r>
          </a:p>
        </p:txBody>
      </p:sp>
    </p:spTree>
    <p:extLst>
      <p:ext uri="{BB962C8B-B14F-4D97-AF65-F5344CB8AC3E}">
        <p14:creationId xmlns:p14="http://schemas.microsoft.com/office/powerpoint/2010/main" val="223365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E7EA-A559-EED9-3A07-7865AB85DDFA}"/>
              </a:ext>
            </a:extLst>
          </p:cNvPr>
          <p:cNvSpPr>
            <a:spLocks noGrp="1"/>
          </p:cNvSpPr>
          <p:nvPr>
            <p:ph type="title"/>
          </p:nvPr>
        </p:nvSpPr>
        <p:spPr>
          <a:xfrm>
            <a:off x="0" y="18255"/>
            <a:ext cx="10515600" cy="1325563"/>
          </a:xfrm>
        </p:spPr>
        <p:txBody>
          <a:bodyPr/>
          <a:lstStyle/>
          <a:p>
            <a:r>
              <a:rPr lang="en-US" dirty="0"/>
              <a:t>References</a:t>
            </a:r>
          </a:p>
        </p:txBody>
      </p:sp>
      <p:sp>
        <p:nvSpPr>
          <p:cNvPr id="8" name="Rectangle 5">
            <a:extLst>
              <a:ext uri="{FF2B5EF4-FFF2-40B4-BE49-F238E27FC236}">
                <a16:creationId xmlns:a16="http://schemas.microsoft.com/office/drawing/2014/main" id="{F8E930B1-8472-DB4B-D8C8-3E1F96935417}"/>
              </a:ext>
            </a:extLst>
          </p:cNvPr>
          <p:cNvSpPr>
            <a:spLocks noChangeArrowheads="1"/>
          </p:cNvSpPr>
          <p:nvPr/>
        </p:nvSpPr>
        <p:spPr bwMode="auto">
          <a:xfrm>
            <a:off x="0" y="1238657"/>
            <a:ext cx="12192000" cy="438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Xiang, Sisi,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"Tuning the deformation mechanisms of boron carbide via silicon doping."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Science Advances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5, no. 10, 2019, p. eaay0352.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10.1126/sciadv.aay0352</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Yang,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Qirong</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"Activating dislocation mediated plasticity in boron carbide through Al-doping."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Acta </a:t>
            </a:r>
            <a:r>
              <a:rPr kumimoji="0" lang="en-US" altLang="en-US" sz="1600" b="0" i="1" u="none" strike="noStrike" cap="none" normalizeH="0" baseline="0" dirty="0" err="1">
                <a:ln>
                  <a:noFill/>
                </a:ln>
                <a:effectLst/>
                <a:latin typeface="Times New Roman" panose="02020603050405020304" pitchFamily="18" charset="0"/>
                <a:cs typeface="Times New Roman" panose="02020603050405020304" pitchFamily="18" charset="0"/>
              </a:rPr>
              <a:t>Materialia</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241, 2022, p. 118412.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10.1016/j.actamat.2022.118412</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Proctor, J. E.,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"Stabilization of boron carbide via silicon doping."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Journal of Physics: Condensed Matter</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27, no. 1, 2015, p. 015401.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10.1088/0953-8984/27/1/015401</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Shen,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Yidi</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"Mitigating the formation of amorphous shear band in boron carbide."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Journal of Applied Physics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129, no. 14, 2021, p. 140902.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10.1063/5.0044526</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Domnich</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Vladislav,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"Boron-Rich Boron Carbide: An Amorphous Semiconductor."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Physical Review B</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69, no. 4, 2004, p. 045206.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10.1103/PhysRevB.69.045206</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Zhou, Yu, et al.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"Preparation and Properties of Boron Carbide-Aluminum Nitride Composites." </a:t>
            </a:r>
            <a:r>
              <a:rPr kumimoji="0" lang="en-US" altLang="en-US" sz="1600" b="0" i="1" u="none" strike="noStrike" cap="none" normalizeH="0" baseline="0" dirty="0">
                <a:ln>
                  <a:noFill/>
                </a:ln>
                <a:effectLst/>
                <a:latin typeface="Times New Roman" panose="02020603050405020304" pitchFamily="18" charset="0"/>
                <a:cs typeface="Times New Roman" panose="02020603050405020304" pitchFamily="18" charset="0"/>
              </a:rPr>
              <a:t>Journal of the European Ceramic Society</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vol. 35, no. 13, 2015, pp. 3683–90. DOI: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10.1016/j.jeurceramsoc.2015.06.018</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Domnich</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et al. (2004)</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Explores boron-rich boron carbide’s structural behavior, relevant to amorphization resistance.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Zhou et al. (2015)</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Discusses B₄C-</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composites, aligning with your interest in hybrid materials for amorphization mitigation.</a:t>
            </a:r>
            <a:endParaRPr lang="en-US" sz="1600" b="0" i="0" dirty="0">
              <a:effectLst/>
              <a:latin typeface="Times New Roman" panose="02020603050405020304" pitchFamily="18" charset="0"/>
              <a:cs typeface="Times New Roman" panose="02020603050405020304" pitchFamily="18" charset="0"/>
            </a:endParaRPr>
          </a:p>
          <a:p>
            <a:pPr marL="342900" indent="-342900" algn="l">
              <a:spcBef>
                <a:spcPts val="375"/>
              </a:spcBef>
              <a:spcAft>
                <a:spcPts val="375"/>
              </a:spcAft>
              <a:buFont typeface="+mj-lt"/>
              <a:buAutoNum type="arabicPeriod"/>
            </a:pPr>
            <a:r>
              <a:rPr lang="en-US" sz="1600" b="1" i="0" dirty="0">
                <a:effectLst/>
                <a:latin typeface="Times New Roman" panose="02020603050405020304" pitchFamily="18" charset="0"/>
                <a:cs typeface="Times New Roman" panose="02020603050405020304" pitchFamily="18" charset="0"/>
              </a:rPr>
              <a:t>Christian, Kent. </a:t>
            </a:r>
            <a:r>
              <a:rPr lang="en-US" sz="1600" b="0" i="0" dirty="0">
                <a:effectLst/>
                <a:latin typeface="Times New Roman" panose="02020603050405020304" pitchFamily="18" charset="0"/>
                <a:cs typeface="Times New Roman" panose="02020603050405020304" pitchFamily="18" charset="0"/>
              </a:rPr>
              <a:t>"Advancing Fracture Behavior of Boron Carbide with Arc Melt Processing." Order No. 29395079 Rutgers The State University of New Jersey, School of Graduate Studies, 2022. United States -- New Jersey: </a:t>
            </a:r>
            <a:r>
              <a:rPr lang="en-US" sz="1600" b="0" i="1" dirty="0">
                <a:effectLst/>
                <a:latin typeface="Times New Roman" panose="02020603050405020304" pitchFamily="18" charset="0"/>
                <a:cs typeface="Times New Roman" panose="02020603050405020304" pitchFamily="18" charset="0"/>
              </a:rPr>
              <a:t>ProQuest. </a:t>
            </a:r>
            <a:r>
              <a:rPr lang="en-US" sz="1600" b="0" i="0" dirty="0">
                <a:effectLst/>
                <a:latin typeface="Times New Roman" panose="02020603050405020304" pitchFamily="18" charset="0"/>
                <a:cs typeface="Times New Roman" panose="02020603050405020304" pitchFamily="18" charset="0"/>
              </a:rPr>
              <a:t>Web. 29 Apr. 2025.</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Original code provided by Kent </a:t>
            </a:r>
            <a:r>
              <a:rPr lang="en-US" altLang="en-US" sz="1600" dirty="0">
                <a:latin typeface="Times New Roman" panose="02020603050405020304" pitchFamily="18" charset="0"/>
                <a:cs typeface="Times New Roman" panose="02020603050405020304" pitchFamily="18" charset="0"/>
              </a:rPr>
              <a:t>Ch</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ristian</a:t>
            </a:r>
          </a:p>
        </p:txBody>
      </p:sp>
    </p:spTree>
    <p:extLst>
      <p:ext uri="{BB962C8B-B14F-4D97-AF65-F5344CB8AC3E}">
        <p14:creationId xmlns:p14="http://schemas.microsoft.com/office/powerpoint/2010/main" val="61099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659D-17B5-191B-FD38-1FD5C4C4FBC5}"/>
              </a:ext>
            </a:extLst>
          </p:cNvPr>
          <p:cNvSpPr>
            <a:spLocks noGrp="1"/>
          </p:cNvSpPr>
          <p:nvPr>
            <p:ph type="title"/>
          </p:nvPr>
        </p:nvSpPr>
        <p:spPr>
          <a:xfrm>
            <a:off x="48490" y="0"/>
            <a:ext cx="4165580" cy="1400530"/>
          </a:xfrm>
        </p:spPr>
        <p:txBody>
          <a:bodyPr vert="horz" lIns="91440" tIns="45720" rIns="91440" bIns="45720" rtlCol="0" anchor="t">
            <a:normAutofit/>
          </a:bodyPr>
          <a:lstStyle/>
          <a:p>
            <a:r>
              <a:rPr lang="en-US" dirty="0"/>
              <a:t>Raman Spectroscopy</a:t>
            </a:r>
          </a:p>
        </p:txBody>
      </p:sp>
      <p:sp>
        <p:nvSpPr>
          <p:cNvPr id="1039" name="Freeform: Shape 103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040"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What is Raman Spectroscopy? - HORIBA">
            <a:extLst>
              <a:ext uri="{FF2B5EF4-FFF2-40B4-BE49-F238E27FC236}">
                <a16:creationId xmlns:a16="http://schemas.microsoft.com/office/drawing/2014/main" id="{2A499FEE-184E-022B-1BF1-16A8EC3AC21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767119" y="647699"/>
            <a:ext cx="4104053" cy="324220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32176E4E-5A07-A186-A97C-A5B554391449}"/>
              </a:ext>
            </a:extLst>
          </p:cNvPr>
          <p:cNvSpPr txBox="1"/>
          <p:nvPr/>
        </p:nvSpPr>
        <p:spPr>
          <a:xfrm>
            <a:off x="-40849" y="1331259"/>
            <a:ext cx="3997242" cy="4195481"/>
          </a:xfrm>
          <a:prstGeom prst="rect">
            <a:avLst/>
          </a:prstGeom>
        </p:spPr>
        <p:txBody>
          <a:bodyPr vert="horz" lIns="91440" tIns="45720" rIns="91440" bIns="45720" rtlCol="0">
            <a:noAutofit/>
          </a:bodyPr>
          <a:lstStyle/>
          <a:p>
            <a:pPr indent="-228600" defTabSz="457200">
              <a:lnSpc>
                <a:spcPct val="90000"/>
              </a:lnSpc>
              <a:spcBef>
                <a:spcPts val="1000"/>
              </a:spcBef>
              <a:buClr>
                <a:schemeClr val="bg2">
                  <a:lumMod val="40000"/>
                  <a:lumOff val="60000"/>
                </a:schemeClr>
              </a:buClr>
              <a:buSzPct val="80000"/>
              <a:buFont typeface="Wingdings 3" charset="2"/>
              <a:buChar char=""/>
            </a:pPr>
            <a:r>
              <a:rPr lang="en-US" sz="1600" dirty="0">
                <a:effectLst/>
                <a:latin typeface="Times New Roman" panose="02020603050405020304" pitchFamily="18" charset="0"/>
                <a:ea typeface="+mj-ea"/>
                <a:cs typeface="Times New Roman" panose="02020603050405020304" pitchFamily="18" charset="0"/>
              </a:rPr>
              <a:t>Non-Destructive Technique: Provides detailed chemical information without altering the sample.</a:t>
            </a:r>
          </a:p>
          <a:p>
            <a:pPr indent="-228600" defTabSz="457200">
              <a:lnSpc>
                <a:spcPct val="90000"/>
              </a:lnSpc>
              <a:spcBef>
                <a:spcPts val="1000"/>
              </a:spcBef>
              <a:buClr>
                <a:schemeClr val="bg2">
                  <a:lumMod val="40000"/>
                  <a:lumOff val="60000"/>
                </a:schemeClr>
              </a:buClr>
              <a:buSzPct val="80000"/>
              <a:buFont typeface="Wingdings 3" charset="2"/>
              <a:buChar char=""/>
            </a:pPr>
            <a:endParaRPr lang="en-US" sz="1600" dirty="0">
              <a:effectLst/>
              <a:latin typeface="Times New Roman" panose="02020603050405020304" pitchFamily="18" charset="0"/>
              <a:ea typeface="+mj-ea"/>
              <a:cs typeface="Times New Roman" panose="02020603050405020304" pitchFamily="18" charset="0"/>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1600" dirty="0">
                <a:effectLst/>
                <a:latin typeface="Times New Roman" panose="02020603050405020304" pitchFamily="18" charset="0"/>
                <a:ea typeface="+mj-ea"/>
                <a:cs typeface="Times New Roman" panose="02020603050405020304" pitchFamily="18" charset="0"/>
              </a:rPr>
              <a:t>Light Scattering: Uses a high-intensity laser to scatter light, with most being Rayleigh scatter (same wavelength as the laser).</a:t>
            </a:r>
          </a:p>
          <a:p>
            <a:pPr indent="-228600" defTabSz="457200">
              <a:lnSpc>
                <a:spcPct val="90000"/>
              </a:lnSpc>
              <a:spcBef>
                <a:spcPts val="1000"/>
              </a:spcBef>
              <a:buClr>
                <a:schemeClr val="bg2">
                  <a:lumMod val="40000"/>
                  <a:lumOff val="60000"/>
                </a:schemeClr>
              </a:buClr>
              <a:buSzPct val="80000"/>
              <a:buFont typeface="Wingdings 3" charset="2"/>
              <a:buChar char=""/>
            </a:pPr>
            <a:endParaRPr lang="en-US" sz="1600" dirty="0">
              <a:effectLst/>
              <a:latin typeface="Times New Roman" panose="02020603050405020304" pitchFamily="18" charset="0"/>
              <a:ea typeface="+mj-ea"/>
              <a:cs typeface="Times New Roman" panose="02020603050405020304" pitchFamily="18" charset="0"/>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1600" dirty="0">
                <a:effectLst/>
                <a:latin typeface="Times New Roman" panose="02020603050405020304" pitchFamily="18" charset="0"/>
                <a:ea typeface="+mj-ea"/>
                <a:cs typeface="Times New Roman" panose="02020603050405020304" pitchFamily="18" charset="0"/>
              </a:rPr>
              <a:t>Raman Scatter: A small fraction of light is scattered at different wavelengths, providing useful chemical information.</a:t>
            </a:r>
          </a:p>
          <a:p>
            <a:pPr indent="-228600" defTabSz="457200">
              <a:lnSpc>
                <a:spcPct val="90000"/>
              </a:lnSpc>
              <a:spcBef>
                <a:spcPts val="1000"/>
              </a:spcBef>
              <a:buClr>
                <a:schemeClr val="bg2">
                  <a:lumMod val="40000"/>
                  <a:lumOff val="60000"/>
                </a:schemeClr>
              </a:buClr>
              <a:buSzPct val="80000"/>
              <a:buFont typeface="Wingdings 3" charset="2"/>
              <a:buChar char=""/>
            </a:pPr>
            <a:endParaRPr lang="en-US" sz="1600" dirty="0">
              <a:effectLst/>
              <a:latin typeface="Times New Roman" panose="02020603050405020304" pitchFamily="18" charset="0"/>
              <a:ea typeface="+mj-ea"/>
              <a:cs typeface="Times New Roman" panose="02020603050405020304" pitchFamily="18" charset="0"/>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1600" dirty="0">
                <a:effectLst/>
                <a:latin typeface="Times New Roman" panose="02020603050405020304" pitchFamily="18" charset="0"/>
                <a:ea typeface="+mj-ea"/>
                <a:cs typeface="Times New Roman" panose="02020603050405020304" pitchFamily="18" charset="0"/>
              </a:rPr>
              <a:t>Spectral Features: Peaks in the Raman spectrum correspond to specific molecular bond vibrations.</a:t>
            </a:r>
          </a:p>
          <a:p>
            <a:pPr indent="-228600" defTabSz="457200">
              <a:lnSpc>
                <a:spcPct val="90000"/>
              </a:lnSpc>
              <a:spcBef>
                <a:spcPts val="1000"/>
              </a:spcBef>
              <a:buClr>
                <a:schemeClr val="bg2">
                  <a:lumMod val="40000"/>
                  <a:lumOff val="60000"/>
                </a:schemeClr>
              </a:buClr>
              <a:buSzPct val="80000"/>
              <a:buFont typeface="Wingdings 3" charset="2"/>
              <a:buChar char=""/>
            </a:pPr>
            <a:endParaRPr lang="en-US" sz="1600" dirty="0">
              <a:effectLst/>
              <a:latin typeface="Times New Roman" panose="02020603050405020304" pitchFamily="18" charset="0"/>
              <a:ea typeface="+mj-ea"/>
              <a:cs typeface="Times New Roman" panose="02020603050405020304" pitchFamily="18" charset="0"/>
            </a:endParaRPr>
          </a:p>
          <a:p>
            <a:pPr indent="-228600" defTabSz="457200">
              <a:lnSpc>
                <a:spcPct val="90000"/>
              </a:lnSpc>
              <a:spcBef>
                <a:spcPts val="1000"/>
              </a:spcBef>
              <a:buClr>
                <a:schemeClr val="bg2">
                  <a:lumMod val="40000"/>
                  <a:lumOff val="60000"/>
                </a:schemeClr>
              </a:buClr>
              <a:buSzPct val="80000"/>
              <a:buFont typeface="Wingdings 3" charset="2"/>
              <a:buChar char=""/>
            </a:pPr>
            <a:r>
              <a:rPr lang="en-US" sz="1600" dirty="0">
                <a:effectLst/>
                <a:latin typeface="Times New Roman" panose="02020603050405020304" pitchFamily="18" charset="0"/>
                <a:ea typeface="+mj-ea"/>
                <a:cs typeface="Times New Roman" panose="02020603050405020304" pitchFamily="18" charset="0"/>
              </a:rPr>
              <a:t>Specific Bonds: Includes vibrations of individual bonds (e.g., C-C, C=C, N-O, C-H) and collective modes (e.g., benzene ring breathing, polymer chain vibrations).</a:t>
            </a:r>
          </a:p>
        </p:txBody>
      </p:sp>
      <p:pic>
        <p:nvPicPr>
          <p:cNvPr id="1028" name="Picture 4">
            <a:extLst>
              <a:ext uri="{FF2B5EF4-FFF2-40B4-BE49-F238E27FC236}">
                <a16:creationId xmlns:a16="http://schemas.microsoft.com/office/drawing/2014/main" id="{7837B46D-398C-282A-7F14-363FFDFB31E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102830" y="4085841"/>
            <a:ext cx="3432630" cy="2162557"/>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830D86-6555-C077-B1D4-47B00940A36E}"/>
              </a:ext>
            </a:extLst>
          </p:cNvPr>
          <p:cNvSpPr txBox="1"/>
          <p:nvPr/>
        </p:nvSpPr>
        <p:spPr>
          <a:xfrm>
            <a:off x="6535951" y="6257837"/>
            <a:ext cx="4566388" cy="400110"/>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https://www.horiba.com/usa/scientific/technologies/raman-imaging-and-spectroscopy/raman-spectroscopy/</a:t>
            </a:r>
          </a:p>
        </p:txBody>
      </p:sp>
    </p:spTree>
    <p:extLst>
      <p:ext uri="{BB962C8B-B14F-4D97-AF65-F5344CB8AC3E}">
        <p14:creationId xmlns:p14="http://schemas.microsoft.com/office/powerpoint/2010/main" val="425455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1523-4D86-ACC9-BF1A-A578CBA644E7}"/>
              </a:ext>
            </a:extLst>
          </p:cNvPr>
          <p:cNvSpPr>
            <a:spLocks noGrp="1"/>
          </p:cNvSpPr>
          <p:nvPr>
            <p:ph type="title"/>
          </p:nvPr>
        </p:nvSpPr>
        <p:spPr>
          <a:xfrm>
            <a:off x="20514" y="0"/>
            <a:ext cx="4165580" cy="1400530"/>
          </a:xfrm>
        </p:spPr>
        <p:txBody>
          <a:bodyPr>
            <a:normAutofit/>
          </a:bodyPr>
          <a:lstStyle/>
          <a:p>
            <a:pPr>
              <a:lnSpc>
                <a:spcPct val="90000"/>
              </a:lnSpc>
            </a:pPr>
            <a:r>
              <a:rPr lang="en-US" sz="2900" b="1" i="0" dirty="0">
                <a:effectLst/>
                <a:latin typeface="Times New Roman" panose="02020603050405020304" pitchFamily="18" charset="0"/>
                <a:cs typeface="Times New Roman" panose="02020603050405020304" pitchFamily="18" charset="0"/>
              </a:rPr>
              <a:t>Information provided by Raman spectroscopy</a:t>
            </a:r>
            <a:endParaRPr lang="en-US" sz="2900" dirty="0">
              <a:latin typeface="Times New Roman" panose="02020603050405020304" pitchFamily="18" charset="0"/>
              <a:cs typeface="Times New Roman" panose="02020603050405020304" pitchFamily="18" charset="0"/>
            </a:endParaRPr>
          </a:p>
        </p:txBody>
      </p:sp>
      <p:sp>
        <p:nvSpPr>
          <p:cNvPr id="2054" name="Freeform: Shape 2053">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2055"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52" name="Picture 4" descr="Mineral distribution">
            <a:extLst>
              <a:ext uri="{FF2B5EF4-FFF2-40B4-BE49-F238E27FC236}">
                <a16:creationId xmlns:a16="http://schemas.microsoft.com/office/drawing/2014/main" id="{B5847F8C-52E3-CD49-91C6-6BFB9F864A3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98044" y="647699"/>
            <a:ext cx="3242202" cy="324220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9690129-0583-6DAA-C753-E29AC174A9AF}"/>
              </a:ext>
            </a:extLst>
          </p:cNvPr>
          <p:cNvSpPr>
            <a:spLocks noGrp="1"/>
          </p:cNvSpPr>
          <p:nvPr>
            <p:ph idx="1"/>
          </p:nvPr>
        </p:nvSpPr>
        <p:spPr>
          <a:xfrm>
            <a:off x="350830" y="1853248"/>
            <a:ext cx="4165146" cy="4195481"/>
          </a:xfrm>
        </p:spPr>
        <p:txBody>
          <a:bodyPr>
            <a:normAutofit/>
          </a:bodyPr>
          <a:lstStyle/>
          <a:p>
            <a:pPr>
              <a:lnSpc>
                <a:spcPct val="90000"/>
              </a:lnSpc>
              <a:buNone/>
            </a:pPr>
            <a:r>
              <a:rPr lang="en-US" sz="1800" b="0" i="0" dirty="0">
                <a:effectLst/>
                <a:latin typeface="Times New Roman" panose="02020603050405020304" pitchFamily="18" charset="0"/>
                <a:cs typeface="Times New Roman" panose="02020603050405020304" pitchFamily="18" charset="0"/>
              </a:rPr>
              <a:t>Raman spectroscopy examines the</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chemical structure of materials, offering insights into:</a:t>
            </a:r>
          </a:p>
          <a:p>
            <a:pPr>
              <a:lnSpc>
                <a:spcPct val="9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Chemical Structure and Identity: Reveals the molecular composition.</a:t>
            </a:r>
          </a:p>
          <a:p>
            <a:pPr>
              <a:lnSpc>
                <a:spcPct val="9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Phase and Polymorphism: Identifies different forms or phases of a material.</a:t>
            </a:r>
          </a:p>
          <a:p>
            <a:pPr>
              <a:lnSpc>
                <a:spcPct val="9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Intrinsic Stress/Strain: Detects internal mechanical stresses.</a:t>
            </a:r>
          </a:p>
          <a:p>
            <a:pPr>
              <a:lnSpc>
                <a:spcPct val="9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Contamination and Impurity: Helps identify unwanted substances.</a:t>
            </a:r>
          </a:p>
          <a:p>
            <a:pPr>
              <a:lnSpc>
                <a:spcPct val="90000"/>
              </a:lnSpc>
            </a:pPr>
            <a:endParaRPr lang="en-US" sz="1800" dirty="0"/>
          </a:p>
        </p:txBody>
      </p:sp>
      <p:pic>
        <p:nvPicPr>
          <p:cNvPr id="2050" name="Picture 2" descr="Raman spectra of ethanol and methanol">
            <a:extLst>
              <a:ext uri="{FF2B5EF4-FFF2-40B4-BE49-F238E27FC236}">
                <a16:creationId xmlns:a16="http://schemas.microsoft.com/office/drawing/2014/main" id="{7B9A6568-F93A-6DCA-7987-90B99112190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89705" y="4085841"/>
            <a:ext cx="4458880" cy="216255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7380E3-FE91-EC89-402F-0F5367294C84}"/>
              </a:ext>
            </a:extLst>
          </p:cNvPr>
          <p:cNvSpPr txBox="1"/>
          <p:nvPr/>
        </p:nvSpPr>
        <p:spPr>
          <a:xfrm>
            <a:off x="6535951" y="6257837"/>
            <a:ext cx="4566388" cy="400110"/>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https://www.horiba.com/usa/scientific/technologies/raman-imaging-and-spectroscopy/raman-spectroscopy/</a:t>
            </a:r>
          </a:p>
        </p:txBody>
      </p:sp>
    </p:spTree>
    <p:extLst>
      <p:ext uri="{BB962C8B-B14F-4D97-AF65-F5344CB8AC3E}">
        <p14:creationId xmlns:p14="http://schemas.microsoft.com/office/powerpoint/2010/main" val="74935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716E-5349-7DEF-E51A-CDD9140F89DD}"/>
              </a:ext>
            </a:extLst>
          </p:cNvPr>
          <p:cNvSpPr>
            <a:spLocks noGrp="1"/>
          </p:cNvSpPr>
          <p:nvPr>
            <p:ph type="title"/>
          </p:nvPr>
        </p:nvSpPr>
        <p:spPr>
          <a:xfrm>
            <a:off x="646112" y="4212709"/>
            <a:ext cx="9164206" cy="831400"/>
          </a:xfrm>
        </p:spPr>
        <p:txBody>
          <a:bodyPr>
            <a:normAutofit/>
          </a:bodyPr>
          <a:lstStyle/>
          <a:p>
            <a:r>
              <a:rPr lang="en-US" sz="4000" dirty="0">
                <a:latin typeface="Times New Roman" panose="02020603050405020304" pitchFamily="18" charset="0"/>
                <a:cs typeface="Times New Roman" panose="02020603050405020304" pitchFamily="18" charset="0"/>
              </a:rPr>
              <a:t>Boron</a:t>
            </a:r>
            <a:r>
              <a:rPr lang="en-US" sz="4000" dirty="0"/>
              <a:t> </a:t>
            </a:r>
            <a:r>
              <a:rPr lang="en-US" sz="4000" dirty="0">
                <a:latin typeface="Times New Roman" panose="02020603050405020304" pitchFamily="18" charset="0"/>
                <a:cs typeface="Times New Roman" panose="02020603050405020304" pitchFamily="18" charset="0"/>
              </a:rPr>
              <a:t>Carbide</a:t>
            </a:r>
          </a:p>
        </p:txBody>
      </p:sp>
      <p:pic>
        <p:nvPicPr>
          <p:cNvPr id="1026" name="Picture 2" descr="Boron Carbide (B4C) | Washington Mills">
            <a:extLst>
              <a:ext uri="{FF2B5EF4-FFF2-40B4-BE49-F238E27FC236}">
                <a16:creationId xmlns:a16="http://schemas.microsoft.com/office/drawing/2014/main" id="{3686E183-964E-C4DA-DB9C-5B4F3AC9EDB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6234" y="640080"/>
            <a:ext cx="4325009" cy="324375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49A077-3C5C-6CF0-B282-AACE4A6B9E38}"/>
              </a:ext>
            </a:extLst>
          </p:cNvPr>
          <p:cNvSpPr>
            <a:spLocks noGrp="1"/>
          </p:cNvSpPr>
          <p:nvPr>
            <p:ph idx="1"/>
          </p:nvPr>
        </p:nvSpPr>
        <p:spPr>
          <a:xfrm>
            <a:off x="646112" y="5297442"/>
            <a:ext cx="9164206" cy="131693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Boron Carbide also known as Black Diamond is a light weight highly durable material use in a wide variety of Applications.</a:t>
            </a:r>
          </a:p>
          <a:p>
            <a:endParaRPr lang="en-US" sz="1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9A9AEC7-ACC7-B564-DA8C-E9021CA45E9E}"/>
              </a:ext>
            </a:extLst>
          </p:cNvPr>
          <p:cNvGraphicFramePr>
            <a:graphicFrameLocks noGrp="1"/>
          </p:cNvGraphicFramePr>
          <p:nvPr>
            <p:extLst>
              <p:ext uri="{D42A27DB-BD31-4B8C-83A1-F6EECF244321}">
                <p14:modId xmlns:p14="http://schemas.microsoft.com/office/powerpoint/2010/main" val="2043314713"/>
              </p:ext>
            </p:extLst>
          </p:nvPr>
        </p:nvGraphicFramePr>
        <p:xfrm>
          <a:off x="5441054" y="377691"/>
          <a:ext cx="6568065" cy="4864601"/>
        </p:xfrm>
        <a:graphic>
          <a:graphicData uri="http://schemas.openxmlformats.org/drawingml/2006/table">
            <a:tbl>
              <a:tblPr firstRow="1" bandRow="1">
                <a:solidFill>
                  <a:srgbClr val="404040"/>
                </a:solidFill>
              </a:tblPr>
              <a:tblGrid>
                <a:gridCol w="1772295">
                  <a:extLst>
                    <a:ext uri="{9D8B030D-6E8A-4147-A177-3AD203B41FA5}">
                      <a16:colId xmlns:a16="http://schemas.microsoft.com/office/drawing/2014/main" val="1340639023"/>
                    </a:ext>
                  </a:extLst>
                </a:gridCol>
                <a:gridCol w="2537943">
                  <a:extLst>
                    <a:ext uri="{9D8B030D-6E8A-4147-A177-3AD203B41FA5}">
                      <a16:colId xmlns:a16="http://schemas.microsoft.com/office/drawing/2014/main" val="911508637"/>
                    </a:ext>
                  </a:extLst>
                </a:gridCol>
                <a:gridCol w="2257827">
                  <a:extLst>
                    <a:ext uri="{9D8B030D-6E8A-4147-A177-3AD203B41FA5}">
                      <a16:colId xmlns:a16="http://schemas.microsoft.com/office/drawing/2014/main" val="1209300414"/>
                    </a:ext>
                  </a:extLst>
                </a:gridCol>
              </a:tblGrid>
              <a:tr h="697270">
                <a:tc>
                  <a:txBody>
                    <a:bodyPr/>
                    <a:lstStyle/>
                    <a:p>
                      <a:pPr algn="l" fontAlgn="b"/>
                      <a:r>
                        <a:rPr lang="en-US" sz="1600" b="0" i="0" u="none" strike="noStrike" cap="none" spc="0" dirty="0">
                          <a:solidFill>
                            <a:schemeClr val="bg1"/>
                          </a:solidFill>
                          <a:effectLst/>
                          <a:latin typeface="Times New Roman" panose="02020603050405020304" pitchFamily="18" charset="0"/>
                          <a:cs typeface="Times New Roman" panose="02020603050405020304" pitchFamily="18" charset="0"/>
                        </a:rPr>
                        <a:t>Application Area</a:t>
                      </a:r>
                    </a:p>
                  </a:txBody>
                  <a:tcPr marL="64541" marR="64541" marT="64626" marB="64541" anchor="ctr">
                    <a:lnL w="12700" cmpd="sng">
                      <a:noFill/>
                      <a:prstDash val="solid"/>
                    </a:lnL>
                    <a:lnR w="12700" cmpd="sng">
                      <a:noFill/>
                    </a:lnR>
                    <a:lnT w="19050" cap="flat" cmpd="sng" algn="ctr">
                      <a:noFill/>
                      <a:prstDash val="solid"/>
                    </a:lnT>
                    <a:lnB w="38100" cmpd="sng">
                      <a:noFill/>
                    </a:lnB>
                    <a:solidFill>
                      <a:schemeClr val="accent2"/>
                    </a:solidFill>
                  </a:tcPr>
                </a:tc>
                <a:tc>
                  <a:txBody>
                    <a:bodyPr/>
                    <a:lstStyle/>
                    <a:p>
                      <a:pPr algn="l" fontAlgn="b"/>
                      <a:r>
                        <a:rPr lang="en-US" sz="1600" b="0" i="0" u="none" strike="noStrike" cap="none" spc="0">
                          <a:solidFill>
                            <a:schemeClr val="bg1"/>
                          </a:solidFill>
                          <a:effectLst/>
                          <a:latin typeface="Times New Roman" panose="02020603050405020304" pitchFamily="18" charset="0"/>
                          <a:cs typeface="Times New Roman" panose="02020603050405020304" pitchFamily="18" charset="0"/>
                        </a:rPr>
                        <a:t>Examples/Details</a:t>
                      </a:r>
                    </a:p>
                  </a:txBody>
                  <a:tcPr marL="64541" marR="64541" marT="64626" marB="64541"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600" b="0" i="0" u="none" strike="noStrike" cap="none" spc="0">
                          <a:solidFill>
                            <a:schemeClr val="bg1"/>
                          </a:solidFill>
                          <a:effectLst/>
                          <a:latin typeface="Times New Roman" panose="02020603050405020304" pitchFamily="18" charset="0"/>
                          <a:cs typeface="Times New Roman" panose="02020603050405020304" pitchFamily="18" charset="0"/>
                        </a:rPr>
                        <a:t>Key Property Utilized</a:t>
                      </a:r>
                    </a:p>
                  </a:txBody>
                  <a:tcPr marL="64541" marR="64541" marT="64626" marB="6454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489251781"/>
                  </a:ext>
                </a:extLst>
              </a:tr>
              <a:tr h="547011">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Ballistic Armor</a:t>
                      </a:r>
                    </a:p>
                  </a:txBody>
                  <a:tcPr marL="39320" marR="3151" marT="64626" marB="43027"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Body armor, vehicle armor, aircraft armor</a:t>
                      </a:r>
                    </a:p>
                  </a:txBody>
                  <a:tcPr marL="39320" marR="3151" marT="64626" marB="43027"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Extreme hardness, low density</a:t>
                      </a:r>
                    </a:p>
                  </a:txBody>
                  <a:tcPr marL="39320" marR="3151" marT="64626" marB="43027"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32576278"/>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Abrasives &amp; Cutting Tools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Lapping, polishing, cutting, water jet nozzles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Hardness, wear resistance</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23016590"/>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Wear-Resistant Components</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Industrial nozzles, brake linings, coatings</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Abrasion resistance, chemical inertness</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833766739"/>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Nuclear Industry</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Control rods, shielding, neutron absorbers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Neutron absorption, stability</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5455209"/>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Composite Reinforcement</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Filaments, nanoparticles in composites</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Strength, low weight, radiation resistance</a:t>
                      </a:r>
                    </a:p>
                  </a:txBody>
                  <a:tcPr marL="39320" marR="3151" marT="64626" marB="43027"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889230245"/>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Electronics &amp; Semiconductors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High-temp devices, dielectric barriers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Thermal stability, inertness</a:t>
                      </a:r>
                    </a:p>
                  </a:txBody>
                  <a:tcPr marL="39320" marR="3151" marT="64626" marB="43027"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73181312"/>
                  </a:ext>
                </a:extLst>
              </a:tr>
              <a:tr h="547011">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Aerospace &amp; Defense</a:t>
                      </a:r>
                    </a:p>
                  </a:txBody>
                  <a:tcPr marL="39320" marR="3151" marT="64626" marB="43027" anchor="b">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l" fontAlgn="b"/>
                      <a:r>
                        <a:rPr lang="en-US" sz="1600" b="0" i="0" u="none" strike="noStrike" cap="none" spc="0">
                          <a:solidFill>
                            <a:schemeClr val="tx1"/>
                          </a:solidFill>
                          <a:effectLst/>
                          <a:latin typeface="Times New Roman" panose="02020603050405020304" pitchFamily="18" charset="0"/>
                          <a:cs typeface="Times New Roman" panose="02020603050405020304" pitchFamily="18" charset="0"/>
                        </a:rPr>
                        <a:t>Turbine blades, lightweight armor</a:t>
                      </a:r>
                    </a:p>
                  </a:txBody>
                  <a:tcPr marL="39320" marR="3151" marT="64626" marB="43027" anchor="b">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l" fontAlgn="b"/>
                      <a:r>
                        <a:rPr lang="en-US" sz="1600" b="0" i="0" u="none" strike="noStrike" cap="none" spc="0" dirty="0">
                          <a:solidFill>
                            <a:schemeClr val="tx1"/>
                          </a:solidFill>
                          <a:effectLst/>
                          <a:latin typeface="Times New Roman" panose="02020603050405020304" pitchFamily="18" charset="0"/>
                          <a:cs typeface="Times New Roman" panose="02020603050405020304" pitchFamily="18" charset="0"/>
                        </a:rPr>
                        <a:t>Strength, low density, thermal stability</a:t>
                      </a:r>
                    </a:p>
                  </a:txBody>
                  <a:tcPr marL="39320" marR="3151" marT="64626" marB="43027" anchor="b">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4130209105"/>
                  </a:ext>
                </a:extLst>
              </a:tr>
            </a:tbl>
          </a:graphicData>
        </a:graphic>
      </p:graphicFrame>
      <p:sp>
        <p:nvSpPr>
          <p:cNvPr id="5" name="TextBox 4">
            <a:extLst>
              <a:ext uri="{FF2B5EF4-FFF2-40B4-BE49-F238E27FC236}">
                <a16:creationId xmlns:a16="http://schemas.microsoft.com/office/drawing/2014/main" id="{D0F3D867-C493-F1B2-3207-86F6FD3EDC9A}"/>
              </a:ext>
            </a:extLst>
          </p:cNvPr>
          <p:cNvSpPr txBox="1"/>
          <p:nvPr/>
        </p:nvSpPr>
        <p:spPr>
          <a:xfrm>
            <a:off x="996690" y="419840"/>
            <a:ext cx="370409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https://www.washingtonmills.com/products/boron-carbide</a:t>
            </a:r>
          </a:p>
        </p:txBody>
      </p:sp>
    </p:spTree>
    <p:extLst>
      <p:ext uri="{BB962C8B-B14F-4D97-AF65-F5344CB8AC3E}">
        <p14:creationId xmlns:p14="http://schemas.microsoft.com/office/powerpoint/2010/main" val="397544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F0A0-8842-7EFD-DF26-A65327F5642C}"/>
              </a:ext>
            </a:extLst>
          </p:cNvPr>
          <p:cNvSpPr>
            <a:spLocks noGrp="1"/>
          </p:cNvSpPr>
          <p:nvPr>
            <p:ph type="title"/>
          </p:nvPr>
        </p:nvSpPr>
        <p:spPr>
          <a:xfrm>
            <a:off x="0" y="18256"/>
            <a:ext cx="10424160" cy="662782"/>
          </a:xfrm>
        </p:spPr>
        <p:txBody>
          <a:bodyPr>
            <a:normAutofit fontScale="90000"/>
          </a:bodyPr>
          <a:lstStyle/>
          <a:p>
            <a:r>
              <a:rPr lang="en-US" dirty="0">
                <a:latin typeface="Times New Roman" panose="02020603050405020304" pitchFamily="18" charset="0"/>
                <a:cs typeface="Times New Roman" panose="02020603050405020304" pitchFamily="18" charset="0"/>
              </a:rPr>
              <a:t>Weaknesses induced by Amorphization</a:t>
            </a:r>
          </a:p>
        </p:txBody>
      </p:sp>
      <p:graphicFrame>
        <p:nvGraphicFramePr>
          <p:cNvPr id="4" name="Content Placeholder 3">
            <a:extLst>
              <a:ext uri="{FF2B5EF4-FFF2-40B4-BE49-F238E27FC236}">
                <a16:creationId xmlns:a16="http://schemas.microsoft.com/office/drawing/2014/main" id="{F673782D-EB2B-4AF3-8A70-1A03C134FCDD}"/>
              </a:ext>
            </a:extLst>
          </p:cNvPr>
          <p:cNvGraphicFramePr>
            <a:graphicFrameLocks noGrp="1"/>
          </p:cNvGraphicFramePr>
          <p:nvPr>
            <p:ph idx="1"/>
            <p:extLst>
              <p:ext uri="{D42A27DB-BD31-4B8C-83A1-F6EECF244321}">
                <p14:modId xmlns:p14="http://schemas.microsoft.com/office/powerpoint/2010/main" val="1154341382"/>
              </p:ext>
            </p:extLst>
          </p:nvPr>
        </p:nvGraphicFramePr>
        <p:xfrm>
          <a:off x="166255" y="681038"/>
          <a:ext cx="7840142" cy="6008516"/>
        </p:xfrm>
        <a:graphic>
          <a:graphicData uri="http://schemas.openxmlformats.org/drawingml/2006/table">
            <a:tbl>
              <a:tblPr/>
              <a:tblGrid>
                <a:gridCol w="1506694">
                  <a:extLst>
                    <a:ext uri="{9D8B030D-6E8A-4147-A177-3AD203B41FA5}">
                      <a16:colId xmlns:a16="http://schemas.microsoft.com/office/drawing/2014/main" val="2518879462"/>
                    </a:ext>
                  </a:extLst>
                </a:gridCol>
                <a:gridCol w="2217938">
                  <a:extLst>
                    <a:ext uri="{9D8B030D-6E8A-4147-A177-3AD203B41FA5}">
                      <a16:colId xmlns:a16="http://schemas.microsoft.com/office/drawing/2014/main" val="3708826264"/>
                    </a:ext>
                  </a:extLst>
                </a:gridCol>
                <a:gridCol w="4115510">
                  <a:extLst>
                    <a:ext uri="{9D8B030D-6E8A-4147-A177-3AD203B41FA5}">
                      <a16:colId xmlns:a16="http://schemas.microsoft.com/office/drawing/2014/main" val="4233383828"/>
                    </a:ext>
                  </a:extLst>
                </a:gridCol>
              </a:tblGrid>
              <a:tr h="616616">
                <a:tc>
                  <a:txBody>
                    <a:bodyPr/>
                    <a:lstStyle/>
                    <a:p>
                      <a:pPr algn="l" fontAlgn="b"/>
                      <a:r>
                        <a:rPr lang="en-US" sz="1600" b="0" i="0" u="none" strike="noStrike">
                          <a:solidFill>
                            <a:srgbClr val="FFFFFF"/>
                          </a:solidFill>
                          <a:effectLst/>
                          <a:latin typeface="Times New Roman" panose="02020603050405020304" pitchFamily="18" charset="0"/>
                          <a:cs typeface="Times New Roman" panose="02020603050405020304" pitchFamily="18" charset="0"/>
                        </a:rPr>
                        <a:t>Amorphization Weakness</a:t>
                      </a:r>
                    </a:p>
                  </a:txBody>
                  <a:tcPr marL="5484" marR="5484" marT="548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600" b="0" i="0" u="none" strike="noStrike" dirty="0">
                          <a:solidFill>
                            <a:srgbClr val="FFFFFF"/>
                          </a:solidFill>
                          <a:effectLst/>
                          <a:latin typeface="Times New Roman" panose="02020603050405020304" pitchFamily="18" charset="0"/>
                          <a:cs typeface="Times New Roman" panose="02020603050405020304" pitchFamily="18" charset="0"/>
                        </a:rPr>
                        <a:t>Description</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600" b="0" i="0" u="none" strike="noStrike" dirty="0">
                          <a:solidFill>
                            <a:srgbClr val="FFFFFF"/>
                          </a:solidFill>
                          <a:effectLst/>
                          <a:latin typeface="Times New Roman" panose="02020603050405020304" pitchFamily="18" charset="0"/>
                          <a:cs typeface="Times New Roman" panose="02020603050405020304" pitchFamily="18" charset="0"/>
                        </a:rPr>
                        <a:t>Impact on Material Performance</a:t>
                      </a:r>
                    </a:p>
                  </a:txBody>
                  <a:tcPr marL="5484" marR="5484" marT="548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909939237"/>
                  </a:ext>
                </a:extLst>
              </a:tr>
              <a:tr h="891913">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Formation of Amorphous Shear Bands</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Under high shear stress, narrow amorphous bands (2-10 nm) form within the crystalline matrix.</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These bands act as nucleation sites for microcracks and are "paths of least resistance" for crack propagation, leading to premature failure under impact or pressure.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58279074"/>
                  </a:ext>
                </a:extLst>
              </a:tr>
              <a:tr h="891913">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Loss of Strength and Toughness</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Amorphization disrupts the ordered crystal structure, causing localized softening and structural collapse.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Results in a significant reduction in mechanical strength and toughness, especially under ballistic or high-pressure loading.</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03728320"/>
                  </a:ext>
                </a:extLst>
              </a:tr>
              <a:tr h="670182">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Catastrophic, Brittle Fracture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Amorphous bands facilitate rapid crack growth and coalescence.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Leads to catastrophic, brittle fracture at lower-than-expected stress levels, limiting reliability in armor and structural applications.</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709236251"/>
                  </a:ext>
                </a:extLst>
              </a:tr>
              <a:tr h="1113645">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Irreversible and Localized Change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The amorphization process is irreversible and localized, leaving most of the material crystalline but with weak zones.</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Even small amorphous regions can critically undermine the integrity of the entire component.</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30656295"/>
                  </a:ext>
                </a:extLst>
              </a:tr>
              <a:tr h="1103270">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Poor Damage Tolerance</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Amorphization inhibits alternative energy dissipation mechanisms (e.g., dislocation slip, twinning).</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Boron carbide cannot effectively absorb or dissipate impact energy, resulting in low damage tolerance compared to other ceramics.</a:t>
                      </a:r>
                    </a:p>
                  </a:txBody>
                  <a:tcPr marL="5484" marR="5484" marT="5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53577071"/>
                  </a:ext>
                </a:extLst>
              </a:tr>
            </a:tbl>
          </a:graphicData>
        </a:graphic>
      </p:graphicFrame>
      <p:pic>
        <p:nvPicPr>
          <p:cNvPr id="5" name="Picture 4">
            <a:extLst>
              <a:ext uri="{FF2B5EF4-FFF2-40B4-BE49-F238E27FC236}">
                <a16:creationId xmlns:a16="http://schemas.microsoft.com/office/drawing/2014/main" id="{E79FCDE2-FD88-653F-F926-418BE39FB5EF}"/>
              </a:ext>
            </a:extLst>
          </p:cNvPr>
          <p:cNvPicPr>
            <a:picLocks noChangeAspect="1"/>
          </p:cNvPicPr>
          <p:nvPr/>
        </p:nvPicPr>
        <p:blipFill>
          <a:blip r:embed="rId3"/>
          <a:stretch>
            <a:fillRect/>
          </a:stretch>
        </p:blipFill>
        <p:spPr>
          <a:xfrm>
            <a:off x="8438660" y="1180407"/>
            <a:ext cx="3753340" cy="2770071"/>
          </a:xfrm>
          <a:prstGeom prst="rect">
            <a:avLst/>
          </a:prstGeom>
        </p:spPr>
      </p:pic>
      <p:sp>
        <p:nvSpPr>
          <p:cNvPr id="6" name="TextBox 5">
            <a:extLst>
              <a:ext uri="{FF2B5EF4-FFF2-40B4-BE49-F238E27FC236}">
                <a16:creationId xmlns:a16="http://schemas.microsoft.com/office/drawing/2014/main" id="{CBE44229-F0BF-0DFD-3450-0289533ED9DD}"/>
              </a:ext>
            </a:extLst>
          </p:cNvPr>
          <p:cNvSpPr txBox="1"/>
          <p:nvPr/>
        </p:nvSpPr>
        <p:spPr>
          <a:xfrm>
            <a:off x="10424160" y="3950478"/>
            <a:ext cx="199313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Proctor, J. E., et al. (2015). </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17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C4CF-F863-4BF8-98F7-74D5A7202EBD}"/>
              </a:ext>
            </a:extLst>
          </p:cNvPr>
          <p:cNvSpPr>
            <a:spLocks noGrp="1"/>
          </p:cNvSpPr>
          <p:nvPr>
            <p:ph type="title"/>
          </p:nvPr>
        </p:nvSpPr>
        <p:spPr>
          <a:xfrm>
            <a:off x="0" y="18256"/>
            <a:ext cx="8619565" cy="662782"/>
          </a:xfrm>
        </p:spPr>
        <p:txBody>
          <a:bodyPr>
            <a:normAutofit fontScale="90000"/>
          </a:bodyPr>
          <a:lstStyle/>
          <a:p>
            <a:r>
              <a:rPr lang="en-US" dirty="0">
                <a:latin typeface="Times New Roman" panose="02020603050405020304" pitchFamily="18" charset="0"/>
                <a:cs typeface="Times New Roman" panose="02020603050405020304" pitchFamily="18" charset="0"/>
              </a:rPr>
              <a:t>Si-doping of Boron Carbide</a:t>
            </a:r>
            <a:r>
              <a:rPr lang="en-US" dirty="0"/>
              <a:t> </a:t>
            </a:r>
          </a:p>
        </p:txBody>
      </p:sp>
      <p:pic>
        <p:nvPicPr>
          <p:cNvPr id="5" name="Content Placeholder 4">
            <a:extLst>
              <a:ext uri="{FF2B5EF4-FFF2-40B4-BE49-F238E27FC236}">
                <a16:creationId xmlns:a16="http://schemas.microsoft.com/office/drawing/2014/main" id="{C0FE3E42-F25E-E424-950E-72BBC52C9E35}"/>
              </a:ext>
            </a:extLst>
          </p:cNvPr>
          <p:cNvPicPr>
            <a:picLocks noGrp="1" noChangeAspect="1"/>
          </p:cNvPicPr>
          <p:nvPr>
            <p:ph idx="1"/>
          </p:nvPr>
        </p:nvPicPr>
        <p:blipFill>
          <a:blip r:embed="rId3"/>
          <a:stretch>
            <a:fillRect/>
          </a:stretch>
        </p:blipFill>
        <p:spPr>
          <a:xfrm>
            <a:off x="8975090" y="2005710"/>
            <a:ext cx="3186658" cy="2846579"/>
          </a:xfrm>
        </p:spPr>
      </p:pic>
      <p:pic>
        <p:nvPicPr>
          <p:cNvPr id="7" name="Picture 6">
            <a:extLst>
              <a:ext uri="{FF2B5EF4-FFF2-40B4-BE49-F238E27FC236}">
                <a16:creationId xmlns:a16="http://schemas.microsoft.com/office/drawing/2014/main" id="{7F7C43DB-9F2B-791A-44B7-562C0CBB1ED6}"/>
              </a:ext>
            </a:extLst>
          </p:cNvPr>
          <p:cNvPicPr>
            <a:picLocks noChangeAspect="1"/>
          </p:cNvPicPr>
          <p:nvPr/>
        </p:nvPicPr>
        <p:blipFill>
          <a:blip r:embed="rId4"/>
          <a:stretch>
            <a:fillRect/>
          </a:stretch>
        </p:blipFill>
        <p:spPr>
          <a:xfrm>
            <a:off x="0" y="3533475"/>
            <a:ext cx="6239425" cy="3324525"/>
          </a:xfrm>
          <a:prstGeom prst="rect">
            <a:avLst/>
          </a:prstGeom>
        </p:spPr>
      </p:pic>
      <p:sp>
        <p:nvSpPr>
          <p:cNvPr id="9" name="TextBox 8">
            <a:extLst>
              <a:ext uri="{FF2B5EF4-FFF2-40B4-BE49-F238E27FC236}">
                <a16:creationId xmlns:a16="http://schemas.microsoft.com/office/drawing/2014/main" id="{C46A600D-0D54-5811-1202-B7BC2516F94F}"/>
              </a:ext>
            </a:extLst>
          </p:cNvPr>
          <p:cNvSpPr txBox="1"/>
          <p:nvPr/>
        </p:nvSpPr>
        <p:spPr>
          <a:xfrm>
            <a:off x="6278555" y="6101080"/>
            <a:ext cx="24431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(Xiang, Ma et al. 2019)</a:t>
            </a:r>
          </a:p>
        </p:txBody>
      </p:sp>
      <p:sp>
        <p:nvSpPr>
          <p:cNvPr id="13" name="TextBox 12">
            <a:extLst>
              <a:ext uri="{FF2B5EF4-FFF2-40B4-BE49-F238E27FC236}">
                <a16:creationId xmlns:a16="http://schemas.microsoft.com/office/drawing/2014/main" id="{6553412D-D982-FEF4-0CF3-B4E944CC98D7}"/>
              </a:ext>
            </a:extLst>
          </p:cNvPr>
          <p:cNvSpPr txBox="1"/>
          <p:nvPr/>
        </p:nvSpPr>
        <p:spPr>
          <a:xfrm>
            <a:off x="9855170" y="1636378"/>
            <a:ext cx="24431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(Xiang, Ma et al. 2019)</a:t>
            </a:r>
          </a:p>
        </p:txBody>
      </p:sp>
      <p:pic>
        <p:nvPicPr>
          <p:cNvPr id="30" name="Picture 29">
            <a:extLst>
              <a:ext uri="{FF2B5EF4-FFF2-40B4-BE49-F238E27FC236}">
                <a16:creationId xmlns:a16="http://schemas.microsoft.com/office/drawing/2014/main" id="{E2873E94-FBDF-81B3-5FDE-FD98361567B5}"/>
              </a:ext>
            </a:extLst>
          </p:cNvPr>
          <p:cNvPicPr>
            <a:picLocks noChangeAspect="1"/>
          </p:cNvPicPr>
          <p:nvPr/>
        </p:nvPicPr>
        <p:blipFill>
          <a:blip r:embed="rId5"/>
          <a:stretch>
            <a:fillRect/>
          </a:stretch>
        </p:blipFill>
        <p:spPr>
          <a:xfrm>
            <a:off x="-8879" y="681038"/>
            <a:ext cx="6248304" cy="2846580"/>
          </a:xfrm>
          <a:prstGeom prst="rect">
            <a:avLst/>
          </a:prstGeom>
        </p:spPr>
      </p:pic>
      <p:sp>
        <p:nvSpPr>
          <p:cNvPr id="38" name="TextBox 37">
            <a:extLst>
              <a:ext uri="{FF2B5EF4-FFF2-40B4-BE49-F238E27FC236}">
                <a16:creationId xmlns:a16="http://schemas.microsoft.com/office/drawing/2014/main" id="{83E6ED09-D826-FB25-D375-B548B543E827}"/>
              </a:ext>
            </a:extLst>
          </p:cNvPr>
          <p:cNvSpPr txBox="1"/>
          <p:nvPr/>
        </p:nvSpPr>
        <p:spPr>
          <a:xfrm>
            <a:off x="6161794" y="2762013"/>
            <a:ext cx="26766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(Christian, Kent 2022)</a:t>
            </a:r>
          </a:p>
        </p:txBody>
      </p:sp>
    </p:spTree>
    <p:extLst>
      <p:ext uri="{BB962C8B-B14F-4D97-AF65-F5344CB8AC3E}">
        <p14:creationId xmlns:p14="http://schemas.microsoft.com/office/powerpoint/2010/main" val="36758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FEEE92-D1AA-F245-CD63-5709617A9988}"/>
              </a:ext>
            </a:extLst>
          </p:cNvPr>
          <p:cNvPicPr>
            <a:picLocks noChangeAspect="1"/>
          </p:cNvPicPr>
          <p:nvPr/>
        </p:nvPicPr>
        <p:blipFill>
          <a:blip r:embed="rId3"/>
          <a:stretch>
            <a:fillRect/>
          </a:stretch>
        </p:blipFill>
        <p:spPr>
          <a:xfrm>
            <a:off x="0" y="1074947"/>
            <a:ext cx="3563031" cy="2791652"/>
          </a:xfrm>
          <a:prstGeom prst="rect">
            <a:avLst/>
          </a:prstGeom>
        </p:spPr>
      </p:pic>
      <p:sp>
        <p:nvSpPr>
          <p:cNvPr id="5" name="TextBox 4">
            <a:extLst>
              <a:ext uri="{FF2B5EF4-FFF2-40B4-BE49-F238E27FC236}">
                <a16:creationId xmlns:a16="http://schemas.microsoft.com/office/drawing/2014/main" id="{BFA73DB2-03E3-9EA3-4694-ABBBCB75C999}"/>
              </a:ext>
            </a:extLst>
          </p:cNvPr>
          <p:cNvSpPr txBox="1"/>
          <p:nvPr/>
        </p:nvSpPr>
        <p:spPr>
          <a:xfrm>
            <a:off x="0" y="710949"/>
            <a:ext cx="1371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Raw Data</a:t>
            </a:r>
          </a:p>
        </p:txBody>
      </p:sp>
      <p:cxnSp>
        <p:nvCxnSpPr>
          <p:cNvPr id="7" name="Straight Arrow Connector 6">
            <a:extLst>
              <a:ext uri="{FF2B5EF4-FFF2-40B4-BE49-F238E27FC236}">
                <a16:creationId xmlns:a16="http://schemas.microsoft.com/office/drawing/2014/main" id="{B074BF1C-0EAB-27E6-02BD-BF00D31E1209}"/>
              </a:ext>
            </a:extLst>
          </p:cNvPr>
          <p:cNvCxnSpPr/>
          <p:nvPr/>
        </p:nvCxnSpPr>
        <p:spPr>
          <a:xfrm>
            <a:off x="3633917" y="2470773"/>
            <a:ext cx="961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F1751D-C6AA-5FCD-08EC-869C18B87F3A}"/>
              </a:ext>
            </a:extLst>
          </p:cNvPr>
          <p:cNvSpPr txBox="1"/>
          <p:nvPr/>
        </p:nvSpPr>
        <p:spPr>
          <a:xfrm>
            <a:off x="4595682" y="586624"/>
            <a:ext cx="2890178" cy="52937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buNone/>
            </a:pP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Loads and reshapes the raw spectrum data</a:t>
            </a:r>
            <a:r>
              <a:rPr lang="en-US" sz="2000" dirty="0">
                <a:latin typeface="Times New Roman" panose="02020603050405020304" pitchFamily="18" charset="0"/>
                <a:cs typeface="Times New Roman" panose="02020603050405020304" pitchFamily="18" charset="0"/>
              </a:rPr>
              <a:t> into a 3D cube.</a:t>
            </a:r>
          </a:p>
          <a:p>
            <a:pPr>
              <a:buFont typeface="+mj-lt"/>
              <a:buAutoNum type="arabicPeriod"/>
            </a:pPr>
            <a:r>
              <a:rPr lang="en-US" sz="2000" b="1" dirty="0">
                <a:latin typeface="Times New Roman" panose="02020603050405020304" pitchFamily="18" charset="0"/>
                <a:cs typeface="Times New Roman" panose="02020603050405020304" pitchFamily="18" charset="0"/>
              </a:rPr>
              <a:t>Locates spectral peaks</a:t>
            </a:r>
            <a:r>
              <a:rPr lang="en-US" sz="2000" dirty="0">
                <a:latin typeface="Times New Roman" panose="02020603050405020304" pitchFamily="18" charset="0"/>
                <a:cs typeface="Times New Roman" panose="02020603050405020304" pitchFamily="18" charset="0"/>
              </a:rPr>
              <a:t> (A and C), and measures intensity.</a:t>
            </a:r>
          </a:p>
          <a:p>
            <a:pPr>
              <a:buFont typeface="+mj-lt"/>
              <a:buAutoNum type="arabicPeriod"/>
            </a:pPr>
            <a:r>
              <a:rPr lang="en-US" sz="2000" b="1" dirty="0">
                <a:latin typeface="Times New Roman" panose="02020603050405020304" pitchFamily="18" charset="0"/>
                <a:cs typeface="Times New Roman" panose="02020603050405020304" pitchFamily="18" charset="0"/>
              </a:rPr>
              <a:t>Computes a cleaned A/C ratio map</a:t>
            </a:r>
            <a:r>
              <a:rPr lang="en-US" sz="2000" dirty="0">
                <a:latin typeface="Times New Roman" panose="02020603050405020304" pitchFamily="18" charset="0"/>
                <a:cs typeface="Times New Roman" panose="02020603050405020304" pitchFamily="18" charset="0"/>
              </a:rPr>
              <a:t> by removing background and noise.</a:t>
            </a:r>
          </a:p>
          <a:p>
            <a:pPr>
              <a:buFont typeface="+mj-lt"/>
              <a:buAutoNum type="arabicPeriod"/>
            </a:pPr>
            <a:r>
              <a:rPr lang="en-US" sz="2000" b="1" dirty="0">
                <a:latin typeface="Times New Roman" panose="02020603050405020304" pitchFamily="18" charset="0"/>
                <a:cs typeface="Times New Roman" panose="02020603050405020304" pitchFamily="18" charset="0"/>
              </a:rPr>
              <a:t>Centers the image</a:t>
            </a:r>
            <a:r>
              <a:rPr lang="en-US" sz="2000" dirty="0">
                <a:latin typeface="Times New Roman" panose="02020603050405020304" pitchFamily="18" charset="0"/>
                <a:cs typeface="Times New Roman" panose="02020603050405020304" pitchFamily="18" charset="0"/>
              </a:rPr>
              <a:t> based on signal distribution.</a:t>
            </a:r>
          </a:p>
          <a:p>
            <a:pPr>
              <a:buFont typeface="+mj-lt"/>
              <a:buAutoNum type="arabicPeriod"/>
            </a:pPr>
            <a:r>
              <a:rPr lang="en-US" sz="2000" b="1" dirty="0">
                <a:latin typeface="Times New Roman" panose="02020603050405020304" pitchFamily="18" charset="0"/>
                <a:cs typeface="Times New Roman" panose="02020603050405020304" pitchFamily="18" charset="0"/>
              </a:rPr>
              <a:t>Visualizes</a:t>
            </a:r>
            <a:r>
              <a:rPr lang="en-US" sz="2000" dirty="0">
                <a:latin typeface="Times New Roman" panose="02020603050405020304" pitchFamily="18" charset="0"/>
                <a:cs typeface="Times New Roman" panose="02020603050405020304" pitchFamily="18" charset="0"/>
              </a:rPr>
              <a:t> the cleaned, aligned Raman map.</a:t>
            </a:r>
          </a:p>
          <a:p>
            <a:endParaRPr lang="en-US" sz="2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42FD212-F174-798C-E1F3-55C7FB1F4790}"/>
              </a:ext>
            </a:extLst>
          </p:cNvPr>
          <p:cNvSpPr txBox="1"/>
          <p:nvPr/>
        </p:nvSpPr>
        <p:spPr>
          <a:xfrm>
            <a:off x="4619396" y="186514"/>
            <a:ext cx="3121573" cy="4001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Function</a:t>
            </a:r>
            <a:r>
              <a:rPr lang="en-US" dirty="0">
                <a:solidFill>
                  <a:schemeClr val="tx1"/>
                </a:solidFill>
              </a:rPr>
              <a:t>:</a:t>
            </a:r>
          </a:p>
        </p:txBody>
      </p:sp>
      <p:sp>
        <p:nvSpPr>
          <p:cNvPr id="41" name="TextBox 40">
            <a:extLst>
              <a:ext uri="{FF2B5EF4-FFF2-40B4-BE49-F238E27FC236}">
                <a16:creationId xmlns:a16="http://schemas.microsoft.com/office/drawing/2014/main" id="{0A3E85CF-876E-F931-FD3F-6DEA1E09498F}"/>
              </a:ext>
            </a:extLst>
          </p:cNvPr>
          <p:cNvSpPr txBox="1"/>
          <p:nvPr/>
        </p:nvSpPr>
        <p:spPr>
          <a:xfrm>
            <a:off x="8408726" y="741727"/>
            <a:ext cx="12297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r>
              <a:rPr lang="en-US" dirty="0"/>
              <a:t>:</a:t>
            </a:r>
          </a:p>
        </p:txBody>
      </p:sp>
      <p:pic>
        <p:nvPicPr>
          <p:cNvPr id="43" name="Picture 42" descr="A blue and yellow square with a red and blue square&#10;&#10;AI-generated content may be incorrect.">
            <a:extLst>
              <a:ext uri="{FF2B5EF4-FFF2-40B4-BE49-F238E27FC236}">
                <a16:creationId xmlns:a16="http://schemas.microsoft.com/office/drawing/2014/main" id="{A8D8FCA8-0A99-9408-DAC3-C87E6692D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233" y="1141837"/>
            <a:ext cx="3436917" cy="2921069"/>
          </a:xfrm>
          <a:prstGeom prst="rect">
            <a:avLst/>
          </a:prstGeom>
        </p:spPr>
      </p:pic>
      <p:sp>
        <p:nvSpPr>
          <p:cNvPr id="2" name="TextBox 1">
            <a:extLst>
              <a:ext uri="{FF2B5EF4-FFF2-40B4-BE49-F238E27FC236}">
                <a16:creationId xmlns:a16="http://schemas.microsoft.com/office/drawing/2014/main" id="{7B9085BD-DDB5-31E8-2D07-38D1A141EA53}"/>
              </a:ext>
            </a:extLst>
          </p:cNvPr>
          <p:cNvSpPr txBox="1"/>
          <p:nvPr/>
        </p:nvSpPr>
        <p:spPr>
          <a:xfrm>
            <a:off x="0" y="13446"/>
            <a:ext cx="41148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Quick Synopsis</a:t>
            </a:r>
          </a:p>
        </p:txBody>
      </p:sp>
      <p:cxnSp>
        <p:nvCxnSpPr>
          <p:cNvPr id="3" name="Straight Arrow Connector 2">
            <a:extLst>
              <a:ext uri="{FF2B5EF4-FFF2-40B4-BE49-F238E27FC236}">
                <a16:creationId xmlns:a16="http://schemas.microsoft.com/office/drawing/2014/main" id="{6FE5C69F-E0A6-DD91-7622-929C99F00F48}"/>
              </a:ext>
            </a:extLst>
          </p:cNvPr>
          <p:cNvCxnSpPr/>
          <p:nvPr/>
        </p:nvCxnSpPr>
        <p:spPr>
          <a:xfrm>
            <a:off x="7533288" y="2470773"/>
            <a:ext cx="961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86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69F0109-1B82-5789-6680-6ECCAA05BC43}"/>
              </a:ext>
            </a:extLst>
          </p:cNvPr>
          <p:cNvPicPr>
            <a:picLocks noChangeAspect="1"/>
          </p:cNvPicPr>
          <p:nvPr/>
        </p:nvPicPr>
        <p:blipFill>
          <a:blip r:embed="rId2"/>
          <a:srcRect b="18380"/>
          <a:stretch/>
        </p:blipFill>
        <p:spPr>
          <a:xfrm>
            <a:off x="3942080" y="227725"/>
            <a:ext cx="5120640" cy="1015168"/>
          </a:xfrm>
          <a:prstGeom prst="rect">
            <a:avLst/>
          </a:prstGeom>
        </p:spPr>
      </p:pic>
      <p:sp>
        <p:nvSpPr>
          <p:cNvPr id="15" name="TextBox 14">
            <a:extLst>
              <a:ext uri="{FF2B5EF4-FFF2-40B4-BE49-F238E27FC236}">
                <a16:creationId xmlns:a16="http://schemas.microsoft.com/office/drawing/2014/main" id="{B3638385-97D0-0EDD-3AAB-B27689B9D3C9}"/>
              </a:ext>
            </a:extLst>
          </p:cNvPr>
          <p:cNvSpPr txBox="1"/>
          <p:nvPr/>
        </p:nvSpPr>
        <p:spPr>
          <a:xfrm>
            <a:off x="6502400" y="1735830"/>
            <a:ext cx="5689599" cy="4647426"/>
          </a:xfrm>
          <a:prstGeom prst="rect">
            <a:avLst/>
          </a:prstGeom>
          <a:noFill/>
        </p:spPr>
        <p:txBody>
          <a:bodyPr wrap="square" rtlCol="0">
            <a:spAutoFit/>
          </a:bodyPr>
          <a:lstStyle/>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Tkinter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allows me to choose which files I want to process.</a:t>
            </a:r>
          </a:p>
          <a:p>
            <a:pPr marL="742950" lvl="1" indent="-285750">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filedialog.askopenfilenames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Opens a window to select one or more files. </a:t>
            </a:r>
          </a:p>
          <a:p>
            <a:pPr marL="742950" lvl="1" indent="-285750">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Tk().withdraw(): Hide the main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 you only want the file dialog to appear. </a:t>
            </a:r>
          </a:p>
          <a:p>
            <a:pPr lvl="1"/>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Scipy.ndimage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the scientific python package I used the </a:t>
            </a:r>
            <a:r>
              <a:rPr lang="en-US" dirty="0" err="1">
                <a:latin typeface="Times New Roman" panose="02020603050405020304" pitchFamily="18" charset="0"/>
                <a:cs typeface="Times New Roman" panose="02020603050405020304" pitchFamily="18" charset="0"/>
              </a:rPr>
              <a:t>ndimage</a:t>
            </a:r>
            <a:r>
              <a:rPr lang="en-US" dirty="0">
                <a:latin typeface="Times New Roman" panose="02020603050405020304" pitchFamily="18" charset="0"/>
                <a:cs typeface="Times New Roman" panose="02020603050405020304" pitchFamily="18" charset="0"/>
              </a:rPr>
              <a:t> module to do image processing and specifically chosen three functions from the module.</a:t>
            </a: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center_of_mass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Find the geometric center based on intensity.</a:t>
            </a: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Shift(): Move the image to center the main signal.</a:t>
            </a:r>
          </a:p>
          <a:p>
            <a:pPr marL="742950" lvl="1"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Perform connected component analysis (noise cleaning).</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7" name="Title 16">
            <a:extLst>
              <a:ext uri="{FF2B5EF4-FFF2-40B4-BE49-F238E27FC236}">
                <a16:creationId xmlns:a16="http://schemas.microsoft.com/office/drawing/2014/main" id="{B0799DBC-8CF4-F55C-EC60-C2F3857822FD}"/>
              </a:ext>
            </a:extLst>
          </p:cNvPr>
          <p:cNvSpPr>
            <a:spLocks noGrp="1"/>
          </p:cNvSpPr>
          <p:nvPr>
            <p:ph type="title"/>
          </p:nvPr>
        </p:nvSpPr>
        <p:spPr>
          <a:xfrm>
            <a:off x="0" y="-23583"/>
            <a:ext cx="3543300" cy="899137"/>
          </a:xfrm>
        </p:spPr>
        <p:txBody>
          <a:bodyPr/>
          <a:lstStyle/>
          <a:p>
            <a:r>
              <a:rPr lang="en-US" dirty="0"/>
              <a:t>Libraries used</a:t>
            </a:r>
          </a:p>
        </p:txBody>
      </p:sp>
      <p:sp>
        <p:nvSpPr>
          <p:cNvPr id="18" name="TextBox 17">
            <a:extLst>
              <a:ext uri="{FF2B5EF4-FFF2-40B4-BE49-F238E27FC236}">
                <a16:creationId xmlns:a16="http://schemas.microsoft.com/office/drawing/2014/main" id="{FA497B42-8B77-FFC3-F6D4-E7D595DFCBEB}"/>
              </a:ext>
            </a:extLst>
          </p:cNvPr>
          <p:cNvSpPr txBox="1"/>
          <p:nvPr/>
        </p:nvSpPr>
        <p:spPr>
          <a:xfrm>
            <a:off x="0" y="1374787"/>
            <a:ext cx="6654800" cy="61555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Allows me to interact with the computers Operating System so I can access files</a:t>
            </a:r>
          </a:p>
          <a:p>
            <a:pPr marL="742950" lvl="1" indent="-285750">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os.path.basename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filepath</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just the file name (without the path) to use in the plot title. </a:t>
            </a:r>
          </a:p>
          <a:p>
            <a:pPr lvl="1"/>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(Numerical Python): </a:t>
            </a:r>
            <a:r>
              <a:rPr lang="en-US" dirty="0">
                <a:latin typeface="Times New Roman" panose="02020603050405020304" pitchFamily="18" charset="0"/>
                <a:cs typeface="Times New Roman" panose="02020603050405020304" pitchFamily="18" charset="0"/>
              </a:rPr>
              <a:t>A Python module that allows me to do numerical computations, and work with arrays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np.loadtxt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text files into arrays.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np.abs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np.argmin</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Find nearest neighbor indices.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t>
            </a:r>
            <a:r>
              <a:rPr lang="en-US" altLang="en-US" dirty="0" err="1">
                <a:latin typeface="Times New Roman" panose="02020603050405020304" pitchFamily="18" charset="0"/>
                <a:cs typeface="Times New Roman" panose="02020603050405020304" pitchFamily="18" charset="0"/>
              </a:rPr>
              <a:t>p.max</a:t>
            </a:r>
            <a:r>
              <a:rPr lang="en-US" altLang="en-US" dirty="0">
                <a:latin typeface="Times New Roman" panose="02020603050405020304" pitchFamily="18" charset="0"/>
                <a:cs typeface="Times New Roman" panose="02020603050405020304" pitchFamily="18" charset="0"/>
              </a:rPr>
              <a:t>(): Find peak heights.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np.true_divide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np.errstate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division handling.</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np.bincount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np.argmax</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Find largest connected region.</a:t>
            </a:r>
          </a:p>
          <a:p>
            <a:pPr lvl="1" eaLnBrk="0" fontAlgn="base" hangingPunct="0">
              <a:spcBef>
                <a:spcPct val="0"/>
              </a:spcBef>
              <a:spcAft>
                <a:spcPct val="0"/>
              </a:spcAf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Matplot.pyplot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allows me to output and label graphs.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plt.figure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plt.imshow</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plt.colorbar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plt.xlabel</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plt.ylabel</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plt.title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plt.tight_layout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indent="-285750" eaLnBrk="0" fontAlgn="base" hangingPunct="0">
              <a:spcBef>
                <a:spcPct val="0"/>
              </a:spcBef>
              <a:spcAft>
                <a:spcPct val="0"/>
              </a:spcAft>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4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descr="A screen shot of a computer code&#10;&#10;AI-generated content may be incorrect.">
            <a:extLst>
              <a:ext uri="{FF2B5EF4-FFF2-40B4-BE49-F238E27FC236}">
                <a16:creationId xmlns:a16="http://schemas.microsoft.com/office/drawing/2014/main" id="{F4403CA6-F81F-64C7-DE7F-33BD20D726F6}"/>
              </a:ext>
            </a:extLst>
          </p:cNvPr>
          <p:cNvPicPr>
            <a:picLocks noChangeAspect="1"/>
          </p:cNvPicPr>
          <p:nvPr/>
        </p:nvPicPr>
        <p:blipFill>
          <a:blip r:embed="rId7"/>
          <a:stretch>
            <a:fillRect/>
          </a:stretch>
        </p:blipFill>
        <p:spPr>
          <a:xfrm>
            <a:off x="643854" y="1084416"/>
            <a:ext cx="6270662" cy="4688702"/>
          </a:xfrm>
          <a:prstGeom prst="rect">
            <a:avLst/>
          </a:prstGeom>
          <a:effectLst/>
        </p:spPr>
      </p:pic>
      <p:sp>
        <p:nvSpPr>
          <p:cNvPr id="2" name="Title 1">
            <a:extLst>
              <a:ext uri="{FF2B5EF4-FFF2-40B4-BE49-F238E27FC236}">
                <a16:creationId xmlns:a16="http://schemas.microsoft.com/office/drawing/2014/main" id="{A90B42F6-DAE9-E0C7-2194-E1521916A47A}"/>
              </a:ext>
            </a:extLst>
          </p:cNvPr>
          <p:cNvSpPr>
            <a:spLocks noGrp="1"/>
          </p:cNvSpPr>
          <p:nvPr>
            <p:ph type="title"/>
          </p:nvPr>
        </p:nvSpPr>
        <p:spPr>
          <a:xfrm>
            <a:off x="13141" y="68478"/>
            <a:ext cx="3352375" cy="762000"/>
          </a:xfrm>
        </p:spPr>
        <p:txBody>
          <a:bodyPr vert="horz" lIns="91440" tIns="45720" rIns="91440" bIns="45720" rtlCol="0" anchor="b">
            <a:normAutofit fontScale="90000"/>
          </a:bodyPr>
          <a:lstStyle/>
          <a:p>
            <a:r>
              <a:rPr lang="en-US" sz="5400" b="0" i="0" kern="1200" dirty="0">
                <a:solidFill>
                  <a:schemeClr val="tx1"/>
                </a:solidFill>
                <a:latin typeface="+mj-lt"/>
                <a:ea typeface="+mj-ea"/>
                <a:cs typeface="+mj-cs"/>
              </a:rPr>
              <a:t>Methods</a:t>
            </a:r>
          </a:p>
        </p:txBody>
      </p:sp>
      <p:sp>
        <p:nvSpPr>
          <p:cNvPr id="33" name="TextBox 32">
            <a:extLst>
              <a:ext uri="{FF2B5EF4-FFF2-40B4-BE49-F238E27FC236}">
                <a16:creationId xmlns:a16="http://schemas.microsoft.com/office/drawing/2014/main" id="{2AD89EE9-8E97-EB3B-D1C2-BEACDD349B39}"/>
              </a:ext>
            </a:extLst>
          </p:cNvPr>
          <p:cNvSpPr txBox="1"/>
          <p:nvPr/>
        </p:nvSpPr>
        <p:spPr>
          <a:xfrm>
            <a:off x="7848068" y="584023"/>
            <a:ext cx="4162575" cy="233910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Loading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np.loadtxt</a:t>
            </a: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Loads text file data into a structured array.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Times New Roman" panose="02020603050405020304" pitchFamily="18" charset="0"/>
                <a:cs typeface="Times New Roman" panose="02020603050405020304" pitchFamily="18" charset="0"/>
              </a:rPr>
              <a:t>Needed to turn the text files into a Numerical array to that can be manipulated</a:t>
            </a:r>
            <a:endParaRPr kumimoji="0" lang="en-US" altLang="en-US"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8" name="Picture 37">
            <a:extLst>
              <a:ext uri="{FF2B5EF4-FFF2-40B4-BE49-F238E27FC236}">
                <a16:creationId xmlns:a16="http://schemas.microsoft.com/office/drawing/2014/main" id="{2414DE85-F987-6D16-D8C7-4F1869C15624}"/>
              </a:ext>
            </a:extLst>
          </p:cNvPr>
          <p:cNvPicPr>
            <a:picLocks noChangeAspect="1"/>
          </p:cNvPicPr>
          <p:nvPr/>
        </p:nvPicPr>
        <p:blipFill>
          <a:blip r:embed="rId8"/>
          <a:stretch>
            <a:fillRect/>
          </a:stretch>
        </p:blipFill>
        <p:spPr>
          <a:xfrm>
            <a:off x="7927826" y="2807879"/>
            <a:ext cx="4196682" cy="3288122"/>
          </a:xfrm>
          <a:prstGeom prst="rect">
            <a:avLst/>
          </a:prstGeom>
        </p:spPr>
      </p:pic>
    </p:spTree>
    <p:extLst>
      <p:ext uri="{BB962C8B-B14F-4D97-AF65-F5344CB8AC3E}">
        <p14:creationId xmlns:p14="http://schemas.microsoft.com/office/powerpoint/2010/main" val="2773356352"/>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12062</TotalTime>
  <Words>2512</Words>
  <Application>Microsoft Office PowerPoint</Application>
  <PresentationFormat>Widescreen</PresentationFormat>
  <Paragraphs>211</Paragraphs>
  <Slides>17</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Aptos</vt:lpstr>
      <vt:lpstr>Aptos Display</vt:lpstr>
      <vt:lpstr>Arial</vt:lpstr>
      <vt:lpstr>Cambria Math</vt:lpstr>
      <vt:lpstr>Century Gothic</vt:lpstr>
      <vt:lpstr>Times New Roman</vt:lpstr>
      <vt:lpstr>Wingdings 3</vt:lpstr>
      <vt:lpstr>Office Theme</vt:lpstr>
      <vt:lpstr>Ion</vt:lpstr>
      <vt:lpstr>Analyzing SI-doped Boron Carbide with Raman mapping </vt:lpstr>
      <vt:lpstr>Raman Spectroscopy</vt:lpstr>
      <vt:lpstr>Information provided by Raman spectroscopy</vt:lpstr>
      <vt:lpstr>Boron Carbide</vt:lpstr>
      <vt:lpstr>Weaknesses induced by Amorphization</vt:lpstr>
      <vt:lpstr>Si-doping of Boron Carbide </vt:lpstr>
      <vt:lpstr>PowerPoint Presentation</vt:lpstr>
      <vt:lpstr>Libraries used</vt:lpstr>
      <vt:lpstr>Methods</vt:lpstr>
      <vt:lpstr>Methods</vt:lpstr>
      <vt:lpstr>Methods</vt:lpstr>
      <vt:lpstr>Methods</vt:lpstr>
      <vt:lpstr>Methods</vt:lpstr>
      <vt:lpstr>Methods</vt:lpstr>
      <vt:lpstr>Conclusion</vt:lpstr>
      <vt:lpstr>Future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Parnell</dc:creator>
  <cp:lastModifiedBy>Adrian Parnell</cp:lastModifiedBy>
  <cp:revision>7</cp:revision>
  <dcterms:created xsi:type="dcterms:W3CDTF">2025-03-29T12:11:55Z</dcterms:created>
  <dcterms:modified xsi:type="dcterms:W3CDTF">2025-05-06T00:56:27Z</dcterms:modified>
</cp:coreProperties>
</file>