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66" r:id="rId4"/>
    <p:sldId id="258" r:id="rId5"/>
    <p:sldId id="259" r:id="rId6"/>
    <p:sldId id="267" r:id="rId7"/>
    <p:sldId id="268" r:id="rId8"/>
    <p:sldId id="260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601"/>
    <a:srgbClr val="2C70AF"/>
    <a:srgbClr val="39A230"/>
    <a:srgbClr val="5EB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1"/>
    <p:restoredTop sz="94694"/>
  </p:normalViewPr>
  <p:slideViewPr>
    <p:cSldViewPr snapToGrid="0">
      <p:cViewPr>
        <p:scale>
          <a:sx n="150" d="100"/>
          <a:sy n="150" d="100"/>
        </p:scale>
        <p:origin x="288" y="-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B8A762-5D76-4E3E-B851-4F30788EFF7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81FB8A-63E6-49AD-8EAF-A25F19F61D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20 – 30% of power generating capacity of Coal-powered plant.</a:t>
          </a:r>
        </a:p>
      </dgm:t>
    </dgm:pt>
    <dgm:pt modelId="{01FDF8E6-F67A-4449-8016-DB83F5AD86BC}" type="parTrans" cxnId="{D599B646-94B5-4E45-B5DD-7E4D2DEF2D09}">
      <dgm:prSet/>
      <dgm:spPr/>
      <dgm:t>
        <a:bodyPr/>
        <a:lstStyle/>
        <a:p>
          <a:endParaRPr lang="en-US"/>
        </a:p>
      </dgm:t>
    </dgm:pt>
    <dgm:pt modelId="{EDF03989-6A48-480D-855D-995DF56EA309}" type="sibTrans" cxnId="{D599B646-94B5-4E45-B5DD-7E4D2DEF2D09}">
      <dgm:prSet/>
      <dgm:spPr/>
      <dgm:t>
        <a:bodyPr/>
        <a:lstStyle/>
        <a:p>
          <a:endParaRPr lang="en-US"/>
        </a:p>
      </dgm:t>
    </dgm:pt>
    <dgm:pt modelId="{6709A4A7-39EC-4BC2-9503-ADD73D5475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Regeneration of amine takes up about 60-70% of of the total energy of CO2 capture systems.</a:t>
          </a:r>
        </a:p>
      </dgm:t>
    </dgm:pt>
    <dgm:pt modelId="{CFB4A149-8FB8-4C71-88F6-0A8871443255}" type="parTrans" cxnId="{EBB6FE51-32DF-4C3D-A36A-1F41B06A8D37}">
      <dgm:prSet/>
      <dgm:spPr/>
      <dgm:t>
        <a:bodyPr/>
        <a:lstStyle/>
        <a:p>
          <a:endParaRPr lang="en-US"/>
        </a:p>
      </dgm:t>
    </dgm:pt>
    <dgm:pt modelId="{E77BABD5-B3FB-4DFE-9E9A-A0D894C653FA}" type="sibTrans" cxnId="{EBB6FE51-32DF-4C3D-A36A-1F41B06A8D37}">
      <dgm:prSet/>
      <dgm:spPr/>
      <dgm:t>
        <a:bodyPr/>
        <a:lstStyle/>
        <a:p>
          <a:endParaRPr lang="en-US"/>
        </a:p>
      </dgm:t>
    </dgm:pt>
    <dgm:pt modelId="{E03883C1-29E2-4237-88D2-B292163145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Reducing the energy consumption for the regeneration process is essential</a:t>
          </a:r>
        </a:p>
      </dgm:t>
    </dgm:pt>
    <dgm:pt modelId="{AB041696-37E4-48DE-A01C-6FCD5D0AB57D}" type="parTrans" cxnId="{CF5368AF-A45F-4B60-B20D-901E8549FBB4}">
      <dgm:prSet/>
      <dgm:spPr/>
      <dgm:t>
        <a:bodyPr/>
        <a:lstStyle/>
        <a:p>
          <a:endParaRPr lang="en-US"/>
        </a:p>
      </dgm:t>
    </dgm:pt>
    <dgm:pt modelId="{2C0F9109-1457-4B4E-8489-995784F29946}" type="sibTrans" cxnId="{CF5368AF-A45F-4B60-B20D-901E8549FBB4}">
      <dgm:prSet/>
      <dgm:spPr/>
      <dgm:t>
        <a:bodyPr/>
        <a:lstStyle/>
        <a:p>
          <a:endParaRPr lang="en-US"/>
        </a:p>
      </dgm:t>
    </dgm:pt>
    <dgm:pt modelId="{23B8F36F-C130-45E0-A4B8-EC5965D64F7B}" type="pres">
      <dgm:prSet presAssocID="{96B8A762-5D76-4E3E-B851-4F30788EFF76}" presName="root" presStyleCnt="0">
        <dgm:presLayoutVars>
          <dgm:dir/>
          <dgm:resizeHandles val="exact"/>
        </dgm:presLayoutVars>
      </dgm:prSet>
      <dgm:spPr/>
    </dgm:pt>
    <dgm:pt modelId="{273A9C6A-8E71-4D2C-91C0-3B3C79E0258A}" type="pres">
      <dgm:prSet presAssocID="{C581FB8A-63E6-49AD-8EAF-A25F19F61D85}" presName="compNode" presStyleCnt="0"/>
      <dgm:spPr/>
    </dgm:pt>
    <dgm:pt modelId="{7A229D0E-5F07-4BF0-9EF5-60214C7A2F96}" type="pres">
      <dgm:prSet presAssocID="{C581FB8A-63E6-49AD-8EAF-A25F19F61D85}" presName="bgRect" presStyleLbl="bgShp" presStyleIdx="0" presStyleCnt="3"/>
      <dgm:spPr/>
    </dgm:pt>
    <dgm:pt modelId="{BB5A91C4-AF98-4B1E-8CE6-F4C3C2390275}" type="pres">
      <dgm:prSet presAssocID="{C581FB8A-63E6-49AD-8EAF-A25F19F61D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12F09319-7457-4C51-A00C-A5F255FBEEAD}" type="pres">
      <dgm:prSet presAssocID="{C581FB8A-63E6-49AD-8EAF-A25F19F61D85}" presName="spaceRect" presStyleCnt="0"/>
      <dgm:spPr/>
    </dgm:pt>
    <dgm:pt modelId="{CB0875CF-EACA-4698-854A-38CCB51610A3}" type="pres">
      <dgm:prSet presAssocID="{C581FB8A-63E6-49AD-8EAF-A25F19F61D85}" presName="parTx" presStyleLbl="revTx" presStyleIdx="0" presStyleCnt="3">
        <dgm:presLayoutVars>
          <dgm:chMax val="0"/>
          <dgm:chPref val="0"/>
        </dgm:presLayoutVars>
      </dgm:prSet>
      <dgm:spPr/>
    </dgm:pt>
    <dgm:pt modelId="{13FFBBD0-4218-4D6D-9BC6-8CD81F2E8A21}" type="pres">
      <dgm:prSet presAssocID="{EDF03989-6A48-480D-855D-995DF56EA309}" presName="sibTrans" presStyleCnt="0"/>
      <dgm:spPr/>
    </dgm:pt>
    <dgm:pt modelId="{AC0C05DA-7591-4433-AF8E-DDE20D74E8EE}" type="pres">
      <dgm:prSet presAssocID="{6709A4A7-39EC-4BC2-9503-ADD73D547530}" presName="compNode" presStyleCnt="0"/>
      <dgm:spPr/>
    </dgm:pt>
    <dgm:pt modelId="{600D9CE0-2EF8-47C3-9D52-9473AAE32FEA}" type="pres">
      <dgm:prSet presAssocID="{6709A4A7-39EC-4BC2-9503-ADD73D547530}" presName="bgRect" presStyleLbl="bgShp" presStyleIdx="1" presStyleCnt="3"/>
      <dgm:spPr/>
    </dgm:pt>
    <dgm:pt modelId="{E127BE24-7FE0-470C-8AFD-B56D955F20FD}" type="pres">
      <dgm:prSet presAssocID="{6709A4A7-39EC-4BC2-9503-ADD73D5475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21A145F8-5A1A-4C01-97E0-5C4D070F82AC}" type="pres">
      <dgm:prSet presAssocID="{6709A4A7-39EC-4BC2-9503-ADD73D547530}" presName="spaceRect" presStyleCnt="0"/>
      <dgm:spPr/>
    </dgm:pt>
    <dgm:pt modelId="{92EBFAC0-1906-4044-8803-4A8A2118214C}" type="pres">
      <dgm:prSet presAssocID="{6709A4A7-39EC-4BC2-9503-ADD73D547530}" presName="parTx" presStyleLbl="revTx" presStyleIdx="1" presStyleCnt="3">
        <dgm:presLayoutVars>
          <dgm:chMax val="0"/>
          <dgm:chPref val="0"/>
        </dgm:presLayoutVars>
      </dgm:prSet>
      <dgm:spPr/>
    </dgm:pt>
    <dgm:pt modelId="{E5DE619E-40C7-40CE-B0F8-5EB26F3FE72E}" type="pres">
      <dgm:prSet presAssocID="{E77BABD5-B3FB-4DFE-9E9A-A0D894C653FA}" presName="sibTrans" presStyleCnt="0"/>
      <dgm:spPr/>
    </dgm:pt>
    <dgm:pt modelId="{163472BF-D85B-459E-89E9-78409B7FE8CA}" type="pres">
      <dgm:prSet presAssocID="{E03883C1-29E2-4237-88D2-B29216314599}" presName="compNode" presStyleCnt="0"/>
      <dgm:spPr/>
    </dgm:pt>
    <dgm:pt modelId="{B76DFE30-9AAD-42A5-B4A5-B22854DF6582}" type="pres">
      <dgm:prSet presAssocID="{E03883C1-29E2-4237-88D2-B29216314599}" presName="bgRect" presStyleLbl="bgShp" presStyleIdx="2" presStyleCnt="3"/>
      <dgm:spPr/>
    </dgm:pt>
    <dgm:pt modelId="{EFF5B2BB-12AC-4ED7-B634-6C5CC18449A5}" type="pres">
      <dgm:prSet presAssocID="{E03883C1-29E2-4237-88D2-B292163145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af"/>
        </a:ext>
      </dgm:extLst>
    </dgm:pt>
    <dgm:pt modelId="{BC93E5BA-7EC0-47A3-8ED1-074CCC9BF432}" type="pres">
      <dgm:prSet presAssocID="{E03883C1-29E2-4237-88D2-B29216314599}" presName="spaceRect" presStyleCnt="0"/>
      <dgm:spPr/>
    </dgm:pt>
    <dgm:pt modelId="{A5DE2387-C238-4B83-9947-D37A04F1F6A9}" type="pres">
      <dgm:prSet presAssocID="{E03883C1-29E2-4237-88D2-B2921631459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599B646-94B5-4E45-B5DD-7E4D2DEF2D09}" srcId="{96B8A762-5D76-4E3E-B851-4F30788EFF76}" destId="{C581FB8A-63E6-49AD-8EAF-A25F19F61D85}" srcOrd="0" destOrd="0" parTransId="{01FDF8E6-F67A-4449-8016-DB83F5AD86BC}" sibTransId="{EDF03989-6A48-480D-855D-995DF56EA309}"/>
    <dgm:cxn modelId="{EBB6FE51-32DF-4C3D-A36A-1F41B06A8D37}" srcId="{96B8A762-5D76-4E3E-B851-4F30788EFF76}" destId="{6709A4A7-39EC-4BC2-9503-ADD73D547530}" srcOrd="1" destOrd="0" parTransId="{CFB4A149-8FB8-4C71-88F6-0A8871443255}" sibTransId="{E77BABD5-B3FB-4DFE-9E9A-A0D894C653FA}"/>
    <dgm:cxn modelId="{B5189D54-03CD-41DD-9A86-F6A408EF86CF}" type="presOf" srcId="{C581FB8A-63E6-49AD-8EAF-A25F19F61D85}" destId="{CB0875CF-EACA-4698-854A-38CCB51610A3}" srcOrd="0" destOrd="0" presId="urn:microsoft.com/office/officeart/2018/2/layout/IconVerticalSolidList"/>
    <dgm:cxn modelId="{9E14E95A-BC4E-4571-BABC-0541B049C2F8}" type="presOf" srcId="{96B8A762-5D76-4E3E-B851-4F30788EFF76}" destId="{23B8F36F-C130-45E0-A4B8-EC5965D64F7B}" srcOrd="0" destOrd="0" presId="urn:microsoft.com/office/officeart/2018/2/layout/IconVerticalSolidList"/>
    <dgm:cxn modelId="{34BAB577-9AAC-430C-ADFB-25730194E507}" type="presOf" srcId="{6709A4A7-39EC-4BC2-9503-ADD73D547530}" destId="{92EBFAC0-1906-4044-8803-4A8A2118214C}" srcOrd="0" destOrd="0" presId="urn:microsoft.com/office/officeart/2018/2/layout/IconVerticalSolidList"/>
    <dgm:cxn modelId="{9C2C7DA0-8800-4683-86FD-AC25536A95E8}" type="presOf" srcId="{E03883C1-29E2-4237-88D2-B29216314599}" destId="{A5DE2387-C238-4B83-9947-D37A04F1F6A9}" srcOrd="0" destOrd="0" presId="urn:microsoft.com/office/officeart/2018/2/layout/IconVerticalSolidList"/>
    <dgm:cxn modelId="{CF5368AF-A45F-4B60-B20D-901E8549FBB4}" srcId="{96B8A762-5D76-4E3E-B851-4F30788EFF76}" destId="{E03883C1-29E2-4237-88D2-B29216314599}" srcOrd="2" destOrd="0" parTransId="{AB041696-37E4-48DE-A01C-6FCD5D0AB57D}" sibTransId="{2C0F9109-1457-4B4E-8489-995784F29946}"/>
    <dgm:cxn modelId="{85F8C577-F2AD-4261-A734-4E3E08EC863B}" type="presParOf" srcId="{23B8F36F-C130-45E0-A4B8-EC5965D64F7B}" destId="{273A9C6A-8E71-4D2C-91C0-3B3C79E0258A}" srcOrd="0" destOrd="0" presId="urn:microsoft.com/office/officeart/2018/2/layout/IconVerticalSolidList"/>
    <dgm:cxn modelId="{A345010E-DE89-4EC0-A07A-D87C95B71B31}" type="presParOf" srcId="{273A9C6A-8E71-4D2C-91C0-3B3C79E0258A}" destId="{7A229D0E-5F07-4BF0-9EF5-60214C7A2F96}" srcOrd="0" destOrd="0" presId="urn:microsoft.com/office/officeart/2018/2/layout/IconVerticalSolidList"/>
    <dgm:cxn modelId="{E282D7DA-6D6F-4E84-ACD2-56CA51636728}" type="presParOf" srcId="{273A9C6A-8E71-4D2C-91C0-3B3C79E0258A}" destId="{BB5A91C4-AF98-4B1E-8CE6-F4C3C2390275}" srcOrd="1" destOrd="0" presId="urn:microsoft.com/office/officeart/2018/2/layout/IconVerticalSolidList"/>
    <dgm:cxn modelId="{BFCA8608-5079-44D0-8E72-F7CF4CFB00FA}" type="presParOf" srcId="{273A9C6A-8E71-4D2C-91C0-3B3C79E0258A}" destId="{12F09319-7457-4C51-A00C-A5F255FBEEAD}" srcOrd="2" destOrd="0" presId="urn:microsoft.com/office/officeart/2018/2/layout/IconVerticalSolidList"/>
    <dgm:cxn modelId="{A7FF72F6-F73A-4D71-948A-712F789A616F}" type="presParOf" srcId="{273A9C6A-8E71-4D2C-91C0-3B3C79E0258A}" destId="{CB0875CF-EACA-4698-854A-38CCB51610A3}" srcOrd="3" destOrd="0" presId="urn:microsoft.com/office/officeart/2018/2/layout/IconVerticalSolidList"/>
    <dgm:cxn modelId="{C1B0FBAD-BF57-4FB3-B419-026BCA2384C2}" type="presParOf" srcId="{23B8F36F-C130-45E0-A4B8-EC5965D64F7B}" destId="{13FFBBD0-4218-4D6D-9BC6-8CD81F2E8A21}" srcOrd="1" destOrd="0" presId="urn:microsoft.com/office/officeart/2018/2/layout/IconVerticalSolidList"/>
    <dgm:cxn modelId="{8B84F1D6-C716-467D-8451-211AA14C6E30}" type="presParOf" srcId="{23B8F36F-C130-45E0-A4B8-EC5965D64F7B}" destId="{AC0C05DA-7591-4433-AF8E-DDE20D74E8EE}" srcOrd="2" destOrd="0" presId="urn:microsoft.com/office/officeart/2018/2/layout/IconVerticalSolidList"/>
    <dgm:cxn modelId="{E7B66BF5-CEDD-4772-9794-B510526ECBCB}" type="presParOf" srcId="{AC0C05DA-7591-4433-AF8E-DDE20D74E8EE}" destId="{600D9CE0-2EF8-47C3-9D52-9473AAE32FEA}" srcOrd="0" destOrd="0" presId="urn:microsoft.com/office/officeart/2018/2/layout/IconVerticalSolidList"/>
    <dgm:cxn modelId="{DCF41B71-BFC2-4658-B2A0-559D44F8113E}" type="presParOf" srcId="{AC0C05DA-7591-4433-AF8E-DDE20D74E8EE}" destId="{E127BE24-7FE0-470C-8AFD-B56D955F20FD}" srcOrd="1" destOrd="0" presId="urn:microsoft.com/office/officeart/2018/2/layout/IconVerticalSolidList"/>
    <dgm:cxn modelId="{9F647429-1412-455B-BFB6-29B274BF66F5}" type="presParOf" srcId="{AC0C05DA-7591-4433-AF8E-DDE20D74E8EE}" destId="{21A145F8-5A1A-4C01-97E0-5C4D070F82AC}" srcOrd="2" destOrd="0" presId="urn:microsoft.com/office/officeart/2018/2/layout/IconVerticalSolidList"/>
    <dgm:cxn modelId="{09F38003-F8B3-49AB-91BE-A0A74DC3D434}" type="presParOf" srcId="{AC0C05DA-7591-4433-AF8E-DDE20D74E8EE}" destId="{92EBFAC0-1906-4044-8803-4A8A2118214C}" srcOrd="3" destOrd="0" presId="urn:microsoft.com/office/officeart/2018/2/layout/IconVerticalSolidList"/>
    <dgm:cxn modelId="{3B169514-0F43-4921-8C14-2192F656F288}" type="presParOf" srcId="{23B8F36F-C130-45E0-A4B8-EC5965D64F7B}" destId="{E5DE619E-40C7-40CE-B0F8-5EB26F3FE72E}" srcOrd="3" destOrd="0" presId="urn:microsoft.com/office/officeart/2018/2/layout/IconVerticalSolidList"/>
    <dgm:cxn modelId="{C99A9943-9CB9-4C9C-A907-FDE29AD9B888}" type="presParOf" srcId="{23B8F36F-C130-45E0-A4B8-EC5965D64F7B}" destId="{163472BF-D85B-459E-89E9-78409B7FE8CA}" srcOrd="4" destOrd="0" presId="urn:microsoft.com/office/officeart/2018/2/layout/IconVerticalSolidList"/>
    <dgm:cxn modelId="{9759655C-E1E4-49E1-995D-8A85DD047E88}" type="presParOf" srcId="{163472BF-D85B-459E-89E9-78409B7FE8CA}" destId="{B76DFE30-9AAD-42A5-B4A5-B22854DF6582}" srcOrd="0" destOrd="0" presId="urn:microsoft.com/office/officeart/2018/2/layout/IconVerticalSolidList"/>
    <dgm:cxn modelId="{70D37176-94BB-4087-B9C4-D4B0CA7DB210}" type="presParOf" srcId="{163472BF-D85B-459E-89E9-78409B7FE8CA}" destId="{EFF5B2BB-12AC-4ED7-B634-6C5CC18449A5}" srcOrd="1" destOrd="0" presId="urn:microsoft.com/office/officeart/2018/2/layout/IconVerticalSolidList"/>
    <dgm:cxn modelId="{F79215C2-D036-4C22-BD86-229B692072DE}" type="presParOf" srcId="{163472BF-D85B-459E-89E9-78409B7FE8CA}" destId="{BC93E5BA-7EC0-47A3-8ED1-074CCC9BF432}" srcOrd="2" destOrd="0" presId="urn:microsoft.com/office/officeart/2018/2/layout/IconVerticalSolidList"/>
    <dgm:cxn modelId="{8BBF29DD-9244-40A8-8C0A-A23DB26933D6}" type="presParOf" srcId="{163472BF-D85B-459E-89E9-78409B7FE8CA}" destId="{A5DE2387-C238-4B83-9947-D37A04F1F6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29D0E-5F07-4BF0-9EF5-60214C7A2F96}">
      <dsp:nvSpPr>
        <dsp:cNvPr id="0" name=""/>
        <dsp:cNvSpPr/>
      </dsp:nvSpPr>
      <dsp:spPr>
        <a:xfrm>
          <a:off x="0" y="2479"/>
          <a:ext cx="4764660" cy="7818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A91C4-AF98-4B1E-8CE6-F4C3C2390275}">
      <dsp:nvSpPr>
        <dsp:cNvPr id="0" name=""/>
        <dsp:cNvSpPr/>
      </dsp:nvSpPr>
      <dsp:spPr>
        <a:xfrm>
          <a:off x="236495" y="178385"/>
          <a:ext cx="430411" cy="429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875CF-EACA-4698-854A-38CCB51610A3}">
      <dsp:nvSpPr>
        <dsp:cNvPr id="0" name=""/>
        <dsp:cNvSpPr/>
      </dsp:nvSpPr>
      <dsp:spPr>
        <a:xfrm>
          <a:off x="903402" y="2479"/>
          <a:ext cx="3825863" cy="78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22" tIns="82822" rIns="82822" bIns="8282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20 – 30% of power generating capacity of Coal-powered plant.</a:t>
          </a:r>
        </a:p>
      </dsp:txBody>
      <dsp:txXfrm>
        <a:off x="903402" y="2479"/>
        <a:ext cx="3825863" cy="782567"/>
      </dsp:txXfrm>
    </dsp:sp>
    <dsp:sp modelId="{600D9CE0-2EF8-47C3-9D52-9473AAE32FEA}">
      <dsp:nvSpPr>
        <dsp:cNvPr id="0" name=""/>
        <dsp:cNvSpPr/>
      </dsp:nvSpPr>
      <dsp:spPr>
        <a:xfrm>
          <a:off x="0" y="974759"/>
          <a:ext cx="4764660" cy="7818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27BE24-7FE0-470C-8AFD-B56D955F20FD}">
      <dsp:nvSpPr>
        <dsp:cNvPr id="0" name=""/>
        <dsp:cNvSpPr/>
      </dsp:nvSpPr>
      <dsp:spPr>
        <a:xfrm>
          <a:off x="236495" y="1150665"/>
          <a:ext cx="430411" cy="429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BFAC0-1906-4044-8803-4A8A2118214C}">
      <dsp:nvSpPr>
        <dsp:cNvPr id="0" name=""/>
        <dsp:cNvSpPr/>
      </dsp:nvSpPr>
      <dsp:spPr>
        <a:xfrm>
          <a:off x="903402" y="974759"/>
          <a:ext cx="3825863" cy="78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22" tIns="82822" rIns="82822" bIns="8282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Regeneration of amine takes up about 60-70% of of the total energy of CO2 capture systems.</a:t>
          </a:r>
        </a:p>
      </dsp:txBody>
      <dsp:txXfrm>
        <a:off x="903402" y="974759"/>
        <a:ext cx="3825863" cy="782567"/>
      </dsp:txXfrm>
    </dsp:sp>
    <dsp:sp modelId="{B76DFE30-9AAD-42A5-B4A5-B22854DF6582}">
      <dsp:nvSpPr>
        <dsp:cNvPr id="0" name=""/>
        <dsp:cNvSpPr/>
      </dsp:nvSpPr>
      <dsp:spPr>
        <a:xfrm>
          <a:off x="0" y="1947040"/>
          <a:ext cx="4764660" cy="7818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5B2BB-12AC-4ED7-B634-6C5CC18449A5}">
      <dsp:nvSpPr>
        <dsp:cNvPr id="0" name=""/>
        <dsp:cNvSpPr/>
      </dsp:nvSpPr>
      <dsp:spPr>
        <a:xfrm>
          <a:off x="236495" y="2122946"/>
          <a:ext cx="430411" cy="4299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E2387-C238-4B83-9947-D37A04F1F6A9}">
      <dsp:nvSpPr>
        <dsp:cNvPr id="0" name=""/>
        <dsp:cNvSpPr/>
      </dsp:nvSpPr>
      <dsp:spPr>
        <a:xfrm>
          <a:off x="903402" y="1947040"/>
          <a:ext cx="3825863" cy="782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22" tIns="82822" rIns="82822" bIns="8282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Reducing the energy consumption for the regeneration process is essential</a:t>
          </a:r>
        </a:p>
      </dsp:txBody>
      <dsp:txXfrm>
        <a:off x="903402" y="1947040"/>
        <a:ext cx="3825863" cy="782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6T22:57:01.227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1,'49'0,"-12"0,-5 0,-11 0,-5 0,-2 0,-6 0,3 0,-1 0,0 0,3 0,-5 0,4 0,2 0,1 0,16 0,-7 0,7 0,-15 0,-3 0,-7 0,6 0,-2 2,10-1,-2 1,13 3,-7-4,18 9,-8-9,0 4,-2-5,-17 2,-2-1,-6 1,4-2,-2 0,4 0,-3 0,2 0,-2 0,1 0,4 0,1 0,0 0,-1 0,-10 0,-1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80A56-14AE-BE49-8E82-07383714363C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E0678-93AD-B242-8C1C-7D3C16D4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2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E0678-93AD-B242-8C1C-7D3C16D4CC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E0678-93AD-B242-8C1C-7D3C16D4CC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0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E0678-93AD-B242-8C1C-7D3C16D4CC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8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F12C1-D974-5019-58FE-5D2F5EEC6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FC9977-2F0E-8CAF-AFE8-AF6C16573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520E3D-38A7-1A14-DCFD-0D774ED1B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9A36D-B284-C998-BF5B-C3CCC32F0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E0678-93AD-B242-8C1C-7D3C16D4CC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34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AA71C-340C-E744-7A4D-1F6178EEE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22E49D-5C79-697C-3881-C0FC49DF2E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173906-A047-F85B-0ADA-63056CC6D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32FB6-BDCD-C58F-A9B6-670830B5B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E0678-93AD-B242-8C1C-7D3C16D4CC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0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4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99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211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74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5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98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6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5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17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3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31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5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1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5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21/acssuschemeng.3c08430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1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hyperlink" Target="https://doi.org/10.1021/acsomega.0c03727" TargetMode="Externa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488F-DAD3-95E6-4C6B-7D3F90818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922" y="748984"/>
            <a:ext cx="7854155" cy="15551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4400" dirty="0">
                <a:solidFill>
                  <a:srgbClr val="000000"/>
                </a:solidFill>
                <a:effectLst/>
                <a:latin typeface="Helvetica" pitchFamily="2" charset="0"/>
              </a:rPr>
              <a:t>Computational analysis on the</a:t>
            </a:r>
            <a:br>
              <a:rPr lang="en-US" sz="4400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US" sz="4400" dirty="0">
                <a:solidFill>
                  <a:srgbClr val="000000"/>
                </a:solidFill>
                <a:effectLst/>
                <a:latin typeface="Helvetica" pitchFamily="2" charset="0"/>
              </a:rPr>
              <a:t>desorption mechanism of CO2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4B4AF-BA6E-9299-1B88-ADCA3F8DC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6118" y="4709373"/>
            <a:ext cx="6600451" cy="1126283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 Shibsankar Mondal</a:t>
            </a:r>
          </a:p>
          <a:p>
            <a:pPr algn="r"/>
            <a:r>
              <a:rPr lang="en-US" b="1" dirty="0"/>
              <a:t>Course: CME_502</a:t>
            </a:r>
          </a:p>
          <a:p>
            <a:pPr algn="r"/>
            <a:r>
              <a:rPr lang="en-US" b="1" dirty="0"/>
              <a:t>SBU ID: 170320834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0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A390-D84C-39EC-41A6-5DF56D3A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6333"/>
            <a:ext cx="9144000" cy="83135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 and Climate Change</a:t>
            </a:r>
            <a:endParaRPr 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4D94-4F4F-D936-CBD9-54DB5E81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660" y="1517274"/>
            <a:ext cx="4609214" cy="354064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current atmospheric CO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concentration stands at 426 ppm, over 50% higher than the pre-industrial level of approximately 280 ppm.</a:t>
            </a:r>
          </a:p>
          <a:p>
            <a:pPr algn="just"/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According to IPCC, global average surface temperature will increase by 1.5 °C above pre-industrial levels between 2030 and 2052.</a:t>
            </a:r>
          </a:p>
          <a:p>
            <a:pPr algn="just"/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Capture can cut Billions of Tons of CO₂ annually by 2050, enable net-zero emissions pathways and a circular carbon economy.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58208-B560-26DB-9821-EB1D9273D7A7}"/>
              </a:ext>
            </a:extLst>
          </p:cNvPr>
          <p:cNvSpPr txBox="1"/>
          <p:nvPr/>
        </p:nvSpPr>
        <p:spPr>
          <a:xfrm>
            <a:off x="313660" y="5543830"/>
            <a:ext cx="8532628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CO₂ capture is not just a technology — it's a cornerstone of sustainable industrial transition and climate resilience.</a:t>
            </a:r>
          </a:p>
        </p:txBody>
      </p:sp>
      <p:pic>
        <p:nvPicPr>
          <p:cNvPr id="1026" name="Picture 2" descr="Carbon Capture and Conversion ...">
            <a:extLst>
              <a:ext uri="{FF2B5EF4-FFF2-40B4-BE49-F238E27FC236}">
                <a16:creationId xmlns:a16="http://schemas.microsoft.com/office/drawing/2014/main" id="{8BB1BD2D-27EC-FD2C-45E7-85634C3F8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01" y="1643836"/>
            <a:ext cx="3548948" cy="313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8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E15FDDF-F2DB-926F-6EC1-B9F915F6D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11F3-709F-3DB7-079A-1F0152C1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638"/>
            <a:ext cx="9144000" cy="83135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Absorption and Desorption of CO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6" name="Picture 5" descr="A close-up of a soda can&#10;&#10;AI-generated content may be incorrect.">
            <a:extLst>
              <a:ext uri="{FF2B5EF4-FFF2-40B4-BE49-F238E27FC236}">
                <a16:creationId xmlns:a16="http://schemas.microsoft.com/office/drawing/2014/main" id="{9261E671-CFD8-225B-1E1C-EA418DB5D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41" y="1357351"/>
            <a:ext cx="2540000" cy="254000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BB12A7A-05E9-5B2E-84A7-D8D780AC4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57" y="1090989"/>
            <a:ext cx="4962293" cy="33364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Absorption:</a:t>
            </a:r>
            <a:br>
              <a:rPr lang="en-US" dirty="0"/>
            </a:br>
            <a:r>
              <a:rPr lang="en-US" dirty="0"/>
              <a:t>	</a:t>
            </a:r>
            <a:r>
              <a:rPr lang="en-US" sz="1600" dirty="0"/>
              <a:t>	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CO₂ (g) + H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 (liq) ⇌ H₂CO₃ (aq)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Mild acidity due to dissociation of carbonic acid:</a:t>
            </a:r>
          </a:p>
          <a:p>
            <a:pPr>
              <a:buNone/>
            </a:pPr>
            <a:r>
              <a:rPr lang="en-US" sz="1400" dirty="0"/>
              <a:t>	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H₂CO₃ ⇌ HCO₃⁻ (bicarbonate ion) + H⁺ (hydrogen ion)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Desorption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(Opening the can decreases pressure):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HCO₃⁻ + H⁺ ⇌ H₂CO₃ ⇌ H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 (liq) + CO₂ (g)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34850E-C70B-29CA-53D3-3F2022F61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931" y="4123789"/>
            <a:ext cx="4191619" cy="22727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7802FF-A857-4FEB-9A91-4D1A2C054FC9}"/>
              </a:ext>
            </a:extLst>
          </p:cNvPr>
          <p:cNvSpPr txBox="1"/>
          <p:nvPr/>
        </p:nvSpPr>
        <p:spPr>
          <a:xfrm>
            <a:off x="823951" y="5803315"/>
            <a:ext cx="3937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CO₂ + H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 ⇌ H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+ HCO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⇌ 2H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+ CO</a:t>
            </a:r>
            <a:r>
              <a:rPr lang="en-US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2-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4EB961-F62A-DACA-B6B7-295624D8825D}"/>
              </a:ext>
            </a:extLst>
          </p:cNvPr>
          <p:cNvSpPr txBox="1"/>
          <p:nvPr/>
        </p:nvSpPr>
        <p:spPr>
          <a:xfrm>
            <a:off x="903250" y="47812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bicarbonate buffer system</a:t>
            </a:r>
            <a:endParaRPr lang="en-US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8933E8-40AF-E0E0-2B8E-CCB1839CC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395" y="5217773"/>
            <a:ext cx="2693020" cy="521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50B9B-FDB1-A03F-FFB7-6637C857C4AE}"/>
              </a:ext>
            </a:extLst>
          </p:cNvPr>
          <p:cNvSpPr txBox="1"/>
          <p:nvPr/>
        </p:nvSpPr>
        <p:spPr>
          <a:xfrm>
            <a:off x="3757962" y="6380951"/>
            <a:ext cx="5374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361B8"/>
                </a:solidFill>
                <a:effectLst/>
                <a:latin typeface="Roboto" panose="02000000000000000000" pitchFamily="2" charset="0"/>
                <a:hlinkClick r:id="rId6" tooltip="DOI URL"/>
              </a:rPr>
              <a:t>https://doi.org/10.1021/acssuschemeng.3c08430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29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4BE5C59-2798-AAC9-EF01-F3B18B1F4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0F53-2619-54F3-DF54-AB3B2B29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6333"/>
            <a:ext cx="9143999" cy="79618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Amine based CO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</a:t>
            </a:r>
            <a:endParaRPr lang="en-US" sz="2800" b="1" baseline="-25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10FCAA-0D3A-0EB9-A5FF-7EC567FBE9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39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7786" y="3429000"/>
            <a:ext cx="2777756" cy="2665523"/>
          </a:xfrm>
          <a:prstGeom prst="rect">
            <a:avLst/>
          </a:prstGeom>
          <a:effectLst>
            <a:reflection stA="45000" endPos="16000" dist="50800" dir="5400000" sy="-100000" algn="bl" rotWithShape="0"/>
          </a:effectLst>
          <a:scene3d>
            <a:camera prst="orthographicFront"/>
            <a:lightRig rig="threePt" dir="t"/>
          </a:scene3d>
          <a:sp3d extrusionH="76200">
            <a:bevelT prst="convex"/>
            <a:bevelB prst="convex"/>
            <a:extrusionClr>
              <a:schemeClr val="accent1">
                <a:lumMod val="75000"/>
              </a:schemeClr>
            </a:extrusionClr>
          </a:sp3d>
        </p:spPr>
      </p:pic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DB546B3-42E1-625B-7623-A8E6999F4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1824" y="1102518"/>
            <a:ext cx="7820352" cy="1584925"/>
          </a:xfrm>
        </p:spPr>
      </p:pic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B71C361-C6D1-1289-5E35-56F076C01700}"/>
              </a:ext>
            </a:extLst>
          </p:cNvPr>
          <p:cNvGraphicFramePr/>
          <p:nvPr/>
        </p:nvGraphicFramePr>
        <p:xfrm>
          <a:off x="498458" y="3362436"/>
          <a:ext cx="4764661" cy="2732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0546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96DAB29-9F59-6AB7-BA0D-5D208FF6A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BB58-FF1C-1EF4-C8D6-453FF91B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523"/>
            <a:ext cx="9143999" cy="836667"/>
          </a:xfrm>
        </p:spPr>
        <p:txBody>
          <a:bodyPr>
            <a:normAutofit/>
          </a:bodyPr>
          <a:lstStyle/>
          <a:p>
            <a:pPr algn="ctr"/>
            <a:r>
              <a:rPr lang="en-US" sz="2800" b="1" baseline="-25000" dirty="0"/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Molecule Preparation</a:t>
            </a:r>
            <a:endParaRPr lang="en-US" sz="2800" b="1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9ECB7-00F9-A211-C59A-6CF3FC1C770F}"/>
              </a:ext>
            </a:extLst>
          </p:cNvPr>
          <p:cNvSpPr txBox="1"/>
          <p:nvPr/>
        </p:nvSpPr>
        <p:spPr>
          <a:xfrm>
            <a:off x="7382933" y="4447822"/>
            <a:ext cx="92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2D902-90E5-D60C-D1F5-F5295A19B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43" y="694554"/>
            <a:ext cx="3363913" cy="2256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98A1AB-90BB-995C-5583-847DB60BE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43" y="3527259"/>
            <a:ext cx="3363913" cy="2532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0BF410-24F0-0B58-2B91-817ED25D1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152" y="2963104"/>
            <a:ext cx="778964" cy="544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E49F2C-B05E-0140-A9A0-6E4A3E975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088" y="2984798"/>
            <a:ext cx="778964" cy="444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8FED7E-4F10-6A30-A238-FE75922A6B4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1781"/>
          <a:stretch/>
        </p:blipFill>
        <p:spPr>
          <a:xfrm>
            <a:off x="1034463" y="6075174"/>
            <a:ext cx="1488019" cy="794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EFB50-9925-FBB2-7328-F3C12E7657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599" y="694554"/>
            <a:ext cx="4946651" cy="583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6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141970-D803-CFF6-3751-D3E7ED9D7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5C9-AE49-C08C-AC74-93D166E4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83666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and Calculation</a:t>
            </a:r>
            <a:endParaRPr 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38BCC-7152-2C68-E9C8-E8E2A87448AC}"/>
              </a:ext>
            </a:extLst>
          </p:cNvPr>
          <p:cNvSpPr txBox="1"/>
          <p:nvPr/>
        </p:nvSpPr>
        <p:spPr>
          <a:xfrm>
            <a:off x="7382933" y="4447822"/>
            <a:ext cx="92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3DB156-9460-F4D8-D49A-04E12C4A7AC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3037"/>
          <a:stretch/>
        </p:blipFill>
        <p:spPr>
          <a:xfrm>
            <a:off x="487102" y="2555302"/>
            <a:ext cx="3381232" cy="1301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B39AB4-7789-612F-9FE5-E28779AFD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02" y="767782"/>
            <a:ext cx="3381231" cy="1687172"/>
          </a:xfrm>
          <a:prstGeom prst="rect">
            <a:avLst/>
          </a:prstGeom>
        </p:spPr>
      </p:pic>
      <p:pic>
        <p:nvPicPr>
          <p:cNvPr id="13" name="Screen Recording 2025-04-30 at 22.18.16.mov">
            <a:hlinkClick r:id="" action="ppaction://media"/>
            <a:extLst>
              <a:ext uri="{FF2B5EF4-FFF2-40B4-BE49-F238E27FC236}">
                <a16:creationId xmlns:a16="http://schemas.microsoft.com/office/drawing/2014/main" id="{41CE43B6-99B0-6B1C-C42B-6801CA529C7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87102" y="3955072"/>
            <a:ext cx="3381232" cy="22788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E8FE41-C163-8274-F89C-1C6FA2EF89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5572" y="5442411"/>
            <a:ext cx="4011326" cy="13296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8A4A4B-5D2C-773A-9CFA-EB75F58311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5572" y="638794"/>
            <a:ext cx="4011326" cy="474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9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1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E65EAFF-546A-5A32-F611-D54D7CD1E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F0F3-15A1-FCF4-31BB-73D131B4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17"/>
            <a:ext cx="9143999" cy="83666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15107-99B3-449C-8CCC-40528082B1CA}"/>
              </a:ext>
            </a:extLst>
          </p:cNvPr>
          <p:cNvSpPr txBox="1"/>
          <p:nvPr/>
        </p:nvSpPr>
        <p:spPr>
          <a:xfrm>
            <a:off x="7382933" y="4447822"/>
            <a:ext cx="925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75F3AF-FB0C-58E1-74C6-DC2BC3680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87" y="803982"/>
            <a:ext cx="4106824" cy="308011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24EA04-ABCC-66A6-0BAB-E12D07E19CB0}"/>
              </a:ext>
            </a:extLst>
          </p:cNvPr>
          <p:cNvCxnSpPr>
            <a:cxnSpLocks/>
          </p:cNvCxnSpPr>
          <p:nvPr/>
        </p:nvCxnSpPr>
        <p:spPr>
          <a:xfrm>
            <a:off x="1837780" y="1313621"/>
            <a:ext cx="0" cy="552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705474-50BA-AE91-7A52-728FDA7E8427}"/>
              </a:ext>
            </a:extLst>
          </p:cNvPr>
          <p:cNvCxnSpPr>
            <a:cxnSpLocks/>
          </p:cNvCxnSpPr>
          <p:nvPr/>
        </p:nvCxnSpPr>
        <p:spPr>
          <a:xfrm>
            <a:off x="1717979" y="1881572"/>
            <a:ext cx="2396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71066F-CE2C-D2A4-A4A3-BFF21BB37DEB}"/>
              </a:ext>
            </a:extLst>
          </p:cNvPr>
          <p:cNvSpPr txBox="1"/>
          <p:nvPr/>
        </p:nvSpPr>
        <p:spPr>
          <a:xfrm rot="16200000">
            <a:off x="1463121" y="1488225"/>
            <a:ext cx="5492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0.569 eV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CCFA332-7AA2-B21C-B174-706F7B19C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34" y="4360276"/>
            <a:ext cx="7772400" cy="1832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4E569A8-3CB8-CF85-B3DE-6D03792EE9FF}"/>
              </a:ext>
            </a:extLst>
          </p:cNvPr>
          <p:cNvSpPr txBox="1"/>
          <p:nvPr/>
        </p:nvSpPr>
        <p:spPr>
          <a:xfrm>
            <a:off x="1382926" y="3972404"/>
            <a:ext cx="223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0.569 eV = 13.13 kcal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81F9EB-09AF-F41E-439F-C57BD01637DB}"/>
              </a:ext>
            </a:extLst>
          </p:cNvPr>
          <p:cNvSpPr txBox="1"/>
          <p:nvPr/>
        </p:nvSpPr>
        <p:spPr>
          <a:xfrm>
            <a:off x="4254136" y="6210816"/>
            <a:ext cx="509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361B8"/>
                </a:solidFill>
                <a:effectLst/>
                <a:latin typeface="Roboto" panose="02000000000000000000" pitchFamily="2" charset="0"/>
                <a:hlinkClick r:id="rId5" tooltip="DOI URL"/>
              </a:rPr>
              <a:t>https://doi.org/10.1021/acsomega.0c03727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8CA0DD-B321-88BB-E083-2C732C0AF95D}"/>
              </a:ext>
            </a:extLst>
          </p:cNvPr>
          <p:cNvSpPr txBox="1"/>
          <p:nvPr/>
        </p:nvSpPr>
        <p:spPr>
          <a:xfrm>
            <a:off x="3064132" y="3797931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F0B1D-A299-3DE5-9D62-48CF2F0EB777}"/>
              </a:ext>
            </a:extLst>
          </p:cNvPr>
          <p:cNvSpPr txBox="1"/>
          <p:nvPr/>
        </p:nvSpPr>
        <p:spPr>
          <a:xfrm>
            <a:off x="2617082" y="1434363"/>
            <a:ext cx="4683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/Reaction profile</a:t>
            </a:r>
          </a:p>
        </p:txBody>
      </p:sp>
      <p:pic>
        <p:nvPicPr>
          <p:cNvPr id="5" name="Picture 4" descr="A graph with purple dots and a white background&#10;&#10;AI-generated content may be incorrect.">
            <a:extLst>
              <a:ext uri="{FF2B5EF4-FFF2-40B4-BE49-F238E27FC236}">
                <a16:creationId xmlns:a16="http://schemas.microsoft.com/office/drawing/2014/main" id="{999CF45F-E776-E58B-48E2-358A36954E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691" y="803981"/>
            <a:ext cx="4106825" cy="30801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240165-0C73-AF4B-2B7C-25AB361455DE}"/>
              </a:ext>
            </a:extLst>
          </p:cNvPr>
          <p:cNvSpPr txBox="1"/>
          <p:nvPr/>
        </p:nvSpPr>
        <p:spPr>
          <a:xfrm>
            <a:off x="5618870" y="1574110"/>
            <a:ext cx="651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0.2263 eV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FBE9D0-80B2-6D98-5C3C-620E666581C5}"/>
              </a:ext>
            </a:extLst>
          </p:cNvPr>
          <p:cNvCxnSpPr>
            <a:cxnSpLocks/>
          </p:cNvCxnSpPr>
          <p:nvPr/>
        </p:nvCxnSpPr>
        <p:spPr>
          <a:xfrm>
            <a:off x="5882688" y="1322889"/>
            <a:ext cx="0" cy="2985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429975-6F27-92CD-9FBA-C79DAF2EF27B}"/>
              </a:ext>
            </a:extLst>
          </p:cNvPr>
          <p:cNvSpPr txBox="1"/>
          <p:nvPr/>
        </p:nvSpPr>
        <p:spPr>
          <a:xfrm>
            <a:off x="5455392" y="3914944"/>
            <a:ext cx="2233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0.2263 eV = 5.22 kcal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535141-2F95-F5F9-20CD-ACCB6B3F7E40}"/>
              </a:ext>
            </a:extLst>
          </p:cNvPr>
          <p:cNvSpPr txBox="1"/>
          <p:nvPr/>
        </p:nvSpPr>
        <p:spPr>
          <a:xfrm>
            <a:off x="5473750" y="803981"/>
            <a:ext cx="23407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CH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solvent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42F5FA-E0CF-6677-C377-D4A72414D248}"/>
              </a:ext>
            </a:extLst>
          </p:cNvPr>
          <p:cNvSpPr txBox="1"/>
          <p:nvPr/>
        </p:nvSpPr>
        <p:spPr>
          <a:xfrm>
            <a:off x="775299" y="812357"/>
            <a:ext cx="3478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HOCH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HOCH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solvent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6351A75-7125-6020-0D44-16F3A896F118}"/>
                  </a:ext>
                </a:extLst>
              </p14:cNvPr>
              <p14:cNvContentPartPr/>
              <p14:nvPr/>
            </p14:nvContentPartPr>
            <p14:xfrm>
              <a:off x="4568880" y="5147440"/>
              <a:ext cx="299160" cy="11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6351A75-7125-6020-0D44-16F3A896F1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32880" y="5075800"/>
                <a:ext cx="370800" cy="15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554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418B821-130A-3F07-F084-3CADB25F8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A54B-7ED3-F5CD-608E-4D0135EB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022"/>
            <a:ext cx="9143999" cy="10014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goals</a:t>
            </a:r>
            <a:endParaRPr 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2E7C09-2BC2-FB8E-EE07-0052581C0CE7}"/>
              </a:ext>
            </a:extLst>
          </p:cNvPr>
          <p:cNvSpPr txBox="1">
            <a:spLocks/>
          </p:cNvSpPr>
          <p:nvPr/>
        </p:nvSpPr>
        <p:spPr>
          <a:xfrm>
            <a:off x="927479" y="1504308"/>
            <a:ext cx="7556764" cy="535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model shows the mechanism of CO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desorption from amine.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DFTB based calculation predicted an activation energy of ~13 kcal for Monoethanolamine(MEA) and 5.5 kcal for Methylamine. The value is not very accurate since we are using DFTB.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Testing the models with different solvents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Adding Catalyst to the model and observe how the potential energy the structure change.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4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C356E1-A3FD-F641-E72D-94971EE42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46A342-6018-AFA9-40C4-2493DB708CA8}"/>
              </a:ext>
            </a:extLst>
          </p:cNvPr>
          <p:cNvSpPr txBox="1">
            <a:spLocks/>
          </p:cNvSpPr>
          <p:nvPr/>
        </p:nvSpPr>
        <p:spPr>
          <a:xfrm>
            <a:off x="418193" y="1307805"/>
            <a:ext cx="8307612" cy="5353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1C9D86-616D-150E-4298-6F81A6B8F935}"/>
              </a:ext>
            </a:extLst>
          </p:cNvPr>
          <p:cNvSpPr/>
          <p:nvPr/>
        </p:nvSpPr>
        <p:spPr>
          <a:xfrm>
            <a:off x="1812470" y="2579914"/>
            <a:ext cx="551905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744199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2284</TotalTime>
  <Words>401</Words>
  <Application>Microsoft Macintosh PowerPoint</Application>
  <PresentationFormat>On-screen Show (4:3)</PresentationFormat>
  <Paragraphs>49</Paragraphs>
  <Slides>9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Century Gothic</vt:lpstr>
      <vt:lpstr>Helvetica</vt:lpstr>
      <vt:lpstr>Roboto</vt:lpstr>
      <vt:lpstr>Times New Roman</vt:lpstr>
      <vt:lpstr>Wingdings 3</vt:lpstr>
      <vt:lpstr>Wisp</vt:lpstr>
      <vt:lpstr>Computational analysis on the desorption mechanism of CO2</vt:lpstr>
      <vt:lpstr>CO2 Capture and Climate Change</vt:lpstr>
      <vt:lpstr>Absorption and Desorption of CO2</vt:lpstr>
      <vt:lpstr>Conventional Amine based CO2 Capture</vt:lpstr>
      <vt:lpstr> Molecule Preparation</vt:lpstr>
      <vt:lpstr>Optimization and Calculation</vt:lpstr>
      <vt:lpstr>Result</vt:lpstr>
      <vt:lpstr>Conclusion and Future goals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Shibsankar Mondal</dc:creator>
  <cp:lastModifiedBy>Shibsankar Mondal</cp:lastModifiedBy>
  <cp:revision>11</cp:revision>
  <dcterms:created xsi:type="dcterms:W3CDTF">2025-04-09T00:16:35Z</dcterms:created>
  <dcterms:modified xsi:type="dcterms:W3CDTF">2025-05-16T22:58:13Z</dcterms:modified>
</cp:coreProperties>
</file>