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77"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2AE2F0-C5F6-4F3B-B050-078E629499EE}" type="datetimeFigureOut">
              <a:rPr lang="en-IN" smtClean="0"/>
              <a:t>29-11-2023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9BB3654-BD3C-487A-9304-A28D7FE0CB8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20230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AE2F0-C5F6-4F3B-B050-078E629499EE}"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B3654-BD3C-487A-9304-A28D7FE0CB87}" type="slidenum">
              <a:rPr lang="en-IN" smtClean="0"/>
              <a:t>‹#›</a:t>
            </a:fld>
            <a:endParaRPr lang="en-IN"/>
          </a:p>
        </p:txBody>
      </p:sp>
    </p:spTree>
    <p:extLst>
      <p:ext uri="{BB962C8B-B14F-4D97-AF65-F5344CB8AC3E}">
        <p14:creationId xmlns:p14="http://schemas.microsoft.com/office/powerpoint/2010/main" val="204979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AE2F0-C5F6-4F3B-B050-078E629499EE}"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B3654-BD3C-487A-9304-A28D7FE0CB87}" type="slidenum">
              <a:rPr lang="en-IN" smtClean="0"/>
              <a:t>‹#›</a:t>
            </a:fld>
            <a:endParaRPr lang="en-IN"/>
          </a:p>
        </p:txBody>
      </p:sp>
    </p:spTree>
    <p:extLst>
      <p:ext uri="{BB962C8B-B14F-4D97-AF65-F5344CB8AC3E}">
        <p14:creationId xmlns:p14="http://schemas.microsoft.com/office/powerpoint/2010/main" val="106229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AE2F0-C5F6-4F3B-B050-078E629499EE}"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B3654-BD3C-487A-9304-A28D7FE0CB87}" type="slidenum">
              <a:rPr lang="en-IN" smtClean="0"/>
              <a:t>‹#›</a:t>
            </a:fld>
            <a:endParaRPr lang="en-IN"/>
          </a:p>
        </p:txBody>
      </p:sp>
    </p:spTree>
    <p:extLst>
      <p:ext uri="{BB962C8B-B14F-4D97-AF65-F5344CB8AC3E}">
        <p14:creationId xmlns:p14="http://schemas.microsoft.com/office/powerpoint/2010/main" val="254490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AE2F0-C5F6-4F3B-B050-078E629499EE}"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B3654-BD3C-487A-9304-A28D7FE0CB8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896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2AE2F0-C5F6-4F3B-B050-078E629499EE}"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B3654-BD3C-487A-9304-A28D7FE0CB87}" type="slidenum">
              <a:rPr lang="en-IN" smtClean="0"/>
              <a:t>‹#›</a:t>
            </a:fld>
            <a:endParaRPr lang="en-IN"/>
          </a:p>
        </p:txBody>
      </p:sp>
    </p:spTree>
    <p:extLst>
      <p:ext uri="{BB962C8B-B14F-4D97-AF65-F5344CB8AC3E}">
        <p14:creationId xmlns:p14="http://schemas.microsoft.com/office/powerpoint/2010/main" val="183687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AE2F0-C5F6-4F3B-B050-078E629499EE}"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BB3654-BD3C-487A-9304-A28D7FE0CB87}" type="slidenum">
              <a:rPr lang="en-IN" smtClean="0"/>
              <a:t>‹#›</a:t>
            </a:fld>
            <a:endParaRPr lang="en-IN"/>
          </a:p>
        </p:txBody>
      </p:sp>
    </p:spTree>
    <p:extLst>
      <p:ext uri="{BB962C8B-B14F-4D97-AF65-F5344CB8AC3E}">
        <p14:creationId xmlns:p14="http://schemas.microsoft.com/office/powerpoint/2010/main" val="95959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2AE2F0-C5F6-4F3B-B050-078E629499EE}"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BB3654-BD3C-487A-9304-A28D7FE0CB87}" type="slidenum">
              <a:rPr lang="en-IN" smtClean="0"/>
              <a:t>‹#›</a:t>
            </a:fld>
            <a:endParaRPr lang="en-IN"/>
          </a:p>
        </p:txBody>
      </p:sp>
    </p:spTree>
    <p:extLst>
      <p:ext uri="{BB962C8B-B14F-4D97-AF65-F5344CB8AC3E}">
        <p14:creationId xmlns:p14="http://schemas.microsoft.com/office/powerpoint/2010/main" val="417377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AE2F0-C5F6-4F3B-B050-078E629499EE}"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BB3654-BD3C-487A-9304-A28D7FE0CB87}" type="slidenum">
              <a:rPr lang="en-IN" smtClean="0"/>
              <a:t>‹#›</a:t>
            </a:fld>
            <a:endParaRPr lang="en-IN"/>
          </a:p>
        </p:txBody>
      </p:sp>
    </p:spTree>
    <p:extLst>
      <p:ext uri="{BB962C8B-B14F-4D97-AF65-F5344CB8AC3E}">
        <p14:creationId xmlns:p14="http://schemas.microsoft.com/office/powerpoint/2010/main" val="37257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AE2F0-C5F6-4F3B-B050-078E629499EE}"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B3654-BD3C-487A-9304-A28D7FE0CB87}" type="slidenum">
              <a:rPr lang="en-IN" smtClean="0"/>
              <a:t>‹#›</a:t>
            </a:fld>
            <a:endParaRPr lang="en-IN"/>
          </a:p>
        </p:txBody>
      </p:sp>
    </p:spTree>
    <p:extLst>
      <p:ext uri="{BB962C8B-B14F-4D97-AF65-F5344CB8AC3E}">
        <p14:creationId xmlns:p14="http://schemas.microsoft.com/office/powerpoint/2010/main" val="33535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AE2F0-C5F6-4F3B-B050-078E629499EE}"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B3654-BD3C-487A-9304-A28D7FE0CB87}" type="slidenum">
              <a:rPr lang="en-IN" smtClean="0"/>
              <a:t>‹#›</a:t>
            </a:fld>
            <a:endParaRPr lang="en-IN"/>
          </a:p>
        </p:txBody>
      </p:sp>
    </p:spTree>
    <p:extLst>
      <p:ext uri="{BB962C8B-B14F-4D97-AF65-F5344CB8AC3E}">
        <p14:creationId xmlns:p14="http://schemas.microsoft.com/office/powerpoint/2010/main" val="159857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E2AE2F0-C5F6-4F3B-B050-078E629499EE}" type="datetimeFigureOut">
              <a:rPr lang="en-IN" smtClean="0"/>
              <a:t>29-11-2023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9BB3654-BD3C-487A-9304-A28D7FE0CB87}" type="slidenum">
              <a:rPr lang="en-IN" smtClean="0"/>
              <a:t>‹#›</a:t>
            </a:fld>
            <a:endParaRPr lang="en-IN"/>
          </a:p>
        </p:txBody>
      </p:sp>
    </p:spTree>
    <p:extLst>
      <p:ext uri="{BB962C8B-B14F-4D97-AF65-F5344CB8AC3E}">
        <p14:creationId xmlns:p14="http://schemas.microsoft.com/office/powerpoint/2010/main" val="3158073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9F2D-67A2-BC8C-77BA-B3FCBAACD5DC}"/>
              </a:ext>
            </a:extLst>
          </p:cNvPr>
          <p:cNvSpPr>
            <a:spLocks noGrp="1"/>
          </p:cNvSpPr>
          <p:nvPr>
            <p:ph type="ctrTitle"/>
          </p:nvPr>
        </p:nvSpPr>
        <p:spPr>
          <a:xfrm>
            <a:off x="669471" y="340865"/>
            <a:ext cx="9553521" cy="2073729"/>
          </a:xfrm>
        </p:spPr>
        <p:txBody>
          <a:bodyPr/>
          <a:lstStyle/>
          <a:p>
            <a:r>
              <a:rPr lang="en-IN" dirty="0"/>
              <a:t>Machine Learning Project </a:t>
            </a:r>
          </a:p>
        </p:txBody>
      </p:sp>
      <p:sp>
        <p:nvSpPr>
          <p:cNvPr id="3" name="Subtitle 2">
            <a:extLst>
              <a:ext uri="{FF2B5EF4-FFF2-40B4-BE49-F238E27FC236}">
                <a16:creationId xmlns:a16="http://schemas.microsoft.com/office/drawing/2014/main" id="{C2B81E1A-FEFA-8897-C35A-BAFAC07CD641}"/>
              </a:ext>
            </a:extLst>
          </p:cNvPr>
          <p:cNvSpPr>
            <a:spLocks noGrp="1"/>
          </p:cNvSpPr>
          <p:nvPr>
            <p:ph type="subTitle" idx="1"/>
          </p:nvPr>
        </p:nvSpPr>
        <p:spPr>
          <a:xfrm>
            <a:off x="1616529" y="3151416"/>
            <a:ext cx="10270672" cy="1430382"/>
          </a:xfrm>
        </p:spPr>
        <p:txBody>
          <a:bodyPr>
            <a:normAutofit/>
          </a:bodyPr>
          <a:lstStyle/>
          <a:p>
            <a:r>
              <a:rPr lang="en-US" sz="4000" b="0" i="0" dirty="0">
                <a:solidFill>
                  <a:schemeClr val="tx1"/>
                </a:solidFill>
                <a:effectLst/>
                <a:latin typeface="Söhne"/>
              </a:rPr>
              <a:t>Legal Outcome Predictor: Analyzing Court Cases with Machine Learning</a:t>
            </a:r>
            <a:endParaRPr lang="en-IN" sz="4000" dirty="0">
              <a:solidFill>
                <a:schemeClr val="tx1"/>
              </a:solidFill>
            </a:endParaRPr>
          </a:p>
        </p:txBody>
      </p:sp>
      <p:sp>
        <p:nvSpPr>
          <p:cNvPr id="4" name="TextBox 3">
            <a:extLst>
              <a:ext uri="{FF2B5EF4-FFF2-40B4-BE49-F238E27FC236}">
                <a16:creationId xmlns:a16="http://schemas.microsoft.com/office/drawing/2014/main" id="{D6E734D8-90C6-047B-1A62-576CF0327E70}"/>
              </a:ext>
            </a:extLst>
          </p:cNvPr>
          <p:cNvSpPr txBox="1"/>
          <p:nvPr/>
        </p:nvSpPr>
        <p:spPr>
          <a:xfrm>
            <a:off x="7909278" y="4957050"/>
            <a:ext cx="4202885" cy="523220"/>
          </a:xfrm>
          <a:prstGeom prst="rect">
            <a:avLst/>
          </a:prstGeom>
          <a:noFill/>
        </p:spPr>
        <p:txBody>
          <a:bodyPr wrap="square" rtlCol="0">
            <a:spAutoFit/>
          </a:bodyPr>
          <a:lstStyle/>
          <a:p>
            <a:r>
              <a:rPr lang="en-IN" sz="2800" dirty="0"/>
              <a:t>Sourav Kumar Singh</a:t>
            </a:r>
          </a:p>
        </p:txBody>
      </p:sp>
    </p:spTree>
    <p:extLst>
      <p:ext uri="{BB962C8B-B14F-4D97-AF65-F5344CB8AC3E}">
        <p14:creationId xmlns:p14="http://schemas.microsoft.com/office/powerpoint/2010/main" val="355886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14CA-743C-524C-B781-5CEEE2567A86}"/>
              </a:ext>
            </a:extLst>
          </p:cNvPr>
          <p:cNvSpPr>
            <a:spLocks noGrp="1"/>
          </p:cNvSpPr>
          <p:nvPr>
            <p:ph type="ctrTitle"/>
          </p:nvPr>
        </p:nvSpPr>
        <p:spPr>
          <a:xfrm>
            <a:off x="469783" y="365760"/>
            <a:ext cx="3710331" cy="563662"/>
          </a:xfrm>
        </p:spPr>
        <p:txBody>
          <a:bodyPr>
            <a:normAutofit/>
          </a:bodyPr>
          <a:lstStyle/>
          <a:p>
            <a:r>
              <a:rPr lang="en-IN" sz="3600" b="1" i="0" dirty="0">
                <a:effectLst/>
                <a:latin typeface="Söhne"/>
              </a:rPr>
              <a:t>  Model Training</a:t>
            </a:r>
            <a:r>
              <a:rPr lang="en-IN" sz="3600" b="0" i="0" dirty="0">
                <a:effectLst/>
                <a:latin typeface="Söhne"/>
              </a:rPr>
              <a:t>:</a:t>
            </a:r>
            <a:endParaRPr lang="en-IN" sz="3600" dirty="0"/>
          </a:p>
        </p:txBody>
      </p:sp>
      <p:sp>
        <p:nvSpPr>
          <p:cNvPr id="4" name="Rectangle 1">
            <a:extLst>
              <a:ext uri="{FF2B5EF4-FFF2-40B4-BE49-F238E27FC236}">
                <a16:creationId xmlns:a16="http://schemas.microsoft.com/office/drawing/2014/main" id="{D6745491-B919-851D-1BA9-B9FDD6FF6D25}"/>
              </a:ext>
            </a:extLst>
          </p:cNvPr>
          <p:cNvSpPr>
            <a:spLocks noGrp="1" noChangeArrowheads="1"/>
          </p:cNvSpPr>
          <p:nvPr>
            <p:ph type="subTitle" idx="1"/>
          </p:nvPr>
        </p:nvSpPr>
        <p:spPr bwMode="auto">
          <a:xfrm>
            <a:off x="1474143" y="1306003"/>
            <a:ext cx="101232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Söhne"/>
              </a:rPr>
              <a:t>A </a:t>
            </a:r>
            <a:r>
              <a:rPr kumimoji="0" lang="en-US" altLang="en-US" sz="2400" b="1" i="0" u="none" strike="noStrike" cap="none" normalizeH="0" baseline="0" dirty="0" err="1">
                <a:ln>
                  <a:noFill/>
                </a:ln>
                <a:effectLst/>
                <a:latin typeface="Söhne Mono"/>
              </a:rPr>
              <a:t>RandomForestClassifier</a:t>
            </a:r>
            <a:r>
              <a:rPr kumimoji="0" lang="en-US" altLang="en-US" sz="2400" b="0" i="0" u="none" strike="noStrike" cap="none" normalizeH="0" baseline="0" dirty="0">
                <a:ln>
                  <a:noFill/>
                </a:ln>
                <a:effectLst/>
                <a:latin typeface="Söhne"/>
              </a:rPr>
              <a:t> model is initialized and trained using the combined training data.</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BD940D8A-C70B-4118-9CD5-68CC5D7B0EDF}"/>
              </a:ext>
            </a:extLst>
          </p:cNvPr>
          <p:cNvPicPr>
            <a:picLocks noChangeAspect="1"/>
          </p:cNvPicPr>
          <p:nvPr/>
        </p:nvPicPr>
        <p:blipFill>
          <a:blip r:embed="rId2"/>
          <a:stretch>
            <a:fillRect/>
          </a:stretch>
        </p:blipFill>
        <p:spPr>
          <a:xfrm>
            <a:off x="1815590" y="2513581"/>
            <a:ext cx="8560820" cy="3395374"/>
          </a:xfrm>
          <a:prstGeom prst="rect">
            <a:avLst/>
          </a:prstGeom>
        </p:spPr>
      </p:pic>
    </p:spTree>
    <p:extLst>
      <p:ext uri="{BB962C8B-B14F-4D97-AF65-F5344CB8AC3E}">
        <p14:creationId xmlns:p14="http://schemas.microsoft.com/office/powerpoint/2010/main" val="86548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71BA-06AF-25E1-806E-0B7F2CEDE5B8}"/>
              </a:ext>
            </a:extLst>
          </p:cNvPr>
          <p:cNvSpPr>
            <a:spLocks noGrp="1"/>
          </p:cNvSpPr>
          <p:nvPr>
            <p:ph type="ctrTitle"/>
          </p:nvPr>
        </p:nvSpPr>
        <p:spPr>
          <a:xfrm>
            <a:off x="453006" y="220110"/>
            <a:ext cx="6094751" cy="726948"/>
          </a:xfrm>
        </p:spPr>
        <p:txBody>
          <a:bodyPr>
            <a:normAutofit/>
          </a:bodyPr>
          <a:lstStyle/>
          <a:p>
            <a:r>
              <a:rPr lang="en-IN" sz="3600" b="1" i="0" dirty="0">
                <a:effectLst/>
                <a:latin typeface="Söhne"/>
              </a:rPr>
              <a:t>  Model Evaluation</a:t>
            </a:r>
            <a:r>
              <a:rPr lang="en-IN" sz="3600" b="0" i="0" dirty="0">
                <a:effectLst/>
                <a:latin typeface="Söhne"/>
              </a:rPr>
              <a:t>:</a:t>
            </a:r>
            <a:endParaRPr lang="en-IN" sz="3600" dirty="0"/>
          </a:p>
        </p:txBody>
      </p:sp>
      <p:sp>
        <p:nvSpPr>
          <p:cNvPr id="3" name="Subtitle 2">
            <a:extLst>
              <a:ext uri="{FF2B5EF4-FFF2-40B4-BE49-F238E27FC236}">
                <a16:creationId xmlns:a16="http://schemas.microsoft.com/office/drawing/2014/main" id="{BDE0AA1A-4EA5-162A-8EFE-BEA248447B84}"/>
              </a:ext>
            </a:extLst>
          </p:cNvPr>
          <p:cNvSpPr>
            <a:spLocks noGrp="1"/>
          </p:cNvSpPr>
          <p:nvPr>
            <p:ph type="subTitle" idx="1"/>
          </p:nvPr>
        </p:nvSpPr>
        <p:spPr>
          <a:xfrm>
            <a:off x="1386840" y="1088498"/>
            <a:ext cx="9418320" cy="1691640"/>
          </a:xfrm>
        </p:spPr>
        <p:txBody>
          <a:bodyPr>
            <a:normAutofit/>
          </a:bodyPr>
          <a:lstStyle/>
          <a:p>
            <a:pPr algn="l">
              <a:buFont typeface="Arial" panose="020B0604020202020204" pitchFamily="34" charset="0"/>
              <a:buChar char="•"/>
            </a:pPr>
            <a:r>
              <a:rPr lang="en-US" sz="2400" b="0" i="0" dirty="0">
                <a:solidFill>
                  <a:schemeClr val="tx1"/>
                </a:solidFill>
                <a:effectLst/>
                <a:latin typeface="Söhne"/>
              </a:rPr>
              <a:t>The trained model is used to predict outcomes on the test set.</a:t>
            </a:r>
          </a:p>
          <a:p>
            <a:pPr algn="l">
              <a:buFont typeface="Arial" panose="020B0604020202020204" pitchFamily="34" charset="0"/>
              <a:buChar char="•"/>
            </a:pPr>
            <a:r>
              <a:rPr lang="en-US" sz="2400" b="0" i="0" dirty="0">
                <a:solidFill>
                  <a:schemeClr val="tx1"/>
                </a:solidFill>
                <a:effectLst/>
                <a:latin typeface="Söhne"/>
              </a:rPr>
              <a:t>The performance of the model is evaluated using a classification report and accuracy score.</a:t>
            </a:r>
          </a:p>
          <a:p>
            <a:endParaRPr lang="en-IN" sz="2400" dirty="0">
              <a:solidFill>
                <a:schemeClr val="tx1"/>
              </a:solidFill>
            </a:endParaRPr>
          </a:p>
        </p:txBody>
      </p:sp>
      <p:pic>
        <p:nvPicPr>
          <p:cNvPr id="7" name="Picture 6">
            <a:extLst>
              <a:ext uri="{FF2B5EF4-FFF2-40B4-BE49-F238E27FC236}">
                <a16:creationId xmlns:a16="http://schemas.microsoft.com/office/drawing/2014/main" id="{9AE8248B-8B44-CBEE-9CFD-6FAAB8C75FE0}"/>
              </a:ext>
            </a:extLst>
          </p:cNvPr>
          <p:cNvPicPr>
            <a:picLocks noChangeAspect="1"/>
          </p:cNvPicPr>
          <p:nvPr/>
        </p:nvPicPr>
        <p:blipFill>
          <a:blip r:embed="rId2"/>
          <a:stretch>
            <a:fillRect/>
          </a:stretch>
        </p:blipFill>
        <p:spPr>
          <a:xfrm>
            <a:off x="2395092" y="2921578"/>
            <a:ext cx="7713601" cy="3398815"/>
          </a:xfrm>
          <a:prstGeom prst="rect">
            <a:avLst/>
          </a:prstGeom>
        </p:spPr>
      </p:pic>
    </p:spTree>
    <p:extLst>
      <p:ext uri="{BB962C8B-B14F-4D97-AF65-F5344CB8AC3E}">
        <p14:creationId xmlns:p14="http://schemas.microsoft.com/office/powerpoint/2010/main" val="152416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F86D-B4B7-F47D-2DE4-6F7ECBF87945}"/>
              </a:ext>
            </a:extLst>
          </p:cNvPr>
          <p:cNvSpPr>
            <a:spLocks noGrp="1"/>
          </p:cNvSpPr>
          <p:nvPr>
            <p:ph type="ctrTitle"/>
          </p:nvPr>
        </p:nvSpPr>
        <p:spPr>
          <a:xfrm>
            <a:off x="469783" y="365760"/>
            <a:ext cx="5343188" cy="563662"/>
          </a:xfrm>
        </p:spPr>
        <p:txBody>
          <a:bodyPr>
            <a:normAutofit/>
          </a:bodyPr>
          <a:lstStyle/>
          <a:p>
            <a:r>
              <a:rPr lang="en-IN" sz="3600" b="1" i="0" dirty="0">
                <a:effectLst/>
                <a:latin typeface="Söhne"/>
              </a:rPr>
              <a:t>  Feature Importance</a:t>
            </a:r>
            <a:r>
              <a:rPr lang="en-IN" sz="3600" b="0" i="0" dirty="0">
                <a:effectLst/>
                <a:latin typeface="Söhne"/>
              </a:rPr>
              <a:t>:</a:t>
            </a:r>
            <a:endParaRPr lang="en-IN" sz="3600" dirty="0"/>
          </a:p>
        </p:txBody>
      </p:sp>
      <p:sp>
        <p:nvSpPr>
          <p:cNvPr id="3" name="Subtitle 2">
            <a:extLst>
              <a:ext uri="{FF2B5EF4-FFF2-40B4-BE49-F238E27FC236}">
                <a16:creationId xmlns:a16="http://schemas.microsoft.com/office/drawing/2014/main" id="{A838E9E6-12C7-7157-C8D8-3CB0B7B4F519}"/>
              </a:ext>
            </a:extLst>
          </p:cNvPr>
          <p:cNvSpPr>
            <a:spLocks noGrp="1"/>
          </p:cNvSpPr>
          <p:nvPr>
            <p:ph type="subTitle" idx="1"/>
          </p:nvPr>
        </p:nvSpPr>
        <p:spPr>
          <a:xfrm>
            <a:off x="1276392" y="1154430"/>
            <a:ext cx="10091711" cy="1523456"/>
          </a:xfrm>
        </p:spPr>
        <p:txBody>
          <a:bodyPr>
            <a:normAutofit/>
          </a:bodyPr>
          <a:lstStyle/>
          <a:p>
            <a:pPr marL="342900" indent="-342900">
              <a:buFont typeface="Arial" panose="020B0604020202020204" pitchFamily="34" charset="0"/>
              <a:buChar char="•"/>
            </a:pPr>
            <a:r>
              <a:rPr lang="en-US" sz="2400" b="0" i="0" dirty="0">
                <a:solidFill>
                  <a:schemeClr val="tx1"/>
                </a:solidFill>
                <a:effectLst/>
                <a:latin typeface="Söhne"/>
              </a:rPr>
              <a:t>The importance of each feature in the model is extracted and displayed. This shows which features have the most influence on the model's predictions.</a:t>
            </a:r>
            <a:endParaRPr lang="en-IN" sz="2400" dirty="0">
              <a:solidFill>
                <a:schemeClr val="tx1"/>
              </a:solidFill>
            </a:endParaRPr>
          </a:p>
        </p:txBody>
      </p:sp>
      <p:pic>
        <p:nvPicPr>
          <p:cNvPr id="5" name="Picture 4">
            <a:extLst>
              <a:ext uri="{FF2B5EF4-FFF2-40B4-BE49-F238E27FC236}">
                <a16:creationId xmlns:a16="http://schemas.microsoft.com/office/drawing/2014/main" id="{5B97D671-7838-5930-E5F1-42A14A9E6CE6}"/>
              </a:ext>
            </a:extLst>
          </p:cNvPr>
          <p:cNvPicPr>
            <a:picLocks noChangeAspect="1"/>
          </p:cNvPicPr>
          <p:nvPr/>
        </p:nvPicPr>
        <p:blipFill>
          <a:blip r:embed="rId2"/>
          <a:stretch>
            <a:fillRect/>
          </a:stretch>
        </p:blipFill>
        <p:spPr>
          <a:xfrm>
            <a:off x="587829" y="2943647"/>
            <a:ext cx="11361907" cy="1726324"/>
          </a:xfrm>
          <a:prstGeom prst="rect">
            <a:avLst/>
          </a:prstGeom>
        </p:spPr>
      </p:pic>
    </p:spTree>
    <p:extLst>
      <p:ext uri="{BB962C8B-B14F-4D97-AF65-F5344CB8AC3E}">
        <p14:creationId xmlns:p14="http://schemas.microsoft.com/office/powerpoint/2010/main" val="167835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8075-CE3C-C73D-BCBB-8B9B397A7FA5}"/>
              </a:ext>
            </a:extLst>
          </p:cNvPr>
          <p:cNvSpPr>
            <a:spLocks noGrp="1"/>
          </p:cNvSpPr>
          <p:nvPr>
            <p:ph type="ctrTitle"/>
          </p:nvPr>
        </p:nvSpPr>
        <p:spPr>
          <a:xfrm>
            <a:off x="469783" y="365760"/>
            <a:ext cx="4281831" cy="579991"/>
          </a:xfrm>
        </p:spPr>
        <p:txBody>
          <a:bodyPr>
            <a:normAutofit/>
          </a:bodyPr>
          <a:lstStyle/>
          <a:p>
            <a:r>
              <a:rPr lang="en-IN" sz="3600" b="1" i="0" dirty="0">
                <a:effectLst/>
                <a:latin typeface="Söhne"/>
              </a:rPr>
              <a:t>  Making Predictions</a:t>
            </a:r>
            <a:r>
              <a:rPr lang="en-IN" sz="3600" b="0" i="0" dirty="0">
                <a:effectLst/>
                <a:latin typeface="Söhne"/>
              </a:rPr>
              <a:t>:</a:t>
            </a:r>
            <a:endParaRPr lang="en-IN" sz="3600" dirty="0"/>
          </a:p>
        </p:txBody>
      </p:sp>
      <p:sp>
        <p:nvSpPr>
          <p:cNvPr id="3" name="Subtitle 2">
            <a:extLst>
              <a:ext uri="{FF2B5EF4-FFF2-40B4-BE49-F238E27FC236}">
                <a16:creationId xmlns:a16="http://schemas.microsoft.com/office/drawing/2014/main" id="{26A3A9C2-BF58-474F-3730-3F7D8DBD2C28}"/>
              </a:ext>
            </a:extLst>
          </p:cNvPr>
          <p:cNvSpPr>
            <a:spLocks noGrp="1"/>
          </p:cNvSpPr>
          <p:nvPr>
            <p:ph type="subTitle" idx="1"/>
          </p:nvPr>
        </p:nvSpPr>
        <p:spPr>
          <a:xfrm>
            <a:off x="1403441" y="1152797"/>
            <a:ext cx="10009415" cy="5283926"/>
          </a:xfrm>
        </p:spPr>
        <p:txBody>
          <a:bodyPr>
            <a:normAutofit/>
          </a:bodyPr>
          <a:lstStyle/>
          <a:p>
            <a:pPr marL="342900" indent="-342900">
              <a:buFont typeface="Arial" panose="020B0604020202020204" pitchFamily="34" charset="0"/>
              <a:buChar char="•"/>
            </a:pPr>
            <a:r>
              <a:rPr lang="en-US" sz="2400" b="0" i="0" dirty="0">
                <a:solidFill>
                  <a:schemeClr val="tx1"/>
                </a:solidFill>
                <a:effectLst/>
                <a:latin typeface="Söhne"/>
              </a:rPr>
              <a:t>Finally, for each case in the test set, the code predicts whether the first or second party is the winner and prints this prediction.</a:t>
            </a:r>
            <a:endParaRPr lang="en-IN" sz="2400" dirty="0">
              <a:solidFill>
                <a:schemeClr val="tx1"/>
              </a:solidFill>
            </a:endParaRPr>
          </a:p>
        </p:txBody>
      </p:sp>
      <p:pic>
        <p:nvPicPr>
          <p:cNvPr id="5" name="Picture 4">
            <a:extLst>
              <a:ext uri="{FF2B5EF4-FFF2-40B4-BE49-F238E27FC236}">
                <a16:creationId xmlns:a16="http://schemas.microsoft.com/office/drawing/2014/main" id="{1F77842F-39C8-BD7B-7861-CF39BC99BDDD}"/>
              </a:ext>
            </a:extLst>
          </p:cNvPr>
          <p:cNvPicPr>
            <a:picLocks noChangeAspect="1"/>
          </p:cNvPicPr>
          <p:nvPr/>
        </p:nvPicPr>
        <p:blipFill rotWithShape="1">
          <a:blip r:embed="rId2"/>
          <a:srcRect r="17077"/>
          <a:stretch/>
        </p:blipFill>
        <p:spPr>
          <a:xfrm>
            <a:off x="1254557" y="2622333"/>
            <a:ext cx="9534002" cy="1492467"/>
          </a:xfrm>
          <a:prstGeom prst="rect">
            <a:avLst/>
          </a:prstGeom>
        </p:spPr>
      </p:pic>
    </p:spTree>
    <p:extLst>
      <p:ext uri="{BB962C8B-B14F-4D97-AF65-F5344CB8AC3E}">
        <p14:creationId xmlns:p14="http://schemas.microsoft.com/office/powerpoint/2010/main" val="122024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422C-8265-3F65-A66A-74FCD48A9700}"/>
              </a:ext>
            </a:extLst>
          </p:cNvPr>
          <p:cNvSpPr>
            <a:spLocks noGrp="1"/>
          </p:cNvSpPr>
          <p:nvPr>
            <p:ph type="ctrTitle"/>
          </p:nvPr>
        </p:nvSpPr>
        <p:spPr>
          <a:xfrm>
            <a:off x="772015" y="365760"/>
            <a:ext cx="3293799" cy="596319"/>
          </a:xfrm>
        </p:spPr>
        <p:txBody>
          <a:bodyPr>
            <a:normAutofit/>
          </a:bodyPr>
          <a:lstStyle/>
          <a:p>
            <a:r>
              <a:rPr lang="en-IN" sz="3600" dirty="0"/>
              <a:t>Predictions:</a:t>
            </a:r>
          </a:p>
        </p:txBody>
      </p:sp>
      <p:pic>
        <p:nvPicPr>
          <p:cNvPr id="5" name="Picture 4">
            <a:extLst>
              <a:ext uri="{FF2B5EF4-FFF2-40B4-BE49-F238E27FC236}">
                <a16:creationId xmlns:a16="http://schemas.microsoft.com/office/drawing/2014/main" id="{12A1C322-4A68-B5BC-B944-7A827EF8C391}"/>
              </a:ext>
            </a:extLst>
          </p:cNvPr>
          <p:cNvPicPr>
            <a:picLocks noChangeAspect="1"/>
          </p:cNvPicPr>
          <p:nvPr/>
        </p:nvPicPr>
        <p:blipFill>
          <a:blip r:embed="rId2"/>
          <a:stretch>
            <a:fillRect/>
          </a:stretch>
        </p:blipFill>
        <p:spPr>
          <a:xfrm>
            <a:off x="3702555" y="962080"/>
            <a:ext cx="4935260" cy="5626638"/>
          </a:xfrm>
          <a:prstGeom prst="rect">
            <a:avLst/>
          </a:prstGeom>
        </p:spPr>
      </p:pic>
    </p:spTree>
    <p:extLst>
      <p:ext uri="{BB962C8B-B14F-4D97-AF65-F5344CB8AC3E}">
        <p14:creationId xmlns:p14="http://schemas.microsoft.com/office/powerpoint/2010/main" val="248573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1A30-431A-504C-5F72-6C55EDD31516}"/>
              </a:ext>
            </a:extLst>
          </p:cNvPr>
          <p:cNvSpPr>
            <a:spLocks noGrp="1"/>
          </p:cNvSpPr>
          <p:nvPr>
            <p:ph type="ctrTitle"/>
          </p:nvPr>
        </p:nvSpPr>
        <p:spPr>
          <a:xfrm>
            <a:off x="1688704" y="448708"/>
            <a:ext cx="9418320" cy="2539419"/>
          </a:xfrm>
        </p:spPr>
        <p:txBody>
          <a:bodyPr/>
          <a:lstStyle/>
          <a:p>
            <a:r>
              <a:rPr lang="en-IN" dirty="0"/>
              <a:t>Total of 658 cases are predicted.</a:t>
            </a:r>
          </a:p>
        </p:txBody>
      </p:sp>
      <p:sp>
        <p:nvSpPr>
          <p:cNvPr id="4" name="TextBox 3">
            <a:extLst>
              <a:ext uri="{FF2B5EF4-FFF2-40B4-BE49-F238E27FC236}">
                <a16:creationId xmlns:a16="http://schemas.microsoft.com/office/drawing/2014/main" id="{16D64EB1-9734-6FC5-6A7E-39EBAF9B16D0}"/>
              </a:ext>
            </a:extLst>
          </p:cNvPr>
          <p:cNvSpPr txBox="1"/>
          <p:nvPr/>
        </p:nvSpPr>
        <p:spPr>
          <a:xfrm>
            <a:off x="1484851" y="3665989"/>
            <a:ext cx="9622173" cy="1200329"/>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We have used </a:t>
            </a:r>
            <a:r>
              <a:rPr lang="en-US" sz="2400" b="0" i="0" dirty="0">
                <a:effectLst/>
                <a:latin typeface="Arial" panose="020B0604020202020204" pitchFamily="34" charset="0"/>
                <a:cs typeface="Arial" panose="020B0604020202020204" pitchFamily="34" charset="0"/>
              </a:rPr>
              <a:t>machine learning pipeline, where data is read, preprocessed, and used to train a model, which is then evaluated and used to make predictions.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842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9324-DE1D-A762-94DF-A6E1EC8125E2}"/>
              </a:ext>
            </a:extLst>
          </p:cNvPr>
          <p:cNvSpPr>
            <a:spLocks noGrp="1"/>
          </p:cNvSpPr>
          <p:nvPr>
            <p:ph type="ctrTitle"/>
          </p:nvPr>
        </p:nvSpPr>
        <p:spPr>
          <a:xfrm>
            <a:off x="554574" y="158940"/>
            <a:ext cx="9634456" cy="2045417"/>
          </a:xfrm>
        </p:spPr>
        <p:txBody>
          <a:bodyPr/>
          <a:lstStyle/>
          <a:p>
            <a:r>
              <a:rPr lang="en-IN" dirty="0"/>
              <a:t>You can refer to this code…!!!!</a:t>
            </a:r>
          </a:p>
        </p:txBody>
      </p:sp>
      <p:sp>
        <p:nvSpPr>
          <p:cNvPr id="4" name="TextBox 3">
            <a:extLst>
              <a:ext uri="{FF2B5EF4-FFF2-40B4-BE49-F238E27FC236}">
                <a16:creationId xmlns:a16="http://schemas.microsoft.com/office/drawing/2014/main" id="{16BE2A70-2359-2CA3-7329-F671CB83CC1D}"/>
              </a:ext>
            </a:extLst>
          </p:cNvPr>
          <p:cNvSpPr txBox="1"/>
          <p:nvPr/>
        </p:nvSpPr>
        <p:spPr>
          <a:xfrm>
            <a:off x="1015068" y="2357306"/>
            <a:ext cx="10771464" cy="3539430"/>
          </a:xfrm>
          <a:prstGeom prst="rect">
            <a:avLst/>
          </a:prstGeom>
          <a:noFill/>
        </p:spPr>
        <p:txBody>
          <a:bodyPr wrap="square" rtlCol="0">
            <a:spAutoFit/>
          </a:bodyPr>
          <a:lstStyle/>
          <a:p>
            <a:r>
              <a:rPr lang="en-IN" sz="2800" dirty="0"/>
              <a:t>You use this code in various fields.</a:t>
            </a:r>
          </a:p>
          <a:p>
            <a:endParaRPr lang="en-IN" sz="2800" dirty="0"/>
          </a:p>
          <a:p>
            <a:pPr marL="342900" indent="-342900">
              <a:buAutoNum type="arabicPeriod"/>
            </a:pPr>
            <a:r>
              <a:rPr lang="en-IN" sz="2800" b="1" i="0" dirty="0">
                <a:effectLst/>
                <a:latin typeface="Söhne"/>
              </a:rPr>
              <a:t>Healthcare and Medical Diagnosis.</a:t>
            </a:r>
          </a:p>
          <a:p>
            <a:r>
              <a:rPr lang="en-IN" sz="2800" b="1" dirty="0">
                <a:latin typeface="Söhne"/>
              </a:rPr>
              <a:t>2. </a:t>
            </a:r>
            <a:r>
              <a:rPr lang="en-IN" sz="2800" b="1" i="0" dirty="0">
                <a:effectLst/>
                <a:latin typeface="Söhne"/>
              </a:rPr>
              <a:t>Finance and Credit Scoring</a:t>
            </a:r>
            <a:r>
              <a:rPr lang="en-IN" sz="2800" dirty="0">
                <a:latin typeface="Söhne"/>
              </a:rPr>
              <a:t>.</a:t>
            </a:r>
            <a:endParaRPr lang="en-IN" sz="2800" b="1" dirty="0">
              <a:latin typeface="Söhne"/>
            </a:endParaRPr>
          </a:p>
          <a:p>
            <a:r>
              <a:rPr lang="en-IN" sz="2800" b="1" dirty="0">
                <a:latin typeface="Söhne"/>
              </a:rPr>
              <a:t>3. </a:t>
            </a:r>
            <a:r>
              <a:rPr lang="en-US" sz="2800" b="1" i="0" dirty="0">
                <a:effectLst/>
                <a:latin typeface="Söhne"/>
              </a:rPr>
              <a:t>Customer Behavior Analysis in Retail</a:t>
            </a:r>
            <a:r>
              <a:rPr lang="en-IN" sz="2800" b="1" i="0" dirty="0">
                <a:effectLst/>
                <a:latin typeface="Söhne"/>
              </a:rPr>
              <a:t>.</a:t>
            </a:r>
          </a:p>
          <a:p>
            <a:r>
              <a:rPr lang="en-IN" sz="2800" b="1" dirty="0">
                <a:latin typeface="Söhne"/>
              </a:rPr>
              <a:t>4. </a:t>
            </a:r>
            <a:r>
              <a:rPr lang="en-US" sz="2800" b="1" i="0" dirty="0">
                <a:effectLst/>
                <a:latin typeface="Söhne"/>
              </a:rPr>
              <a:t>Supply Chain and Inventory Management</a:t>
            </a:r>
            <a:r>
              <a:rPr lang="en-US" sz="2800" dirty="0">
                <a:latin typeface="Söhne"/>
              </a:rPr>
              <a:t>.</a:t>
            </a:r>
            <a:endParaRPr lang="en-IN" sz="2800" b="1" i="0" dirty="0">
              <a:effectLst/>
              <a:latin typeface="Söhne"/>
            </a:endParaRPr>
          </a:p>
          <a:p>
            <a:r>
              <a:rPr lang="en-IN" sz="2800" b="1" dirty="0">
                <a:latin typeface="Söhne"/>
              </a:rPr>
              <a:t>5. </a:t>
            </a:r>
            <a:r>
              <a:rPr lang="en-IN" sz="2800" b="1" i="0" dirty="0">
                <a:effectLst/>
                <a:latin typeface="Söhne"/>
              </a:rPr>
              <a:t>Sports Analytics</a:t>
            </a:r>
            <a:r>
              <a:rPr lang="en-IN" sz="2800" b="1" dirty="0">
                <a:latin typeface="Söhne"/>
              </a:rPr>
              <a:t>.</a:t>
            </a:r>
          </a:p>
          <a:p>
            <a:r>
              <a:rPr lang="en-IN" sz="2800" b="1" dirty="0">
                <a:latin typeface="Söhne"/>
              </a:rPr>
              <a:t>6. </a:t>
            </a:r>
            <a:r>
              <a:rPr lang="en-IN" sz="2800" b="1" i="0" dirty="0">
                <a:effectLst/>
                <a:latin typeface="Söhne"/>
              </a:rPr>
              <a:t>Social Media and Sentiment Analysis</a:t>
            </a:r>
            <a:r>
              <a:rPr lang="en-IN" sz="2800" dirty="0">
                <a:latin typeface="Söhne"/>
              </a:rPr>
              <a:t>.</a:t>
            </a:r>
            <a:r>
              <a:rPr lang="en-IN" sz="2800" b="0" i="0" dirty="0">
                <a:effectLst/>
                <a:latin typeface="Söhne"/>
              </a:rPr>
              <a:t> </a:t>
            </a:r>
            <a:endParaRPr lang="en-IN" sz="2800" dirty="0">
              <a:latin typeface="Söhne"/>
            </a:endParaRPr>
          </a:p>
        </p:txBody>
      </p:sp>
    </p:spTree>
    <p:extLst>
      <p:ext uri="{BB962C8B-B14F-4D97-AF65-F5344CB8AC3E}">
        <p14:creationId xmlns:p14="http://schemas.microsoft.com/office/powerpoint/2010/main" val="90851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6BE1-60D5-E2D3-879F-4625CE211DBF}"/>
              </a:ext>
            </a:extLst>
          </p:cNvPr>
          <p:cNvSpPr>
            <a:spLocks noGrp="1"/>
          </p:cNvSpPr>
          <p:nvPr>
            <p:ph type="ctrTitle"/>
          </p:nvPr>
        </p:nvSpPr>
        <p:spPr>
          <a:xfrm>
            <a:off x="674043" y="235131"/>
            <a:ext cx="10249771" cy="971877"/>
          </a:xfrm>
        </p:spPr>
        <p:txBody>
          <a:bodyPr>
            <a:normAutofit fontScale="90000"/>
          </a:bodyPr>
          <a:lstStyle/>
          <a:p>
            <a:r>
              <a:rPr lang="en-US" sz="4000" b="0" i="0" dirty="0">
                <a:effectLst/>
                <a:latin typeface="Söhne"/>
              </a:rPr>
              <a:t>Legal Outcome Predictor: Analyzing Court Cases with Machine Learning.</a:t>
            </a:r>
            <a:endParaRPr lang="en-IN" sz="4000" dirty="0"/>
          </a:p>
        </p:txBody>
      </p:sp>
      <p:sp>
        <p:nvSpPr>
          <p:cNvPr id="3" name="Subtitle 2">
            <a:extLst>
              <a:ext uri="{FF2B5EF4-FFF2-40B4-BE49-F238E27FC236}">
                <a16:creationId xmlns:a16="http://schemas.microsoft.com/office/drawing/2014/main" id="{24B0E804-4AA9-48AA-7EA2-845940BC7742}"/>
              </a:ext>
            </a:extLst>
          </p:cNvPr>
          <p:cNvSpPr>
            <a:spLocks noGrp="1"/>
          </p:cNvSpPr>
          <p:nvPr>
            <p:ph type="subTitle" idx="1"/>
          </p:nvPr>
        </p:nvSpPr>
        <p:spPr>
          <a:xfrm>
            <a:off x="804672" y="1207008"/>
            <a:ext cx="10837600" cy="4754880"/>
          </a:xfrm>
        </p:spPr>
        <p:txBody>
          <a:bodyPr>
            <a:noAutofit/>
          </a:bodyPr>
          <a:lstStyle/>
          <a:p>
            <a:r>
              <a:rPr lang="en-IN" sz="2300" b="1" dirty="0">
                <a:solidFill>
                  <a:schemeClr val="tx1"/>
                </a:solidFill>
                <a:latin typeface="Arial" panose="020B0604020202020204" pitchFamily="34" charset="0"/>
                <a:cs typeface="Arial" panose="020B0604020202020204" pitchFamily="34" charset="0"/>
              </a:rPr>
              <a:t>Introduction:</a:t>
            </a:r>
          </a:p>
          <a:p>
            <a:r>
              <a:rPr lang="en-IN" sz="2300" dirty="0">
                <a:solidFill>
                  <a:schemeClr val="tx1"/>
                </a:solidFill>
                <a:latin typeface="Arial" panose="020B0604020202020204" pitchFamily="34" charset="0"/>
                <a:cs typeface="Arial" panose="020B0604020202020204" pitchFamily="34" charset="0"/>
              </a:rPr>
              <a:t>	</a:t>
            </a:r>
            <a:r>
              <a:rPr lang="en-US" sz="2300" b="0" i="0" dirty="0">
                <a:solidFill>
                  <a:schemeClr val="tx1"/>
                </a:solidFill>
                <a:effectLst/>
                <a:latin typeface="Arial" panose="020B0604020202020204" pitchFamily="34" charset="0"/>
                <a:cs typeface="Arial" panose="020B0604020202020204" pitchFamily="34" charset="0"/>
              </a:rPr>
              <a:t>This project aims to predict the outcomes of legal cases using various features extracted from case data. The code demonstrates how to preprocess and analyze a dataset containing information about legal cases, including facts of the case, issue areas, decision types, and dispositions. It involves steps such as reading the data, encoding categorical variables, handling missing values, and preparing the data for model training. </a:t>
            </a:r>
          </a:p>
          <a:p>
            <a:r>
              <a:rPr lang="en-US" sz="2300" dirty="0">
                <a:solidFill>
                  <a:schemeClr val="tx1"/>
                </a:solidFill>
                <a:latin typeface="Arial" panose="020B0604020202020204" pitchFamily="34" charset="0"/>
                <a:cs typeface="Arial" panose="020B0604020202020204" pitchFamily="34" charset="0"/>
              </a:rPr>
              <a:t>	</a:t>
            </a:r>
            <a:r>
              <a:rPr lang="en-US" sz="2300" b="0" i="0" dirty="0">
                <a:solidFill>
                  <a:schemeClr val="tx1"/>
                </a:solidFill>
                <a:effectLst/>
                <a:latin typeface="Arial" panose="020B0604020202020204" pitchFamily="34" charset="0"/>
                <a:cs typeface="Arial" panose="020B0604020202020204" pitchFamily="34" charset="0"/>
              </a:rPr>
              <a:t>The project employs a Random-Forest-Classifier, a powerful machine learning model, to predict whether the first party or the second party wins in each case. Additionally, it includes text processing with TF-IDF vectorization for the 'facts' column of the dataset and evaluates the model's performance using accuracy metrics and feature importance analysis.</a:t>
            </a:r>
          </a:p>
          <a:p>
            <a:r>
              <a:rPr lang="en-US" sz="2300" dirty="0">
                <a:solidFill>
                  <a:schemeClr val="tx1"/>
                </a:solidFill>
                <a:latin typeface="Arial" panose="020B0604020202020204" pitchFamily="34" charset="0"/>
                <a:cs typeface="Arial" panose="020B0604020202020204" pitchFamily="34" charset="0"/>
              </a:rPr>
              <a:t>	</a:t>
            </a:r>
            <a:r>
              <a:rPr lang="en-US" sz="2300" b="0" i="0" dirty="0">
                <a:solidFill>
                  <a:schemeClr val="tx1"/>
                </a:solidFill>
                <a:effectLst/>
                <a:latin typeface="Arial" panose="020B0604020202020204" pitchFamily="34" charset="0"/>
                <a:cs typeface="Arial" panose="020B0604020202020204" pitchFamily="34" charset="0"/>
              </a:rPr>
              <a:t>This project showcases how machine learning can be applied in the legal domain to assist in understanding and predicting case outcomes. </a:t>
            </a:r>
            <a:endParaRPr lang="en-IN" sz="23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92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5529-4099-3E31-0D67-4D68D45F3D4F}"/>
              </a:ext>
            </a:extLst>
          </p:cNvPr>
          <p:cNvSpPr>
            <a:spLocks noGrp="1"/>
          </p:cNvSpPr>
          <p:nvPr>
            <p:ph type="ctrTitle"/>
          </p:nvPr>
        </p:nvSpPr>
        <p:spPr>
          <a:xfrm>
            <a:off x="636815" y="966652"/>
            <a:ext cx="10678885" cy="777240"/>
          </a:xfrm>
        </p:spPr>
        <p:txBody>
          <a:bodyPr>
            <a:noAutofit/>
          </a:bodyPr>
          <a:lstStyle/>
          <a:p>
            <a:r>
              <a:rPr lang="en-IN" sz="4800" dirty="0"/>
              <a:t>Important Libraries to import:</a:t>
            </a:r>
          </a:p>
        </p:txBody>
      </p:sp>
      <p:pic>
        <p:nvPicPr>
          <p:cNvPr id="5" name="Picture 4">
            <a:extLst>
              <a:ext uri="{FF2B5EF4-FFF2-40B4-BE49-F238E27FC236}">
                <a16:creationId xmlns:a16="http://schemas.microsoft.com/office/drawing/2014/main" id="{3B4FDED9-EC60-6689-C17A-7BFCEECBE035}"/>
              </a:ext>
            </a:extLst>
          </p:cNvPr>
          <p:cNvPicPr>
            <a:picLocks noChangeAspect="1"/>
          </p:cNvPicPr>
          <p:nvPr/>
        </p:nvPicPr>
        <p:blipFill>
          <a:blip r:embed="rId2"/>
          <a:stretch>
            <a:fillRect/>
          </a:stretch>
        </p:blipFill>
        <p:spPr>
          <a:xfrm>
            <a:off x="1093916" y="2359943"/>
            <a:ext cx="10363397" cy="3142785"/>
          </a:xfrm>
          <a:prstGeom prst="rect">
            <a:avLst/>
          </a:prstGeom>
        </p:spPr>
      </p:pic>
    </p:spTree>
    <p:extLst>
      <p:ext uri="{BB962C8B-B14F-4D97-AF65-F5344CB8AC3E}">
        <p14:creationId xmlns:p14="http://schemas.microsoft.com/office/powerpoint/2010/main" val="182104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85E7-507F-9D3D-E53A-3F0F64BC4859}"/>
              </a:ext>
            </a:extLst>
          </p:cNvPr>
          <p:cNvSpPr>
            <a:spLocks noGrp="1"/>
          </p:cNvSpPr>
          <p:nvPr>
            <p:ph type="ctrTitle"/>
          </p:nvPr>
        </p:nvSpPr>
        <p:spPr>
          <a:xfrm>
            <a:off x="453006" y="228600"/>
            <a:ext cx="5294651" cy="538843"/>
          </a:xfrm>
        </p:spPr>
        <p:txBody>
          <a:bodyPr>
            <a:noAutofit/>
          </a:bodyPr>
          <a:lstStyle/>
          <a:p>
            <a:r>
              <a:rPr lang="en-IN" sz="4000" dirty="0"/>
              <a:t>  Implementing Code:</a:t>
            </a:r>
          </a:p>
        </p:txBody>
      </p:sp>
      <p:sp>
        <p:nvSpPr>
          <p:cNvPr id="3" name="Subtitle 2">
            <a:extLst>
              <a:ext uri="{FF2B5EF4-FFF2-40B4-BE49-F238E27FC236}">
                <a16:creationId xmlns:a16="http://schemas.microsoft.com/office/drawing/2014/main" id="{483D1525-4E39-CDF3-7664-1C4F2874F846}"/>
              </a:ext>
            </a:extLst>
          </p:cNvPr>
          <p:cNvSpPr>
            <a:spLocks noGrp="1"/>
          </p:cNvSpPr>
          <p:nvPr>
            <p:ph type="subTitle" idx="1"/>
          </p:nvPr>
        </p:nvSpPr>
        <p:spPr>
          <a:xfrm>
            <a:off x="800101" y="1045029"/>
            <a:ext cx="10303328" cy="2383971"/>
          </a:xfrm>
        </p:spPr>
        <p:txBody>
          <a:bodyPr>
            <a:normAutofit/>
          </a:bodyPr>
          <a:lstStyle/>
          <a:p>
            <a:r>
              <a:rPr lang="en-IN" sz="2400" b="1" i="0" dirty="0">
                <a:solidFill>
                  <a:schemeClr val="tx1"/>
                </a:solidFill>
                <a:effectLst/>
                <a:latin typeface="Arial" panose="020B0604020202020204" pitchFamily="34" charset="0"/>
                <a:cs typeface="Arial" panose="020B0604020202020204" pitchFamily="34" charset="0"/>
              </a:rPr>
              <a:t>Reading Data: </a:t>
            </a:r>
          </a:p>
          <a:p>
            <a:pPr marL="800100" lvl="1" indent="-342900">
              <a:buFont typeface="Arial" panose="020B0604020202020204" pitchFamily="34" charset="0"/>
              <a:buChar char="•"/>
            </a:pP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The code starts by reading a CSV file named "clean_data.csv" into a Data Frame ‘</a:t>
            </a:r>
            <a:r>
              <a:rPr kumimoji="0" lang="en-US" altLang="en-US" sz="2400" b="1" i="0" u="none" strike="noStrike" cap="none" normalizeH="0" baseline="0" dirty="0" err="1">
                <a:ln>
                  <a:noFill/>
                </a:ln>
                <a:effectLst/>
                <a:latin typeface="Arial" panose="020B0604020202020204" pitchFamily="34" charset="0"/>
                <a:cs typeface="Arial" panose="020B0604020202020204" pitchFamily="34" charset="0"/>
              </a:rPr>
              <a:t>df</a:t>
            </a: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This file likely contains data about legal cases, including facts, issues, decision types, dispositions, and information about which party won. </a:t>
            </a:r>
          </a:p>
          <a:p>
            <a:endParaRPr lang="en-IN" sz="2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C1ADFF3-7905-CDBA-6183-48CD6BA6F77A}"/>
              </a:ext>
            </a:extLst>
          </p:cNvPr>
          <p:cNvPicPr>
            <a:picLocks noChangeAspect="1"/>
          </p:cNvPicPr>
          <p:nvPr/>
        </p:nvPicPr>
        <p:blipFill>
          <a:blip r:embed="rId2"/>
          <a:stretch>
            <a:fillRect/>
          </a:stretch>
        </p:blipFill>
        <p:spPr>
          <a:xfrm>
            <a:off x="1780526" y="3295567"/>
            <a:ext cx="8630947" cy="2383971"/>
          </a:xfrm>
          <a:prstGeom prst="rect">
            <a:avLst/>
          </a:prstGeom>
        </p:spPr>
      </p:pic>
    </p:spTree>
    <p:extLst>
      <p:ext uri="{BB962C8B-B14F-4D97-AF65-F5344CB8AC3E}">
        <p14:creationId xmlns:p14="http://schemas.microsoft.com/office/powerpoint/2010/main" val="4793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FAA4-DDAE-8A61-1F81-5B64C3978EED}"/>
              </a:ext>
            </a:extLst>
          </p:cNvPr>
          <p:cNvSpPr>
            <a:spLocks noGrp="1"/>
          </p:cNvSpPr>
          <p:nvPr>
            <p:ph type="ctrTitle"/>
          </p:nvPr>
        </p:nvSpPr>
        <p:spPr>
          <a:xfrm>
            <a:off x="469784" y="323815"/>
            <a:ext cx="5849372" cy="645305"/>
          </a:xfrm>
        </p:spPr>
        <p:txBody>
          <a:bodyPr>
            <a:normAutofit/>
          </a:bodyPr>
          <a:lstStyle/>
          <a:p>
            <a:r>
              <a:rPr lang="en-IN" sz="3600" b="1" i="0" dirty="0">
                <a:effectLst/>
                <a:latin typeface="Söhne"/>
              </a:rPr>
              <a:t>  Encoding Categorical Data</a:t>
            </a:r>
            <a:r>
              <a:rPr lang="en-IN" sz="3600" b="0" i="0" dirty="0">
                <a:effectLst/>
                <a:latin typeface="Söhne"/>
              </a:rPr>
              <a:t>:</a:t>
            </a:r>
            <a:endParaRPr lang="en-IN" sz="3600" dirty="0"/>
          </a:p>
        </p:txBody>
      </p:sp>
      <p:sp>
        <p:nvSpPr>
          <p:cNvPr id="5" name="Rectangle 2">
            <a:extLst>
              <a:ext uri="{FF2B5EF4-FFF2-40B4-BE49-F238E27FC236}">
                <a16:creationId xmlns:a16="http://schemas.microsoft.com/office/drawing/2014/main" id="{50235B8C-477A-B126-378D-C2324A3F0F3E}"/>
              </a:ext>
            </a:extLst>
          </p:cNvPr>
          <p:cNvSpPr>
            <a:spLocks noGrp="1" noChangeArrowheads="1"/>
          </p:cNvSpPr>
          <p:nvPr>
            <p:ph type="subTitle" idx="1"/>
          </p:nvPr>
        </p:nvSpPr>
        <p:spPr bwMode="auto">
          <a:xfrm>
            <a:off x="1245542" y="985448"/>
            <a:ext cx="1121746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code identifies three categorical columns: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tx1"/>
                </a:solidFill>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issue_area</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decision_type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'disposition’.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We have used </a:t>
            </a:r>
            <a:r>
              <a:rPr kumimoji="0" lang="en-US" altLang="en-US" sz="2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LabelEncoder</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each of these columns.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process converts the categorical text data into numerical form, which is easier for machine learning algorithms to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BC92BBC-440A-F670-F7FA-94F58FED41F9}"/>
              </a:ext>
            </a:extLst>
          </p:cNvPr>
          <p:cNvPicPr>
            <a:picLocks noChangeAspect="1"/>
          </p:cNvPicPr>
          <p:nvPr/>
        </p:nvPicPr>
        <p:blipFill>
          <a:blip r:embed="rId2"/>
          <a:stretch>
            <a:fillRect/>
          </a:stretch>
        </p:blipFill>
        <p:spPr>
          <a:xfrm>
            <a:off x="1695992" y="3575957"/>
            <a:ext cx="8800016" cy="2565233"/>
          </a:xfrm>
          <a:prstGeom prst="rect">
            <a:avLst/>
          </a:prstGeom>
        </p:spPr>
      </p:pic>
    </p:spTree>
    <p:extLst>
      <p:ext uri="{BB962C8B-B14F-4D97-AF65-F5344CB8AC3E}">
        <p14:creationId xmlns:p14="http://schemas.microsoft.com/office/powerpoint/2010/main" val="162786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E1F7-C46B-147F-186F-D9DCF581636F}"/>
              </a:ext>
            </a:extLst>
          </p:cNvPr>
          <p:cNvSpPr>
            <a:spLocks noGrp="1"/>
          </p:cNvSpPr>
          <p:nvPr>
            <p:ph type="ctrTitle"/>
          </p:nvPr>
        </p:nvSpPr>
        <p:spPr>
          <a:xfrm>
            <a:off x="486561" y="455396"/>
            <a:ext cx="3596032" cy="579991"/>
          </a:xfrm>
        </p:spPr>
        <p:txBody>
          <a:bodyPr>
            <a:normAutofit/>
          </a:bodyPr>
          <a:lstStyle/>
          <a:p>
            <a:r>
              <a:rPr lang="en-IN" sz="3600" b="1" i="0" dirty="0">
                <a:effectLst/>
                <a:latin typeface="Söhne"/>
              </a:rPr>
              <a:t>  Data Cleaning</a:t>
            </a:r>
            <a:r>
              <a:rPr lang="en-IN" sz="3600" b="0" i="0" dirty="0">
                <a:effectLst/>
                <a:latin typeface="Söhne"/>
              </a:rPr>
              <a:t>:</a:t>
            </a:r>
            <a:endParaRPr lang="en-IN" sz="3600" dirty="0"/>
          </a:p>
        </p:txBody>
      </p:sp>
      <p:sp>
        <p:nvSpPr>
          <p:cNvPr id="5" name="Rectangle 2">
            <a:extLst>
              <a:ext uri="{FF2B5EF4-FFF2-40B4-BE49-F238E27FC236}">
                <a16:creationId xmlns:a16="http://schemas.microsoft.com/office/drawing/2014/main" id="{FD62770D-FB33-C175-421A-765E4FA1AD2C}"/>
              </a:ext>
            </a:extLst>
          </p:cNvPr>
          <p:cNvSpPr>
            <a:spLocks noGrp="1" noChangeArrowheads="1"/>
          </p:cNvSpPr>
          <p:nvPr>
            <p:ph type="subTitle" idx="1"/>
          </p:nvPr>
        </p:nvSpPr>
        <p:spPr bwMode="auto">
          <a:xfrm>
            <a:off x="1278201" y="1208984"/>
            <a:ext cx="107736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cs typeface="Arial" panose="020B0604020202020204" pitchFamily="34" charset="0"/>
              </a:rPr>
              <a:t>The code removes rows from ‘</a:t>
            </a:r>
            <a:r>
              <a:rPr kumimoji="0" lang="en-US" altLang="en-US" sz="2400" b="1" i="0" u="none" strike="noStrike" cap="none" normalizeH="0" baseline="0" dirty="0" err="1">
                <a:ln>
                  <a:noFill/>
                </a:ln>
                <a:effectLst/>
                <a:cs typeface="Arial" panose="020B0604020202020204" pitchFamily="34" charset="0"/>
              </a:rPr>
              <a:t>df</a:t>
            </a:r>
            <a:r>
              <a:rPr kumimoji="0" lang="en-US" altLang="en-US" sz="2400" b="1" i="0" u="none" strike="noStrike" cap="none" normalizeH="0" baseline="0" dirty="0">
                <a:ln>
                  <a:noFill/>
                </a:ln>
                <a:effectLst/>
                <a:cs typeface="Arial" panose="020B0604020202020204" pitchFamily="34" charset="0"/>
              </a:rPr>
              <a:t>’</a:t>
            </a:r>
            <a:r>
              <a:rPr kumimoji="0" lang="en-US" altLang="en-US" sz="2400" b="0" i="0" u="none" strike="noStrike" cap="none" normalizeH="0" baseline="0" dirty="0">
                <a:ln>
                  <a:noFill/>
                </a:ln>
                <a:effectLst/>
                <a:cs typeface="Arial" panose="020B0604020202020204" pitchFamily="34" charset="0"/>
              </a:rPr>
              <a:t> where the '</a:t>
            </a:r>
            <a:r>
              <a:rPr kumimoji="0" lang="en-US" altLang="en-US" sz="2400" b="0" i="0" u="none" strike="noStrike" cap="none" normalizeH="0" baseline="0" dirty="0" err="1">
                <a:ln>
                  <a:noFill/>
                </a:ln>
                <a:effectLst/>
                <a:cs typeface="Arial" panose="020B0604020202020204" pitchFamily="34" charset="0"/>
              </a:rPr>
              <a:t>first_party_winner</a:t>
            </a:r>
            <a:r>
              <a:rPr kumimoji="0" lang="en-US" altLang="en-US" sz="2400" b="0" i="0" u="none" strike="noStrike" cap="none" normalizeH="0" baseline="0" dirty="0">
                <a:ln>
                  <a:noFill/>
                </a:ln>
                <a:effectLst/>
                <a:cs typeface="Arial" panose="020B0604020202020204" pitchFamily="34" charset="0"/>
              </a:rPr>
              <a:t>' column has missing values, ensuring that the analysis only includes complete cases. </a:t>
            </a:r>
          </a:p>
        </p:txBody>
      </p:sp>
      <p:pic>
        <p:nvPicPr>
          <p:cNvPr id="7" name="Picture 6">
            <a:extLst>
              <a:ext uri="{FF2B5EF4-FFF2-40B4-BE49-F238E27FC236}">
                <a16:creationId xmlns:a16="http://schemas.microsoft.com/office/drawing/2014/main" id="{915EE841-E293-F92A-BA55-EF3B4BCF77ED}"/>
              </a:ext>
            </a:extLst>
          </p:cNvPr>
          <p:cNvPicPr>
            <a:picLocks noChangeAspect="1"/>
          </p:cNvPicPr>
          <p:nvPr/>
        </p:nvPicPr>
        <p:blipFill>
          <a:blip r:embed="rId2"/>
          <a:stretch>
            <a:fillRect/>
          </a:stretch>
        </p:blipFill>
        <p:spPr>
          <a:xfrm>
            <a:off x="1744806" y="2987734"/>
            <a:ext cx="8702387" cy="1200329"/>
          </a:xfrm>
          <a:prstGeom prst="rect">
            <a:avLst/>
          </a:prstGeom>
        </p:spPr>
      </p:pic>
    </p:spTree>
    <p:extLst>
      <p:ext uri="{BB962C8B-B14F-4D97-AF65-F5344CB8AC3E}">
        <p14:creationId xmlns:p14="http://schemas.microsoft.com/office/powerpoint/2010/main" val="154083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C916-5C04-AA08-7370-1FF5F16D1DB5}"/>
              </a:ext>
            </a:extLst>
          </p:cNvPr>
          <p:cNvSpPr>
            <a:spLocks noGrp="1"/>
          </p:cNvSpPr>
          <p:nvPr>
            <p:ph type="ctrTitle"/>
          </p:nvPr>
        </p:nvSpPr>
        <p:spPr>
          <a:xfrm>
            <a:off x="469783" y="365760"/>
            <a:ext cx="6420874" cy="677962"/>
          </a:xfrm>
        </p:spPr>
        <p:txBody>
          <a:bodyPr>
            <a:normAutofit/>
          </a:bodyPr>
          <a:lstStyle/>
          <a:p>
            <a:r>
              <a:rPr lang="en-IN" sz="3600" b="1" i="0" dirty="0">
                <a:effectLst/>
                <a:latin typeface="Söhne"/>
              </a:rPr>
              <a:t>  Preparing Data for Model</a:t>
            </a:r>
            <a:r>
              <a:rPr lang="en-IN" sz="3600" b="0" i="0" dirty="0">
                <a:effectLst/>
                <a:latin typeface="Söhne"/>
              </a:rPr>
              <a:t>:</a:t>
            </a:r>
            <a:endParaRPr lang="en-IN" sz="3600" dirty="0"/>
          </a:p>
        </p:txBody>
      </p:sp>
      <p:sp>
        <p:nvSpPr>
          <p:cNvPr id="4" name="Rectangle 1">
            <a:extLst>
              <a:ext uri="{FF2B5EF4-FFF2-40B4-BE49-F238E27FC236}">
                <a16:creationId xmlns:a16="http://schemas.microsoft.com/office/drawing/2014/main" id="{4E1D740D-8DE7-5A40-1843-BC590B6BFB81}"/>
              </a:ext>
            </a:extLst>
          </p:cNvPr>
          <p:cNvSpPr>
            <a:spLocks noGrp="1" noChangeArrowheads="1"/>
          </p:cNvSpPr>
          <p:nvPr>
            <p:ph type="subTitle" idx="1"/>
          </p:nvPr>
        </p:nvSpPr>
        <p:spPr bwMode="auto">
          <a:xfrm>
            <a:off x="1311215" y="854061"/>
            <a:ext cx="107292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code selects certain columns to be features (</a:t>
            </a:r>
            <a:r>
              <a:rPr kumimoji="0" lang="en-US" altLang="en-US" sz="4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X</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first_party_winner</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as the target variable (</a:t>
            </a:r>
            <a:r>
              <a:rPr kumimoji="0" lang="en-US" altLang="en-US" sz="4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y</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features include the text from the 'facts' column and the encoded versions of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issue_area</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decision_type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'disposition'.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53AB0E3-5150-44F8-774E-525D3E60EF04}"/>
              </a:ext>
            </a:extLst>
          </p:cNvPr>
          <p:cNvPicPr>
            <a:picLocks noChangeAspect="1"/>
          </p:cNvPicPr>
          <p:nvPr/>
        </p:nvPicPr>
        <p:blipFill>
          <a:blip r:embed="rId2"/>
          <a:stretch>
            <a:fillRect/>
          </a:stretch>
        </p:blipFill>
        <p:spPr>
          <a:xfrm>
            <a:off x="1118996" y="3751729"/>
            <a:ext cx="10464275" cy="1685685"/>
          </a:xfrm>
          <a:prstGeom prst="rect">
            <a:avLst/>
          </a:prstGeom>
        </p:spPr>
      </p:pic>
    </p:spTree>
    <p:extLst>
      <p:ext uri="{BB962C8B-B14F-4D97-AF65-F5344CB8AC3E}">
        <p14:creationId xmlns:p14="http://schemas.microsoft.com/office/powerpoint/2010/main" val="314400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99D0-63DB-EEC3-F32C-E90CBE003283}"/>
              </a:ext>
            </a:extLst>
          </p:cNvPr>
          <p:cNvSpPr>
            <a:spLocks noGrp="1"/>
          </p:cNvSpPr>
          <p:nvPr>
            <p:ph type="ctrTitle"/>
          </p:nvPr>
        </p:nvSpPr>
        <p:spPr>
          <a:xfrm>
            <a:off x="469784" y="365760"/>
            <a:ext cx="4118546" cy="547334"/>
          </a:xfrm>
        </p:spPr>
        <p:txBody>
          <a:bodyPr>
            <a:normAutofit fontScale="90000"/>
          </a:bodyPr>
          <a:lstStyle/>
          <a:p>
            <a:r>
              <a:rPr lang="en-IN" sz="3600" b="1" i="0" dirty="0">
                <a:effectLst/>
                <a:latin typeface="Söhne"/>
              </a:rPr>
              <a:t>  Text Vectorization</a:t>
            </a:r>
            <a:r>
              <a:rPr lang="en-IN" sz="3600" b="0" i="0" dirty="0">
                <a:effectLst/>
                <a:latin typeface="Söhne"/>
              </a:rPr>
              <a:t>:</a:t>
            </a:r>
            <a:endParaRPr lang="en-IN" sz="3600" dirty="0"/>
          </a:p>
        </p:txBody>
      </p:sp>
      <p:sp>
        <p:nvSpPr>
          <p:cNvPr id="4" name="Rectangle 1">
            <a:extLst>
              <a:ext uri="{FF2B5EF4-FFF2-40B4-BE49-F238E27FC236}">
                <a16:creationId xmlns:a16="http://schemas.microsoft.com/office/drawing/2014/main" id="{86AE2B6E-5D09-C2A1-DE93-213C7B5ADE6B}"/>
              </a:ext>
            </a:extLst>
          </p:cNvPr>
          <p:cNvSpPr>
            <a:spLocks noGrp="1" noChangeArrowheads="1"/>
          </p:cNvSpPr>
          <p:nvPr>
            <p:ph type="subTitle" idx="1"/>
          </p:nvPr>
        </p:nvSpPr>
        <p:spPr bwMode="auto">
          <a:xfrm>
            <a:off x="1485673" y="728428"/>
            <a:ext cx="1010761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a:t>
            </a:r>
            <a:r>
              <a:rPr kumimoji="0" lang="en-US" altLang="en-US" sz="2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TfidfVectorizer</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used to convert the 'facts' text data into a numerical form using the TF-IDF technique. This technique evaluates how important a word is to a document in a collection of documents.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TF-IDF values for the training set are calculated using </a:t>
            </a:r>
            <a:r>
              <a:rPr kumimoji="0" lang="en-US" altLang="en-US" sz="2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fit_transform</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for the test set using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transform</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74D36D5-0EA0-EBE7-14BA-60D0421BE2C0}"/>
              </a:ext>
            </a:extLst>
          </p:cNvPr>
          <p:cNvPicPr>
            <a:picLocks noChangeAspect="1"/>
          </p:cNvPicPr>
          <p:nvPr/>
        </p:nvPicPr>
        <p:blipFill>
          <a:blip r:embed="rId2"/>
          <a:stretch>
            <a:fillRect/>
          </a:stretch>
        </p:blipFill>
        <p:spPr>
          <a:xfrm>
            <a:off x="1246010" y="3590750"/>
            <a:ext cx="9868948" cy="1758066"/>
          </a:xfrm>
          <a:prstGeom prst="rect">
            <a:avLst/>
          </a:prstGeom>
        </p:spPr>
      </p:pic>
    </p:spTree>
    <p:extLst>
      <p:ext uri="{BB962C8B-B14F-4D97-AF65-F5344CB8AC3E}">
        <p14:creationId xmlns:p14="http://schemas.microsoft.com/office/powerpoint/2010/main" val="33290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86B8-3546-257B-6D77-30536EFF7A9A}"/>
              </a:ext>
            </a:extLst>
          </p:cNvPr>
          <p:cNvSpPr>
            <a:spLocks noGrp="1"/>
          </p:cNvSpPr>
          <p:nvPr>
            <p:ph type="ctrTitle"/>
          </p:nvPr>
        </p:nvSpPr>
        <p:spPr>
          <a:xfrm>
            <a:off x="461394" y="499984"/>
            <a:ext cx="3790626" cy="400377"/>
          </a:xfrm>
        </p:spPr>
        <p:txBody>
          <a:bodyPr>
            <a:noAutofit/>
          </a:bodyPr>
          <a:lstStyle/>
          <a:p>
            <a:r>
              <a:rPr lang="en-IN" sz="3600" b="1" i="0" dirty="0">
                <a:effectLst/>
                <a:latin typeface="Söhne"/>
              </a:rPr>
              <a:t>  Combining Data</a:t>
            </a:r>
            <a:r>
              <a:rPr lang="en-IN" sz="3600" b="0" i="0" dirty="0">
                <a:effectLst/>
                <a:latin typeface="Söhne"/>
              </a:rPr>
              <a:t>:</a:t>
            </a:r>
            <a:endParaRPr lang="en-IN" sz="3600" dirty="0"/>
          </a:p>
        </p:txBody>
      </p:sp>
      <p:sp>
        <p:nvSpPr>
          <p:cNvPr id="3" name="Subtitle 2">
            <a:extLst>
              <a:ext uri="{FF2B5EF4-FFF2-40B4-BE49-F238E27FC236}">
                <a16:creationId xmlns:a16="http://schemas.microsoft.com/office/drawing/2014/main" id="{FA6EEB91-D956-7B11-FC32-FF35A05AC2C3}"/>
              </a:ext>
            </a:extLst>
          </p:cNvPr>
          <p:cNvSpPr>
            <a:spLocks noGrp="1"/>
          </p:cNvSpPr>
          <p:nvPr>
            <p:ph type="subTitle" idx="1"/>
          </p:nvPr>
        </p:nvSpPr>
        <p:spPr>
          <a:xfrm>
            <a:off x="1448899" y="1317072"/>
            <a:ext cx="9948444" cy="2111928"/>
          </a:xfrm>
        </p:spPr>
        <p:txBody>
          <a:bodyPr>
            <a:normAutofit/>
          </a:bodyPr>
          <a:lstStyle/>
          <a:p>
            <a:pPr algn="l">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The non-text features are separated from the 'facts' column and the indices are reset.</a:t>
            </a:r>
          </a:p>
          <a:p>
            <a:pPr algn="l">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The TF-IDF data and the other features are combined to form the final training and test datasets.</a:t>
            </a:r>
          </a:p>
          <a:p>
            <a:endParaRPr lang="en-IN" sz="24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D55AFD1-5A72-B925-4CE8-79A89B28D885}"/>
              </a:ext>
            </a:extLst>
          </p:cNvPr>
          <p:cNvPicPr>
            <a:picLocks noChangeAspect="1"/>
          </p:cNvPicPr>
          <p:nvPr/>
        </p:nvPicPr>
        <p:blipFill rotWithShape="1">
          <a:blip r:embed="rId2"/>
          <a:srcRect r="4605"/>
          <a:stretch/>
        </p:blipFill>
        <p:spPr>
          <a:xfrm>
            <a:off x="914628" y="3760470"/>
            <a:ext cx="10772285" cy="1432077"/>
          </a:xfrm>
          <a:prstGeom prst="rect">
            <a:avLst/>
          </a:prstGeom>
        </p:spPr>
      </p:pic>
    </p:spTree>
    <p:extLst>
      <p:ext uri="{BB962C8B-B14F-4D97-AF65-F5344CB8AC3E}">
        <p14:creationId xmlns:p14="http://schemas.microsoft.com/office/powerpoint/2010/main" val="50171645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80</TotalTime>
  <Words>700</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Schoolbook</vt:lpstr>
      <vt:lpstr>Söhne</vt:lpstr>
      <vt:lpstr>Söhne Mono</vt:lpstr>
      <vt:lpstr>Wingdings 2</vt:lpstr>
      <vt:lpstr>View</vt:lpstr>
      <vt:lpstr>Machine Learning Project </vt:lpstr>
      <vt:lpstr>Legal Outcome Predictor: Analyzing Court Cases with Machine Learning.</vt:lpstr>
      <vt:lpstr>Important Libraries to import:</vt:lpstr>
      <vt:lpstr>  Implementing Code:</vt:lpstr>
      <vt:lpstr>  Encoding Categorical Data:</vt:lpstr>
      <vt:lpstr>  Data Cleaning:</vt:lpstr>
      <vt:lpstr>  Preparing Data for Model:</vt:lpstr>
      <vt:lpstr>  Text Vectorization:</vt:lpstr>
      <vt:lpstr>  Combining Data:</vt:lpstr>
      <vt:lpstr>  Model Training:</vt:lpstr>
      <vt:lpstr>  Model Evaluation:</vt:lpstr>
      <vt:lpstr>  Feature Importance:</vt:lpstr>
      <vt:lpstr>  Making Predictions:</vt:lpstr>
      <vt:lpstr>Predictions:</vt:lpstr>
      <vt:lpstr>Total of 658 cases are predicted.</vt:lpstr>
      <vt:lpstr>You can refer to this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dc:title>
  <dc:creator>SOURAV KUMAR</dc:creator>
  <cp:lastModifiedBy>SOURAV KUMAR</cp:lastModifiedBy>
  <cp:revision>1</cp:revision>
  <dcterms:created xsi:type="dcterms:W3CDTF">2023-11-29T14:32:08Z</dcterms:created>
  <dcterms:modified xsi:type="dcterms:W3CDTF">2023-11-29T15:52:27Z</dcterms:modified>
</cp:coreProperties>
</file>