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45" d="100"/>
          <a:sy n="45" d="100"/>
        </p:scale>
        <p:origin x="53" y="10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40BA75A-9256-4228-B99A-FBC1859A9770}" type="datetimeFigureOut">
              <a:rPr lang="en-IN" smtClean="0"/>
              <a:t>01-12-2023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8DDBF1B-7ACF-4AF0-8213-9AF753C93F3C}"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3871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BA75A-9256-4228-B99A-FBC1859A9770}"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382641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BA75A-9256-4228-B99A-FBC1859A9770}"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372244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BA75A-9256-4228-B99A-FBC1859A9770}"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257329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BA75A-9256-4228-B99A-FBC1859A9770}"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DDBF1B-7ACF-4AF0-8213-9AF753C93F3C}"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872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BA75A-9256-4228-B99A-FBC1859A9770}"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444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BA75A-9256-4228-B99A-FBC1859A9770}"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334134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BA75A-9256-4228-B99A-FBC1859A9770}"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292708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BA75A-9256-4228-B99A-FBC1859A9770}" type="datetimeFigureOut">
              <a:rPr lang="en-IN" smtClean="0"/>
              <a:t>01-12-2023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62380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BA75A-9256-4228-B99A-FBC1859A9770}"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250923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BA75A-9256-4228-B99A-FBC1859A9770}"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DDBF1B-7ACF-4AF0-8213-9AF753C93F3C}" type="slidenum">
              <a:rPr lang="en-IN" smtClean="0"/>
              <a:t>‹#›</a:t>
            </a:fld>
            <a:endParaRPr lang="en-IN"/>
          </a:p>
        </p:txBody>
      </p:sp>
    </p:spTree>
    <p:extLst>
      <p:ext uri="{BB962C8B-B14F-4D97-AF65-F5344CB8AC3E}">
        <p14:creationId xmlns:p14="http://schemas.microsoft.com/office/powerpoint/2010/main" val="276863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40BA75A-9256-4228-B99A-FBC1859A9770}" type="datetimeFigureOut">
              <a:rPr lang="en-IN" smtClean="0"/>
              <a:t>01-12-2023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8DDBF1B-7ACF-4AF0-8213-9AF753C93F3C}" type="slidenum">
              <a:rPr lang="en-IN" smtClean="0"/>
              <a:t>‹#›</a:t>
            </a:fld>
            <a:endParaRPr lang="en-IN"/>
          </a:p>
        </p:txBody>
      </p:sp>
    </p:spTree>
    <p:extLst>
      <p:ext uri="{BB962C8B-B14F-4D97-AF65-F5344CB8AC3E}">
        <p14:creationId xmlns:p14="http://schemas.microsoft.com/office/powerpoint/2010/main" val="3390004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C708-6611-060A-5AB3-81E7F80D9C6B}"/>
              </a:ext>
            </a:extLst>
          </p:cNvPr>
          <p:cNvSpPr>
            <a:spLocks noGrp="1"/>
          </p:cNvSpPr>
          <p:nvPr>
            <p:ph type="ctrTitle"/>
          </p:nvPr>
        </p:nvSpPr>
        <p:spPr>
          <a:xfrm>
            <a:off x="796434" y="1668695"/>
            <a:ext cx="9524661" cy="1281514"/>
          </a:xfrm>
        </p:spPr>
        <p:txBody>
          <a:bodyPr>
            <a:normAutofit/>
          </a:bodyPr>
          <a:lstStyle/>
          <a:p>
            <a:r>
              <a:rPr lang="en-IN" sz="8000" b="1" dirty="0">
                <a:latin typeface="Söhne"/>
              </a:rPr>
              <a:t>S</a:t>
            </a:r>
            <a:r>
              <a:rPr lang="en-IN" sz="8000" b="1" i="0" dirty="0">
                <a:effectLst/>
                <a:latin typeface="Söhne"/>
              </a:rPr>
              <a:t>hopping </a:t>
            </a:r>
            <a:r>
              <a:rPr lang="en-IN" sz="8000" b="1" dirty="0">
                <a:latin typeface="Söhne"/>
              </a:rPr>
              <a:t>C</a:t>
            </a:r>
            <a:r>
              <a:rPr lang="en-IN" sz="8000" b="1" i="0" dirty="0">
                <a:effectLst/>
                <a:latin typeface="Söhne"/>
              </a:rPr>
              <a:t>art </a:t>
            </a:r>
            <a:r>
              <a:rPr lang="en-IN" sz="8000" b="1" dirty="0">
                <a:latin typeface="Söhne"/>
              </a:rPr>
              <a:t>S</a:t>
            </a:r>
            <a:r>
              <a:rPr lang="en-IN" sz="8000" b="1" i="0" dirty="0">
                <a:effectLst/>
                <a:latin typeface="Söhne"/>
              </a:rPr>
              <a:t>ystem</a:t>
            </a:r>
            <a:endParaRPr lang="en-IN" sz="8000" b="1" dirty="0"/>
          </a:p>
        </p:txBody>
      </p:sp>
      <p:sp>
        <p:nvSpPr>
          <p:cNvPr id="3" name="Subtitle 2">
            <a:extLst>
              <a:ext uri="{FF2B5EF4-FFF2-40B4-BE49-F238E27FC236}">
                <a16:creationId xmlns:a16="http://schemas.microsoft.com/office/drawing/2014/main" id="{9F492B9F-5F35-B433-1623-C01E92A31852}"/>
              </a:ext>
            </a:extLst>
          </p:cNvPr>
          <p:cNvSpPr>
            <a:spLocks noGrp="1"/>
          </p:cNvSpPr>
          <p:nvPr>
            <p:ph type="subTitle" idx="1"/>
          </p:nvPr>
        </p:nvSpPr>
        <p:spPr>
          <a:xfrm>
            <a:off x="6253961" y="3232971"/>
            <a:ext cx="4709160" cy="985181"/>
          </a:xfrm>
        </p:spPr>
        <p:txBody>
          <a:bodyPr>
            <a:normAutofit/>
          </a:bodyPr>
          <a:lstStyle/>
          <a:p>
            <a:r>
              <a:rPr lang="en-IN" sz="4800" dirty="0"/>
              <a:t>-Python Project</a:t>
            </a:r>
          </a:p>
        </p:txBody>
      </p:sp>
      <p:sp>
        <p:nvSpPr>
          <p:cNvPr id="4" name="TextBox 3">
            <a:extLst>
              <a:ext uri="{FF2B5EF4-FFF2-40B4-BE49-F238E27FC236}">
                <a16:creationId xmlns:a16="http://schemas.microsoft.com/office/drawing/2014/main" id="{EC208EA2-6F57-C951-2A8B-75CB62EDAD76}"/>
              </a:ext>
            </a:extLst>
          </p:cNvPr>
          <p:cNvSpPr txBox="1"/>
          <p:nvPr/>
        </p:nvSpPr>
        <p:spPr>
          <a:xfrm>
            <a:off x="8608541" y="4500914"/>
            <a:ext cx="3838832" cy="369332"/>
          </a:xfrm>
          <a:prstGeom prst="rect">
            <a:avLst/>
          </a:prstGeom>
          <a:noFill/>
        </p:spPr>
        <p:txBody>
          <a:bodyPr wrap="square" rtlCol="0">
            <a:spAutoFit/>
          </a:bodyPr>
          <a:lstStyle/>
          <a:p>
            <a:r>
              <a:rPr lang="en-IN" dirty="0"/>
              <a:t>Sourav Kumar Singh</a:t>
            </a:r>
          </a:p>
        </p:txBody>
      </p:sp>
    </p:spTree>
    <p:extLst>
      <p:ext uri="{BB962C8B-B14F-4D97-AF65-F5344CB8AC3E}">
        <p14:creationId xmlns:p14="http://schemas.microsoft.com/office/powerpoint/2010/main" val="232921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1535-F640-3572-30AD-47910DC836FA}"/>
              </a:ext>
            </a:extLst>
          </p:cNvPr>
          <p:cNvSpPr>
            <a:spLocks noGrp="1"/>
          </p:cNvSpPr>
          <p:nvPr>
            <p:ph type="ctrTitle"/>
          </p:nvPr>
        </p:nvSpPr>
        <p:spPr>
          <a:xfrm>
            <a:off x="787739" y="606552"/>
            <a:ext cx="8474795" cy="189315"/>
          </a:xfrm>
        </p:spPr>
        <p:txBody>
          <a:bodyPr>
            <a:normAutofit fontScale="90000"/>
          </a:bodyPr>
          <a:lstStyle/>
          <a:p>
            <a:r>
              <a:rPr lang="en-US" sz="3600" b="1" i="0" dirty="0">
                <a:effectLst/>
                <a:latin typeface="Söhne"/>
              </a:rPr>
              <a:t>Introduction to the Shopping Cart Program:</a:t>
            </a:r>
            <a:endParaRPr lang="en-IN" sz="3600" dirty="0"/>
          </a:p>
        </p:txBody>
      </p:sp>
      <p:sp>
        <p:nvSpPr>
          <p:cNvPr id="3" name="Subtitle 2">
            <a:extLst>
              <a:ext uri="{FF2B5EF4-FFF2-40B4-BE49-F238E27FC236}">
                <a16:creationId xmlns:a16="http://schemas.microsoft.com/office/drawing/2014/main" id="{859B39CB-14B6-E3BB-B95D-911F3571C720}"/>
              </a:ext>
            </a:extLst>
          </p:cNvPr>
          <p:cNvSpPr>
            <a:spLocks noGrp="1"/>
          </p:cNvSpPr>
          <p:nvPr>
            <p:ph type="subTitle" idx="1"/>
          </p:nvPr>
        </p:nvSpPr>
        <p:spPr>
          <a:xfrm>
            <a:off x="1100667" y="931333"/>
            <a:ext cx="10583333" cy="5469467"/>
          </a:xfrm>
        </p:spPr>
        <p:txBody>
          <a:bodyPr>
            <a:normAutofit fontScale="92500" lnSpcReduction="20000"/>
          </a:bodyPr>
          <a:lstStyle/>
          <a:p>
            <a:pPr algn="l"/>
            <a:r>
              <a:rPr lang="en-US" b="0" i="0" dirty="0">
                <a:solidFill>
                  <a:schemeClr val="tx1"/>
                </a:solidFill>
                <a:effectLst/>
                <a:latin typeface="Söhne"/>
              </a:rPr>
              <a:t>The Shopping Cart Program is a Python-based application designed to simulate an online shopping experience. It offers a range of products across different categories, along with a coupon system for discounts, and incorporates basic user interaction for selecting products, applying discounts, and completing the checkout process.</a:t>
            </a:r>
          </a:p>
          <a:p>
            <a:pPr algn="l"/>
            <a:r>
              <a:rPr lang="en-US" b="0" i="0" dirty="0">
                <a:solidFill>
                  <a:schemeClr val="tx1"/>
                </a:solidFill>
                <a:effectLst/>
                <a:latin typeface="Söhne"/>
              </a:rPr>
              <a:t>Key Features</a:t>
            </a:r>
          </a:p>
          <a:p>
            <a:pPr algn="l">
              <a:buFont typeface="+mj-lt"/>
              <a:buAutoNum type="arabicPeriod"/>
            </a:pPr>
            <a:r>
              <a:rPr lang="en-US" b="1" i="0" dirty="0">
                <a:solidFill>
                  <a:schemeClr val="tx1"/>
                </a:solidFill>
                <a:effectLst/>
                <a:latin typeface="Söhne"/>
              </a:rPr>
              <a:t>Product Catalog</a:t>
            </a:r>
            <a:r>
              <a:rPr lang="en-US" b="0" i="0" dirty="0">
                <a:solidFill>
                  <a:schemeClr val="tx1"/>
                </a:solidFill>
                <a:effectLst/>
                <a:latin typeface="Söhne"/>
              </a:rPr>
              <a:t>: The program features a diverse range of products categorized into three main sections:</a:t>
            </a:r>
          </a:p>
          <a:p>
            <a:pPr marL="742950" lvl="1" indent="-285750" algn="l">
              <a:buFont typeface="+mj-lt"/>
              <a:buAutoNum type="arabicPeriod"/>
            </a:pPr>
            <a:r>
              <a:rPr lang="en-US" b="1" i="0" dirty="0">
                <a:solidFill>
                  <a:schemeClr val="tx1"/>
                </a:solidFill>
                <a:effectLst/>
                <a:latin typeface="Söhne"/>
              </a:rPr>
              <a:t>Styling Category</a:t>
            </a:r>
            <a:r>
              <a:rPr lang="en-US" b="0" i="0" dirty="0">
                <a:solidFill>
                  <a:schemeClr val="tx1"/>
                </a:solidFill>
                <a:effectLst/>
                <a:latin typeface="Söhne"/>
              </a:rPr>
              <a:t>: Includes fashion items like shoes, shirts, pants, and caps.</a:t>
            </a:r>
          </a:p>
          <a:p>
            <a:pPr marL="742950" lvl="1" indent="-285750" algn="l">
              <a:buFont typeface="+mj-lt"/>
              <a:buAutoNum type="arabicPeriod"/>
            </a:pPr>
            <a:r>
              <a:rPr lang="en-US" b="1" i="0" dirty="0">
                <a:solidFill>
                  <a:schemeClr val="tx1"/>
                </a:solidFill>
                <a:effectLst/>
                <a:latin typeface="Söhne"/>
              </a:rPr>
              <a:t>Self-Care Category</a:t>
            </a:r>
            <a:r>
              <a:rPr lang="en-US" b="0" i="0" dirty="0">
                <a:solidFill>
                  <a:schemeClr val="tx1"/>
                </a:solidFill>
                <a:effectLst/>
                <a:latin typeface="Söhne"/>
              </a:rPr>
              <a:t>: Offers personal care products such as shampoos, conditioners, hair masks, and a hair serum.</a:t>
            </a:r>
          </a:p>
          <a:p>
            <a:pPr marL="742950" lvl="1" indent="-285750" algn="l">
              <a:buFont typeface="+mj-lt"/>
              <a:buAutoNum type="arabicPeriod"/>
            </a:pPr>
            <a:r>
              <a:rPr lang="en-US" b="1" i="0" dirty="0">
                <a:solidFill>
                  <a:schemeClr val="tx1"/>
                </a:solidFill>
                <a:effectLst/>
                <a:latin typeface="Söhne"/>
              </a:rPr>
              <a:t>College-Ready Category</a:t>
            </a:r>
            <a:r>
              <a:rPr lang="en-US" b="0" i="0" dirty="0">
                <a:solidFill>
                  <a:schemeClr val="tx1"/>
                </a:solidFill>
                <a:effectLst/>
                <a:latin typeface="Söhne"/>
              </a:rPr>
              <a:t>: Contains items geared towards college students, like college bags and phone cases.</a:t>
            </a:r>
          </a:p>
          <a:p>
            <a:pPr algn="l">
              <a:buFont typeface="+mj-lt"/>
              <a:buAutoNum type="arabicPeriod"/>
            </a:pPr>
            <a:r>
              <a:rPr lang="en-US" b="1" i="0" dirty="0">
                <a:solidFill>
                  <a:schemeClr val="tx1"/>
                </a:solidFill>
                <a:effectLst/>
                <a:latin typeface="Söhne"/>
              </a:rPr>
              <a:t>Coupon System</a:t>
            </a:r>
            <a:r>
              <a:rPr lang="en-US" b="0" i="0" dirty="0">
                <a:solidFill>
                  <a:schemeClr val="tx1"/>
                </a:solidFill>
                <a:effectLst/>
                <a:latin typeface="Söhne"/>
              </a:rPr>
              <a:t>: Each category comes with its own set of coupons that provide either a percentage discount or a flat rate off the total purchase price.</a:t>
            </a:r>
          </a:p>
          <a:p>
            <a:pPr algn="l">
              <a:buFont typeface="+mj-lt"/>
              <a:buAutoNum type="arabicPeriod"/>
            </a:pPr>
            <a:r>
              <a:rPr lang="en-US" b="1" i="0" dirty="0">
                <a:solidFill>
                  <a:schemeClr val="tx1"/>
                </a:solidFill>
                <a:effectLst/>
                <a:latin typeface="Söhne"/>
              </a:rPr>
              <a:t>User Interaction</a:t>
            </a:r>
            <a:r>
              <a:rPr lang="en-US" b="0" i="0" dirty="0">
                <a:solidFill>
                  <a:schemeClr val="tx1"/>
                </a:solidFill>
                <a:effectLst/>
                <a:latin typeface="Söhne"/>
              </a:rPr>
              <a:t>: Through a text-based interface, users can browse products, add them to a shopping cart, and enter coupon codes for discounts.</a:t>
            </a:r>
          </a:p>
          <a:p>
            <a:pPr algn="l">
              <a:buFont typeface="+mj-lt"/>
              <a:buAutoNum type="arabicPeriod"/>
            </a:pPr>
            <a:r>
              <a:rPr lang="en-US" b="1" i="0" dirty="0">
                <a:solidFill>
                  <a:schemeClr val="tx1"/>
                </a:solidFill>
                <a:effectLst/>
                <a:latin typeface="Söhne"/>
              </a:rPr>
              <a:t>Checkout Process</a:t>
            </a:r>
            <a:r>
              <a:rPr lang="en-US" b="0" i="0" dirty="0">
                <a:solidFill>
                  <a:schemeClr val="tx1"/>
                </a:solidFill>
                <a:effectLst/>
                <a:latin typeface="Söhne"/>
              </a:rPr>
              <a:t>: The program simulates a checkout process where users provide their contact information and an OTP verification is mimicked for order confirmation.</a:t>
            </a:r>
          </a:p>
          <a:p>
            <a:endParaRPr lang="en-IN" dirty="0">
              <a:solidFill>
                <a:schemeClr val="tx1"/>
              </a:solidFill>
            </a:endParaRPr>
          </a:p>
        </p:txBody>
      </p:sp>
    </p:spTree>
    <p:extLst>
      <p:ext uri="{BB962C8B-B14F-4D97-AF65-F5344CB8AC3E}">
        <p14:creationId xmlns:p14="http://schemas.microsoft.com/office/powerpoint/2010/main" val="126022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43AB-88FC-2F6D-5A98-0D6AA739D794}"/>
              </a:ext>
            </a:extLst>
          </p:cNvPr>
          <p:cNvSpPr>
            <a:spLocks noGrp="1"/>
          </p:cNvSpPr>
          <p:nvPr>
            <p:ph type="ctrTitle"/>
          </p:nvPr>
        </p:nvSpPr>
        <p:spPr>
          <a:xfrm>
            <a:off x="778933" y="0"/>
            <a:ext cx="3200400" cy="846667"/>
          </a:xfrm>
        </p:spPr>
        <p:txBody>
          <a:bodyPr>
            <a:normAutofit/>
          </a:bodyPr>
          <a:lstStyle/>
          <a:p>
            <a:pPr algn="l"/>
            <a:r>
              <a:rPr lang="en-IN" sz="3600" b="0" i="0" dirty="0">
                <a:effectLst/>
                <a:latin typeface="Söhne"/>
              </a:rPr>
              <a:t>Target Audience</a:t>
            </a:r>
          </a:p>
        </p:txBody>
      </p:sp>
      <p:sp>
        <p:nvSpPr>
          <p:cNvPr id="3" name="Subtitle 2">
            <a:extLst>
              <a:ext uri="{FF2B5EF4-FFF2-40B4-BE49-F238E27FC236}">
                <a16:creationId xmlns:a16="http://schemas.microsoft.com/office/drawing/2014/main" id="{4DA275D0-E890-B53F-B8F8-74C4CCD55B81}"/>
              </a:ext>
            </a:extLst>
          </p:cNvPr>
          <p:cNvSpPr>
            <a:spLocks noGrp="1"/>
          </p:cNvSpPr>
          <p:nvPr>
            <p:ph type="subTitle" idx="1"/>
          </p:nvPr>
        </p:nvSpPr>
        <p:spPr>
          <a:xfrm>
            <a:off x="1168401" y="999067"/>
            <a:ext cx="10430932" cy="1744133"/>
          </a:xfrm>
        </p:spPr>
        <p:txBody>
          <a:bodyPr/>
          <a:lstStyle/>
          <a:p>
            <a:r>
              <a:rPr lang="en-US" b="0" i="0" dirty="0">
                <a:solidFill>
                  <a:schemeClr val="tx1"/>
                </a:solidFill>
                <a:effectLst/>
                <a:latin typeface="Söhne"/>
              </a:rPr>
              <a:t>The project is ideal for students, beginner programmers, or anyone interested in understanding the basics of creating a simple e-commerce system in Python. It provides practical insights into how real-world applications function at a fundamental level.</a:t>
            </a:r>
            <a:endParaRPr lang="en-IN" dirty="0">
              <a:solidFill>
                <a:schemeClr val="tx1"/>
              </a:solidFill>
            </a:endParaRPr>
          </a:p>
        </p:txBody>
      </p:sp>
      <p:sp>
        <p:nvSpPr>
          <p:cNvPr id="5" name="TextBox 4">
            <a:extLst>
              <a:ext uri="{FF2B5EF4-FFF2-40B4-BE49-F238E27FC236}">
                <a16:creationId xmlns:a16="http://schemas.microsoft.com/office/drawing/2014/main" id="{213A388B-84AF-6BA4-1BB4-3BA95311229A}"/>
              </a:ext>
            </a:extLst>
          </p:cNvPr>
          <p:cNvSpPr txBox="1"/>
          <p:nvPr/>
        </p:nvSpPr>
        <p:spPr>
          <a:xfrm>
            <a:off x="956345" y="2801923"/>
            <a:ext cx="2508308" cy="646331"/>
          </a:xfrm>
          <a:prstGeom prst="rect">
            <a:avLst/>
          </a:prstGeom>
          <a:noFill/>
        </p:spPr>
        <p:txBody>
          <a:bodyPr wrap="square" rtlCol="0">
            <a:spAutoFit/>
          </a:bodyPr>
          <a:lstStyle/>
          <a:p>
            <a:r>
              <a:rPr lang="en-IN" sz="3600" dirty="0">
                <a:latin typeface="Söhne"/>
              </a:rPr>
              <a:t>Note:</a:t>
            </a:r>
            <a:endParaRPr lang="en-IN" sz="3600" dirty="0"/>
          </a:p>
        </p:txBody>
      </p:sp>
      <p:sp>
        <p:nvSpPr>
          <p:cNvPr id="6" name="TextBox 5">
            <a:extLst>
              <a:ext uri="{FF2B5EF4-FFF2-40B4-BE49-F238E27FC236}">
                <a16:creationId xmlns:a16="http://schemas.microsoft.com/office/drawing/2014/main" id="{7A0AE97D-4D7C-80FD-537F-B8C91F12EC0C}"/>
              </a:ext>
            </a:extLst>
          </p:cNvPr>
          <p:cNvSpPr txBox="1"/>
          <p:nvPr/>
        </p:nvSpPr>
        <p:spPr>
          <a:xfrm>
            <a:off x="1308683" y="3749879"/>
            <a:ext cx="10430932" cy="1107996"/>
          </a:xfrm>
          <a:prstGeom prst="rect">
            <a:avLst/>
          </a:prstGeom>
          <a:noFill/>
        </p:spPr>
        <p:txBody>
          <a:bodyPr wrap="square" rtlCol="0">
            <a:spAutoFit/>
          </a:bodyPr>
          <a:lstStyle/>
          <a:p>
            <a:r>
              <a:rPr lang="en-US" sz="2200" b="0" i="0" dirty="0">
                <a:effectLst/>
                <a:latin typeface="Söhne"/>
              </a:rPr>
              <a:t>This program is a basic simulation and does not include advanced features like a real-time database, payment processing, or an actual OTP system. It is meant for educational and demonstration purposes only.</a:t>
            </a:r>
            <a:endParaRPr lang="en-IN" sz="2200" dirty="0"/>
          </a:p>
        </p:txBody>
      </p:sp>
    </p:spTree>
    <p:extLst>
      <p:ext uri="{BB962C8B-B14F-4D97-AF65-F5344CB8AC3E}">
        <p14:creationId xmlns:p14="http://schemas.microsoft.com/office/powerpoint/2010/main" val="135176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0166-8960-017D-50F2-8A2FE7AD8BE2}"/>
              </a:ext>
            </a:extLst>
          </p:cNvPr>
          <p:cNvSpPr>
            <a:spLocks noGrp="1"/>
          </p:cNvSpPr>
          <p:nvPr>
            <p:ph type="ctrTitle"/>
          </p:nvPr>
        </p:nvSpPr>
        <p:spPr>
          <a:xfrm>
            <a:off x="720006" y="365760"/>
            <a:ext cx="6612128" cy="612648"/>
          </a:xfrm>
        </p:spPr>
        <p:txBody>
          <a:bodyPr>
            <a:normAutofit/>
          </a:bodyPr>
          <a:lstStyle/>
          <a:p>
            <a:r>
              <a:rPr lang="en-IN" sz="3600" b="1" i="0" dirty="0" err="1">
                <a:effectLst/>
                <a:latin typeface="Söhne"/>
              </a:rPr>
              <a:t>display_products</a:t>
            </a:r>
            <a:r>
              <a:rPr lang="en-IN" sz="3600" b="1" i="0" dirty="0">
                <a:effectLst/>
                <a:latin typeface="Söhne"/>
              </a:rPr>
              <a:t>(category)</a:t>
            </a:r>
            <a:endParaRPr lang="en-IN" sz="3600" dirty="0"/>
          </a:p>
        </p:txBody>
      </p:sp>
      <p:sp>
        <p:nvSpPr>
          <p:cNvPr id="3" name="Subtitle 2">
            <a:extLst>
              <a:ext uri="{FF2B5EF4-FFF2-40B4-BE49-F238E27FC236}">
                <a16:creationId xmlns:a16="http://schemas.microsoft.com/office/drawing/2014/main" id="{F24F9914-31A4-F708-336C-FA37F2920DD7}"/>
              </a:ext>
            </a:extLst>
          </p:cNvPr>
          <p:cNvSpPr>
            <a:spLocks noGrp="1"/>
          </p:cNvSpPr>
          <p:nvPr>
            <p:ph type="subTitle" idx="1"/>
          </p:nvPr>
        </p:nvSpPr>
        <p:spPr>
          <a:xfrm>
            <a:off x="1194139" y="1210733"/>
            <a:ext cx="9418320" cy="1691640"/>
          </a:xfrm>
        </p:spPr>
        <p:txBody>
          <a:bodyPr/>
          <a:lstStyle/>
          <a:p>
            <a:r>
              <a:rPr lang="en-US" b="0" i="0" dirty="0">
                <a:solidFill>
                  <a:schemeClr val="tx1"/>
                </a:solidFill>
                <a:effectLst/>
                <a:latin typeface="Söhne"/>
              </a:rPr>
              <a:t>This function displays all the products available in a specified category. When you call this function with a category like 'styling', '</a:t>
            </a:r>
            <a:r>
              <a:rPr lang="en-US" b="0" i="0" dirty="0" err="1">
                <a:solidFill>
                  <a:schemeClr val="tx1"/>
                </a:solidFill>
                <a:effectLst/>
                <a:latin typeface="Söhne"/>
              </a:rPr>
              <a:t>self_care</a:t>
            </a:r>
            <a:r>
              <a:rPr lang="en-US" b="0" i="0" dirty="0">
                <a:solidFill>
                  <a:schemeClr val="tx1"/>
                </a:solidFill>
                <a:effectLst/>
                <a:latin typeface="Söhne"/>
              </a:rPr>
              <a:t>', or '</a:t>
            </a:r>
            <a:r>
              <a:rPr lang="en-US" b="0" i="0" dirty="0" err="1">
                <a:solidFill>
                  <a:schemeClr val="tx1"/>
                </a:solidFill>
                <a:effectLst/>
                <a:latin typeface="Söhne"/>
              </a:rPr>
              <a:t>college_ready</a:t>
            </a:r>
            <a:r>
              <a:rPr lang="en-US" b="0" i="0" dirty="0">
                <a:solidFill>
                  <a:schemeClr val="tx1"/>
                </a:solidFill>
                <a:effectLst/>
                <a:latin typeface="Söhne"/>
              </a:rPr>
              <a:t>', it lists all the products under that category with their names and prices.</a:t>
            </a:r>
            <a:endParaRPr lang="en-IN" dirty="0">
              <a:solidFill>
                <a:schemeClr val="tx1"/>
              </a:solidFill>
            </a:endParaRPr>
          </a:p>
        </p:txBody>
      </p:sp>
      <p:pic>
        <p:nvPicPr>
          <p:cNvPr id="5" name="Picture 4">
            <a:extLst>
              <a:ext uri="{FF2B5EF4-FFF2-40B4-BE49-F238E27FC236}">
                <a16:creationId xmlns:a16="http://schemas.microsoft.com/office/drawing/2014/main" id="{E1A5F0EF-3048-E7E2-81B9-4F68060E3F36}"/>
              </a:ext>
            </a:extLst>
          </p:cNvPr>
          <p:cNvPicPr>
            <a:picLocks noChangeAspect="1"/>
          </p:cNvPicPr>
          <p:nvPr/>
        </p:nvPicPr>
        <p:blipFill>
          <a:blip r:embed="rId2"/>
          <a:stretch>
            <a:fillRect/>
          </a:stretch>
        </p:blipFill>
        <p:spPr>
          <a:xfrm>
            <a:off x="2377170" y="3073738"/>
            <a:ext cx="7928672" cy="2448560"/>
          </a:xfrm>
          <a:prstGeom prst="rect">
            <a:avLst/>
          </a:prstGeom>
        </p:spPr>
      </p:pic>
    </p:spTree>
    <p:extLst>
      <p:ext uri="{BB962C8B-B14F-4D97-AF65-F5344CB8AC3E}">
        <p14:creationId xmlns:p14="http://schemas.microsoft.com/office/powerpoint/2010/main" val="73560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990D-0B8D-6E78-5C27-A1C354895189}"/>
              </a:ext>
            </a:extLst>
          </p:cNvPr>
          <p:cNvSpPr>
            <a:spLocks noGrp="1"/>
          </p:cNvSpPr>
          <p:nvPr>
            <p:ph type="ctrTitle"/>
          </p:nvPr>
        </p:nvSpPr>
        <p:spPr>
          <a:xfrm>
            <a:off x="753872" y="130980"/>
            <a:ext cx="5342128" cy="612648"/>
          </a:xfrm>
        </p:spPr>
        <p:txBody>
          <a:bodyPr>
            <a:normAutofit/>
          </a:bodyPr>
          <a:lstStyle/>
          <a:p>
            <a:r>
              <a:rPr lang="en-IN" sz="3600" b="1" i="0" dirty="0" err="1">
                <a:effectLst/>
                <a:latin typeface="Söhne"/>
              </a:rPr>
              <a:t>select_products</a:t>
            </a:r>
            <a:r>
              <a:rPr lang="en-IN" sz="3600" b="1" i="0" dirty="0">
                <a:effectLst/>
                <a:latin typeface="Söhne"/>
              </a:rPr>
              <a:t>(category)</a:t>
            </a:r>
            <a:endParaRPr lang="en-IN" sz="3600" dirty="0"/>
          </a:p>
        </p:txBody>
      </p:sp>
      <p:sp>
        <p:nvSpPr>
          <p:cNvPr id="3" name="Subtitle 2">
            <a:extLst>
              <a:ext uri="{FF2B5EF4-FFF2-40B4-BE49-F238E27FC236}">
                <a16:creationId xmlns:a16="http://schemas.microsoft.com/office/drawing/2014/main" id="{7DF0D271-9193-D967-B4C1-0FADA33F618C}"/>
              </a:ext>
            </a:extLst>
          </p:cNvPr>
          <p:cNvSpPr>
            <a:spLocks noGrp="1"/>
          </p:cNvSpPr>
          <p:nvPr>
            <p:ph type="subTitle" idx="1"/>
          </p:nvPr>
        </p:nvSpPr>
        <p:spPr>
          <a:xfrm>
            <a:off x="1244939" y="941410"/>
            <a:ext cx="9418320" cy="1691640"/>
          </a:xfrm>
        </p:spPr>
        <p:txBody>
          <a:bodyPr/>
          <a:lstStyle/>
          <a:p>
            <a:r>
              <a:rPr lang="en-US" b="0" i="0" dirty="0">
                <a:solidFill>
                  <a:schemeClr val="tx1"/>
                </a:solidFill>
                <a:effectLst/>
                <a:latin typeface="Söhne"/>
              </a:rPr>
              <a:t>This function allows the user to select products from a given category. It first displays the products in the chosen category, then prompts the user to select a type of product (like 'shoes' or 'shirts' in the styling category). After the user selects a product type, it asks for the specific product number to add to the cart. The selected product is then added to the cart, which is a list of products.</a:t>
            </a:r>
            <a:endParaRPr lang="en-IN" dirty="0">
              <a:solidFill>
                <a:schemeClr val="tx1"/>
              </a:solidFill>
            </a:endParaRPr>
          </a:p>
        </p:txBody>
      </p:sp>
      <p:pic>
        <p:nvPicPr>
          <p:cNvPr id="5" name="Picture 4">
            <a:extLst>
              <a:ext uri="{FF2B5EF4-FFF2-40B4-BE49-F238E27FC236}">
                <a16:creationId xmlns:a16="http://schemas.microsoft.com/office/drawing/2014/main" id="{BA3BF810-32D4-4A66-9C96-6846D870D72A}"/>
              </a:ext>
            </a:extLst>
          </p:cNvPr>
          <p:cNvPicPr>
            <a:picLocks noChangeAspect="1"/>
          </p:cNvPicPr>
          <p:nvPr/>
        </p:nvPicPr>
        <p:blipFill>
          <a:blip r:embed="rId2"/>
          <a:stretch>
            <a:fillRect/>
          </a:stretch>
        </p:blipFill>
        <p:spPr>
          <a:xfrm>
            <a:off x="1052802" y="2777407"/>
            <a:ext cx="10425063" cy="3901778"/>
          </a:xfrm>
          <a:prstGeom prst="rect">
            <a:avLst/>
          </a:prstGeom>
        </p:spPr>
      </p:pic>
    </p:spTree>
    <p:extLst>
      <p:ext uri="{BB962C8B-B14F-4D97-AF65-F5344CB8AC3E}">
        <p14:creationId xmlns:p14="http://schemas.microsoft.com/office/powerpoint/2010/main" val="9578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771A-D50A-D19F-B2FE-8ED10C69DB90}"/>
              </a:ext>
            </a:extLst>
          </p:cNvPr>
          <p:cNvSpPr>
            <a:spLocks noGrp="1"/>
          </p:cNvSpPr>
          <p:nvPr>
            <p:ph type="ctrTitle"/>
          </p:nvPr>
        </p:nvSpPr>
        <p:spPr>
          <a:xfrm>
            <a:off x="686139" y="42502"/>
            <a:ext cx="5629995" cy="646515"/>
          </a:xfrm>
        </p:spPr>
        <p:txBody>
          <a:bodyPr>
            <a:normAutofit/>
          </a:bodyPr>
          <a:lstStyle/>
          <a:p>
            <a:r>
              <a:rPr lang="en-IN" sz="3600" b="1" i="0" dirty="0" err="1">
                <a:effectLst/>
                <a:latin typeface="Söhne"/>
              </a:rPr>
              <a:t>apply_coupon</a:t>
            </a:r>
            <a:r>
              <a:rPr lang="en-IN" sz="3600" b="1" i="0" dirty="0">
                <a:effectLst/>
                <a:latin typeface="Söhne"/>
              </a:rPr>
              <a:t>(cart, category)</a:t>
            </a:r>
            <a:endParaRPr lang="en-IN" sz="3600" dirty="0"/>
          </a:p>
        </p:txBody>
      </p:sp>
      <p:sp>
        <p:nvSpPr>
          <p:cNvPr id="3" name="Subtitle 2">
            <a:extLst>
              <a:ext uri="{FF2B5EF4-FFF2-40B4-BE49-F238E27FC236}">
                <a16:creationId xmlns:a16="http://schemas.microsoft.com/office/drawing/2014/main" id="{ECC5E3E1-2987-A474-EC66-59F80FE0066E}"/>
              </a:ext>
            </a:extLst>
          </p:cNvPr>
          <p:cNvSpPr>
            <a:spLocks noGrp="1"/>
          </p:cNvSpPr>
          <p:nvPr>
            <p:ph type="subTitle" idx="1"/>
          </p:nvPr>
        </p:nvSpPr>
        <p:spPr>
          <a:xfrm>
            <a:off x="1109472" y="689017"/>
            <a:ext cx="9418320" cy="1691640"/>
          </a:xfrm>
        </p:spPr>
        <p:txBody>
          <a:bodyPr/>
          <a:lstStyle/>
          <a:p>
            <a:r>
              <a:rPr lang="en-US" b="0" i="0" dirty="0">
                <a:solidFill>
                  <a:schemeClr val="tx1"/>
                </a:solidFill>
                <a:effectLst/>
                <a:latin typeface="Söhne"/>
              </a:rPr>
              <a:t>After the user has selected products and added them to their cart, this function applies a coupon code for a discount. It calculates the total price of the cart, prompts the user to enter a coupon code, and then applies the corresponding discount if the coupon is valid for the selected category. The function then returns the total amount after the discount has been applied.</a:t>
            </a:r>
            <a:endParaRPr lang="en-IN" dirty="0">
              <a:solidFill>
                <a:schemeClr val="tx1"/>
              </a:solidFill>
            </a:endParaRPr>
          </a:p>
        </p:txBody>
      </p:sp>
      <p:pic>
        <p:nvPicPr>
          <p:cNvPr id="5" name="Picture 4">
            <a:extLst>
              <a:ext uri="{FF2B5EF4-FFF2-40B4-BE49-F238E27FC236}">
                <a16:creationId xmlns:a16="http://schemas.microsoft.com/office/drawing/2014/main" id="{39095150-F115-CBF5-725C-5A627DBC471F}"/>
              </a:ext>
            </a:extLst>
          </p:cNvPr>
          <p:cNvPicPr>
            <a:picLocks noChangeAspect="1"/>
          </p:cNvPicPr>
          <p:nvPr/>
        </p:nvPicPr>
        <p:blipFill>
          <a:blip r:embed="rId2"/>
          <a:stretch>
            <a:fillRect/>
          </a:stretch>
        </p:blipFill>
        <p:spPr>
          <a:xfrm>
            <a:off x="2302108" y="2618677"/>
            <a:ext cx="7587783" cy="3717334"/>
          </a:xfrm>
          <a:prstGeom prst="rect">
            <a:avLst/>
          </a:prstGeom>
        </p:spPr>
      </p:pic>
    </p:spTree>
    <p:extLst>
      <p:ext uri="{BB962C8B-B14F-4D97-AF65-F5344CB8AC3E}">
        <p14:creationId xmlns:p14="http://schemas.microsoft.com/office/powerpoint/2010/main" val="361591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DC23-9C16-509E-139D-6C8E90B99E84}"/>
              </a:ext>
            </a:extLst>
          </p:cNvPr>
          <p:cNvSpPr>
            <a:spLocks noGrp="1"/>
          </p:cNvSpPr>
          <p:nvPr>
            <p:ph type="ctrTitle"/>
          </p:nvPr>
        </p:nvSpPr>
        <p:spPr>
          <a:xfrm>
            <a:off x="601473" y="166285"/>
            <a:ext cx="4834128" cy="646515"/>
          </a:xfrm>
        </p:spPr>
        <p:txBody>
          <a:bodyPr>
            <a:normAutofit/>
          </a:bodyPr>
          <a:lstStyle/>
          <a:p>
            <a:r>
              <a:rPr lang="en-IN" sz="3600" b="1" i="0" dirty="0">
                <a:effectLst/>
                <a:latin typeface="Söhne"/>
              </a:rPr>
              <a:t>checkout(cart, category)</a:t>
            </a:r>
            <a:endParaRPr lang="en-IN" sz="3600" dirty="0"/>
          </a:p>
        </p:txBody>
      </p:sp>
      <p:sp>
        <p:nvSpPr>
          <p:cNvPr id="3" name="Subtitle 2">
            <a:extLst>
              <a:ext uri="{FF2B5EF4-FFF2-40B4-BE49-F238E27FC236}">
                <a16:creationId xmlns:a16="http://schemas.microsoft.com/office/drawing/2014/main" id="{DD62C98A-7F3D-DDA3-D64A-788E6A552B26}"/>
              </a:ext>
            </a:extLst>
          </p:cNvPr>
          <p:cNvSpPr>
            <a:spLocks noGrp="1"/>
          </p:cNvSpPr>
          <p:nvPr>
            <p:ph type="subTitle" idx="1"/>
          </p:nvPr>
        </p:nvSpPr>
        <p:spPr>
          <a:xfrm>
            <a:off x="1125727" y="812800"/>
            <a:ext cx="10464800" cy="2260600"/>
          </a:xfrm>
        </p:spPr>
        <p:txBody>
          <a:bodyPr/>
          <a:lstStyle/>
          <a:p>
            <a:r>
              <a:rPr lang="en-US" b="0" i="0" dirty="0">
                <a:solidFill>
                  <a:schemeClr val="tx1"/>
                </a:solidFill>
                <a:effectLst/>
                <a:latin typeface="Söhne"/>
              </a:rPr>
              <a:t>This function handles the checkout process. It only proceeds if the cart is not empty. The function first applies any coupon to the cart to get the total price. Then, it prompts the user to enter their email, phone number, and delivery address. After this, it simulates an OTP (One Time Password) process where it asks the user to enter a pre-defined OTP (for demonstration purposes). If the OTP is entered correctly, it confirms the order and displays the total amount to be paid along with the delivery address.</a:t>
            </a:r>
            <a:endParaRPr lang="en-IN" dirty="0">
              <a:solidFill>
                <a:schemeClr val="tx1"/>
              </a:solidFill>
            </a:endParaRPr>
          </a:p>
        </p:txBody>
      </p:sp>
      <p:pic>
        <p:nvPicPr>
          <p:cNvPr id="5" name="Picture 4">
            <a:extLst>
              <a:ext uri="{FF2B5EF4-FFF2-40B4-BE49-F238E27FC236}">
                <a16:creationId xmlns:a16="http://schemas.microsoft.com/office/drawing/2014/main" id="{5ACA62BF-B416-F6B0-3633-374CEC01E21A}"/>
              </a:ext>
            </a:extLst>
          </p:cNvPr>
          <p:cNvPicPr>
            <a:picLocks noChangeAspect="1"/>
          </p:cNvPicPr>
          <p:nvPr/>
        </p:nvPicPr>
        <p:blipFill>
          <a:blip r:embed="rId2"/>
          <a:stretch>
            <a:fillRect/>
          </a:stretch>
        </p:blipFill>
        <p:spPr>
          <a:xfrm>
            <a:off x="1527828" y="2850694"/>
            <a:ext cx="8395105" cy="3897240"/>
          </a:xfrm>
          <a:prstGeom prst="rect">
            <a:avLst/>
          </a:prstGeom>
        </p:spPr>
      </p:pic>
    </p:spTree>
    <p:extLst>
      <p:ext uri="{BB962C8B-B14F-4D97-AF65-F5344CB8AC3E}">
        <p14:creationId xmlns:p14="http://schemas.microsoft.com/office/powerpoint/2010/main" val="36102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CC12-1C1D-8586-BF03-0C3F301EBF80}"/>
              </a:ext>
            </a:extLst>
          </p:cNvPr>
          <p:cNvSpPr>
            <a:spLocks noGrp="1"/>
          </p:cNvSpPr>
          <p:nvPr>
            <p:ph type="ctrTitle"/>
          </p:nvPr>
        </p:nvSpPr>
        <p:spPr>
          <a:xfrm>
            <a:off x="1590040" y="1727200"/>
            <a:ext cx="9418320" cy="2971800"/>
          </a:xfrm>
        </p:spPr>
        <p:txBody>
          <a:bodyPr>
            <a:noAutofit/>
          </a:bodyPr>
          <a:lstStyle/>
          <a:p>
            <a:r>
              <a:rPr lang="en-US" sz="3200" b="0" i="0" dirty="0">
                <a:effectLst/>
                <a:latin typeface="Söhne"/>
              </a:rPr>
              <a:t>Each function is designed to handle a specific part of the shopping process, making the code modular and easier to manage. This structure also makes it simpler to update individual parts of the program in the future, such as adding new products or changing how discounts are calculated.</a:t>
            </a:r>
            <a:endParaRPr lang="en-IN" sz="3200" dirty="0"/>
          </a:p>
        </p:txBody>
      </p:sp>
    </p:spTree>
    <p:extLst>
      <p:ext uri="{BB962C8B-B14F-4D97-AF65-F5344CB8AC3E}">
        <p14:creationId xmlns:p14="http://schemas.microsoft.com/office/powerpoint/2010/main" val="429046842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23</TotalTime>
  <Words>682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Schoolbook</vt:lpstr>
      <vt:lpstr>Söhne</vt:lpstr>
      <vt:lpstr>Wingdings 2</vt:lpstr>
      <vt:lpstr>View</vt:lpstr>
      <vt:lpstr>Shopping Cart System</vt:lpstr>
      <vt:lpstr>Introduction to the Shopping Cart Program:</vt:lpstr>
      <vt:lpstr>Target Audience</vt:lpstr>
      <vt:lpstr>display_products(category)</vt:lpstr>
      <vt:lpstr>select_products(category)</vt:lpstr>
      <vt:lpstr>apply_coupon(cart, category)</vt:lpstr>
      <vt:lpstr>checkout(cart, category)</vt:lpstr>
      <vt:lpstr>Each function is designed to handle a specific part of the shopping process, making the code modular and easier to manage. This structure also makes it simpler to update individual parts of the program in the future, such as adding new products or changing how discounts are calculated.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Cart System</dc:title>
  <dc:creator>SOURAV KUMAR</dc:creator>
  <cp:lastModifiedBy>SOURAV KUMAR</cp:lastModifiedBy>
  <cp:revision>1</cp:revision>
  <dcterms:created xsi:type="dcterms:W3CDTF">2023-12-01T09:51:21Z</dcterms:created>
  <dcterms:modified xsi:type="dcterms:W3CDTF">2023-12-01T10:14:22Z</dcterms:modified>
</cp:coreProperties>
</file>