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5" r:id="rId5"/>
    <p:sldId id="257" r:id="rId6"/>
    <p:sldId id="326" r:id="rId7"/>
    <p:sldId id="261" r:id="rId8"/>
    <p:sldId id="341" r:id="rId9"/>
    <p:sldId id="346" r:id="rId10"/>
    <p:sldId id="258" r:id="rId11"/>
    <p:sldId id="342" r:id="rId12"/>
    <p:sldId id="345" r:id="rId13"/>
    <p:sldId id="343" r:id="rId14"/>
    <p:sldId id="34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0" autoAdjust="0"/>
  </p:normalViewPr>
  <p:slideViewPr>
    <p:cSldViewPr snapToGrid="0">
      <p:cViewPr>
        <p:scale>
          <a:sx n="81" d="100"/>
          <a:sy n="81" d="100"/>
        </p:scale>
        <p:origin x="754" y="139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Unified mentor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48EE1-1223-4463-AB93-64B45E117B48}"/>
              </a:ext>
            </a:extLst>
          </p:cNvPr>
          <p:cNvSpPr/>
          <p:nvPr/>
        </p:nvSpPr>
        <p:spPr>
          <a:xfrm>
            <a:off x="3558988" y="649044"/>
            <a:ext cx="5199530" cy="45899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1215614"/>
            <a:ext cx="10515600" cy="4023360"/>
          </a:xfrm>
        </p:spPr>
        <p:txBody>
          <a:bodyPr/>
          <a:lstStyle/>
          <a:p>
            <a:r>
              <a:rPr lang="en-US" dirty="0"/>
              <a:t>Movie recommendation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FD5B5-3482-41D3-808A-A68A49756870}"/>
              </a:ext>
            </a:extLst>
          </p:cNvPr>
          <p:cNvSpPr/>
          <p:nvPr/>
        </p:nvSpPr>
        <p:spPr>
          <a:xfrm>
            <a:off x="5432612" y="4993341"/>
            <a:ext cx="1147482" cy="484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1C9A231-FF1F-4278-BD67-3DA2017325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DF358B-EB84-4DA1-A941-0F3E95203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12C3EB9C-A7D4-46E7-AE9F-93965BF711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37481" h="10315575">
                <a:moveTo>
                  <a:pt x="0" y="0"/>
                </a:moveTo>
                <a:lnTo>
                  <a:pt x="18237481" y="0"/>
                </a:lnTo>
                <a:lnTo>
                  <a:pt x="18237481" y="10315575"/>
                </a:lnTo>
                <a:lnTo>
                  <a:pt x="0" y="10315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5976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5492F6D-D91B-4CC2-B41E-CD738A854F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BD7551-FCC7-4E39-8DC3-6007F153B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8B93108D-266F-403F-825A-75371CB85DA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616921" h="10287000">
                <a:moveTo>
                  <a:pt x="0" y="0"/>
                </a:moveTo>
                <a:lnTo>
                  <a:pt x="18616921" y="0"/>
                </a:lnTo>
                <a:lnTo>
                  <a:pt x="1861692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3" r="-883"/>
            </a:stretch>
          </a:blipFill>
        </p:spPr>
      </p:sp>
    </p:spTree>
    <p:extLst>
      <p:ext uri="{BB962C8B-B14F-4D97-AF65-F5344CB8AC3E}">
        <p14:creationId xmlns:p14="http://schemas.microsoft.com/office/powerpoint/2010/main" val="54179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  <a:noFill/>
        </p:spPr>
        <p:txBody>
          <a:bodyPr anchor="ctr" anchorCtr="0">
            <a:noAutofit/>
          </a:bodyPr>
          <a:lstStyle/>
          <a:p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Sourav Mohanty</a:t>
            </a:r>
            <a:br>
              <a:rPr lang="en-US" dirty="0"/>
            </a:br>
            <a:r>
              <a:rPr lang="en-US" sz="1600" cap="none" dirty="0"/>
              <a:t>thesouravmohanty@gmail.com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US" dirty="0"/>
              <a:t>Building 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sz="2400" cap="none" spc="-45" dirty="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This presentation outlines the creation of a movie recommendation system similar to </a:t>
            </a:r>
            <a:r>
              <a:rPr lang="en-US" sz="2400" cap="none" spc="-45" dirty="0" err="1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netflix</a:t>
            </a:r>
            <a:r>
              <a:rPr lang="en-US" sz="2400" cap="none" spc="-45" dirty="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r>
              <a:rPr lang="en-US" sz="2400" cap="non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used python, machine learning and </a:t>
            </a:r>
            <a:r>
              <a:rPr lang="en-US" sz="2400" cap="none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streamlit</a:t>
            </a:r>
            <a:endParaRPr lang="en-US" sz="24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1097280"/>
            <a:ext cx="10131912" cy="2286000"/>
          </a:xfrm>
        </p:spPr>
        <p:txBody>
          <a:bodyPr/>
          <a:lstStyle/>
          <a:p>
            <a:r>
              <a:rPr lang="en-US" dirty="0"/>
              <a:t>Recommendation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59" y="2428539"/>
            <a:ext cx="9869104" cy="2651760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cap="non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Based Filtering :-</a:t>
            </a:r>
          </a:p>
          <a:p>
            <a:r>
              <a:rPr lang="en-US" sz="2000" cap="non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methos suggests movies similar to those </a:t>
            </a:r>
            <a:r>
              <a:rPr lang="en-US" sz="2000" cap="none" spc="-45" dirty="0" err="1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those</a:t>
            </a:r>
            <a:r>
              <a:rPr lang="en-US" sz="2000" cap="none" spc="-45" dirty="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 a user liked in the past.</a:t>
            </a:r>
          </a:p>
          <a:p>
            <a:r>
              <a:rPr lang="en-US" sz="2000" cap="none" spc="-45" dirty="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Recommendations are based on movie attributes like genre and actors.</a:t>
            </a:r>
          </a:p>
          <a:p>
            <a:endParaRPr lang="en-US" sz="20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106" y="1143000"/>
            <a:ext cx="6217920" cy="731520"/>
          </a:xfrm>
          <a:noFill/>
        </p:spPr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9" name="Freeform 10" descr="preencoded.png">
            <a:extLst>
              <a:ext uri="{FF2B5EF4-FFF2-40B4-BE49-F238E27FC236}">
                <a16:creationId xmlns:a16="http://schemas.microsoft.com/office/drawing/2014/main" id="{6109689C-D9EF-4A1E-A4FC-1579264DD65C}"/>
              </a:ext>
            </a:extLst>
          </p:cNvPr>
          <p:cNvSpPr/>
          <p:nvPr/>
        </p:nvSpPr>
        <p:spPr>
          <a:xfrm>
            <a:off x="4277106" y="1727692"/>
            <a:ext cx="932367" cy="1478324"/>
          </a:xfrm>
          <a:custGeom>
            <a:avLst/>
            <a:gdLst/>
            <a:ahLst/>
            <a:cxnLst/>
            <a:rect l="l" t="t" r="r" b="b"/>
            <a:pathLst>
              <a:path w="1417588" h="2257425">
                <a:moveTo>
                  <a:pt x="0" y="0"/>
                </a:moveTo>
                <a:lnTo>
                  <a:pt x="1417588" y="0"/>
                </a:lnTo>
                <a:lnTo>
                  <a:pt x="1417588" y="2257425"/>
                </a:ln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" r="-5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20" descr="preencoded.png">
            <a:extLst>
              <a:ext uri="{FF2B5EF4-FFF2-40B4-BE49-F238E27FC236}">
                <a16:creationId xmlns:a16="http://schemas.microsoft.com/office/drawing/2014/main" id="{C126F7F4-6014-467F-9A1B-49122745581D}"/>
              </a:ext>
            </a:extLst>
          </p:cNvPr>
          <p:cNvSpPr/>
          <p:nvPr/>
        </p:nvSpPr>
        <p:spPr>
          <a:xfrm>
            <a:off x="4277105" y="3174734"/>
            <a:ext cx="932367" cy="1570521"/>
          </a:xfrm>
          <a:custGeom>
            <a:avLst/>
            <a:gdLst/>
            <a:ahLst/>
            <a:cxnLst/>
            <a:rect l="l" t="t" r="r" b="b"/>
            <a:pathLst>
              <a:path w="1417588" h="2711054">
                <a:moveTo>
                  <a:pt x="0" y="0"/>
                </a:moveTo>
                <a:lnTo>
                  <a:pt x="1417588" y="0"/>
                </a:lnTo>
                <a:lnTo>
                  <a:pt x="1417588" y="2711054"/>
                </a:lnTo>
                <a:lnTo>
                  <a:pt x="0" y="2711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" b="-8"/>
            </a:stretch>
          </a:blipFill>
        </p:spPr>
      </p:sp>
      <p:sp>
        <p:nvSpPr>
          <p:cNvPr id="13" name="Freeform 30" descr="preencoded.png">
            <a:extLst>
              <a:ext uri="{FF2B5EF4-FFF2-40B4-BE49-F238E27FC236}">
                <a16:creationId xmlns:a16="http://schemas.microsoft.com/office/drawing/2014/main" id="{36FF332D-FB04-4B62-96B4-8AD0FC31F0DE}"/>
              </a:ext>
            </a:extLst>
          </p:cNvPr>
          <p:cNvSpPr/>
          <p:nvPr/>
        </p:nvSpPr>
        <p:spPr>
          <a:xfrm>
            <a:off x="4277106" y="4713973"/>
            <a:ext cx="932367" cy="1570521"/>
          </a:xfrm>
          <a:custGeom>
            <a:avLst/>
            <a:gdLst/>
            <a:ahLst/>
            <a:cxnLst/>
            <a:rect l="l" t="t" r="r" b="b"/>
            <a:pathLst>
              <a:path w="1417588" h="2257425">
                <a:moveTo>
                  <a:pt x="0" y="0"/>
                </a:moveTo>
                <a:lnTo>
                  <a:pt x="1417588" y="0"/>
                </a:lnTo>
                <a:lnTo>
                  <a:pt x="1417588" y="2257425"/>
                </a:ln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" r="-57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9B1D5-6A98-4852-935C-220D8BE662AA}"/>
              </a:ext>
            </a:extLst>
          </p:cNvPr>
          <p:cNvSpPr txBox="1"/>
          <p:nvPr/>
        </p:nvSpPr>
        <p:spPr>
          <a:xfrm>
            <a:off x="5446094" y="1874520"/>
            <a:ext cx="4495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API Data</a:t>
            </a:r>
          </a:p>
          <a:p>
            <a:r>
              <a:rPr lang="en-IN" dirty="0"/>
              <a:t>Real-time movie data is fetched from external APIs</a:t>
            </a:r>
          </a:p>
          <a:p>
            <a:r>
              <a:rPr lang="en-IN" dirty="0"/>
              <a:t>This ensures recommendations are current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65354-B946-4AC9-AB40-7392280965E8}"/>
              </a:ext>
            </a:extLst>
          </p:cNvPr>
          <p:cNvSpPr txBox="1"/>
          <p:nvPr/>
        </p:nvSpPr>
        <p:spPr>
          <a:xfrm>
            <a:off x="5446093" y="3228261"/>
            <a:ext cx="5646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ML Models</a:t>
            </a:r>
          </a:p>
          <a:p>
            <a:r>
              <a:rPr lang="en-IN" dirty="0"/>
              <a:t>Machine learning models saved using pickle for efficient loading</a:t>
            </a:r>
          </a:p>
          <a:p>
            <a:r>
              <a:rPr lang="en-IN" dirty="0"/>
              <a:t>Allows for quick predictions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CE457F-EE30-4334-B934-947FA6F4ACB9}"/>
              </a:ext>
            </a:extLst>
          </p:cNvPr>
          <p:cNvSpPr txBox="1"/>
          <p:nvPr/>
        </p:nvSpPr>
        <p:spPr>
          <a:xfrm>
            <a:off x="5446093" y="4883110"/>
            <a:ext cx="4882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Streamlit</a:t>
            </a:r>
            <a:r>
              <a:rPr lang="en-IN" b="1" dirty="0"/>
              <a:t> Frontend  </a:t>
            </a:r>
          </a:p>
          <a:p>
            <a:r>
              <a:rPr lang="en-IN" dirty="0" err="1"/>
              <a:t>Streamlit</a:t>
            </a:r>
            <a:r>
              <a:rPr lang="en-IN" dirty="0"/>
              <a:t> is used to create an interactive user interface.</a:t>
            </a:r>
          </a:p>
          <a:p>
            <a:r>
              <a:rPr lang="en-IN" dirty="0"/>
              <a:t>Easy interaction for users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17EBA-86EC-4D7F-A094-11654F039EF4}"/>
              </a:ext>
            </a:extLst>
          </p:cNvPr>
          <p:cNvSpPr/>
          <p:nvPr/>
        </p:nvSpPr>
        <p:spPr>
          <a:xfrm>
            <a:off x="4277105" y="800478"/>
            <a:ext cx="422910" cy="1028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5654FF-4D08-4EE5-8962-D482ECDACB5C}"/>
              </a:ext>
            </a:extLst>
          </p:cNvPr>
          <p:cNvSpPr/>
          <p:nvPr/>
        </p:nvSpPr>
        <p:spPr>
          <a:xfrm>
            <a:off x="5209472" y="697230"/>
            <a:ext cx="665548" cy="206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233" y="1101437"/>
            <a:ext cx="6217920" cy="731520"/>
          </a:xfrm>
          <a:noFill/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9" name="Freeform 10" descr="preencoded.png">
            <a:extLst>
              <a:ext uri="{FF2B5EF4-FFF2-40B4-BE49-F238E27FC236}">
                <a16:creationId xmlns:a16="http://schemas.microsoft.com/office/drawing/2014/main" id="{6109689C-D9EF-4A1E-A4FC-1579264DD65C}"/>
              </a:ext>
            </a:extLst>
          </p:cNvPr>
          <p:cNvSpPr/>
          <p:nvPr/>
        </p:nvSpPr>
        <p:spPr>
          <a:xfrm>
            <a:off x="4360233" y="1686129"/>
            <a:ext cx="932367" cy="1478324"/>
          </a:xfrm>
          <a:custGeom>
            <a:avLst/>
            <a:gdLst/>
            <a:ahLst/>
            <a:cxnLst/>
            <a:rect l="l" t="t" r="r" b="b"/>
            <a:pathLst>
              <a:path w="1417588" h="2257425">
                <a:moveTo>
                  <a:pt x="0" y="0"/>
                </a:moveTo>
                <a:lnTo>
                  <a:pt x="1417588" y="0"/>
                </a:lnTo>
                <a:lnTo>
                  <a:pt x="1417588" y="2257425"/>
                </a:ln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" r="-5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20" descr="preencoded.png">
            <a:extLst>
              <a:ext uri="{FF2B5EF4-FFF2-40B4-BE49-F238E27FC236}">
                <a16:creationId xmlns:a16="http://schemas.microsoft.com/office/drawing/2014/main" id="{C126F7F4-6014-467F-9A1B-49122745581D}"/>
              </a:ext>
            </a:extLst>
          </p:cNvPr>
          <p:cNvSpPr/>
          <p:nvPr/>
        </p:nvSpPr>
        <p:spPr>
          <a:xfrm>
            <a:off x="4360232" y="3133171"/>
            <a:ext cx="932367" cy="1570521"/>
          </a:xfrm>
          <a:custGeom>
            <a:avLst/>
            <a:gdLst/>
            <a:ahLst/>
            <a:cxnLst/>
            <a:rect l="l" t="t" r="r" b="b"/>
            <a:pathLst>
              <a:path w="1417588" h="2711054">
                <a:moveTo>
                  <a:pt x="0" y="0"/>
                </a:moveTo>
                <a:lnTo>
                  <a:pt x="1417588" y="0"/>
                </a:lnTo>
                <a:lnTo>
                  <a:pt x="1417588" y="2711054"/>
                </a:lnTo>
                <a:lnTo>
                  <a:pt x="0" y="2711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" b="-8"/>
            </a:stretch>
          </a:blipFill>
        </p:spPr>
      </p:sp>
      <p:sp>
        <p:nvSpPr>
          <p:cNvPr id="13" name="Freeform 30" descr="preencoded.png">
            <a:extLst>
              <a:ext uri="{FF2B5EF4-FFF2-40B4-BE49-F238E27FC236}">
                <a16:creationId xmlns:a16="http://schemas.microsoft.com/office/drawing/2014/main" id="{36FF332D-FB04-4B62-96B4-8AD0FC31F0DE}"/>
              </a:ext>
            </a:extLst>
          </p:cNvPr>
          <p:cNvSpPr/>
          <p:nvPr/>
        </p:nvSpPr>
        <p:spPr>
          <a:xfrm>
            <a:off x="4360233" y="4672410"/>
            <a:ext cx="932367" cy="1570521"/>
          </a:xfrm>
          <a:custGeom>
            <a:avLst/>
            <a:gdLst/>
            <a:ahLst/>
            <a:cxnLst/>
            <a:rect l="l" t="t" r="r" b="b"/>
            <a:pathLst>
              <a:path w="1417588" h="2257425">
                <a:moveTo>
                  <a:pt x="0" y="0"/>
                </a:moveTo>
                <a:lnTo>
                  <a:pt x="1417588" y="0"/>
                </a:lnTo>
                <a:lnTo>
                  <a:pt x="1417588" y="2257425"/>
                </a:ln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" r="-57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9B1D5-6A98-4852-935C-220D8BE662AA}"/>
              </a:ext>
            </a:extLst>
          </p:cNvPr>
          <p:cNvSpPr txBox="1"/>
          <p:nvPr/>
        </p:nvSpPr>
        <p:spPr>
          <a:xfrm>
            <a:off x="5529221" y="1832957"/>
            <a:ext cx="3577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Fetching</a:t>
            </a:r>
          </a:p>
          <a:p>
            <a:r>
              <a:rPr lang="en-IN" dirty="0"/>
              <a:t>Obtain movie data from APIs like IMDB</a:t>
            </a:r>
          </a:p>
          <a:p>
            <a:r>
              <a:rPr lang="en-IN" dirty="0"/>
              <a:t>Collect relevant movie 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65354-B946-4AC9-AB40-7392280965E8}"/>
              </a:ext>
            </a:extLst>
          </p:cNvPr>
          <p:cNvSpPr txBox="1"/>
          <p:nvPr/>
        </p:nvSpPr>
        <p:spPr>
          <a:xfrm>
            <a:off x="5529220" y="3186698"/>
            <a:ext cx="413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Pre-processing</a:t>
            </a:r>
          </a:p>
          <a:p>
            <a:r>
              <a:rPr lang="en-IN" dirty="0"/>
              <a:t>Clean and prepare the data for model training.</a:t>
            </a:r>
          </a:p>
          <a:p>
            <a:r>
              <a:rPr lang="en-IN" dirty="0"/>
              <a:t>Handle missing values and normalize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CE457F-EE30-4334-B934-947FA6F4ACB9}"/>
              </a:ext>
            </a:extLst>
          </p:cNvPr>
          <p:cNvSpPr txBox="1"/>
          <p:nvPr/>
        </p:nvSpPr>
        <p:spPr>
          <a:xfrm>
            <a:off x="5529220" y="4841547"/>
            <a:ext cx="560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Model Training</a:t>
            </a:r>
          </a:p>
          <a:p>
            <a:r>
              <a:rPr lang="en-IN" dirty="0"/>
              <a:t>Training machine learning models using the pre-processed data</a:t>
            </a:r>
          </a:p>
          <a:p>
            <a:r>
              <a:rPr lang="en-IN" dirty="0"/>
              <a:t>We used content based filtering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17EBA-86EC-4D7F-A094-11654F039EF4}"/>
              </a:ext>
            </a:extLst>
          </p:cNvPr>
          <p:cNvSpPr/>
          <p:nvPr/>
        </p:nvSpPr>
        <p:spPr>
          <a:xfrm>
            <a:off x="4360232" y="758915"/>
            <a:ext cx="422910" cy="1028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5654FF-4D08-4EE5-8962-D482ECDACB5C}"/>
              </a:ext>
            </a:extLst>
          </p:cNvPr>
          <p:cNvSpPr/>
          <p:nvPr/>
        </p:nvSpPr>
        <p:spPr>
          <a:xfrm>
            <a:off x="5292599" y="655667"/>
            <a:ext cx="665548" cy="206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ontent-Based Movie Recommendation System with Sentiment Evaluation of  Viewer's Reviews | SpringerLink">
            <a:extLst>
              <a:ext uri="{FF2B5EF4-FFF2-40B4-BE49-F238E27FC236}">
                <a16:creationId xmlns:a16="http://schemas.microsoft.com/office/drawing/2014/main" id="{EFE5BC25-EEC8-4FB7-8165-38B0F39F6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94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10D2-FC58-41E2-B5DF-9C2BEA0D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552411"/>
          </a:xfrm>
        </p:spPr>
        <p:txBody>
          <a:bodyPr/>
          <a:lstStyle/>
          <a:p>
            <a:r>
              <a:rPr lang="en-IN" dirty="0"/>
              <a:t>Key python libraries</a:t>
            </a:r>
          </a:p>
        </p:txBody>
      </p:sp>
      <p:sp>
        <p:nvSpPr>
          <p:cNvPr id="5" name="Freeform 6" descr="preencoded.png">
            <a:extLst>
              <a:ext uri="{FF2B5EF4-FFF2-40B4-BE49-F238E27FC236}">
                <a16:creationId xmlns:a16="http://schemas.microsoft.com/office/drawing/2014/main" id="{6AB29D53-1BF8-46C7-B069-334E35926172}"/>
              </a:ext>
            </a:extLst>
          </p:cNvPr>
          <p:cNvSpPr/>
          <p:nvPr/>
        </p:nvSpPr>
        <p:spPr>
          <a:xfrm>
            <a:off x="-24564" y="0"/>
            <a:ext cx="4128940" cy="6858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10" descr="preencoded.png">
            <a:extLst>
              <a:ext uri="{FF2B5EF4-FFF2-40B4-BE49-F238E27FC236}">
                <a16:creationId xmlns:a16="http://schemas.microsoft.com/office/drawing/2014/main" id="{BAD761B1-634D-4844-B034-774B2E6FD92E}"/>
              </a:ext>
            </a:extLst>
          </p:cNvPr>
          <p:cNvSpPr/>
          <p:nvPr/>
        </p:nvSpPr>
        <p:spPr>
          <a:xfrm>
            <a:off x="5340096" y="164969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17" descr="preencoded.png">
            <a:extLst>
              <a:ext uri="{FF2B5EF4-FFF2-40B4-BE49-F238E27FC236}">
                <a16:creationId xmlns:a16="http://schemas.microsoft.com/office/drawing/2014/main" id="{34C83421-2BDD-4A93-842D-EBA7CD447F3C}"/>
              </a:ext>
            </a:extLst>
          </p:cNvPr>
          <p:cNvSpPr/>
          <p:nvPr/>
        </p:nvSpPr>
        <p:spPr>
          <a:xfrm>
            <a:off x="7416793" y="164969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24" descr="preencoded.png">
            <a:extLst>
              <a:ext uri="{FF2B5EF4-FFF2-40B4-BE49-F238E27FC236}">
                <a16:creationId xmlns:a16="http://schemas.microsoft.com/office/drawing/2014/main" id="{D269424B-579A-4170-88F3-4BD174B05D2B}"/>
              </a:ext>
            </a:extLst>
          </p:cNvPr>
          <p:cNvSpPr/>
          <p:nvPr/>
        </p:nvSpPr>
        <p:spPr>
          <a:xfrm>
            <a:off x="9613576" y="1649691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31" descr="preencoded.png">
            <a:extLst>
              <a:ext uri="{FF2B5EF4-FFF2-40B4-BE49-F238E27FC236}">
                <a16:creationId xmlns:a16="http://schemas.microsoft.com/office/drawing/2014/main" id="{666526EE-E0F9-4D14-8F38-06B1365302B5}"/>
              </a:ext>
            </a:extLst>
          </p:cNvPr>
          <p:cNvSpPr/>
          <p:nvPr/>
        </p:nvSpPr>
        <p:spPr>
          <a:xfrm>
            <a:off x="5387280" y="405894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BF297-AB6B-42D0-9B5C-88299773DF5F}"/>
              </a:ext>
            </a:extLst>
          </p:cNvPr>
          <p:cNvSpPr txBox="1"/>
          <p:nvPr/>
        </p:nvSpPr>
        <p:spPr>
          <a:xfrm>
            <a:off x="5340096" y="2516957"/>
            <a:ext cx="183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Pandas</a:t>
            </a:r>
          </a:p>
          <a:p>
            <a:r>
              <a:rPr lang="en-IN" dirty="0"/>
              <a:t>Used for data manipulation and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72A23-AD77-41D4-92F7-2747A339D609}"/>
              </a:ext>
            </a:extLst>
          </p:cNvPr>
          <p:cNvSpPr txBox="1"/>
          <p:nvPr/>
        </p:nvSpPr>
        <p:spPr>
          <a:xfrm>
            <a:off x="7416792" y="2516957"/>
            <a:ext cx="219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Scikit-learn</a:t>
            </a:r>
          </a:p>
          <a:p>
            <a:r>
              <a:rPr lang="en-IN" dirty="0"/>
              <a:t>For machine learning model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A933D-9270-4FFD-A839-C09747198D14}"/>
              </a:ext>
            </a:extLst>
          </p:cNvPr>
          <p:cNvSpPr txBox="1"/>
          <p:nvPr/>
        </p:nvSpPr>
        <p:spPr>
          <a:xfrm>
            <a:off x="9613577" y="2516957"/>
            <a:ext cx="2264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Streamlit</a:t>
            </a:r>
            <a:endParaRPr lang="en-IN" b="1" dirty="0"/>
          </a:p>
          <a:p>
            <a:r>
              <a:rPr lang="en-IN" dirty="0"/>
              <a:t>To build the interface web application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B0C56-7062-46F5-9C6D-B56E28805665}"/>
              </a:ext>
            </a:extLst>
          </p:cNvPr>
          <p:cNvSpPr txBox="1"/>
          <p:nvPr/>
        </p:nvSpPr>
        <p:spPr>
          <a:xfrm>
            <a:off x="5340096" y="5024487"/>
            <a:ext cx="2527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Requests</a:t>
            </a:r>
          </a:p>
          <a:p>
            <a:r>
              <a:rPr lang="en-IN" dirty="0"/>
              <a:t>For fetching data from APIs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37FAAD-6759-4ADD-8925-B8D4F608D699}"/>
              </a:ext>
            </a:extLst>
          </p:cNvPr>
          <p:cNvSpPr/>
          <p:nvPr/>
        </p:nvSpPr>
        <p:spPr>
          <a:xfrm>
            <a:off x="281039" y="4616838"/>
            <a:ext cx="1495719" cy="645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7F2BD-2F73-4D8D-AC5D-7604B5F9CEF7}"/>
              </a:ext>
            </a:extLst>
          </p:cNvPr>
          <p:cNvSpPr txBox="1"/>
          <p:nvPr/>
        </p:nvSpPr>
        <p:spPr>
          <a:xfrm>
            <a:off x="365880" y="4678034"/>
            <a:ext cx="197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</a:rPr>
              <a:t>Streamlit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7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  <a:noFill/>
        </p:spPr>
        <p:txBody>
          <a:bodyPr anchor="ctr" anchorCtr="0"/>
          <a:lstStyle/>
          <a:p>
            <a:r>
              <a:rPr lang="en-US" dirty="0"/>
              <a:t>End result: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6AF45EC-C2F7-43C6-B232-708BD676B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3A895A-D52B-4C92-AF6D-402A5866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DF44095A-7459-4EC0-A9C9-C234EB701C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416583" h="10199955">
                <a:moveTo>
                  <a:pt x="0" y="0"/>
                </a:moveTo>
                <a:lnTo>
                  <a:pt x="18416583" y="0"/>
                </a:lnTo>
                <a:lnTo>
                  <a:pt x="18416583" y="10199955"/>
                </a:lnTo>
                <a:lnTo>
                  <a:pt x="0" y="10199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2" r="-782"/>
            </a:stretch>
          </a:blipFill>
        </p:spPr>
      </p:sp>
    </p:spTree>
    <p:extLst>
      <p:ext uri="{BB962C8B-B14F-4D97-AF65-F5344CB8AC3E}">
        <p14:creationId xmlns:p14="http://schemas.microsoft.com/office/powerpoint/2010/main" val="45350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97622CA-AAEA-4138-A2B1-2261595FD4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56D403-59C2-4FDE-9BBC-DFB87B25E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E1F49A77-653C-4783-991F-7CF9822BA29E}"/>
              </a:ext>
            </a:extLst>
          </p:cNvPr>
          <p:cNvSpPr/>
          <p:nvPr/>
        </p:nvSpPr>
        <p:spPr>
          <a:xfrm>
            <a:off x="0" y="-10542"/>
            <a:ext cx="12192000" cy="6868542"/>
          </a:xfrm>
          <a:custGeom>
            <a:avLst/>
            <a:gdLst/>
            <a:ahLst/>
            <a:cxnLst/>
            <a:rect l="l" t="t" r="r" b="b"/>
            <a:pathLst>
              <a:path w="18389573" h="10221342">
                <a:moveTo>
                  <a:pt x="0" y="0"/>
                </a:moveTo>
                <a:lnTo>
                  <a:pt x="18389573" y="0"/>
                </a:lnTo>
                <a:lnTo>
                  <a:pt x="18389573" y="10221342"/>
                </a:lnTo>
                <a:lnTo>
                  <a:pt x="0" y="10221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1" r="-601"/>
            </a:stretch>
          </a:blipFill>
        </p:spPr>
      </p:sp>
    </p:spTree>
    <p:extLst>
      <p:ext uri="{BB962C8B-B14F-4D97-AF65-F5344CB8AC3E}">
        <p14:creationId xmlns:p14="http://schemas.microsoft.com/office/powerpoint/2010/main" val="3807343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{1091E098-CF96-4D74-B80D-9302DAA8A899}tf67061901_win32</Template>
  <TotalTime>340</TotalTime>
  <Words>201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Daytona Condensed Light</vt:lpstr>
      <vt:lpstr>Open Sans</vt:lpstr>
      <vt:lpstr>Posterama</vt:lpstr>
      <vt:lpstr>Custom</vt:lpstr>
      <vt:lpstr>Movie recommendation System</vt:lpstr>
      <vt:lpstr>Building movie recommendation system</vt:lpstr>
      <vt:lpstr>Recommendation system overview</vt:lpstr>
      <vt:lpstr>Project architecture</vt:lpstr>
      <vt:lpstr>Implementation</vt:lpstr>
      <vt:lpstr>Key python libraries</vt:lpstr>
      <vt:lpstr>End result:</vt:lpstr>
      <vt:lpstr>PowerPoint Presentation</vt:lpstr>
      <vt:lpstr>PowerPoint Presentation</vt:lpstr>
      <vt:lpstr>PowerPoint Presentation</vt:lpstr>
      <vt:lpstr>PowerPoint Presentation</vt:lpstr>
      <vt:lpstr>BY  Sourav Mohanty thesouravmohanty@gmail.com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Sourav Mohanty</dc:creator>
  <cp:lastModifiedBy>Sourav Mohanty</cp:lastModifiedBy>
  <cp:revision>8</cp:revision>
  <dcterms:created xsi:type="dcterms:W3CDTF">2025-03-11T08:24:00Z</dcterms:created>
  <dcterms:modified xsi:type="dcterms:W3CDTF">2025-03-11T14:05:00Z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