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30"/>
  </p:notesMasterIdLst>
  <p:sldIdLst>
    <p:sldId id="272" r:id="rId2"/>
    <p:sldId id="273" r:id="rId3"/>
    <p:sldId id="274" r:id="rId4"/>
    <p:sldId id="275" r:id="rId5"/>
    <p:sldId id="276" r:id="rId6"/>
    <p:sldId id="277" r:id="rId7"/>
    <p:sldId id="278" r:id="rId8"/>
    <p:sldId id="279" r:id="rId9"/>
    <p:sldId id="280" r:id="rId10"/>
    <p:sldId id="281" r:id="rId11"/>
    <p:sldId id="282" r:id="rId12"/>
    <p:sldId id="299"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019645-1A30-497F-82AD-EF542DC814A4}"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E88DF8AD-8082-4B7A-ADAE-E40C6DD48FCE}">
      <dgm:prSet/>
      <dgm:spPr/>
      <dgm:t>
        <a:bodyPr/>
        <a:lstStyle/>
        <a:p>
          <a:pPr rtl="0"/>
          <a:r>
            <a:rPr lang="en-GB" dirty="0"/>
            <a:t>The paper begins by addressing the contemporary relevance of data privacy regulations, such as GDPR and CCPA, and the necessity for the "right to be forgotten."</a:t>
          </a:r>
          <a:endParaRPr lang="en-US" dirty="0">
            <a:latin typeface="Posterama"/>
          </a:endParaRPr>
        </a:p>
      </dgm:t>
    </dgm:pt>
    <dgm:pt modelId="{331355B1-42E4-4B20-8417-4CB69C382D65}" type="parTrans" cxnId="{1D111E3B-BB24-4155-B6E3-7C6A70EB44A1}">
      <dgm:prSet/>
      <dgm:spPr/>
      <dgm:t>
        <a:bodyPr/>
        <a:lstStyle/>
        <a:p>
          <a:endParaRPr lang="en-US"/>
        </a:p>
      </dgm:t>
    </dgm:pt>
    <dgm:pt modelId="{7CEA4410-623F-4A3A-8CEF-F049FF4E3709}" type="sibTrans" cxnId="{1D111E3B-BB24-4155-B6E3-7C6A70EB44A1}">
      <dgm:prSet/>
      <dgm:spPr/>
      <dgm:t>
        <a:bodyPr/>
        <a:lstStyle/>
        <a:p>
          <a:endParaRPr lang="en-US"/>
        </a:p>
      </dgm:t>
    </dgm:pt>
    <dgm:pt modelId="{97316B1D-1843-4685-8116-2BCA80B017F8}">
      <dgm:prSet/>
      <dgm:spPr/>
      <dgm:t>
        <a:bodyPr/>
        <a:lstStyle/>
        <a:p>
          <a:pPr rtl="0"/>
          <a:r>
            <a:rPr lang="en-GB" i="1" dirty="0"/>
            <a:t>Concept of “machine unlearning” -  Involves enabling machine learning models to forget specific data instances.</a:t>
          </a:r>
          <a:r>
            <a:rPr lang="en-GB" i="1" dirty="0">
              <a:latin typeface="Posterama"/>
            </a:rPr>
            <a:t> </a:t>
          </a:r>
          <a:endParaRPr lang="en-US" i="0" dirty="0">
            <a:latin typeface="Posterama"/>
          </a:endParaRPr>
        </a:p>
      </dgm:t>
    </dgm:pt>
    <dgm:pt modelId="{EEAC47EF-40B3-4AB3-9F45-CC68054B5FD0}" type="parTrans" cxnId="{73321A76-4628-49B4-B229-E7C6CC3C5607}">
      <dgm:prSet/>
      <dgm:spPr/>
      <dgm:t>
        <a:bodyPr/>
        <a:lstStyle/>
        <a:p>
          <a:endParaRPr lang="en-US"/>
        </a:p>
      </dgm:t>
    </dgm:pt>
    <dgm:pt modelId="{019BE929-51FE-4B21-B2D3-643D442E452E}" type="sibTrans" cxnId="{73321A76-4628-49B4-B229-E7C6CC3C5607}">
      <dgm:prSet/>
      <dgm:spPr/>
      <dgm:t>
        <a:bodyPr/>
        <a:lstStyle/>
        <a:p>
          <a:endParaRPr lang="en-US"/>
        </a:p>
      </dgm:t>
    </dgm:pt>
    <dgm:pt modelId="{6ADF228F-F9EC-4029-921B-E40C12525EB1}">
      <dgm:prSet phldr="0"/>
      <dgm:spPr/>
      <dgm:t>
        <a:bodyPr/>
        <a:lstStyle/>
        <a:p>
          <a:pPr rtl="0"/>
          <a:r>
            <a:rPr lang="en-GB" i="1" dirty="0">
              <a:latin typeface="Posterama"/>
            </a:rPr>
            <a:t>The paper focuses</a:t>
          </a:r>
          <a:r>
            <a:rPr lang="en-GB" i="1" dirty="0"/>
            <a:t> on edge unlearning in Graph Neural Networks (GNNs), which entails training a new GNN model as if certain specified edges never existed in the original training graph.</a:t>
          </a:r>
          <a:endParaRPr lang="en-GB" dirty="0"/>
        </a:p>
      </dgm:t>
    </dgm:pt>
    <dgm:pt modelId="{098C9B87-79CD-4465-BB90-1238134966C1}" type="parTrans" cxnId="{EB82C739-4A77-4995-AA3C-F9431FA158D0}">
      <dgm:prSet/>
      <dgm:spPr/>
    </dgm:pt>
    <dgm:pt modelId="{0C6370ED-057D-4A0C-9187-345FEDB0894D}" type="sibTrans" cxnId="{EB82C739-4A77-4995-AA3C-F9431FA158D0}">
      <dgm:prSet/>
      <dgm:spPr/>
    </dgm:pt>
    <dgm:pt modelId="{DD2C2F6B-6B9F-453C-A829-D9EE09895B0E}">
      <dgm:prSet phldr="0"/>
      <dgm:spPr/>
      <dgm:t>
        <a:bodyPr/>
        <a:lstStyle/>
        <a:p>
          <a:r>
            <a:rPr lang="en-GB" dirty="0">
              <a:latin typeface="Posterama"/>
            </a:rPr>
            <a:t> </a:t>
          </a:r>
          <a:r>
            <a:rPr lang="en-GB" dirty="0"/>
            <a:t>The authors aptly set the stage for the problem at hand, emphasizing the increasing need for responsible data handling in machine learning.</a:t>
          </a:r>
        </a:p>
      </dgm:t>
    </dgm:pt>
    <dgm:pt modelId="{73DF22D0-9BD9-45DE-8548-C8A947022858}" type="parTrans" cxnId="{CF541D40-271C-41DA-9AFD-6AFF352F228D}">
      <dgm:prSet/>
      <dgm:spPr/>
    </dgm:pt>
    <dgm:pt modelId="{832993EF-16B4-45FC-B1CF-FDE982C1F667}" type="sibTrans" cxnId="{CF541D40-271C-41DA-9AFD-6AFF352F228D}">
      <dgm:prSet/>
      <dgm:spPr/>
    </dgm:pt>
    <dgm:pt modelId="{221B48D8-7D40-4DB0-88A6-290136601F70}" type="pres">
      <dgm:prSet presAssocID="{ED019645-1A30-497F-82AD-EF542DC814A4}" presName="vert0" presStyleCnt="0">
        <dgm:presLayoutVars>
          <dgm:dir/>
          <dgm:animOne val="branch"/>
          <dgm:animLvl val="lvl"/>
        </dgm:presLayoutVars>
      </dgm:prSet>
      <dgm:spPr/>
    </dgm:pt>
    <dgm:pt modelId="{6B507B66-8C21-41AC-A2AF-FD635137303A}" type="pres">
      <dgm:prSet presAssocID="{E88DF8AD-8082-4B7A-ADAE-E40C6DD48FCE}" presName="thickLine" presStyleLbl="alignNode1" presStyleIdx="0" presStyleCnt="4"/>
      <dgm:spPr/>
    </dgm:pt>
    <dgm:pt modelId="{CCD23573-9250-4E60-B155-16BE3FA9B42B}" type="pres">
      <dgm:prSet presAssocID="{E88DF8AD-8082-4B7A-ADAE-E40C6DD48FCE}" presName="horz1" presStyleCnt="0"/>
      <dgm:spPr/>
    </dgm:pt>
    <dgm:pt modelId="{45C4B560-59E5-4528-BB5D-2A1C1EFE5814}" type="pres">
      <dgm:prSet presAssocID="{E88DF8AD-8082-4B7A-ADAE-E40C6DD48FCE}" presName="tx1" presStyleLbl="revTx" presStyleIdx="0" presStyleCnt="4"/>
      <dgm:spPr/>
    </dgm:pt>
    <dgm:pt modelId="{0BF2FEE1-2E56-4875-A837-D2E7279C95ED}" type="pres">
      <dgm:prSet presAssocID="{E88DF8AD-8082-4B7A-ADAE-E40C6DD48FCE}" presName="vert1" presStyleCnt="0"/>
      <dgm:spPr/>
    </dgm:pt>
    <dgm:pt modelId="{6AA894AB-8139-45AF-9A4E-13F9139349E2}" type="pres">
      <dgm:prSet presAssocID="{DD2C2F6B-6B9F-453C-A829-D9EE09895B0E}" presName="thickLine" presStyleLbl="alignNode1" presStyleIdx="1" presStyleCnt="4"/>
      <dgm:spPr/>
    </dgm:pt>
    <dgm:pt modelId="{AB713489-A1B4-4103-9671-92137C1BEEB9}" type="pres">
      <dgm:prSet presAssocID="{DD2C2F6B-6B9F-453C-A829-D9EE09895B0E}" presName="horz1" presStyleCnt="0"/>
      <dgm:spPr/>
    </dgm:pt>
    <dgm:pt modelId="{3AE9025C-7448-4F2B-9505-09C39BDE3E4B}" type="pres">
      <dgm:prSet presAssocID="{DD2C2F6B-6B9F-453C-A829-D9EE09895B0E}" presName="tx1" presStyleLbl="revTx" presStyleIdx="1" presStyleCnt="4"/>
      <dgm:spPr/>
    </dgm:pt>
    <dgm:pt modelId="{040EB393-07BD-4290-94F4-A7EF52C73711}" type="pres">
      <dgm:prSet presAssocID="{DD2C2F6B-6B9F-453C-A829-D9EE09895B0E}" presName="vert1" presStyleCnt="0"/>
      <dgm:spPr/>
    </dgm:pt>
    <dgm:pt modelId="{1C8F8F34-B891-4AFD-9A48-E6A070EBE3D0}" type="pres">
      <dgm:prSet presAssocID="{97316B1D-1843-4685-8116-2BCA80B017F8}" presName="thickLine" presStyleLbl="alignNode1" presStyleIdx="2" presStyleCnt="4"/>
      <dgm:spPr/>
    </dgm:pt>
    <dgm:pt modelId="{A095C848-A303-4BF6-9944-5D23D7DA4E94}" type="pres">
      <dgm:prSet presAssocID="{97316B1D-1843-4685-8116-2BCA80B017F8}" presName="horz1" presStyleCnt="0"/>
      <dgm:spPr/>
    </dgm:pt>
    <dgm:pt modelId="{6DFC4326-73A4-43E9-9843-B2F6A964472D}" type="pres">
      <dgm:prSet presAssocID="{97316B1D-1843-4685-8116-2BCA80B017F8}" presName="tx1" presStyleLbl="revTx" presStyleIdx="2" presStyleCnt="4"/>
      <dgm:spPr/>
    </dgm:pt>
    <dgm:pt modelId="{AE5D5432-5581-486D-9BD7-2EDC796CD925}" type="pres">
      <dgm:prSet presAssocID="{97316B1D-1843-4685-8116-2BCA80B017F8}" presName="vert1" presStyleCnt="0"/>
      <dgm:spPr/>
    </dgm:pt>
    <dgm:pt modelId="{9724FF8C-4B6C-4B6D-8C6C-514C87CF74D3}" type="pres">
      <dgm:prSet presAssocID="{6ADF228F-F9EC-4029-921B-E40C12525EB1}" presName="thickLine" presStyleLbl="alignNode1" presStyleIdx="3" presStyleCnt="4"/>
      <dgm:spPr/>
    </dgm:pt>
    <dgm:pt modelId="{F45972E5-9896-4835-A6F7-F79FB15527BC}" type="pres">
      <dgm:prSet presAssocID="{6ADF228F-F9EC-4029-921B-E40C12525EB1}" presName="horz1" presStyleCnt="0"/>
      <dgm:spPr/>
    </dgm:pt>
    <dgm:pt modelId="{C235C653-D9D9-4E56-9517-4D7F54E24D09}" type="pres">
      <dgm:prSet presAssocID="{6ADF228F-F9EC-4029-921B-E40C12525EB1}" presName="tx1" presStyleLbl="revTx" presStyleIdx="3" presStyleCnt="4"/>
      <dgm:spPr/>
    </dgm:pt>
    <dgm:pt modelId="{59205B9B-A6E7-4285-8BC5-283407000939}" type="pres">
      <dgm:prSet presAssocID="{6ADF228F-F9EC-4029-921B-E40C12525EB1}" presName="vert1" presStyleCnt="0"/>
      <dgm:spPr/>
    </dgm:pt>
  </dgm:ptLst>
  <dgm:cxnLst>
    <dgm:cxn modelId="{EB82C739-4A77-4995-AA3C-F9431FA158D0}" srcId="{ED019645-1A30-497F-82AD-EF542DC814A4}" destId="{6ADF228F-F9EC-4029-921B-E40C12525EB1}" srcOrd="3" destOrd="0" parTransId="{098C9B87-79CD-4465-BB90-1238134966C1}" sibTransId="{0C6370ED-057D-4A0C-9187-345FEDB0894D}"/>
    <dgm:cxn modelId="{1D111E3B-BB24-4155-B6E3-7C6A70EB44A1}" srcId="{ED019645-1A30-497F-82AD-EF542DC814A4}" destId="{E88DF8AD-8082-4B7A-ADAE-E40C6DD48FCE}" srcOrd="0" destOrd="0" parTransId="{331355B1-42E4-4B20-8417-4CB69C382D65}" sibTransId="{7CEA4410-623F-4A3A-8CEF-F049FF4E3709}"/>
    <dgm:cxn modelId="{CF541D40-271C-41DA-9AFD-6AFF352F228D}" srcId="{ED019645-1A30-497F-82AD-EF542DC814A4}" destId="{DD2C2F6B-6B9F-453C-A829-D9EE09895B0E}" srcOrd="1" destOrd="0" parTransId="{73DF22D0-9BD9-45DE-8548-C8A947022858}" sibTransId="{832993EF-16B4-45FC-B1CF-FDE982C1F667}"/>
    <dgm:cxn modelId="{CA231F65-B998-456F-B60E-2C32B481683C}" type="presOf" srcId="{97316B1D-1843-4685-8116-2BCA80B017F8}" destId="{6DFC4326-73A4-43E9-9843-B2F6A964472D}" srcOrd="0" destOrd="0" presId="urn:microsoft.com/office/officeart/2008/layout/LinedList"/>
    <dgm:cxn modelId="{FC8A154C-88F9-455D-AFE4-CF0B5BF2781D}" type="presOf" srcId="{6ADF228F-F9EC-4029-921B-E40C12525EB1}" destId="{C235C653-D9D9-4E56-9517-4D7F54E24D09}" srcOrd="0" destOrd="0" presId="urn:microsoft.com/office/officeart/2008/layout/LinedList"/>
    <dgm:cxn modelId="{73321A76-4628-49B4-B229-E7C6CC3C5607}" srcId="{ED019645-1A30-497F-82AD-EF542DC814A4}" destId="{97316B1D-1843-4685-8116-2BCA80B017F8}" srcOrd="2" destOrd="0" parTransId="{EEAC47EF-40B3-4AB3-9F45-CC68054B5FD0}" sibTransId="{019BE929-51FE-4B21-B2D3-643D442E452E}"/>
    <dgm:cxn modelId="{46AF6582-EEDC-4C63-B6C2-2A45ED9E41DF}" type="presOf" srcId="{ED019645-1A30-497F-82AD-EF542DC814A4}" destId="{221B48D8-7D40-4DB0-88A6-290136601F70}" srcOrd="0" destOrd="0" presId="urn:microsoft.com/office/officeart/2008/layout/LinedList"/>
    <dgm:cxn modelId="{47AE8599-B36B-4F81-B220-AA1E75A8FA93}" type="presOf" srcId="{E88DF8AD-8082-4B7A-ADAE-E40C6DD48FCE}" destId="{45C4B560-59E5-4528-BB5D-2A1C1EFE5814}" srcOrd="0" destOrd="0" presId="urn:microsoft.com/office/officeart/2008/layout/LinedList"/>
    <dgm:cxn modelId="{ECAABAC5-7520-4DA6-9E94-1B2662740E18}" type="presOf" srcId="{DD2C2F6B-6B9F-453C-A829-D9EE09895B0E}" destId="{3AE9025C-7448-4F2B-9505-09C39BDE3E4B}" srcOrd="0" destOrd="0" presId="urn:microsoft.com/office/officeart/2008/layout/LinedList"/>
    <dgm:cxn modelId="{C18E1702-5B52-4173-87BD-6E0BBF4F2F48}" type="presParOf" srcId="{221B48D8-7D40-4DB0-88A6-290136601F70}" destId="{6B507B66-8C21-41AC-A2AF-FD635137303A}" srcOrd="0" destOrd="0" presId="urn:microsoft.com/office/officeart/2008/layout/LinedList"/>
    <dgm:cxn modelId="{5BB9D3B2-B953-433C-AF4F-BD04F614989C}" type="presParOf" srcId="{221B48D8-7D40-4DB0-88A6-290136601F70}" destId="{CCD23573-9250-4E60-B155-16BE3FA9B42B}" srcOrd="1" destOrd="0" presId="urn:microsoft.com/office/officeart/2008/layout/LinedList"/>
    <dgm:cxn modelId="{9AF7717C-2610-49CC-8801-F0FF8557F44E}" type="presParOf" srcId="{CCD23573-9250-4E60-B155-16BE3FA9B42B}" destId="{45C4B560-59E5-4528-BB5D-2A1C1EFE5814}" srcOrd="0" destOrd="0" presId="urn:microsoft.com/office/officeart/2008/layout/LinedList"/>
    <dgm:cxn modelId="{5E77A31B-5696-4EA8-ADB4-DA46B60FB772}" type="presParOf" srcId="{CCD23573-9250-4E60-B155-16BE3FA9B42B}" destId="{0BF2FEE1-2E56-4875-A837-D2E7279C95ED}" srcOrd="1" destOrd="0" presId="urn:microsoft.com/office/officeart/2008/layout/LinedList"/>
    <dgm:cxn modelId="{0BABDDA2-8E02-4115-85E4-77B99900D025}" type="presParOf" srcId="{221B48D8-7D40-4DB0-88A6-290136601F70}" destId="{6AA894AB-8139-45AF-9A4E-13F9139349E2}" srcOrd="2" destOrd="0" presId="urn:microsoft.com/office/officeart/2008/layout/LinedList"/>
    <dgm:cxn modelId="{99EE694D-BDF1-45CE-AC41-12DC50D38BA9}" type="presParOf" srcId="{221B48D8-7D40-4DB0-88A6-290136601F70}" destId="{AB713489-A1B4-4103-9671-92137C1BEEB9}" srcOrd="3" destOrd="0" presId="urn:microsoft.com/office/officeart/2008/layout/LinedList"/>
    <dgm:cxn modelId="{C8092848-EF03-4634-B7EE-90F2F30BBD7F}" type="presParOf" srcId="{AB713489-A1B4-4103-9671-92137C1BEEB9}" destId="{3AE9025C-7448-4F2B-9505-09C39BDE3E4B}" srcOrd="0" destOrd="0" presId="urn:microsoft.com/office/officeart/2008/layout/LinedList"/>
    <dgm:cxn modelId="{DB642513-C694-455A-8AF8-2681370F7A0C}" type="presParOf" srcId="{AB713489-A1B4-4103-9671-92137C1BEEB9}" destId="{040EB393-07BD-4290-94F4-A7EF52C73711}" srcOrd="1" destOrd="0" presId="urn:microsoft.com/office/officeart/2008/layout/LinedList"/>
    <dgm:cxn modelId="{3656A634-C1BC-48D8-8829-7D1248B72CD2}" type="presParOf" srcId="{221B48D8-7D40-4DB0-88A6-290136601F70}" destId="{1C8F8F34-B891-4AFD-9A48-E6A070EBE3D0}" srcOrd="4" destOrd="0" presId="urn:microsoft.com/office/officeart/2008/layout/LinedList"/>
    <dgm:cxn modelId="{4F8CAD70-F015-4D16-8A5A-A52CC429A122}" type="presParOf" srcId="{221B48D8-7D40-4DB0-88A6-290136601F70}" destId="{A095C848-A303-4BF6-9944-5D23D7DA4E94}" srcOrd="5" destOrd="0" presId="urn:microsoft.com/office/officeart/2008/layout/LinedList"/>
    <dgm:cxn modelId="{BBC871CF-77BB-4218-B2DE-F45DF9230699}" type="presParOf" srcId="{A095C848-A303-4BF6-9944-5D23D7DA4E94}" destId="{6DFC4326-73A4-43E9-9843-B2F6A964472D}" srcOrd="0" destOrd="0" presId="urn:microsoft.com/office/officeart/2008/layout/LinedList"/>
    <dgm:cxn modelId="{BB99A0DE-0F16-41CA-9426-D54C016A7F82}" type="presParOf" srcId="{A095C848-A303-4BF6-9944-5D23D7DA4E94}" destId="{AE5D5432-5581-486D-9BD7-2EDC796CD925}" srcOrd="1" destOrd="0" presId="urn:microsoft.com/office/officeart/2008/layout/LinedList"/>
    <dgm:cxn modelId="{CA190119-A184-4E91-8005-1FE0F69FEE03}" type="presParOf" srcId="{221B48D8-7D40-4DB0-88A6-290136601F70}" destId="{9724FF8C-4B6C-4B6D-8C6C-514C87CF74D3}" srcOrd="6" destOrd="0" presId="urn:microsoft.com/office/officeart/2008/layout/LinedList"/>
    <dgm:cxn modelId="{6A1945F4-5F23-4FE5-9E3D-597F63999431}" type="presParOf" srcId="{221B48D8-7D40-4DB0-88A6-290136601F70}" destId="{F45972E5-9896-4835-A6F7-F79FB15527BC}" srcOrd="7" destOrd="0" presId="urn:microsoft.com/office/officeart/2008/layout/LinedList"/>
    <dgm:cxn modelId="{FB29FDB4-09C9-4CBC-A565-D430EAF70585}" type="presParOf" srcId="{F45972E5-9896-4835-A6F7-F79FB15527BC}" destId="{C235C653-D9D9-4E56-9517-4D7F54E24D09}" srcOrd="0" destOrd="0" presId="urn:microsoft.com/office/officeart/2008/layout/LinedList"/>
    <dgm:cxn modelId="{475CE874-F657-4156-8369-3CFA63385663}" type="presParOf" srcId="{F45972E5-9896-4835-A6F7-F79FB15527BC}" destId="{59205B9B-A6E7-4285-8BC5-28340700093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D7E35C-089D-4484-9A21-5550048E4F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C4277D-ED2B-4736-BE72-2506B38DAB26}">
      <dgm:prSet custT="1"/>
      <dgm:spPr/>
      <dgm:t>
        <a:bodyPr/>
        <a:lstStyle/>
        <a:p>
          <a:pPr>
            <a:lnSpc>
              <a:spcPct val="100000"/>
            </a:lnSpc>
          </a:pPr>
          <a:r>
            <a:rPr lang="en-GB" sz="1050" dirty="0"/>
            <a:t>The central focus of the paper is on "edge unlearning" in the context of Graph Neural Networks (GNNs). </a:t>
          </a:r>
          <a:endParaRPr lang="en-US" sz="1050" dirty="0">
            <a:latin typeface="Posterama"/>
          </a:endParaRPr>
        </a:p>
      </dgm:t>
    </dgm:pt>
    <dgm:pt modelId="{749049D2-A6B8-412D-99C1-699016AE52A8}" type="parTrans" cxnId="{A9911C30-F0CD-4964-9FE0-5BB2338C709B}">
      <dgm:prSet/>
      <dgm:spPr/>
      <dgm:t>
        <a:bodyPr/>
        <a:lstStyle/>
        <a:p>
          <a:endParaRPr lang="en-US"/>
        </a:p>
      </dgm:t>
    </dgm:pt>
    <dgm:pt modelId="{13C4C1C7-168B-4DA0-8705-0FDD7E57599A}" type="sibTrans" cxnId="{A9911C30-F0CD-4964-9FE0-5BB2338C709B}">
      <dgm:prSet/>
      <dgm:spPr/>
      <dgm:t>
        <a:bodyPr/>
        <a:lstStyle/>
        <a:p>
          <a:endParaRPr lang="en-US"/>
        </a:p>
      </dgm:t>
    </dgm:pt>
    <dgm:pt modelId="{819BE199-75D2-4B68-B608-C9C9589ABF0D}">
      <dgm:prSet custT="1"/>
      <dgm:spPr/>
      <dgm:t>
        <a:bodyPr/>
        <a:lstStyle/>
        <a:p>
          <a:pPr>
            <a:lnSpc>
              <a:spcPct val="100000"/>
            </a:lnSpc>
          </a:pPr>
          <a:r>
            <a:rPr lang="en-GB" sz="1100" i="1" dirty="0"/>
            <a:t>In this paper, we study Graph Neural Networks (GNNs) as the target model and edge removal as the unlearning request.</a:t>
          </a:r>
          <a:r>
            <a:rPr lang="en-GB" sz="1600" i="1" dirty="0"/>
            <a:t> </a:t>
          </a:r>
          <a:endParaRPr lang="en-US" sz="1600" dirty="0"/>
        </a:p>
      </dgm:t>
    </dgm:pt>
    <dgm:pt modelId="{34946AC6-4D72-4B63-9B44-EA42C2603EF4}" type="parTrans" cxnId="{14471919-27E8-4EEA-819E-B6542E0FA53E}">
      <dgm:prSet/>
      <dgm:spPr/>
      <dgm:t>
        <a:bodyPr/>
        <a:lstStyle/>
        <a:p>
          <a:endParaRPr lang="en-US"/>
        </a:p>
      </dgm:t>
    </dgm:pt>
    <dgm:pt modelId="{78AB9BA2-F448-45C2-8B62-592B40E0E778}" type="sibTrans" cxnId="{14471919-27E8-4EEA-819E-B6542E0FA53E}">
      <dgm:prSet/>
      <dgm:spPr/>
      <dgm:t>
        <a:bodyPr/>
        <a:lstStyle/>
        <a:p>
          <a:endParaRPr lang="en-US"/>
        </a:p>
      </dgm:t>
    </dgm:pt>
    <dgm:pt modelId="{A9F6C0D8-16D5-474E-815A-73E915ADC12A}">
      <dgm:prSet phldr="0" custT="1"/>
      <dgm:spPr/>
      <dgm:t>
        <a:bodyPr/>
        <a:lstStyle/>
        <a:p>
          <a:pPr>
            <a:lnSpc>
              <a:spcPct val="100000"/>
            </a:lnSpc>
          </a:pPr>
          <a:r>
            <a:rPr lang="en-GB" sz="1100" dirty="0"/>
            <a:t>Edge unlearning entails the removal of specific edges from a GNN model trained on a graph, without the computationally expensive process of retraining the entire model. This is particularly challenging due to the inherent correlations between edges in graph data.</a:t>
          </a:r>
        </a:p>
      </dgm:t>
    </dgm:pt>
    <dgm:pt modelId="{B7BCBA37-7C02-47D9-9284-5FAB38364BE6}" type="parTrans" cxnId="{CFB41FCC-A682-45F7-A25F-6ABDDD2BD9B2}">
      <dgm:prSet/>
      <dgm:spPr/>
      <dgm:t>
        <a:bodyPr/>
        <a:lstStyle/>
        <a:p>
          <a:endParaRPr lang="en-IN"/>
        </a:p>
      </dgm:t>
    </dgm:pt>
    <dgm:pt modelId="{D9AE06EF-FAF3-4BF3-92A6-79A1B590C351}" type="sibTrans" cxnId="{CFB41FCC-A682-45F7-A25F-6ABDDD2BD9B2}">
      <dgm:prSet/>
      <dgm:spPr/>
      <dgm:t>
        <a:bodyPr/>
        <a:lstStyle/>
        <a:p>
          <a:endParaRPr lang="en-IN"/>
        </a:p>
      </dgm:t>
    </dgm:pt>
    <dgm:pt modelId="{C011D34C-1FA4-4FDF-98C1-698E5ADCEA8B}" type="pres">
      <dgm:prSet presAssocID="{06D7E35C-089D-4484-9A21-5550048E4FA6}" presName="root" presStyleCnt="0">
        <dgm:presLayoutVars>
          <dgm:dir/>
          <dgm:resizeHandles val="exact"/>
        </dgm:presLayoutVars>
      </dgm:prSet>
      <dgm:spPr/>
    </dgm:pt>
    <dgm:pt modelId="{2F1F9C30-76FA-43B4-A0E3-822DC8B5937D}" type="pres">
      <dgm:prSet presAssocID="{B3C4277D-ED2B-4736-BE72-2506B38DAB26}" presName="compNode" presStyleCnt="0"/>
      <dgm:spPr/>
    </dgm:pt>
    <dgm:pt modelId="{7984F7C0-CDB4-4192-9F29-1593D2DB6339}" type="pres">
      <dgm:prSet presAssocID="{B3C4277D-ED2B-4736-BE72-2506B38DAB26}" presName="bgRect" presStyleLbl="bgShp" presStyleIdx="0" presStyleCnt="3"/>
      <dgm:spPr/>
    </dgm:pt>
    <dgm:pt modelId="{BD574EEF-12AB-40B4-B26D-E2A5E40B192B}" type="pres">
      <dgm:prSet presAssocID="{B3C4277D-ED2B-4736-BE72-2506B38DAB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FEA5360-6413-4FA3-9F3C-590C8B681ACD}" type="pres">
      <dgm:prSet presAssocID="{B3C4277D-ED2B-4736-BE72-2506B38DAB26}" presName="spaceRect" presStyleCnt="0"/>
      <dgm:spPr/>
    </dgm:pt>
    <dgm:pt modelId="{EED90A8B-A47B-4C5D-8B30-507E0CA867CE}" type="pres">
      <dgm:prSet presAssocID="{B3C4277D-ED2B-4736-BE72-2506B38DAB26}" presName="parTx" presStyleLbl="revTx" presStyleIdx="0" presStyleCnt="3" custScaleY="77975">
        <dgm:presLayoutVars>
          <dgm:chMax val="0"/>
          <dgm:chPref val="0"/>
        </dgm:presLayoutVars>
      </dgm:prSet>
      <dgm:spPr/>
    </dgm:pt>
    <dgm:pt modelId="{43B200E0-C8E2-41CB-8AEE-2994FF697430}" type="pres">
      <dgm:prSet presAssocID="{13C4C1C7-168B-4DA0-8705-0FDD7E57599A}" presName="sibTrans" presStyleCnt="0"/>
      <dgm:spPr/>
    </dgm:pt>
    <dgm:pt modelId="{CCD9B6DA-7D46-494F-8DD2-A397F4DEC606}" type="pres">
      <dgm:prSet presAssocID="{A9F6C0D8-16D5-474E-815A-73E915ADC12A}" presName="compNode" presStyleCnt="0"/>
      <dgm:spPr/>
    </dgm:pt>
    <dgm:pt modelId="{8B533A67-B9F0-413F-9C9A-D47CA832A5F8}" type="pres">
      <dgm:prSet presAssocID="{A9F6C0D8-16D5-474E-815A-73E915ADC12A}" presName="bgRect" presStyleLbl="bgShp" presStyleIdx="1" presStyleCnt="3"/>
      <dgm:spPr/>
    </dgm:pt>
    <dgm:pt modelId="{A5BDAE90-296E-483F-8537-12D1D6045232}" type="pres">
      <dgm:prSet presAssocID="{A9F6C0D8-16D5-474E-815A-73E915ADC12A}" presName="iconRect" presStyleLbl="node1" presStyleIdx="1" presStyleCnt="3"/>
      <dgm:spPr/>
    </dgm:pt>
    <dgm:pt modelId="{E0BB0E97-45C6-4E99-9195-3FF1AB3DC4F4}" type="pres">
      <dgm:prSet presAssocID="{A9F6C0D8-16D5-474E-815A-73E915ADC12A}" presName="spaceRect" presStyleCnt="0"/>
      <dgm:spPr/>
    </dgm:pt>
    <dgm:pt modelId="{1D1C5544-ACAB-4D4A-91B3-D5AD55EDB21E}" type="pres">
      <dgm:prSet presAssocID="{A9F6C0D8-16D5-474E-815A-73E915ADC12A}" presName="parTx" presStyleLbl="revTx" presStyleIdx="1" presStyleCnt="3">
        <dgm:presLayoutVars>
          <dgm:chMax val="0"/>
          <dgm:chPref val="0"/>
        </dgm:presLayoutVars>
      </dgm:prSet>
      <dgm:spPr/>
    </dgm:pt>
    <dgm:pt modelId="{00AA5DC6-8E5B-4C14-BC85-631E70B8F039}" type="pres">
      <dgm:prSet presAssocID="{D9AE06EF-FAF3-4BF3-92A6-79A1B590C351}" presName="sibTrans" presStyleCnt="0"/>
      <dgm:spPr/>
    </dgm:pt>
    <dgm:pt modelId="{895037AF-090E-4F16-910F-F38AD78ECD9E}" type="pres">
      <dgm:prSet presAssocID="{819BE199-75D2-4B68-B608-C9C9589ABF0D}" presName="compNode" presStyleCnt="0"/>
      <dgm:spPr/>
    </dgm:pt>
    <dgm:pt modelId="{824584AF-9BF6-404F-A737-0C06218DF881}" type="pres">
      <dgm:prSet presAssocID="{819BE199-75D2-4B68-B608-C9C9589ABF0D}" presName="bgRect" presStyleLbl="bgShp" presStyleIdx="2" presStyleCnt="3"/>
      <dgm:spPr/>
    </dgm:pt>
    <dgm:pt modelId="{34B992D8-5AE2-4897-B395-5BE25BF6509D}" type="pres">
      <dgm:prSet presAssocID="{819BE199-75D2-4B68-B608-C9C9589ABF0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FABA48DD-59B9-4E22-9D49-CA58D999600B}" type="pres">
      <dgm:prSet presAssocID="{819BE199-75D2-4B68-B608-C9C9589ABF0D}" presName="spaceRect" presStyleCnt="0"/>
      <dgm:spPr/>
    </dgm:pt>
    <dgm:pt modelId="{3277B137-2FFD-42CF-B2C0-89B45CC87305}" type="pres">
      <dgm:prSet presAssocID="{819BE199-75D2-4B68-B608-C9C9589ABF0D}" presName="parTx" presStyleLbl="revTx" presStyleIdx="2" presStyleCnt="3">
        <dgm:presLayoutVars>
          <dgm:chMax val="0"/>
          <dgm:chPref val="0"/>
        </dgm:presLayoutVars>
      </dgm:prSet>
      <dgm:spPr/>
    </dgm:pt>
  </dgm:ptLst>
  <dgm:cxnLst>
    <dgm:cxn modelId="{B3B09C0C-6E91-4EB6-89EC-37F862967D21}" type="presOf" srcId="{B3C4277D-ED2B-4736-BE72-2506B38DAB26}" destId="{EED90A8B-A47B-4C5D-8B30-507E0CA867CE}" srcOrd="0" destOrd="0" presId="urn:microsoft.com/office/officeart/2018/2/layout/IconVerticalSolidList"/>
    <dgm:cxn modelId="{14471919-27E8-4EEA-819E-B6542E0FA53E}" srcId="{06D7E35C-089D-4484-9A21-5550048E4FA6}" destId="{819BE199-75D2-4B68-B608-C9C9589ABF0D}" srcOrd="2" destOrd="0" parTransId="{34946AC6-4D72-4B63-9B44-EA42C2603EF4}" sibTransId="{78AB9BA2-F448-45C2-8B62-592B40E0E778}"/>
    <dgm:cxn modelId="{A9911C30-F0CD-4964-9FE0-5BB2338C709B}" srcId="{06D7E35C-089D-4484-9A21-5550048E4FA6}" destId="{B3C4277D-ED2B-4736-BE72-2506B38DAB26}" srcOrd="0" destOrd="0" parTransId="{749049D2-A6B8-412D-99C1-699016AE52A8}" sibTransId="{13C4C1C7-168B-4DA0-8705-0FDD7E57599A}"/>
    <dgm:cxn modelId="{650658A1-2F7A-4C33-AB63-E41B36D465BE}" type="presOf" srcId="{A9F6C0D8-16D5-474E-815A-73E915ADC12A}" destId="{1D1C5544-ACAB-4D4A-91B3-D5AD55EDB21E}" srcOrd="0" destOrd="0" presId="urn:microsoft.com/office/officeart/2018/2/layout/IconVerticalSolidList"/>
    <dgm:cxn modelId="{CFB41FCC-A682-45F7-A25F-6ABDDD2BD9B2}" srcId="{06D7E35C-089D-4484-9A21-5550048E4FA6}" destId="{A9F6C0D8-16D5-474E-815A-73E915ADC12A}" srcOrd="1" destOrd="0" parTransId="{B7BCBA37-7C02-47D9-9284-5FAB38364BE6}" sibTransId="{D9AE06EF-FAF3-4BF3-92A6-79A1B590C351}"/>
    <dgm:cxn modelId="{4E7CCCD8-35D1-425C-8AAA-B6342ECCDDEB}" type="presOf" srcId="{819BE199-75D2-4B68-B608-C9C9589ABF0D}" destId="{3277B137-2FFD-42CF-B2C0-89B45CC87305}" srcOrd="0" destOrd="0" presId="urn:microsoft.com/office/officeart/2018/2/layout/IconVerticalSolidList"/>
    <dgm:cxn modelId="{962705DC-F477-4CC9-8FE1-CCAA2DAB7F60}" type="presOf" srcId="{06D7E35C-089D-4484-9A21-5550048E4FA6}" destId="{C011D34C-1FA4-4FDF-98C1-698E5ADCEA8B}" srcOrd="0" destOrd="0" presId="urn:microsoft.com/office/officeart/2018/2/layout/IconVerticalSolidList"/>
    <dgm:cxn modelId="{4314F6C7-D1BB-42BA-9C9A-3BC88FE072E8}" type="presParOf" srcId="{C011D34C-1FA4-4FDF-98C1-698E5ADCEA8B}" destId="{2F1F9C30-76FA-43B4-A0E3-822DC8B5937D}" srcOrd="0" destOrd="0" presId="urn:microsoft.com/office/officeart/2018/2/layout/IconVerticalSolidList"/>
    <dgm:cxn modelId="{881B8386-74F1-4AE8-BFEA-4BA201B8E398}" type="presParOf" srcId="{2F1F9C30-76FA-43B4-A0E3-822DC8B5937D}" destId="{7984F7C0-CDB4-4192-9F29-1593D2DB6339}" srcOrd="0" destOrd="0" presId="urn:microsoft.com/office/officeart/2018/2/layout/IconVerticalSolidList"/>
    <dgm:cxn modelId="{1EE37AD0-94E3-49F7-87DF-E5812D8823B9}" type="presParOf" srcId="{2F1F9C30-76FA-43B4-A0E3-822DC8B5937D}" destId="{BD574EEF-12AB-40B4-B26D-E2A5E40B192B}" srcOrd="1" destOrd="0" presId="urn:microsoft.com/office/officeart/2018/2/layout/IconVerticalSolidList"/>
    <dgm:cxn modelId="{F1F75192-3CA8-485E-AEEB-C57F58199EC1}" type="presParOf" srcId="{2F1F9C30-76FA-43B4-A0E3-822DC8B5937D}" destId="{3FEA5360-6413-4FA3-9F3C-590C8B681ACD}" srcOrd="2" destOrd="0" presId="urn:microsoft.com/office/officeart/2018/2/layout/IconVerticalSolidList"/>
    <dgm:cxn modelId="{8F6B2DEB-6449-4B71-AEE8-EE34C478F833}" type="presParOf" srcId="{2F1F9C30-76FA-43B4-A0E3-822DC8B5937D}" destId="{EED90A8B-A47B-4C5D-8B30-507E0CA867CE}" srcOrd="3" destOrd="0" presId="urn:microsoft.com/office/officeart/2018/2/layout/IconVerticalSolidList"/>
    <dgm:cxn modelId="{832B3E0E-C40C-4839-B6F4-8A0778108A0E}" type="presParOf" srcId="{C011D34C-1FA4-4FDF-98C1-698E5ADCEA8B}" destId="{43B200E0-C8E2-41CB-8AEE-2994FF697430}" srcOrd="1" destOrd="0" presId="urn:microsoft.com/office/officeart/2018/2/layout/IconVerticalSolidList"/>
    <dgm:cxn modelId="{5BF6AF29-F0A6-4D03-BF83-4A4B91C4C419}" type="presParOf" srcId="{C011D34C-1FA4-4FDF-98C1-698E5ADCEA8B}" destId="{CCD9B6DA-7D46-494F-8DD2-A397F4DEC606}" srcOrd="2" destOrd="0" presId="urn:microsoft.com/office/officeart/2018/2/layout/IconVerticalSolidList"/>
    <dgm:cxn modelId="{2B5F6C8E-AF44-47E6-B06C-59B95FDAD2E1}" type="presParOf" srcId="{CCD9B6DA-7D46-494F-8DD2-A397F4DEC606}" destId="{8B533A67-B9F0-413F-9C9A-D47CA832A5F8}" srcOrd="0" destOrd="0" presId="urn:microsoft.com/office/officeart/2018/2/layout/IconVerticalSolidList"/>
    <dgm:cxn modelId="{447BDD3E-4F85-4866-8742-AED873DD87E7}" type="presParOf" srcId="{CCD9B6DA-7D46-494F-8DD2-A397F4DEC606}" destId="{A5BDAE90-296E-483F-8537-12D1D6045232}" srcOrd="1" destOrd="0" presId="urn:microsoft.com/office/officeart/2018/2/layout/IconVerticalSolidList"/>
    <dgm:cxn modelId="{6882F7CB-943C-40B0-8431-DE72B31FA4CA}" type="presParOf" srcId="{CCD9B6DA-7D46-494F-8DD2-A397F4DEC606}" destId="{E0BB0E97-45C6-4E99-9195-3FF1AB3DC4F4}" srcOrd="2" destOrd="0" presId="urn:microsoft.com/office/officeart/2018/2/layout/IconVerticalSolidList"/>
    <dgm:cxn modelId="{5DB1548B-5373-47E3-98B6-C35CFAFCA989}" type="presParOf" srcId="{CCD9B6DA-7D46-494F-8DD2-A397F4DEC606}" destId="{1D1C5544-ACAB-4D4A-91B3-D5AD55EDB21E}" srcOrd="3" destOrd="0" presId="urn:microsoft.com/office/officeart/2018/2/layout/IconVerticalSolidList"/>
    <dgm:cxn modelId="{DEE0C245-B9BB-4EB1-927A-8EBB398A2F51}" type="presParOf" srcId="{C011D34C-1FA4-4FDF-98C1-698E5ADCEA8B}" destId="{00AA5DC6-8E5B-4C14-BC85-631E70B8F039}" srcOrd="3" destOrd="0" presId="urn:microsoft.com/office/officeart/2018/2/layout/IconVerticalSolidList"/>
    <dgm:cxn modelId="{69608424-6B61-4C36-A61E-17EB1D12C098}" type="presParOf" srcId="{C011D34C-1FA4-4FDF-98C1-698E5ADCEA8B}" destId="{895037AF-090E-4F16-910F-F38AD78ECD9E}" srcOrd="4" destOrd="0" presId="urn:microsoft.com/office/officeart/2018/2/layout/IconVerticalSolidList"/>
    <dgm:cxn modelId="{3C54D31F-6D23-4740-B216-9DEA38F34FED}" type="presParOf" srcId="{895037AF-090E-4F16-910F-F38AD78ECD9E}" destId="{824584AF-9BF6-404F-A737-0C06218DF881}" srcOrd="0" destOrd="0" presId="urn:microsoft.com/office/officeart/2018/2/layout/IconVerticalSolidList"/>
    <dgm:cxn modelId="{9C5A6635-E455-4879-97C6-5913DA173A43}" type="presParOf" srcId="{895037AF-090E-4F16-910F-F38AD78ECD9E}" destId="{34B992D8-5AE2-4897-B395-5BE25BF6509D}" srcOrd="1" destOrd="0" presId="urn:microsoft.com/office/officeart/2018/2/layout/IconVerticalSolidList"/>
    <dgm:cxn modelId="{7C97C3CF-BEB2-4BA1-AC15-64EEF1F3472D}" type="presParOf" srcId="{895037AF-090E-4F16-910F-F38AD78ECD9E}" destId="{FABA48DD-59B9-4E22-9D49-CA58D999600B}" srcOrd="2" destOrd="0" presId="urn:microsoft.com/office/officeart/2018/2/layout/IconVerticalSolidList"/>
    <dgm:cxn modelId="{38224B91-FC87-4757-9EFF-0CA13747DE57}" type="presParOf" srcId="{895037AF-090E-4F16-910F-F38AD78ECD9E}" destId="{3277B137-2FFD-42CF-B2C0-89B45CC873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2E6917-6944-4A40-A65C-EA1B136EE48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6A02C45-08C6-4DED-8931-9F677CBFD766}">
      <dgm:prSet custT="1"/>
      <dgm:spPr/>
      <dgm:t>
        <a:bodyPr/>
        <a:lstStyle/>
        <a:p>
          <a:pPr>
            <a:lnSpc>
              <a:spcPct val="100000"/>
            </a:lnSpc>
          </a:pPr>
          <a:r>
            <a:rPr lang="en-GB" sz="1200" dirty="0"/>
            <a:t>Naively erasing edges from a GNN model by fully retraining can be excessively time-consuming, particularly for complex GNN models trained on large graphs. </a:t>
          </a:r>
          <a:endParaRPr lang="en-US" sz="1200" dirty="0"/>
        </a:p>
      </dgm:t>
    </dgm:pt>
    <dgm:pt modelId="{5B6D69E8-BFDC-4921-8411-2434ED89F990}" type="parTrans" cxnId="{576ACEA5-E2EB-4F38-8F95-D682A3734876}">
      <dgm:prSet/>
      <dgm:spPr/>
      <dgm:t>
        <a:bodyPr/>
        <a:lstStyle/>
        <a:p>
          <a:endParaRPr lang="en-US"/>
        </a:p>
      </dgm:t>
    </dgm:pt>
    <dgm:pt modelId="{DC091D24-23AC-43C7-8B52-ABBADAE5D01D}" type="sibTrans" cxnId="{576ACEA5-E2EB-4F38-8F95-D682A3734876}">
      <dgm:prSet/>
      <dgm:spPr/>
      <dgm:t>
        <a:bodyPr/>
        <a:lstStyle/>
        <a:p>
          <a:endParaRPr lang="en-US"/>
        </a:p>
      </dgm:t>
    </dgm:pt>
    <dgm:pt modelId="{9B92C5E3-E7AD-43B8-9827-2C940D9D73A4}">
      <dgm:prSet custT="1"/>
      <dgm:spPr/>
      <dgm:t>
        <a:bodyPr/>
        <a:lstStyle/>
        <a:p>
          <a:pPr>
            <a:lnSpc>
              <a:spcPct val="100000"/>
            </a:lnSpc>
          </a:pPr>
          <a:r>
            <a:rPr lang="en-GB" sz="1200" dirty="0"/>
            <a:t>As a result, recent efforts have focused on developing efficient methods for exact unlearning as well as approximate unlearning specifically tailored for GNNs.</a:t>
          </a:r>
          <a:endParaRPr lang="en-US" sz="1200" dirty="0"/>
        </a:p>
      </dgm:t>
    </dgm:pt>
    <dgm:pt modelId="{EA9238E6-F359-402A-9AA0-4E0FF81991B3}" type="parTrans" cxnId="{F686953C-8A96-4CBC-A225-B697B9AB8A8D}">
      <dgm:prSet/>
      <dgm:spPr/>
      <dgm:t>
        <a:bodyPr/>
        <a:lstStyle/>
        <a:p>
          <a:endParaRPr lang="en-US"/>
        </a:p>
      </dgm:t>
    </dgm:pt>
    <dgm:pt modelId="{7DC6B3A0-CCB5-4FE2-ADF8-3540EED2707E}" type="sibTrans" cxnId="{F686953C-8A96-4CBC-A225-B697B9AB8A8D}">
      <dgm:prSet/>
      <dgm:spPr/>
      <dgm:t>
        <a:bodyPr/>
        <a:lstStyle/>
        <a:p>
          <a:endParaRPr lang="en-US"/>
        </a:p>
      </dgm:t>
    </dgm:pt>
    <dgm:pt modelId="{5C8E5372-72CA-4121-A072-98D6874B5184}" type="pres">
      <dgm:prSet presAssocID="{262E6917-6944-4A40-A65C-EA1B136EE48F}" presName="root" presStyleCnt="0">
        <dgm:presLayoutVars>
          <dgm:dir/>
          <dgm:resizeHandles val="exact"/>
        </dgm:presLayoutVars>
      </dgm:prSet>
      <dgm:spPr/>
    </dgm:pt>
    <dgm:pt modelId="{AABD237A-74DB-40F1-A86C-4BDF52464412}" type="pres">
      <dgm:prSet presAssocID="{F6A02C45-08C6-4DED-8931-9F677CBFD766}" presName="compNode" presStyleCnt="0"/>
      <dgm:spPr/>
    </dgm:pt>
    <dgm:pt modelId="{9BC53E12-C483-4756-A562-E4C95E46CCCD}" type="pres">
      <dgm:prSet presAssocID="{F6A02C45-08C6-4DED-8931-9F677CBFD766}" presName="bgRect" presStyleLbl="bgShp" presStyleIdx="0" presStyleCnt="2"/>
      <dgm:spPr/>
    </dgm:pt>
    <dgm:pt modelId="{38E2CDE9-EA39-475E-85A9-69970693844E}" type="pres">
      <dgm:prSet presAssocID="{F6A02C45-08C6-4DED-8931-9F677CBFD7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2C8C2872-02FD-4F9E-973E-FC8218BFE6C4}" type="pres">
      <dgm:prSet presAssocID="{F6A02C45-08C6-4DED-8931-9F677CBFD766}" presName="spaceRect" presStyleCnt="0"/>
      <dgm:spPr/>
    </dgm:pt>
    <dgm:pt modelId="{0CC53646-0015-4C7E-9C00-F912379C76AF}" type="pres">
      <dgm:prSet presAssocID="{F6A02C45-08C6-4DED-8931-9F677CBFD766}" presName="parTx" presStyleLbl="revTx" presStyleIdx="0" presStyleCnt="2">
        <dgm:presLayoutVars>
          <dgm:chMax val="0"/>
          <dgm:chPref val="0"/>
        </dgm:presLayoutVars>
      </dgm:prSet>
      <dgm:spPr/>
    </dgm:pt>
    <dgm:pt modelId="{D57F6A74-8A96-4347-A6D4-A3002667F280}" type="pres">
      <dgm:prSet presAssocID="{DC091D24-23AC-43C7-8B52-ABBADAE5D01D}" presName="sibTrans" presStyleCnt="0"/>
      <dgm:spPr/>
    </dgm:pt>
    <dgm:pt modelId="{E5A7EDE2-F505-48DA-9D83-C8B3951119EF}" type="pres">
      <dgm:prSet presAssocID="{9B92C5E3-E7AD-43B8-9827-2C940D9D73A4}" presName="compNode" presStyleCnt="0"/>
      <dgm:spPr/>
    </dgm:pt>
    <dgm:pt modelId="{2F3E5A1B-E118-43CE-A40B-FD3D1F20FE47}" type="pres">
      <dgm:prSet presAssocID="{9B92C5E3-E7AD-43B8-9827-2C940D9D73A4}" presName="bgRect" presStyleLbl="bgShp" presStyleIdx="1" presStyleCnt="2"/>
      <dgm:spPr/>
    </dgm:pt>
    <dgm:pt modelId="{A9DB1967-0DD2-436E-8CA3-E38036BA1DFF}" type="pres">
      <dgm:prSet presAssocID="{9B92C5E3-E7AD-43B8-9827-2C940D9D73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6909D82-DF3E-47B0-845C-B2A923640124}" type="pres">
      <dgm:prSet presAssocID="{9B92C5E3-E7AD-43B8-9827-2C940D9D73A4}" presName="spaceRect" presStyleCnt="0"/>
      <dgm:spPr/>
    </dgm:pt>
    <dgm:pt modelId="{7062E466-84EB-4FE4-8935-69E9439FDB80}" type="pres">
      <dgm:prSet presAssocID="{9B92C5E3-E7AD-43B8-9827-2C940D9D73A4}" presName="parTx" presStyleLbl="revTx" presStyleIdx="1" presStyleCnt="2">
        <dgm:presLayoutVars>
          <dgm:chMax val="0"/>
          <dgm:chPref val="0"/>
        </dgm:presLayoutVars>
      </dgm:prSet>
      <dgm:spPr/>
    </dgm:pt>
  </dgm:ptLst>
  <dgm:cxnLst>
    <dgm:cxn modelId="{F686953C-8A96-4CBC-A225-B697B9AB8A8D}" srcId="{262E6917-6944-4A40-A65C-EA1B136EE48F}" destId="{9B92C5E3-E7AD-43B8-9827-2C940D9D73A4}" srcOrd="1" destOrd="0" parTransId="{EA9238E6-F359-402A-9AA0-4E0FF81991B3}" sibTransId="{7DC6B3A0-CCB5-4FE2-ADF8-3540EED2707E}"/>
    <dgm:cxn modelId="{DBFC5DA2-6BD6-4CF2-932C-C9172D9E487F}" type="presOf" srcId="{262E6917-6944-4A40-A65C-EA1B136EE48F}" destId="{5C8E5372-72CA-4121-A072-98D6874B5184}" srcOrd="0" destOrd="0" presId="urn:microsoft.com/office/officeart/2018/2/layout/IconVerticalSolidList"/>
    <dgm:cxn modelId="{576ACEA5-E2EB-4F38-8F95-D682A3734876}" srcId="{262E6917-6944-4A40-A65C-EA1B136EE48F}" destId="{F6A02C45-08C6-4DED-8931-9F677CBFD766}" srcOrd="0" destOrd="0" parTransId="{5B6D69E8-BFDC-4921-8411-2434ED89F990}" sibTransId="{DC091D24-23AC-43C7-8B52-ABBADAE5D01D}"/>
    <dgm:cxn modelId="{D50641BF-BCCB-44EA-B0FB-55AFA718B265}" type="presOf" srcId="{9B92C5E3-E7AD-43B8-9827-2C940D9D73A4}" destId="{7062E466-84EB-4FE4-8935-69E9439FDB80}" srcOrd="0" destOrd="0" presId="urn:microsoft.com/office/officeart/2018/2/layout/IconVerticalSolidList"/>
    <dgm:cxn modelId="{293771F4-C6EF-4A58-BC80-BD8C492C6CF3}" type="presOf" srcId="{F6A02C45-08C6-4DED-8931-9F677CBFD766}" destId="{0CC53646-0015-4C7E-9C00-F912379C76AF}" srcOrd="0" destOrd="0" presId="urn:microsoft.com/office/officeart/2018/2/layout/IconVerticalSolidList"/>
    <dgm:cxn modelId="{4104A906-C0FD-451A-A4EB-A93A54853166}" type="presParOf" srcId="{5C8E5372-72CA-4121-A072-98D6874B5184}" destId="{AABD237A-74DB-40F1-A86C-4BDF52464412}" srcOrd="0" destOrd="0" presId="urn:microsoft.com/office/officeart/2018/2/layout/IconVerticalSolidList"/>
    <dgm:cxn modelId="{84C4EF86-93E0-4EBD-BC1A-8743ED30B6B4}" type="presParOf" srcId="{AABD237A-74DB-40F1-A86C-4BDF52464412}" destId="{9BC53E12-C483-4756-A562-E4C95E46CCCD}" srcOrd="0" destOrd="0" presId="urn:microsoft.com/office/officeart/2018/2/layout/IconVerticalSolidList"/>
    <dgm:cxn modelId="{9C5A8A1D-349D-4D71-B4EA-50CED771FD97}" type="presParOf" srcId="{AABD237A-74DB-40F1-A86C-4BDF52464412}" destId="{38E2CDE9-EA39-475E-85A9-69970693844E}" srcOrd="1" destOrd="0" presId="urn:microsoft.com/office/officeart/2018/2/layout/IconVerticalSolidList"/>
    <dgm:cxn modelId="{72CC96FC-3815-461E-A4C2-E004F0E9E3DA}" type="presParOf" srcId="{AABD237A-74DB-40F1-A86C-4BDF52464412}" destId="{2C8C2872-02FD-4F9E-973E-FC8218BFE6C4}" srcOrd="2" destOrd="0" presId="urn:microsoft.com/office/officeart/2018/2/layout/IconVerticalSolidList"/>
    <dgm:cxn modelId="{25FF1243-14DB-4232-998E-13104039ED87}" type="presParOf" srcId="{AABD237A-74DB-40F1-A86C-4BDF52464412}" destId="{0CC53646-0015-4C7E-9C00-F912379C76AF}" srcOrd="3" destOrd="0" presId="urn:microsoft.com/office/officeart/2018/2/layout/IconVerticalSolidList"/>
    <dgm:cxn modelId="{246A92CA-5A51-49B0-8E2E-BE4AB8BB6A32}" type="presParOf" srcId="{5C8E5372-72CA-4121-A072-98D6874B5184}" destId="{D57F6A74-8A96-4347-A6D4-A3002667F280}" srcOrd="1" destOrd="0" presId="urn:microsoft.com/office/officeart/2018/2/layout/IconVerticalSolidList"/>
    <dgm:cxn modelId="{0A88DFF2-45FF-48D4-B0F2-DD3E58D391B0}" type="presParOf" srcId="{5C8E5372-72CA-4121-A072-98D6874B5184}" destId="{E5A7EDE2-F505-48DA-9D83-C8B3951119EF}" srcOrd="2" destOrd="0" presId="urn:microsoft.com/office/officeart/2018/2/layout/IconVerticalSolidList"/>
    <dgm:cxn modelId="{DFC9E1B2-D52B-4C65-9540-B34F582B4A06}" type="presParOf" srcId="{E5A7EDE2-F505-48DA-9D83-C8B3951119EF}" destId="{2F3E5A1B-E118-43CE-A40B-FD3D1F20FE47}" srcOrd="0" destOrd="0" presId="urn:microsoft.com/office/officeart/2018/2/layout/IconVerticalSolidList"/>
    <dgm:cxn modelId="{61344760-22E8-4993-80AC-D447E75EE99C}" type="presParOf" srcId="{E5A7EDE2-F505-48DA-9D83-C8B3951119EF}" destId="{A9DB1967-0DD2-436E-8CA3-E38036BA1DFF}" srcOrd="1" destOrd="0" presId="urn:microsoft.com/office/officeart/2018/2/layout/IconVerticalSolidList"/>
    <dgm:cxn modelId="{7F5AB872-8F7C-4DC4-89AD-BC5436C5F24B}" type="presParOf" srcId="{E5A7EDE2-F505-48DA-9D83-C8B3951119EF}" destId="{B6909D82-DF3E-47B0-845C-B2A923640124}" srcOrd="2" destOrd="0" presId="urn:microsoft.com/office/officeart/2018/2/layout/IconVerticalSolidList"/>
    <dgm:cxn modelId="{92276DC3-39F9-4EE4-8889-82AACE5A3A40}" type="presParOf" srcId="{E5A7EDE2-F505-48DA-9D83-C8B3951119EF}" destId="{7062E466-84EB-4FE4-8935-69E9439FD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A67893-1C63-4F35-B86F-766DCCD57E2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05E4300-6869-4F66-89F8-2A9AC3D0ACDC}">
      <dgm:prSet/>
      <dgm:spPr/>
      <dgm:t>
        <a:bodyPr/>
        <a:lstStyle/>
        <a:p>
          <a:pPr>
            <a:defRPr cap="all"/>
          </a:pPr>
          <a:r>
            <a:rPr lang="en-GB" dirty="0">
              <a:latin typeface="Posterama"/>
            </a:rPr>
            <a:t> </a:t>
          </a:r>
          <a:r>
            <a:rPr lang="en-GB" dirty="0"/>
            <a:t>Edges in graphs are correlated, unlike independent data samples. </a:t>
          </a:r>
          <a:endParaRPr lang="en-US" dirty="0">
            <a:latin typeface="Posterama"/>
          </a:endParaRPr>
        </a:p>
      </dgm:t>
    </dgm:pt>
    <dgm:pt modelId="{EA916738-C770-4756-BB3F-C104A6565425}" type="parTrans" cxnId="{FBE62FAB-5E47-4CA4-AF34-011115C861BF}">
      <dgm:prSet/>
      <dgm:spPr/>
      <dgm:t>
        <a:bodyPr/>
        <a:lstStyle/>
        <a:p>
          <a:endParaRPr lang="en-US"/>
        </a:p>
      </dgm:t>
    </dgm:pt>
    <dgm:pt modelId="{05BF5928-128D-4FC6-A792-FA710387539C}" type="sibTrans" cxnId="{FBE62FAB-5E47-4CA4-AF34-011115C861BF}">
      <dgm:prSet/>
      <dgm:spPr/>
      <dgm:t>
        <a:bodyPr/>
        <a:lstStyle/>
        <a:p>
          <a:endParaRPr lang="en-US"/>
        </a:p>
      </dgm:t>
    </dgm:pt>
    <dgm:pt modelId="{D40E8461-E585-402B-A4F5-9515C11AD709}">
      <dgm:prSet/>
      <dgm:spPr/>
      <dgm:t>
        <a:bodyPr/>
        <a:lstStyle/>
        <a:p>
          <a:pPr>
            <a:defRPr cap="all"/>
          </a:pPr>
          <a:r>
            <a:rPr lang="en-GB" i="1" dirty="0"/>
            <a:t>Complex Data Dependency: </a:t>
          </a:r>
          <a:r>
            <a:rPr lang="en-GB" i="1" dirty="0">
              <a:latin typeface="Posterama"/>
            </a:rPr>
            <a:t>Issues with</a:t>
          </a:r>
          <a:r>
            <a:rPr lang="en-GB" dirty="0">
              <a:latin typeface="Posterama"/>
            </a:rPr>
            <a:t> complex</a:t>
          </a:r>
          <a:r>
            <a:rPr lang="en-GB" dirty="0"/>
            <a:t> edge correlations. Traditional </a:t>
          </a:r>
          <a:r>
            <a:rPr lang="en-GB" dirty="0">
              <a:latin typeface="Posterama"/>
            </a:rPr>
            <a:t>methods</a:t>
          </a:r>
          <a:r>
            <a:rPr lang="en-GB" dirty="0"/>
            <a:t> </a:t>
          </a:r>
          <a:r>
            <a:rPr lang="en-GB" dirty="0">
              <a:latin typeface="Posterama"/>
            </a:rPr>
            <a:t>are inadequate</a:t>
          </a:r>
          <a:r>
            <a:rPr lang="en-GB" dirty="0"/>
            <a:t> for addressing this challenge.</a:t>
          </a:r>
          <a:endParaRPr lang="en-US" dirty="0"/>
        </a:p>
      </dgm:t>
    </dgm:pt>
    <dgm:pt modelId="{9BE75147-0124-476B-8296-A2F7A7042D83}" type="parTrans" cxnId="{C7983AB0-8CF2-48B8-9833-9E909808F5E7}">
      <dgm:prSet/>
      <dgm:spPr/>
      <dgm:t>
        <a:bodyPr/>
        <a:lstStyle/>
        <a:p>
          <a:endParaRPr lang="en-US"/>
        </a:p>
      </dgm:t>
    </dgm:pt>
    <dgm:pt modelId="{EC70535D-8601-4AD6-9572-0E101076235C}" type="sibTrans" cxnId="{C7983AB0-8CF2-48B8-9833-9E909808F5E7}">
      <dgm:prSet/>
      <dgm:spPr/>
      <dgm:t>
        <a:bodyPr/>
        <a:lstStyle/>
        <a:p>
          <a:endParaRPr lang="en-US"/>
        </a:p>
      </dgm:t>
    </dgm:pt>
    <dgm:pt modelId="{EAB66016-06F9-4FE0-B6CC-6B308832FDD3}">
      <dgm:prSet/>
      <dgm:spPr/>
      <dgm:t>
        <a:bodyPr/>
        <a:lstStyle/>
        <a:p>
          <a:pPr>
            <a:defRPr cap="all"/>
          </a:pPr>
          <a:r>
            <a:rPr lang="en-GB" i="1" dirty="0"/>
            <a:t>Solution</a:t>
          </a:r>
          <a:r>
            <a:rPr lang="en-GB" i="1" dirty="0">
              <a:latin typeface="Posterama"/>
            </a:rPr>
            <a:t> -</a:t>
          </a:r>
          <a:r>
            <a:rPr lang="en-GB" i="1" dirty="0"/>
            <a:t> </a:t>
          </a:r>
          <a:r>
            <a:rPr lang="en-GB" dirty="0"/>
            <a:t>CEU </a:t>
          </a:r>
          <a:r>
            <a:rPr lang="en-GB" dirty="0">
              <a:latin typeface="Posterama"/>
            </a:rPr>
            <a:t>framework addresses</a:t>
          </a:r>
          <a:r>
            <a:rPr lang="en-GB" dirty="0"/>
            <a:t> these challenges effectively by considering edge correlations and ensuring complete data removal.</a:t>
          </a:r>
          <a:endParaRPr lang="en-US" dirty="0"/>
        </a:p>
      </dgm:t>
    </dgm:pt>
    <dgm:pt modelId="{117C9B7A-3700-4928-831A-CC1EC8E2962C}" type="parTrans" cxnId="{18BCE0F7-26C4-4F5C-A2E9-D09E3131180A}">
      <dgm:prSet/>
      <dgm:spPr/>
      <dgm:t>
        <a:bodyPr/>
        <a:lstStyle/>
        <a:p>
          <a:endParaRPr lang="en-US"/>
        </a:p>
      </dgm:t>
    </dgm:pt>
    <dgm:pt modelId="{DA38B39E-D9F0-4789-B0AF-270DBCE4ED84}" type="sibTrans" cxnId="{18BCE0F7-26C4-4F5C-A2E9-D09E3131180A}">
      <dgm:prSet/>
      <dgm:spPr/>
      <dgm:t>
        <a:bodyPr/>
        <a:lstStyle/>
        <a:p>
          <a:endParaRPr lang="en-US"/>
        </a:p>
      </dgm:t>
    </dgm:pt>
    <dgm:pt modelId="{18C82FDB-B30B-43D2-9CCD-94C5D67D9511}">
      <dgm:prSet phldr="0"/>
      <dgm:spPr/>
      <dgm:t>
        <a:bodyPr/>
        <a:lstStyle/>
        <a:p>
          <a:pPr rtl="0">
            <a:defRPr cap="all"/>
          </a:pPr>
          <a:r>
            <a:rPr lang="en-GB" dirty="0"/>
            <a:t>Risk</a:t>
          </a:r>
          <a:r>
            <a:rPr lang="en-GB" dirty="0">
              <a:latin typeface="Posterama"/>
            </a:rPr>
            <a:t> of incomplete</a:t>
          </a:r>
          <a:r>
            <a:rPr lang="en-GB" dirty="0"/>
            <a:t> removal due to unaccounted data dependencies. Consequence</a:t>
          </a:r>
          <a:r>
            <a:rPr lang="en-GB" dirty="0">
              <a:latin typeface="Posterama"/>
            </a:rPr>
            <a:t> resulting in residual</a:t>
          </a:r>
          <a:r>
            <a:rPr lang="en-GB" dirty="0"/>
            <a:t> influence and privacy concerns.</a:t>
          </a:r>
          <a:endParaRPr lang="en-GB" dirty="0">
            <a:latin typeface="Posterama"/>
          </a:endParaRPr>
        </a:p>
      </dgm:t>
    </dgm:pt>
    <dgm:pt modelId="{45557F5B-13A6-4FFC-9485-3DB986F9A92F}" type="parTrans" cxnId="{0BFFE7A4-C676-4A3E-AB63-A09CC836616B}">
      <dgm:prSet/>
      <dgm:spPr/>
    </dgm:pt>
    <dgm:pt modelId="{A6F308C0-E8D1-47D9-B56B-230C9EA0FE75}" type="sibTrans" cxnId="{0BFFE7A4-C676-4A3E-AB63-A09CC836616B}">
      <dgm:prSet/>
      <dgm:spPr/>
      <dgm:t>
        <a:bodyPr/>
        <a:lstStyle/>
        <a:p>
          <a:endParaRPr lang="en-US"/>
        </a:p>
      </dgm:t>
    </dgm:pt>
    <dgm:pt modelId="{DDDD4794-9052-44F7-9957-9265977B6949}" type="pres">
      <dgm:prSet presAssocID="{D9A67893-1C63-4F35-B86F-766DCCD57E25}" presName="outerComposite" presStyleCnt="0">
        <dgm:presLayoutVars>
          <dgm:chMax val="5"/>
          <dgm:dir/>
          <dgm:resizeHandles val="exact"/>
        </dgm:presLayoutVars>
      </dgm:prSet>
      <dgm:spPr/>
    </dgm:pt>
    <dgm:pt modelId="{21FE49AE-FF7F-4808-86BA-03AA0D3CC7CB}" type="pres">
      <dgm:prSet presAssocID="{D9A67893-1C63-4F35-B86F-766DCCD57E25}" presName="dummyMaxCanvas" presStyleCnt="0">
        <dgm:presLayoutVars/>
      </dgm:prSet>
      <dgm:spPr/>
    </dgm:pt>
    <dgm:pt modelId="{8F267224-EDCC-48DE-91F5-22D4B6633F4B}" type="pres">
      <dgm:prSet presAssocID="{D9A67893-1C63-4F35-B86F-766DCCD57E25}" presName="FourNodes_1" presStyleLbl="node1" presStyleIdx="0" presStyleCnt="4">
        <dgm:presLayoutVars>
          <dgm:bulletEnabled val="1"/>
        </dgm:presLayoutVars>
      </dgm:prSet>
      <dgm:spPr/>
    </dgm:pt>
    <dgm:pt modelId="{6A9BE053-CBF5-4BD3-90D1-81BD0F7FF2BC}" type="pres">
      <dgm:prSet presAssocID="{D9A67893-1C63-4F35-B86F-766DCCD57E25}" presName="FourNodes_2" presStyleLbl="node1" presStyleIdx="1" presStyleCnt="4">
        <dgm:presLayoutVars>
          <dgm:bulletEnabled val="1"/>
        </dgm:presLayoutVars>
      </dgm:prSet>
      <dgm:spPr/>
    </dgm:pt>
    <dgm:pt modelId="{EF644339-D7BE-461C-A60E-7E0DD27D0433}" type="pres">
      <dgm:prSet presAssocID="{D9A67893-1C63-4F35-B86F-766DCCD57E25}" presName="FourNodes_3" presStyleLbl="node1" presStyleIdx="2" presStyleCnt="4">
        <dgm:presLayoutVars>
          <dgm:bulletEnabled val="1"/>
        </dgm:presLayoutVars>
      </dgm:prSet>
      <dgm:spPr/>
    </dgm:pt>
    <dgm:pt modelId="{047161B9-C46F-4518-9E67-522ACF8D6F3A}" type="pres">
      <dgm:prSet presAssocID="{D9A67893-1C63-4F35-B86F-766DCCD57E25}" presName="FourNodes_4" presStyleLbl="node1" presStyleIdx="3" presStyleCnt="4">
        <dgm:presLayoutVars>
          <dgm:bulletEnabled val="1"/>
        </dgm:presLayoutVars>
      </dgm:prSet>
      <dgm:spPr/>
    </dgm:pt>
    <dgm:pt modelId="{5D841821-957F-4002-99D2-A23D2A53CAAC}" type="pres">
      <dgm:prSet presAssocID="{D9A67893-1C63-4F35-B86F-766DCCD57E25}" presName="FourConn_1-2" presStyleLbl="fgAccFollowNode1" presStyleIdx="0" presStyleCnt="3">
        <dgm:presLayoutVars>
          <dgm:bulletEnabled val="1"/>
        </dgm:presLayoutVars>
      </dgm:prSet>
      <dgm:spPr/>
    </dgm:pt>
    <dgm:pt modelId="{34740EAD-6A4F-41AC-A7F6-E40381DF9F18}" type="pres">
      <dgm:prSet presAssocID="{D9A67893-1C63-4F35-B86F-766DCCD57E25}" presName="FourConn_2-3" presStyleLbl="fgAccFollowNode1" presStyleIdx="1" presStyleCnt="3">
        <dgm:presLayoutVars>
          <dgm:bulletEnabled val="1"/>
        </dgm:presLayoutVars>
      </dgm:prSet>
      <dgm:spPr/>
    </dgm:pt>
    <dgm:pt modelId="{C35A0298-4061-4FD5-BACF-28FD97082632}" type="pres">
      <dgm:prSet presAssocID="{D9A67893-1C63-4F35-B86F-766DCCD57E25}" presName="FourConn_3-4" presStyleLbl="fgAccFollowNode1" presStyleIdx="2" presStyleCnt="3">
        <dgm:presLayoutVars>
          <dgm:bulletEnabled val="1"/>
        </dgm:presLayoutVars>
      </dgm:prSet>
      <dgm:spPr/>
    </dgm:pt>
    <dgm:pt modelId="{51F20305-4850-42BD-B709-A55EE1A73E75}" type="pres">
      <dgm:prSet presAssocID="{D9A67893-1C63-4F35-B86F-766DCCD57E25}" presName="FourNodes_1_text" presStyleLbl="node1" presStyleIdx="3" presStyleCnt="4">
        <dgm:presLayoutVars>
          <dgm:bulletEnabled val="1"/>
        </dgm:presLayoutVars>
      </dgm:prSet>
      <dgm:spPr/>
    </dgm:pt>
    <dgm:pt modelId="{76EA1893-D5FB-4689-9CA6-CD81D36A3D7D}" type="pres">
      <dgm:prSet presAssocID="{D9A67893-1C63-4F35-B86F-766DCCD57E25}" presName="FourNodes_2_text" presStyleLbl="node1" presStyleIdx="3" presStyleCnt="4">
        <dgm:presLayoutVars>
          <dgm:bulletEnabled val="1"/>
        </dgm:presLayoutVars>
      </dgm:prSet>
      <dgm:spPr/>
    </dgm:pt>
    <dgm:pt modelId="{241FE7FF-8BF5-43C6-9652-D5CB01A73F49}" type="pres">
      <dgm:prSet presAssocID="{D9A67893-1C63-4F35-B86F-766DCCD57E25}" presName="FourNodes_3_text" presStyleLbl="node1" presStyleIdx="3" presStyleCnt="4">
        <dgm:presLayoutVars>
          <dgm:bulletEnabled val="1"/>
        </dgm:presLayoutVars>
      </dgm:prSet>
      <dgm:spPr/>
    </dgm:pt>
    <dgm:pt modelId="{ED216E7E-223F-4814-9A3B-EF405FD7EE2E}" type="pres">
      <dgm:prSet presAssocID="{D9A67893-1C63-4F35-B86F-766DCCD57E25}" presName="FourNodes_4_text" presStyleLbl="node1" presStyleIdx="3" presStyleCnt="4">
        <dgm:presLayoutVars>
          <dgm:bulletEnabled val="1"/>
        </dgm:presLayoutVars>
      </dgm:prSet>
      <dgm:spPr/>
    </dgm:pt>
  </dgm:ptLst>
  <dgm:cxnLst>
    <dgm:cxn modelId="{B82B790E-B9DC-41F4-925B-8F4525EEBABF}" type="presOf" srcId="{18C82FDB-B30B-43D2-9CCD-94C5D67D9511}" destId="{6A9BE053-CBF5-4BD3-90D1-81BD0F7FF2BC}" srcOrd="0" destOrd="0" presId="urn:microsoft.com/office/officeart/2005/8/layout/vProcess5"/>
    <dgm:cxn modelId="{AB31B71A-9AA8-4EA3-AA57-E6A7D073FA0D}" type="presOf" srcId="{D9A67893-1C63-4F35-B86F-766DCCD57E25}" destId="{DDDD4794-9052-44F7-9957-9265977B6949}" srcOrd="0" destOrd="0" presId="urn:microsoft.com/office/officeart/2005/8/layout/vProcess5"/>
    <dgm:cxn modelId="{D11AF22E-514C-4FCA-8E20-9EFA09906CAE}" type="presOf" srcId="{18C82FDB-B30B-43D2-9CCD-94C5D67D9511}" destId="{76EA1893-D5FB-4689-9CA6-CD81D36A3D7D}" srcOrd="1" destOrd="0" presId="urn:microsoft.com/office/officeart/2005/8/layout/vProcess5"/>
    <dgm:cxn modelId="{3F50EF36-7EBA-4F95-B662-3E53B788F3D9}" type="presOf" srcId="{EAB66016-06F9-4FE0-B6CC-6B308832FDD3}" destId="{ED216E7E-223F-4814-9A3B-EF405FD7EE2E}" srcOrd="1" destOrd="0" presId="urn:microsoft.com/office/officeart/2005/8/layout/vProcess5"/>
    <dgm:cxn modelId="{6185096C-F9FD-47A0-B148-A43AEBAB9725}" type="presOf" srcId="{305E4300-6869-4F66-89F8-2A9AC3D0ACDC}" destId="{51F20305-4850-42BD-B709-A55EE1A73E75}" srcOrd="1" destOrd="0" presId="urn:microsoft.com/office/officeart/2005/8/layout/vProcess5"/>
    <dgm:cxn modelId="{39803255-B5E8-41CA-8D9B-BF0C059AC5A4}" type="presOf" srcId="{05BF5928-128D-4FC6-A792-FA710387539C}" destId="{5D841821-957F-4002-99D2-A23D2A53CAAC}" srcOrd="0" destOrd="0" presId="urn:microsoft.com/office/officeart/2005/8/layout/vProcess5"/>
    <dgm:cxn modelId="{3017FF58-4C00-42F4-A250-5E2E3E9409B3}" type="presOf" srcId="{D40E8461-E585-402B-A4F5-9515C11AD709}" destId="{241FE7FF-8BF5-43C6-9652-D5CB01A73F49}" srcOrd="1" destOrd="0" presId="urn:microsoft.com/office/officeart/2005/8/layout/vProcess5"/>
    <dgm:cxn modelId="{F4D3248C-753C-45AB-BD6F-D4C4233029B5}" type="presOf" srcId="{A6F308C0-E8D1-47D9-B56B-230C9EA0FE75}" destId="{34740EAD-6A4F-41AC-A7F6-E40381DF9F18}" srcOrd="0" destOrd="0" presId="urn:microsoft.com/office/officeart/2005/8/layout/vProcess5"/>
    <dgm:cxn modelId="{69162F96-BE59-4AE2-9132-51D584D3C401}" type="presOf" srcId="{EC70535D-8601-4AD6-9572-0E101076235C}" destId="{C35A0298-4061-4FD5-BACF-28FD97082632}" srcOrd="0" destOrd="0" presId="urn:microsoft.com/office/officeart/2005/8/layout/vProcess5"/>
    <dgm:cxn modelId="{D83341A2-9D9E-497E-A84F-C6B4EC0A08D0}" type="presOf" srcId="{EAB66016-06F9-4FE0-B6CC-6B308832FDD3}" destId="{047161B9-C46F-4518-9E67-522ACF8D6F3A}" srcOrd="0" destOrd="0" presId="urn:microsoft.com/office/officeart/2005/8/layout/vProcess5"/>
    <dgm:cxn modelId="{0BFFE7A4-C676-4A3E-AB63-A09CC836616B}" srcId="{D9A67893-1C63-4F35-B86F-766DCCD57E25}" destId="{18C82FDB-B30B-43D2-9CCD-94C5D67D9511}" srcOrd="1" destOrd="0" parTransId="{45557F5B-13A6-4FFC-9485-3DB986F9A92F}" sibTransId="{A6F308C0-E8D1-47D9-B56B-230C9EA0FE75}"/>
    <dgm:cxn modelId="{FBE62FAB-5E47-4CA4-AF34-011115C861BF}" srcId="{D9A67893-1C63-4F35-B86F-766DCCD57E25}" destId="{305E4300-6869-4F66-89F8-2A9AC3D0ACDC}" srcOrd="0" destOrd="0" parTransId="{EA916738-C770-4756-BB3F-C104A6565425}" sibTransId="{05BF5928-128D-4FC6-A792-FA710387539C}"/>
    <dgm:cxn modelId="{C7983AB0-8CF2-48B8-9833-9E909808F5E7}" srcId="{D9A67893-1C63-4F35-B86F-766DCCD57E25}" destId="{D40E8461-E585-402B-A4F5-9515C11AD709}" srcOrd="2" destOrd="0" parTransId="{9BE75147-0124-476B-8296-A2F7A7042D83}" sibTransId="{EC70535D-8601-4AD6-9572-0E101076235C}"/>
    <dgm:cxn modelId="{F70A75C9-9158-4562-842F-D154932CB47D}" type="presOf" srcId="{D40E8461-E585-402B-A4F5-9515C11AD709}" destId="{EF644339-D7BE-461C-A60E-7E0DD27D0433}" srcOrd="0" destOrd="0" presId="urn:microsoft.com/office/officeart/2005/8/layout/vProcess5"/>
    <dgm:cxn modelId="{18BCE0F7-26C4-4F5C-A2E9-D09E3131180A}" srcId="{D9A67893-1C63-4F35-B86F-766DCCD57E25}" destId="{EAB66016-06F9-4FE0-B6CC-6B308832FDD3}" srcOrd="3" destOrd="0" parTransId="{117C9B7A-3700-4928-831A-CC1EC8E2962C}" sibTransId="{DA38B39E-D9F0-4789-B0AF-270DBCE4ED84}"/>
    <dgm:cxn modelId="{C96567FB-D61F-4BB8-99FE-9AE746ECF093}" type="presOf" srcId="{305E4300-6869-4F66-89F8-2A9AC3D0ACDC}" destId="{8F267224-EDCC-48DE-91F5-22D4B6633F4B}" srcOrd="0" destOrd="0" presId="urn:microsoft.com/office/officeart/2005/8/layout/vProcess5"/>
    <dgm:cxn modelId="{0C1A17AE-FF49-4133-9A47-175D8167030A}" type="presParOf" srcId="{DDDD4794-9052-44F7-9957-9265977B6949}" destId="{21FE49AE-FF7F-4808-86BA-03AA0D3CC7CB}" srcOrd="0" destOrd="0" presId="urn:microsoft.com/office/officeart/2005/8/layout/vProcess5"/>
    <dgm:cxn modelId="{022C2691-BFF1-42F7-A539-1C9DEE5760A0}" type="presParOf" srcId="{DDDD4794-9052-44F7-9957-9265977B6949}" destId="{8F267224-EDCC-48DE-91F5-22D4B6633F4B}" srcOrd="1" destOrd="0" presId="urn:microsoft.com/office/officeart/2005/8/layout/vProcess5"/>
    <dgm:cxn modelId="{3FD00FAD-BE29-4EC1-AD06-1F8F0C35754E}" type="presParOf" srcId="{DDDD4794-9052-44F7-9957-9265977B6949}" destId="{6A9BE053-CBF5-4BD3-90D1-81BD0F7FF2BC}" srcOrd="2" destOrd="0" presId="urn:microsoft.com/office/officeart/2005/8/layout/vProcess5"/>
    <dgm:cxn modelId="{7AB1B863-35B2-4898-8DD7-EA71F1EF55F8}" type="presParOf" srcId="{DDDD4794-9052-44F7-9957-9265977B6949}" destId="{EF644339-D7BE-461C-A60E-7E0DD27D0433}" srcOrd="3" destOrd="0" presId="urn:microsoft.com/office/officeart/2005/8/layout/vProcess5"/>
    <dgm:cxn modelId="{A2212CBC-6D90-4118-B9E9-FFD46A8F47F9}" type="presParOf" srcId="{DDDD4794-9052-44F7-9957-9265977B6949}" destId="{047161B9-C46F-4518-9E67-522ACF8D6F3A}" srcOrd="4" destOrd="0" presId="urn:microsoft.com/office/officeart/2005/8/layout/vProcess5"/>
    <dgm:cxn modelId="{D6559DBC-B628-4F54-94F1-68D8F80CF7F1}" type="presParOf" srcId="{DDDD4794-9052-44F7-9957-9265977B6949}" destId="{5D841821-957F-4002-99D2-A23D2A53CAAC}" srcOrd="5" destOrd="0" presId="urn:microsoft.com/office/officeart/2005/8/layout/vProcess5"/>
    <dgm:cxn modelId="{EBC5D464-EDAF-4278-A346-3F3069CC469D}" type="presParOf" srcId="{DDDD4794-9052-44F7-9957-9265977B6949}" destId="{34740EAD-6A4F-41AC-A7F6-E40381DF9F18}" srcOrd="6" destOrd="0" presId="urn:microsoft.com/office/officeart/2005/8/layout/vProcess5"/>
    <dgm:cxn modelId="{0429E712-8156-46A2-9A48-4D4A675DD6A9}" type="presParOf" srcId="{DDDD4794-9052-44F7-9957-9265977B6949}" destId="{C35A0298-4061-4FD5-BACF-28FD97082632}" srcOrd="7" destOrd="0" presId="urn:microsoft.com/office/officeart/2005/8/layout/vProcess5"/>
    <dgm:cxn modelId="{C6A45EC8-5F60-4A9E-A431-D56AAB21495A}" type="presParOf" srcId="{DDDD4794-9052-44F7-9957-9265977B6949}" destId="{51F20305-4850-42BD-B709-A55EE1A73E75}" srcOrd="8" destOrd="0" presId="urn:microsoft.com/office/officeart/2005/8/layout/vProcess5"/>
    <dgm:cxn modelId="{DF8ED4CF-F547-4CD8-8951-245537643E56}" type="presParOf" srcId="{DDDD4794-9052-44F7-9957-9265977B6949}" destId="{76EA1893-D5FB-4689-9CA6-CD81D36A3D7D}" srcOrd="9" destOrd="0" presId="urn:microsoft.com/office/officeart/2005/8/layout/vProcess5"/>
    <dgm:cxn modelId="{B86ECF5C-EC6E-47E3-915A-80BC4D610E8B}" type="presParOf" srcId="{DDDD4794-9052-44F7-9957-9265977B6949}" destId="{241FE7FF-8BF5-43C6-9652-D5CB01A73F49}" srcOrd="10" destOrd="0" presId="urn:microsoft.com/office/officeart/2005/8/layout/vProcess5"/>
    <dgm:cxn modelId="{B59C0965-B0AE-46CE-BCCC-B27A24357A55}" type="presParOf" srcId="{DDDD4794-9052-44F7-9957-9265977B6949}" destId="{ED216E7E-223F-4814-9A3B-EF405FD7EE2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91D4DF-90F1-4E60-826F-9A8E7A198A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6A4EE7-DDDC-4648-AFB8-22298567F21D}">
      <dgm:prSet custT="1"/>
      <dgm:spPr/>
      <dgm:t>
        <a:bodyPr/>
        <a:lstStyle/>
        <a:p>
          <a:pPr algn="l">
            <a:lnSpc>
              <a:spcPct val="100000"/>
            </a:lnSpc>
          </a:pPr>
          <a:r>
            <a:rPr lang="en-GB" sz="1100" i="1" dirty="0"/>
            <a:t>Retraining from Scratch: </a:t>
          </a:r>
          <a:r>
            <a:rPr lang="en-GB" sz="1100" dirty="0"/>
            <a:t>Conventional </a:t>
          </a:r>
          <a:r>
            <a:rPr lang="en-GB" sz="1100" dirty="0">
              <a:latin typeface="Posterama"/>
            </a:rPr>
            <a:t>Approach - </a:t>
          </a:r>
          <a:r>
            <a:rPr lang="en-GB" sz="1100" dirty="0"/>
            <a:t>Removes specific edges by </a:t>
          </a:r>
          <a:r>
            <a:rPr lang="en-GB" sz="1100" dirty="0">
              <a:latin typeface="Posterama"/>
            </a:rPr>
            <a:t>retraining</a:t>
          </a:r>
          <a:r>
            <a:rPr lang="en-GB" sz="1100" dirty="0"/>
            <a:t> the model from the beginning. Computationally Expensive</a:t>
          </a:r>
          <a:r>
            <a:rPr lang="en-GB" sz="1100" dirty="0">
              <a:latin typeface="Posterama"/>
            </a:rPr>
            <a:t> -</a:t>
          </a:r>
          <a:r>
            <a:rPr lang="en-GB" sz="1100" dirty="0"/>
            <a:t> Requires significant computational resources. Time-Consuming</a:t>
          </a:r>
          <a:r>
            <a:rPr lang="en-GB" sz="1100" dirty="0">
              <a:latin typeface="Posterama"/>
            </a:rPr>
            <a:t> -</a:t>
          </a:r>
          <a:r>
            <a:rPr lang="en-GB" sz="1100" dirty="0"/>
            <a:t> Involves a time-intensive process. High computational costs are incurred.</a:t>
          </a:r>
          <a:endParaRPr lang="en-US" sz="1100" dirty="0"/>
        </a:p>
      </dgm:t>
    </dgm:pt>
    <dgm:pt modelId="{E6C91BD7-D5BE-4DCF-B6A6-91FBB737CFAA}" type="parTrans" cxnId="{C342FADE-F1DA-4D14-9047-A1FD2E5587AB}">
      <dgm:prSet/>
      <dgm:spPr/>
      <dgm:t>
        <a:bodyPr/>
        <a:lstStyle/>
        <a:p>
          <a:endParaRPr lang="en-US"/>
        </a:p>
      </dgm:t>
    </dgm:pt>
    <dgm:pt modelId="{1F0CA405-18E2-44A2-8B75-3220489993CD}" type="sibTrans" cxnId="{C342FADE-F1DA-4D14-9047-A1FD2E5587AB}">
      <dgm:prSet/>
      <dgm:spPr/>
      <dgm:t>
        <a:bodyPr/>
        <a:lstStyle/>
        <a:p>
          <a:endParaRPr lang="en-US"/>
        </a:p>
      </dgm:t>
    </dgm:pt>
    <dgm:pt modelId="{50A87C9D-1759-424A-B500-2BD1C428355D}">
      <dgm:prSet custT="1"/>
      <dgm:spPr/>
      <dgm:t>
        <a:bodyPr/>
        <a:lstStyle/>
        <a:p>
          <a:pPr rtl="0">
            <a:lnSpc>
              <a:spcPct val="100000"/>
            </a:lnSpc>
          </a:pPr>
          <a:r>
            <a:rPr lang="en-GB" sz="1100" i="1" dirty="0"/>
            <a:t>CEU Framework:</a:t>
          </a:r>
          <a:r>
            <a:rPr lang="en-GB" sz="1100" dirty="0"/>
            <a:t> Utilizes Certified Edge Unlearning. </a:t>
          </a:r>
          <a:r>
            <a:rPr lang="en-GB" sz="1100" dirty="0">
              <a:latin typeface="Posterama"/>
            </a:rPr>
            <a:t>Efficiency - significantly</a:t>
          </a:r>
          <a:r>
            <a:rPr lang="en-GB" sz="1100" dirty="0"/>
            <a:t> reduces computational complexity. Speed</a:t>
          </a:r>
          <a:r>
            <a:rPr lang="en-GB" sz="1100" dirty="0">
              <a:latin typeface="Posterama"/>
            </a:rPr>
            <a:t> - expedited</a:t>
          </a:r>
          <a:r>
            <a:rPr lang="en-GB" sz="1100" dirty="0"/>
            <a:t> unlearning process with a single-step update. </a:t>
          </a:r>
          <a:r>
            <a:rPr lang="en-GB" sz="1100" dirty="0">
              <a:latin typeface="Posterama"/>
            </a:rPr>
            <a:t>Cost-Effective -</a:t>
          </a:r>
          <a:r>
            <a:rPr lang="en-GB" sz="1100" dirty="0"/>
            <a:t> </a:t>
          </a:r>
          <a:r>
            <a:rPr lang="en-GB" sz="1100" dirty="0">
              <a:latin typeface="Posterama"/>
            </a:rPr>
            <a:t>economical</a:t>
          </a:r>
          <a:r>
            <a:rPr lang="en-GB" sz="1100" dirty="0"/>
            <a:t> solution for edge removal.</a:t>
          </a:r>
          <a:endParaRPr lang="en-US" sz="1100" dirty="0">
            <a:latin typeface="Posterama"/>
          </a:endParaRPr>
        </a:p>
      </dgm:t>
    </dgm:pt>
    <dgm:pt modelId="{F4996BA0-02D8-4C78-AE57-DF37DC80EAEB}" type="parTrans" cxnId="{ED4A1D2B-48A1-4066-B44B-0DAD84F1204F}">
      <dgm:prSet/>
      <dgm:spPr/>
      <dgm:t>
        <a:bodyPr/>
        <a:lstStyle/>
        <a:p>
          <a:endParaRPr lang="en-US"/>
        </a:p>
      </dgm:t>
    </dgm:pt>
    <dgm:pt modelId="{45065E0F-6A2D-482D-8F23-43B8CF072E26}" type="sibTrans" cxnId="{ED4A1D2B-48A1-4066-B44B-0DAD84F1204F}">
      <dgm:prSet/>
      <dgm:spPr/>
      <dgm:t>
        <a:bodyPr/>
        <a:lstStyle/>
        <a:p>
          <a:endParaRPr lang="en-US"/>
        </a:p>
      </dgm:t>
    </dgm:pt>
    <dgm:pt modelId="{13330BFA-B437-4B59-90C4-BF6CD5BF1AA9}">
      <dgm:prSet custT="1"/>
      <dgm:spPr/>
      <dgm:t>
        <a:bodyPr/>
        <a:lstStyle/>
        <a:p>
          <a:pPr>
            <a:lnSpc>
              <a:spcPct val="100000"/>
            </a:lnSpc>
          </a:pPr>
          <a:r>
            <a:rPr lang="en-GB" sz="1100" i="0" dirty="0">
              <a:latin typeface="Posterama"/>
            </a:rPr>
            <a:t>CEU</a:t>
          </a:r>
          <a:r>
            <a:rPr lang="en-GB" sz="1100" dirty="0"/>
            <a:t> offers a more efficient and cost-effective alternative to retraining from scratch.</a:t>
          </a:r>
          <a:endParaRPr lang="en-US" sz="1100" dirty="0"/>
        </a:p>
      </dgm:t>
    </dgm:pt>
    <dgm:pt modelId="{772279D8-A1C8-4EC9-AE66-C0800C795528}" type="parTrans" cxnId="{C9630270-CF9D-4932-B7C9-AF85D5B3A86B}">
      <dgm:prSet/>
      <dgm:spPr/>
      <dgm:t>
        <a:bodyPr/>
        <a:lstStyle/>
        <a:p>
          <a:endParaRPr lang="en-US"/>
        </a:p>
      </dgm:t>
    </dgm:pt>
    <dgm:pt modelId="{7BEA4997-6F1A-4BE0-84A8-2F58B8A783E5}" type="sibTrans" cxnId="{C9630270-CF9D-4932-B7C9-AF85D5B3A86B}">
      <dgm:prSet/>
      <dgm:spPr/>
      <dgm:t>
        <a:bodyPr/>
        <a:lstStyle/>
        <a:p>
          <a:endParaRPr lang="en-US"/>
        </a:p>
      </dgm:t>
    </dgm:pt>
    <dgm:pt modelId="{423203DF-4AB6-4677-BD09-E2A2E7B01ECB}" type="pres">
      <dgm:prSet presAssocID="{2791D4DF-90F1-4E60-826F-9A8E7A198A26}" presName="root" presStyleCnt="0">
        <dgm:presLayoutVars>
          <dgm:dir/>
          <dgm:resizeHandles val="exact"/>
        </dgm:presLayoutVars>
      </dgm:prSet>
      <dgm:spPr/>
    </dgm:pt>
    <dgm:pt modelId="{F4058DB7-647C-4EDD-B343-C22B2E294351}" type="pres">
      <dgm:prSet presAssocID="{EF6A4EE7-DDDC-4648-AFB8-22298567F21D}" presName="compNode" presStyleCnt="0"/>
      <dgm:spPr/>
    </dgm:pt>
    <dgm:pt modelId="{AB23A4FA-DDED-4ECA-A7C9-708DF5C84FEE}" type="pres">
      <dgm:prSet presAssocID="{EF6A4EE7-DDDC-4648-AFB8-22298567F21D}" presName="bgRect" presStyleLbl="bgShp" presStyleIdx="0" presStyleCnt="3"/>
      <dgm:spPr/>
    </dgm:pt>
    <dgm:pt modelId="{94AAFE73-EFB8-4256-B880-AD5B1C16DC37}" type="pres">
      <dgm:prSet presAssocID="{EF6A4EE7-DDDC-4648-AFB8-22298567F2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0AD7160-7C21-4DD9-936B-1F48147820E6}" type="pres">
      <dgm:prSet presAssocID="{EF6A4EE7-DDDC-4648-AFB8-22298567F21D}" presName="spaceRect" presStyleCnt="0"/>
      <dgm:spPr/>
    </dgm:pt>
    <dgm:pt modelId="{1C3D5949-B07B-49E2-85D0-2063ED671B5E}" type="pres">
      <dgm:prSet presAssocID="{EF6A4EE7-DDDC-4648-AFB8-22298567F21D}" presName="parTx" presStyleLbl="revTx" presStyleIdx="0" presStyleCnt="3" custScaleX="100000" custScaleY="90251" custLinFactNeighborX="-723" custLinFactNeighborY="13462">
        <dgm:presLayoutVars>
          <dgm:chMax val="0"/>
          <dgm:chPref val="0"/>
        </dgm:presLayoutVars>
      </dgm:prSet>
      <dgm:spPr/>
    </dgm:pt>
    <dgm:pt modelId="{7998AC02-2E41-45B6-A833-8F0025D39D2C}" type="pres">
      <dgm:prSet presAssocID="{1F0CA405-18E2-44A2-8B75-3220489993CD}" presName="sibTrans" presStyleCnt="0"/>
      <dgm:spPr/>
    </dgm:pt>
    <dgm:pt modelId="{D535B06B-751F-49A7-9B9C-997EA179E05B}" type="pres">
      <dgm:prSet presAssocID="{50A87C9D-1759-424A-B500-2BD1C428355D}" presName="compNode" presStyleCnt="0"/>
      <dgm:spPr/>
    </dgm:pt>
    <dgm:pt modelId="{7DF15A75-98CA-4A60-8A45-37EC9BDAFCE4}" type="pres">
      <dgm:prSet presAssocID="{50A87C9D-1759-424A-B500-2BD1C428355D}" presName="bgRect" presStyleLbl="bgShp" presStyleIdx="1" presStyleCnt="3"/>
      <dgm:spPr/>
    </dgm:pt>
    <dgm:pt modelId="{A5B1AAC1-2716-4435-A2FD-F55795484699}" type="pres">
      <dgm:prSet presAssocID="{50A87C9D-1759-424A-B500-2BD1C42835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64DE5B57-2BFE-487B-A9DF-B6628382B166}" type="pres">
      <dgm:prSet presAssocID="{50A87C9D-1759-424A-B500-2BD1C428355D}" presName="spaceRect" presStyleCnt="0"/>
      <dgm:spPr/>
    </dgm:pt>
    <dgm:pt modelId="{6FC9C3E4-D169-4DB4-8EB0-5CB1345A0005}" type="pres">
      <dgm:prSet presAssocID="{50A87C9D-1759-424A-B500-2BD1C428355D}" presName="parTx" presStyleLbl="revTx" presStyleIdx="1" presStyleCnt="3" custLinFactNeighborX="166" custLinFactNeighborY="9311">
        <dgm:presLayoutVars>
          <dgm:chMax val="0"/>
          <dgm:chPref val="0"/>
        </dgm:presLayoutVars>
      </dgm:prSet>
      <dgm:spPr/>
    </dgm:pt>
    <dgm:pt modelId="{50B7CAAF-DBED-4E45-B0EE-BD81775B637A}" type="pres">
      <dgm:prSet presAssocID="{45065E0F-6A2D-482D-8F23-43B8CF072E26}" presName="sibTrans" presStyleCnt="0"/>
      <dgm:spPr/>
    </dgm:pt>
    <dgm:pt modelId="{9522EB33-3808-463F-97DF-063078CAFE03}" type="pres">
      <dgm:prSet presAssocID="{13330BFA-B437-4B59-90C4-BF6CD5BF1AA9}" presName="compNode" presStyleCnt="0"/>
      <dgm:spPr/>
    </dgm:pt>
    <dgm:pt modelId="{1EEF06F3-A44C-40DA-82D4-D3CCD732BE38}" type="pres">
      <dgm:prSet presAssocID="{13330BFA-B437-4B59-90C4-BF6CD5BF1AA9}" presName="bgRect" presStyleLbl="bgShp" presStyleIdx="2" presStyleCnt="3"/>
      <dgm:spPr/>
    </dgm:pt>
    <dgm:pt modelId="{3E1512CE-B36D-4D1F-9B8E-8BAC6E242182}" type="pres">
      <dgm:prSet presAssocID="{13330BFA-B437-4B59-90C4-BF6CD5BF1A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mmable"/>
        </a:ext>
      </dgm:extLst>
    </dgm:pt>
    <dgm:pt modelId="{D18981E1-B825-4ED6-8533-0A081714AF12}" type="pres">
      <dgm:prSet presAssocID="{13330BFA-B437-4B59-90C4-BF6CD5BF1AA9}" presName="spaceRect" presStyleCnt="0"/>
      <dgm:spPr/>
    </dgm:pt>
    <dgm:pt modelId="{8559F792-B48B-4957-AC9C-C3A932E7744C}" type="pres">
      <dgm:prSet presAssocID="{13330BFA-B437-4B59-90C4-BF6CD5BF1AA9}" presName="parTx" presStyleLbl="revTx" presStyleIdx="2" presStyleCnt="3" custLinFactNeighborX="166" custLinFactNeighborY="7887">
        <dgm:presLayoutVars>
          <dgm:chMax val="0"/>
          <dgm:chPref val="0"/>
        </dgm:presLayoutVars>
      </dgm:prSet>
      <dgm:spPr/>
    </dgm:pt>
  </dgm:ptLst>
  <dgm:cxnLst>
    <dgm:cxn modelId="{70097D0A-C66D-4A43-AE30-CFE6743969C2}" type="presOf" srcId="{13330BFA-B437-4B59-90C4-BF6CD5BF1AA9}" destId="{8559F792-B48B-4957-AC9C-C3A932E7744C}" srcOrd="0" destOrd="0" presId="urn:microsoft.com/office/officeart/2018/2/layout/IconVerticalSolidList"/>
    <dgm:cxn modelId="{ED4A1D2B-48A1-4066-B44B-0DAD84F1204F}" srcId="{2791D4DF-90F1-4E60-826F-9A8E7A198A26}" destId="{50A87C9D-1759-424A-B500-2BD1C428355D}" srcOrd="1" destOrd="0" parTransId="{F4996BA0-02D8-4C78-AE57-DF37DC80EAEB}" sibTransId="{45065E0F-6A2D-482D-8F23-43B8CF072E26}"/>
    <dgm:cxn modelId="{C9630270-CF9D-4932-B7C9-AF85D5B3A86B}" srcId="{2791D4DF-90F1-4E60-826F-9A8E7A198A26}" destId="{13330BFA-B437-4B59-90C4-BF6CD5BF1AA9}" srcOrd="2" destOrd="0" parTransId="{772279D8-A1C8-4EC9-AE66-C0800C795528}" sibTransId="{7BEA4997-6F1A-4BE0-84A8-2F58B8A783E5}"/>
    <dgm:cxn modelId="{7ED66976-3F14-4849-880E-9C42C64E176F}" type="presOf" srcId="{2791D4DF-90F1-4E60-826F-9A8E7A198A26}" destId="{423203DF-4AB6-4677-BD09-E2A2E7B01ECB}" srcOrd="0" destOrd="0" presId="urn:microsoft.com/office/officeart/2018/2/layout/IconVerticalSolidList"/>
    <dgm:cxn modelId="{C5428287-1582-4187-92C9-BCCA8E3FF17A}" type="presOf" srcId="{50A87C9D-1759-424A-B500-2BD1C428355D}" destId="{6FC9C3E4-D169-4DB4-8EB0-5CB1345A0005}" srcOrd="0" destOrd="0" presId="urn:microsoft.com/office/officeart/2018/2/layout/IconVerticalSolidList"/>
    <dgm:cxn modelId="{F7C452B2-1772-443B-9865-0417D56992FC}" type="presOf" srcId="{EF6A4EE7-DDDC-4648-AFB8-22298567F21D}" destId="{1C3D5949-B07B-49E2-85D0-2063ED671B5E}" srcOrd="0" destOrd="0" presId="urn:microsoft.com/office/officeart/2018/2/layout/IconVerticalSolidList"/>
    <dgm:cxn modelId="{C342FADE-F1DA-4D14-9047-A1FD2E5587AB}" srcId="{2791D4DF-90F1-4E60-826F-9A8E7A198A26}" destId="{EF6A4EE7-DDDC-4648-AFB8-22298567F21D}" srcOrd="0" destOrd="0" parTransId="{E6C91BD7-D5BE-4DCF-B6A6-91FBB737CFAA}" sibTransId="{1F0CA405-18E2-44A2-8B75-3220489993CD}"/>
    <dgm:cxn modelId="{3E949186-8A06-4C5E-845B-CE37803643A5}" type="presParOf" srcId="{423203DF-4AB6-4677-BD09-E2A2E7B01ECB}" destId="{F4058DB7-647C-4EDD-B343-C22B2E294351}" srcOrd="0" destOrd="0" presId="urn:microsoft.com/office/officeart/2018/2/layout/IconVerticalSolidList"/>
    <dgm:cxn modelId="{20B43F50-1B82-4458-B3C1-0BEEC5C731E0}" type="presParOf" srcId="{F4058DB7-647C-4EDD-B343-C22B2E294351}" destId="{AB23A4FA-DDED-4ECA-A7C9-708DF5C84FEE}" srcOrd="0" destOrd="0" presId="urn:microsoft.com/office/officeart/2018/2/layout/IconVerticalSolidList"/>
    <dgm:cxn modelId="{788A995B-ECDD-45D2-8E6D-243EE2C3558D}" type="presParOf" srcId="{F4058DB7-647C-4EDD-B343-C22B2E294351}" destId="{94AAFE73-EFB8-4256-B880-AD5B1C16DC37}" srcOrd="1" destOrd="0" presId="urn:microsoft.com/office/officeart/2018/2/layout/IconVerticalSolidList"/>
    <dgm:cxn modelId="{5927623E-F5EE-4322-B414-7C8E82A5B31E}" type="presParOf" srcId="{F4058DB7-647C-4EDD-B343-C22B2E294351}" destId="{20AD7160-7C21-4DD9-936B-1F48147820E6}" srcOrd="2" destOrd="0" presId="urn:microsoft.com/office/officeart/2018/2/layout/IconVerticalSolidList"/>
    <dgm:cxn modelId="{2BDB51C7-7787-4E39-AC78-FCB2EC06DE4C}" type="presParOf" srcId="{F4058DB7-647C-4EDD-B343-C22B2E294351}" destId="{1C3D5949-B07B-49E2-85D0-2063ED671B5E}" srcOrd="3" destOrd="0" presId="urn:microsoft.com/office/officeart/2018/2/layout/IconVerticalSolidList"/>
    <dgm:cxn modelId="{877442AF-D851-4E16-86E7-3577C02536E3}" type="presParOf" srcId="{423203DF-4AB6-4677-BD09-E2A2E7B01ECB}" destId="{7998AC02-2E41-45B6-A833-8F0025D39D2C}" srcOrd="1" destOrd="0" presId="urn:microsoft.com/office/officeart/2018/2/layout/IconVerticalSolidList"/>
    <dgm:cxn modelId="{C9673762-B7ED-4FE2-BA65-9EAF9362C91F}" type="presParOf" srcId="{423203DF-4AB6-4677-BD09-E2A2E7B01ECB}" destId="{D535B06B-751F-49A7-9B9C-997EA179E05B}" srcOrd="2" destOrd="0" presId="urn:microsoft.com/office/officeart/2018/2/layout/IconVerticalSolidList"/>
    <dgm:cxn modelId="{CF45171C-376D-46D8-91AF-31640F34D62F}" type="presParOf" srcId="{D535B06B-751F-49A7-9B9C-997EA179E05B}" destId="{7DF15A75-98CA-4A60-8A45-37EC9BDAFCE4}" srcOrd="0" destOrd="0" presId="urn:microsoft.com/office/officeart/2018/2/layout/IconVerticalSolidList"/>
    <dgm:cxn modelId="{57FB03B4-83DB-4DA0-A117-1877086D9599}" type="presParOf" srcId="{D535B06B-751F-49A7-9B9C-997EA179E05B}" destId="{A5B1AAC1-2716-4435-A2FD-F55795484699}" srcOrd="1" destOrd="0" presId="urn:microsoft.com/office/officeart/2018/2/layout/IconVerticalSolidList"/>
    <dgm:cxn modelId="{09F5241F-C9B7-494C-9CDF-F75CAFFAF5D4}" type="presParOf" srcId="{D535B06B-751F-49A7-9B9C-997EA179E05B}" destId="{64DE5B57-2BFE-487B-A9DF-B6628382B166}" srcOrd="2" destOrd="0" presId="urn:microsoft.com/office/officeart/2018/2/layout/IconVerticalSolidList"/>
    <dgm:cxn modelId="{4C1CC5F9-53AE-4FD1-A00E-71CBA16DE36B}" type="presParOf" srcId="{D535B06B-751F-49A7-9B9C-997EA179E05B}" destId="{6FC9C3E4-D169-4DB4-8EB0-5CB1345A0005}" srcOrd="3" destOrd="0" presId="urn:microsoft.com/office/officeart/2018/2/layout/IconVerticalSolidList"/>
    <dgm:cxn modelId="{615309CF-580D-4B29-B677-BE1FF9B97C8A}" type="presParOf" srcId="{423203DF-4AB6-4677-BD09-E2A2E7B01ECB}" destId="{50B7CAAF-DBED-4E45-B0EE-BD81775B637A}" srcOrd="3" destOrd="0" presId="urn:microsoft.com/office/officeart/2018/2/layout/IconVerticalSolidList"/>
    <dgm:cxn modelId="{A293DAE0-4236-4F89-88D0-C77C3D73529C}" type="presParOf" srcId="{423203DF-4AB6-4677-BD09-E2A2E7B01ECB}" destId="{9522EB33-3808-463F-97DF-063078CAFE03}" srcOrd="4" destOrd="0" presId="urn:microsoft.com/office/officeart/2018/2/layout/IconVerticalSolidList"/>
    <dgm:cxn modelId="{9936C5F9-254E-4CC9-8061-E7C488869CE8}" type="presParOf" srcId="{9522EB33-3808-463F-97DF-063078CAFE03}" destId="{1EEF06F3-A44C-40DA-82D4-D3CCD732BE38}" srcOrd="0" destOrd="0" presId="urn:microsoft.com/office/officeart/2018/2/layout/IconVerticalSolidList"/>
    <dgm:cxn modelId="{C6881B9F-0F59-45A9-83FA-9E313B9C1EA3}" type="presParOf" srcId="{9522EB33-3808-463F-97DF-063078CAFE03}" destId="{3E1512CE-B36D-4D1F-9B8E-8BAC6E242182}" srcOrd="1" destOrd="0" presId="urn:microsoft.com/office/officeart/2018/2/layout/IconVerticalSolidList"/>
    <dgm:cxn modelId="{4E962512-821F-4BF2-A64B-13299A6A2B78}" type="presParOf" srcId="{9522EB33-3808-463F-97DF-063078CAFE03}" destId="{D18981E1-B825-4ED6-8533-0A081714AF12}" srcOrd="2" destOrd="0" presId="urn:microsoft.com/office/officeart/2018/2/layout/IconVerticalSolidList"/>
    <dgm:cxn modelId="{55497AB9-89A4-4998-9E0C-341BEFC7C984}" type="presParOf" srcId="{9522EB33-3808-463F-97DF-063078CAFE03}" destId="{8559F792-B48B-4957-AC9C-C3A932E774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4B0A90-D42D-4B59-991B-99B7700F20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AB64E3-BE14-4B2C-B9F3-20298658A361}">
      <dgm:prSet/>
      <dgm:spPr/>
      <dgm:t>
        <a:bodyPr/>
        <a:lstStyle/>
        <a:p>
          <a:r>
            <a:rPr lang="en-GB" i="1" dirty="0"/>
            <a:t>Machine </a:t>
          </a:r>
          <a:r>
            <a:rPr lang="en-GB" i="1" dirty="0">
              <a:latin typeface="Posterama"/>
            </a:rPr>
            <a:t>Unlearning</a:t>
          </a:r>
          <a:r>
            <a:rPr lang="en-GB" i="1" dirty="0"/>
            <a:t> refers to a process that aims to remove the impact of a set of data samples in the training set from a trained model. From the certainty of unlearning, the existing machine unlearning methods can be divided into two categories: exact unlearning and approximate unlearning.</a:t>
          </a:r>
          <a:endParaRPr lang="en-US" dirty="0"/>
        </a:p>
      </dgm:t>
    </dgm:pt>
    <dgm:pt modelId="{F9CB66F2-18F8-4DBB-A7A8-2C2BFC0EC2A3}" type="parTrans" cxnId="{0A98A360-3CC4-45A5-9227-384F74CAE8A4}">
      <dgm:prSet/>
      <dgm:spPr/>
      <dgm:t>
        <a:bodyPr/>
        <a:lstStyle/>
        <a:p>
          <a:endParaRPr lang="en-US"/>
        </a:p>
      </dgm:t>
    </dgm:pt>
    <dgm:pt modelId="{5691843F-5BCC-444A-93D5-996D275E0428}" type="sibTrans" cxnId="{0A98A360-3CC4-45A5-9227-384F74CAE8A4}">
      <dgm:prSet/>
      <dgm:spPr/>
      <dgm:t>
        <a:bodyPr/>
        <a:lstStyle/>
        <a:p>
          <a:endParaRPr lang="en-US"/>
        </a:p>
      </dgm:t>
    </dgm:pt>
    <dgm:pt modelId="{1BFF65EF-A02A-4913-9637-E97B88230006}">
      <dgm:prSet/>
      <dgm:spPr/>
      <dgm:t>
        <a:bodyPr/>
        <a:lstStyle/>
        <a:p>
          <a:r>
            <a:rPr lang="en-GB" dirty="0"/>
            <a:t>Exact Unlearning: Model retraining from scratch after data removal, computationally expensive.</a:t>
          </a:r>
          <a:endParaRPr lang="en-US" dirty="0"/>
        </a:p>
      </dgm:t>
    </dgm:pt>
    <dgm:pt modelId="{4C76B08C-AA60-4790-8E49-3EE896C026CC}" type="parTrans" cxnId="{BE055DF8-5BE7-44C1-AC99-D789DC7016AC}">
      <dgm:prSet/>
      <dgm:spPr/>
      <dgm:t>
        <a:bodyPr/>
        <a:lstStyle/>
        <a:p>
          <a:endParaRPr lang="en-US"/>
        </a:p>
      </dgm:t>
    </dgm:pt>
    <dgm:pt modelId="{97C35D0A-0BBB-4C6D-904A-8A8548B46FBD}" type="sibTrans" cxnId="{BE055DF8-5BE7-44C1-AC99-D789DC7016AC}">
      <dgm:prSet/>
      <dgm:spPr/>
      <dgm:t>
        <a:bodyPr/>
        <a:lstStyle/>
        <a:p>
          <a:endParaRPr lang="en-US"/>
        </a:p>
      </dgm:t>
    </dgm:pt>
    <dgm:pt modelId="{F968CE91-AF06-4A8C-BE1C-C89BCF708FDF}">
      <dgm:prSet custT="1"/>
      <dgm:spPr/>
      <dgm:t>
        <a:bodyPr/>
        <a:lstStyle/>
        <a:p>
          <a:r>
            <a:rPr lang="en-GB" sz="800" dirty="0"/>
            <a:t>Efficiency Efforts: SQ Learning [4], SISA Approach [2], Graph-specific extensions, e.g., </a:t>
          </a:r>
          <a:r>
            <a:rPr lang="en-GB" sz="800" dirty="0" err="1"/>
            <a:t>GraphEraser</a:t>
          </a:r>
          <a:r>
            <a:rPr lang="en-GB" sz="800" dirty="0"/>
            <a:t> [7] and </a:t>
          </a:r>
          <a:r>
            <a:rPr lang="en-GB" sz="800" dirty="0" err="1"/>
            <a:t>GraphEditor</a:t>
          </a:r>
          <a:r>
            <a:rPr lang="en-GB" sz="800" dirty="0"/>
            <a:t> [10].</a:t>
          </a:r>
          <a:endParaRPr lang="en-US" sz="800" dirty="0"/>
        </a:p>
      </dgm:t>
    </dgm:pt>
    <dgm:pt modelId="{07F3B7BA-C301-409B-B5B5-E57E8BC12172}" type="parTrans" cxnId="{8DE9F15F-7FDD-41B4-A605-60A1ACE1A2CA}">
      <dgm:prSet/>
      <dgm:spPr/>
      <dgm:t>
        <a:bodyPr/>
        <a:lstStyle/>
        <a:p>
          <a:endParaRPr lang="en-US"/>
        </a:p>
      </dgm:t>
    </dgm:pt>
    <dgm:pt modelId="{CBED3415-FC40-4542-AE2E-E715FB0C4D1C}" type="sibTrans" cxnId="{8DE9F15F-7FDD-41B4-A605-60A1ACE1A2CA}">
      <dgm:prSet/>
      <dgm:spPr/>
      <dgm:t>
        <a:bodyPr/>
        <a:lstStyle/>
        <a:p>
          <a:endParaRPr lang="en-US"/>
        </a:p>
      </dgm:t>
    </dgm:pt>
    <dgm:pt modelId="{1D3AEB82-B97F-40CB-BA3E-2AAF92FC78BF}">
      <dgm:prSet/>
      <dgm:spPr/>
      <dgm:t>
        <a:bodyPr/>
        <a:lstStyle/>
        <a:p>
          <a:r>
            <a:rPr lang="en-GB" dirty="0"/>
            <a:t>Approximate Unlearning: Statistically removing data without distinguishability from exact deletion.</a:t>
          </a:r>
          <a:endParaRPr lang="en-US" dirty="0"/>
        </a:p>
      </dgm:t>
    </dgm:pt>
    <dgm:pt modelId="{167D5172-F8AE-41B0-A17F-686EFE34A7CD}" type="parTrans" cxnId="{78BE12D5-DF13-4085-8E39-F8E2A361B61C}">
      <dgm:prSet/>
      <dgm:spPr/>
      <dgm:t>
        <a:bodyPr/>
        <a:lstStyle/>
        <a:p>
          <a:endParaRPr lang="en-US"/>
        </a:p>
      </dgm:t>
    </dgm:pt>
    <dgm:pt modelId="{FF9C93E7-31D8-4A12-BDBA-384988B8CC78}" type="sibTrans" cxnId="{78BE12D5-DF13-4085-8E39-F8E2A361B61C}">
      <dgm:prSet/>
      <dgm:spPr/>
      <dgm:t>
        <a:bodyPr/>
        <a:lstStyle/>
        <a:p>
          <a:endParaRPr lang="en-US"/>
        </a:p>
      </dgm:t>
    </dgm:pt>
    <dgm:pt modelId="{BB7AAA4A-6B4F-4622-AA7D-EDC4B3C8C2BC}">
      <dgm:prSet custT="1"/>
      <dgm:spPr/>
      <dgm:t>
        <a:bodyPr/>
        <a:lstStyle/>
        <a:p>
          <a:r>
            <a:rPr lang="en-GB" sz="800" dirty="0"/>
            <a:t>Certified Unlearning: Achieved through noise addition, e.g., on weights or loss function.</a:t>
          </a:r>
          <a:endParaRPr lang="en-US" sz="800" dirty="0"/>
        </a:p>
      </dgm:t>
    </dgm:pt>
    <dgm:pt modelId="{199A3C44-A63F-4F94-AB6C-E9CE2C0A55D4}" type="parTrans" cxnId="{E3777BFC-DC64-40E5-8D47-BF35A77F35B5}">
      <dgm:prSet/>
      <dgm:spPr/>
      <dgm:t>
        <a:bodyPr/>
        <a:lstStyle/>
        <a:p>
          <a:endParaRPr lang="en-US"/>
        </a:p>
      </dgm:t>
    </dgm:pt>
    <dgm:pt modelId="{6A85985A-6029-4FC4-8666-14791FCBC3F3}" type="sibTrans" cxnId="{E3777BFC-DC64-40E5-8D47-BF35A77F35B5}">
      <dgm:prSet/>
      <dgm:spPr/>
      <dgm:t>
        <a:bodyPr/>
        <a:lstStyle/>
        <a:p>
          <a:endParaRPr lang="en-US"/>
        </a:p>
      </dgm:t>
    </dgm:pt>
    <dgm:pt modelId="{278B6442-E930-45A8-9347-79722CA3838A}">
      <dgm:prSet custT="1"/>
      <dgm:spPr/>
      <dgm:t>
        <a:bodyPr/>
        <a:lstStyle/>
        <a:p>
          <a:r>
            <a:rPr lang="en-GB" sz="800" dirty="0"/>
            <a:t>Existing Approaches: Chien et al. [9] (restricted to specific GNN structures), Cheng et al. [8] (lacks certified guarantee).</a:t>
          </a:r>
          <a:endParaRPr lang="en-US" sz="800" dirty="0"/>
        </a:p>
      </dgm:t>
    </dgm:pt>
    <dgm:pt modelId="{793D3202-DF09-4E62-ADED-20AAC0638E48}" type="parTrans" cxnId="{DE93EF73-ACD3-4FA1-AC96-097269CD3116}">
      <dgm:prSet/>
      <dgm:spPr/>
      <dgm:t>
        <a:bodyPr/>
        <a:lstStyle/>
        <a:p>
          <a:endParaRPr lang="en-US"/>
        </a:p>
      </dgm:t>
    </dgm:pt>
    <dgm:pt modelId="{23B4EFA8-1BEE-4E7C-88BC-EDEEDB17D490}" type="sibTrans" cxnId="{DE93EF73-ACD3-4FA1-AC96-097269CD3116}">
      <dgm:prSet/>
      <dgm:spPr/>
      <dgm:t>
        <a:bodyPr/>
        <a:lstStyle/>
        <a:p>
          <a:endParaRPr lang="en-US"/>
        </a:p>
      </dgm:t>
    </dgm:pt>
    <dgm:pt modelId="{3D52F267-C424-4FA5-82BF-94E5357F52B8}">
      <dgm:prSet custT="1"/>
      <dgm:spPr/>
      <dgm:t>
        <a:bodyPr/>
        <a:lstStyle/>
        <a:p>
          <a:r>
            <a:rPr lang="en-GB" sz="800" dirty="0"/>
            <a:t>CEU Advantage: Significantly faster batch edge unlearning with certified guarantee compared to [9], extensible beyond specific GNN models</a:t>
          </a:r>
          <a:endParaRPr lang="en-US" sz="800" dirty="0"/>
        </a:p>
      </dgm:t>
    </dgm:pt>
    <dgm:pt modelId="{CA192E32-C39D-425F-B86B-FED0B40293AF}" type="parTrans" cxnId="{50A21A37-78D2-456E-B081-843EBEBCF3D6}">
      <dgm:prSet/>
      <dgm:spPr/>
      <dgm:t>
        <a:bodyPr/>
        <a:lstStyle/>
        <a:p>
          <a:endParaRPr lang="en-US"/>
        </a:p>
      </dgm:t>
    </dgm:pt>
    <dgm:pt modelId="{25BDD25A-E874-49DA-B8D0-B0B33A56C422}" type="sibTrans" cxnId="{50A21A37-78D2-456E-B081-843EBEBCF3D6}">
      <dgm:prSet/>
      <dgm:spPr/>
      <dgm:t>
        <a:bodyPr/>
        <a:lstStyle/>
        <a:p>
          <a:endParaRPr lang="en-US"/>
        </a:p>
      </dgm:t>
    </dgm:pt>
    <dgm:pt modelId="{2A7A16EE-D2CA-4766-B6C2-DBAC5C77613B}" type="pres">
      <dgm:prSet presAssocID="{014B0A90-D42D-4B59-991B-99B7700F2063}" presName="root" presStyleCnt="0">
        <dgm:presLayoutVars>
          <dgm:dir/>
          <dgm:resizeHandles val="exact"/>
        </dgm:presLayoutVars>
      </dgm:prSet>
      <dgm:spPr/>
    </dgm:pt>
    <dgm:pt modelId="{D5FD2388-0C6D-4F2C-85B5-D3AE25BEBE72}" type="pres">
      <dgm:prSet presAssocID="{7CAB64E3-BE14-4B2C-B9F3-20298658A361}" presName="compNode" presStyleCnt="0"/>
      <dgm:spPr/>
    </dgm:pt>
    <dgm:pt modelId="{EDF0CF70-58E1-4D11-97B9-30FD18502F86}" type="pres">
      <dgm:prSet presAssocID="{7CAB64E3-BE14-4B2C-B9F3-20298658A361}" presName="bgRect" presStyleLbl="bgShp" presStyleIdx="0" presStyleCnt="3"/>
      <dgm:spPr/>
    </dgm:pt>
    <dgm:pt modelId="{9305D1E0-4AF4-4653-BC4D-038176EBFB23}" type="pres">
      <dgm:prSet presAssocID="{7CAB64E3-BE14-4B2C-B9F3-20298658A3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1B93199-4704-40AF-B2D0-BB7DA465A905}" type="pres">
      <dgm:prSet presAssocID="{7CAB64E3-BE14-4B2C-B9F3-20298658A361}" presName="spaceRect" presStyleCnt="0"/>
      <dgm:spPr/>
    </dgm:pt>
    <dgm:pt modelId="{37E357D7-4BE0-49B2-B2D5-0EEC9AB87F54}" type="pres">
      <dgm:prSet presAssocID="{7CAB64E3-BE14-4B2C-B9F3-20298658A361}" presName="parTx" presStyleLbl="revTx" presStyleIdx="0" presStyleCnt="5">
        <dgm:presLayoutVars>
          <dgm:chMax val="0"/>
          <dgm:chPref val="0"/>
        </dgm:presLayoutVars>
      </dgm:prSet>
      <dgm:spPr/>
    </dgm:pt>
    <dgm:pt modelId="{45112EB2-9C17-4C73-82C2-71225340909E}" type="pres">
      <dgm:prSet presAssocID="{5691843F-5BCC-444A-93D5-996D275E0428}" presName="sibTrans" presStyleCnt="0"/>
      <dgm:spPr/>
    </dgm:pt>
    <dgm:pt modelId="{EF871292-7F24-4C0F-AFDD-A62D909EAE00}" type="pres">
      <dgm:prSet presAssocID="{1BFF65EF-A02A-4913-9637-E97B88230006}" presName="compNode" presStyleCnt="0"/>
      <dgm:spPr/>
    </dgm:pt>
    <dgm:pt modelId="{38D5F816-17D8-48FE-9403-4A26621BF8D3}" type="pres">
      <dgm:prSet presAssocID="{1BFF65EF-A02A-4913-9637-E97B88230006}" presName="bgRect" presStyleLbl="bgShp" presStyleIdx="1" presStyleCnt="3"/>
      <dgm:spPr/>
    </dgm:pt>
    <dgm:pt modelId="{0AAF1FC5-3FF3-44AD-AFED-02228920AD35}" type="pres">
      <dgm:prSet presAssocID="{1BFF65EF-A02A-4913-9637-E97B882300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6619471-ABAC-4CF6-9189-45D7CE7A1044}" type="pres">
      <dgm:prSet presAssocID="{1BFF65EF-A02A-4913-9637-E97B88230006}" presName="spaceRect" presStyleCnt="0"/>
      <dgm:spPr/>
    </dgm:pt>
    <dgm:pt modelId="{05F3D011-8322-4D3B-A470-92ED67DCA37E}" type="pres">
      <dgm:prSet presAssocID="{1BFF65EF-A02A-4913-9637-E97B88230006}" presName="parTx" presStyleLbl="revTx" presStyleIdx="1" presStyleCnt="5">
        <dgm:presLayoutVars>
          <dgm:chMax val="0"/>
          <dgm:chPref val="0"/>
        </dgm:presLayoutVars>
      </dgm:prSet>
      <dgm:spPr/>
    </dgm:pt>
    <dgm:pt modelId="{562F3369-FD0D-4B30-9303-D728B6A7C123}" type="pres">
      <dgm:prSet presAssocID="{1BFF65EF-A02A-4913-9637-E97B88230006}" presName="desTx" presStyleLbl="revTx" presStyleIdx="2" presStyleCnt="5">
        <dgm:presLayoutVars/>
      </dgm:prSet>
      <dgm:spPr/>
    </dgm:pt>
    <dgm:pt modelId="{77138EB1-33F1-46A2-B9F9-C9B309863BBB}" type="pres">
      <dgm:prSet presAssocID="{97C35D0A-0BBB-4C6D-904A-8A8548B46FBD}" presName="sibTrans" presStyleCnt="0"/>
      <dgm:spPr/>
    </dgm:pt>
    <dgm:pt modelId="{87ED79F0-BD0D-4528-BC28-57E1C4176D00}" type="pres">
      <dgm:prSet presAssocID="{1D3AEB82-B97F-40CB-BA3E-2AAF92FC78BF}" presName="compNode" presStyleCnt="0"/>
      <dgm:spPr/>
    </dgm:pt>
    <dgm:pt modelId="{C876995E-9E8E-49B7-BEDD-18343A5A2802}" type="pres">
      <dgm:prSet presAssocID="{1D3AEB82-B97F-40CB-BA3E-2AAF92FC78BF}" presName="bgRect" presStyleLbl="bgShp" presStyleIdx="2" presStyleCnt="3"/>
      <dgm:spPr/>
    </dgm:pt>
    <dgm:pt modelId="{574B83FA-0F01-47F3-B800-79C767C95105}" type="pres">
      <dgm:prSet presAssocID="{1D3AEB82-B97F-40CB-BA3E-2AAF92FC78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ED9FEF6-A899-4A11-9A85-E0541D83D842}" type="pres">
      <dgm:prSet presAssocID="{1D3AEB82-B97F-40CB-BA3E-2AAF92FC78BF}" presName="spaceRect" presStyleCnt="0"/>
      <dgm:spPr/>
    </dgm:pt>
    <dgm:pt modelId="{BFEAEA2C-313E-439A-BDF3-E7BE5994611A}" type="pres">
      <dgm:prSet presAssocID="{1D3AEB82-B97F-40CB-BA3E-2AAF92FC78BF}" presName="parTx" presStyleLbl="revTx" presStyleIdx="3" presStyleCnt="5">
        <dgm:presLayoutVars>
          <dgm:chMax val="0"/>
          <dgm:chPref val="0"/>
        </dgm:presLayoutVars>
      </dgm:prSet>
      <dgm:spPr/>
    </dgm:pt>
    <dgm:pt modelId="{164CE0E0-F676-4975-A4C5-2BE6B37AA579}" type="pres">
      <dgm:prSet presAssocID="{1D3AEB82-B97F-40CB-BA3E-2AAF92FC78BF}" presName="desTx" presStyleLbl="revTx" presStyleIdx="4" presStyleCnt="5">
        <dgm:presLayoutVars/>
      </dgm:prSet>
      <dgm:spPr/>
    </dgm:pt>
  </dgm:ptLst>
  <dgm:cxnLst>
    <dgm:cxn modelId="{50A21A37-78D2-456E-B081-843EBEBCF3D6}" srcId="{1D3AEB82-B97F-40CB-BA3E-2AAF92FC78BF}" destId="{3D52F267-C424-4FA5-82BF-94E5357F52B8}" srcOrd="2" destOrd="0" parTransId="{CA192E32-C39D-425F-B86B-FED0B40293AF}" sibTransId="{25BDD25A-E874-49DA-B8D0-B0B33A56C422}"/>
    <dgm:cxn modelId="{BA44425C-15CF-4324-9994-DBB0A2C3933F}" type="presOf" srcId="{1D3AEB82-B97F-40CB-BA3E-2AAF92FC78BF}" destId="{BFEAEA2C-313E-439A-BDF3-E7BE5994611A}" srcOrd="0" destOrd="0" presId="urn:microsoft.com/office/officeart/2018/2/layout/IconVerticalSolidList"/>
    <dgm:cxn modelId="{8DE9F15F-7FDD-41B4-A605-60A1ACE1A2CA}" srcId="{1BFF65EF-A02A-4913-9637-E97B88230006}" destId="{F968CE91-AF06-4A8C-BE1C-C89BCF708FDF}" srcOrd="0" destOrd="0" parTransId="{07F3B7BA-C301-409B-B5B5-E57E8BC12172}" sibTransId="{CBED3415-FC40-4542-AE2E-E715FB0C4D1C}"/>
    <dgm:cxn modelId="{0A98A360-3CC4-45A5-9227-384F74CAE8A4}" srcId="{014B0A90-D42D-4B59-991B-99B7700F2063}" destId="{7CAB64E3-BE14-4B2C-B9F3-20298658A361}" srcOrd="0" destOrd="0" parTransId="{F9CB66F2-18F8-4DBB-A7A8-2C2BFC0EC2A3}" sibTransId="{5691843F-5BCC-444A-93D5-996D275E0428}"/>
    <dgm:cxn modelId="{0CC26C43-BC5E-4A9E-B3FF-8D1620083831}" type="presOf" srcId="{7CAB64E3-BE14-4B2C-B9F3-20298658A361}" destId="{37E357D7-4BE0-49B2-B2D5-0EEC9AB87F54}" srcOrd="0" destOrd="0" presId="urn:microsoft.com/office/officeart/2018/2/layout/IconVerticalSolidList"/>
    <dgm:cxn modelId="{536ECE63-BBE2-426A-8EB1-AA32B181073C}" type="presOf" srcId="{014B0A90-D42D-4B59-991B-99B7700F2063}" destId="{2A7A16EE-D2CA-4766-B6C2-DBAC5C77613B}" srcOrd="0" destOrd="0" presId="urn:microsoft.com/office/officeart/2018/2/layout/IconVerticalSolidList"/>
    <dgm:cxn modelId="{EC4DA471-0EFE-4779-824E-82A5D380F193}" type="presOf" srcId="{3D52F267-C424-4FA5-82BF-94E5357F52B8}" destId="{164CE0E0-F676-4975-A4C5-2BE6B37AA579}" srcOrd="0" destOrd="2" presId="urn:microsoft.com/office/officeart/2018/2/layout/IconVerticalSolidList"/>
    <dgm:cxn modelId="{DE93EF73-ACD3-4FA1-AC96-097269CD3116}" srcId="{1D3AEB82-B97F-40CB-BA3E-2AAF92FC78BF}" destId="{278B6442-E930-45A8-9347-79722CA3838A}" srcOrd="1" destOrd="0" parTransId="{793D3202-DF09-4E62-ADED-20AAC0638E48}" sibTransId="{23B4EFA8-1BEE-4E7C-88BC-EDEEDB17D490}"/>
    <dgm:cxn modelId="{09625B94-CA55-450A-A055-D561BEB23000}" type="presOf" srcId="{1BFF65EF-A02A-4913-9637-E97B88230006}" destId="{05F3D011-8322-4D3B-A470-92ED67DCA37E}" srcOrd="0" destOrd="0" presId="urn:microsoft.com/office/officeart/2018/2/layout/IconVerticalSolidList"/>
    <dgm:cxn modelId="{78882BAE-D4DA-4B2F-A5F8-7AE6371B4975}" type="presOf" srcId="{278B6442-E930-45A8-9347-79722CA3838A}" destId="{164CE0E0-F676-4975-A4C5-2BE6B37AA579}" srcOrd="0" destOrd="1" presId="urn:microsoft.com/office/officeart/2018/2/layout/IconVerticalSolidList"/>
    <dgm:cxn modelId="{1BF588C9-D1A4-406D-9B0D-469AB761683C}" type="presOf" srcId="{F968CE91-AF06-4A8C-BE1C-C89BCF708FDF}" destId="{562F3369-FD0D-4B30-9303-D728B6A7C123}" srcOrd="0" destOrd="0" presId="urn:microsoft.com/office/officeart/2018/2/layout/IconVerticalSolidList"/>
    <dgm:cxn modelId="{78BE12D5-DF13-4085-8E39-F8E2A361B61C}" srcId="{014B0A90-D42D-4B59-991B-99B7700F2063}" destId="{1D3AEB82-B97F-40CB-BA3E-2AAF92FC78BF}" srcOrd="2" destOrd="0" parTransId="{167D5172-F8AE-41B0-A17F-686EFE34A7CD}" sibTransId="{FF9C93E7-31D8-4A12-BDBA-384988B8CC78}"/>
    <dgm:cxn modelId="{155134D6-E0F4-49EE-8394-8540BE587B01}" type="presOf" srcId="{BB7AAA4A-6B4F-4622-AA7D-EDC4B3C8C2BC}" destId="{164CE0E0-F676-4975-A4C5-2BE6B37AA579}" srcOrd="0" destOrd="0" presId="urn:microsoft.com/office/officeart/2018/2/layout/IconVerticalSolidList"/>
    <dgm:cxn modelId="{BE055DF8-5BE7-44C1-AC99-D789DC7016AC}" srcId="{014B0A90-D42D-4B59-991B-99B7700F2063}" destId="{1BFF65EF-A02A-4913-9637-E97B88230006}" srcOrd="1" destOrd="0" parTransId="{4C76B08C-AA60-4790-8E49-3EE896C026CC}" sibTransId="{97C35D0A-0BBB-4C6D-904A-8A8548B46FBD}"/>
    <dgm:cxn modelId="{E3777BFC-DC64-40E5-8D47-BF35A77F35B5}" srcId="{1D3AEB82-B97F-40CB-BA3E-2AAF92FC78BF}" destId="{BB7AAA4A-6B4F-4622-AA7D-EDC4B3C8C2BC}" srcOrd="0" destOrd="0" parTransId="{199A3C44-A63F-4F94-AB6C-E9CE2C0A55D4}" sibTransId="{6A85985A-6029-4FC4-8666-14791FCBC3F3}"/>
    <dgm:cxn modelId="{46E98CC7-6A73-479A-B332-259C91704B1A}" type="presParOf" srcId="{2A7A16EE-D2CA-4766-B6C2-DBAC5C77613B}" destId="{D5FD2388-0C6D-4F2C-85B5-D3AE25BEBE72}" srcOrd="0" destOrd="0" presId="urn:microsoft.com/office/officeart/2018/2/layout/IconVerticalSolidList"/>
    <dgm:cxn modelId="{98DA4653-CCE0-480B-A412-C666517CD299}" type="presParOf" srcId="{D5FD2388-0C6D-4F2C-85B5-D3AE25BEBE72}" destId="{EDF0CF70-58E1-4D11-97B9-30FD18502F86}" srcOrd="0" destOrd="0" presId="urn:microsoft.com/office/officeart/2018/2/layout/IconVerticalSolidList"/>
    <dgm:cxn modelId="{DFB4FEA6-FDFA-4F06-B117-D62BA82756C8}" type="presParOf" srcId="{D5FD2388-0C6D-4F2C-85B5-D3AE25BEBE72}" destId="{9305D1E0-4AF4-4653-BC4D-038176EBFB23}" srcOrd="1" destOrd="0" presId="urn:microsoft.com/office/officeart/2018/2/layout/IconVerticalSolidList"/>
    <dgm:cxn modelId="{CB47DCEF-C4E4-4BB6-B1CE-CC2ECB638971}" type="presParOf" srcId="{D5FD2388-0C6D-4F2C-85B5-D3AE25BEBE72}" destId="{21B93199-4704-40AF-B2D0-BB7DA465A905}" srcOrd="2" destOrd="0" presId="urn:microsoft.com/office/officeart/2018/2/layout/IconVerticalSolidList"/>
    <dgm:cxn modelId="{863D2693-20FB-4D4B-8257-9A44485C1909}" type="presParOf" srcId="{D5FD2388-0C6D-4F2C-85B5-D3AE25BEBE72}" destId="{37E357D7-4BE0-49B2-B2D5-0EEC9AB87F54}" srcOrd="3" destOrd="0" presId="urn:microsoft.com/office/officeart/2018/2/layout/IconVerticalSolidList"/>
    <dgm:cxn modelId="{F0F23D88-F7D2-4158-BBA4-5DF8A6D451E0}" type="presParOf" srcId="{2A7A16EE-D2CA-4766-B6C2-DBAC5C77613B}" destId="{45112EB2-9C17-4C73-82C2-71225340909E}" srcOrd="1" destOrd="0" presId="urn:microsoft.com/office/officeart/2018/2/layout/IconVerticalSolidList"/>
    <dgm:cxn modelId="{242CB9D6-3D65-48AE-A5A7-C09524BDF5B4}" type="presParOf" srcId="{2A7A16EE-D2CA-4766-B6C2-DBAC5C77613B}" destId="{EF871292-7F24-4C0F-AFDD-A62D909EAE00}" srcOrd="2" destOrd="0" presId="urn:microsoft.com/office/officeart/2018/2/layout/IconVerticalSolidList"/>
    <dgm:cxn modelId="{9A44A1AE-ED55-4CD4-ABE1-BA4AD298D719}" type="presParOf" srcId="{EF871292-7F24-4C0F-AFDD-A62D909EAE00}" destId="{38D5F816-17D8-48FE-9403-4A26621BF8D3}" srcOrd="0" destOrd="0" presId="urn:microsoft.com/office/officeart/2018/2/layout/IconVerticalSolidList"/>
    <dgm:cxn modelId="{8D212F85-BFD7-4A57-95AE-D381B2E9833A}" type="presParOf" srcId="{EF871292-7F24-4C0F-AFDD-A62D909EAE00}" destId="{0AAF1FC5-3FF3-44AD-AFED-02228920AD35}" srcOrd="1" destOrd="0" presId="urn:microsoft.com/office/officeart/2018/2/layout/IconVerticalSolidList"/>
    <dgm:cxn modelId="{467E0F2A-9656-48A7-8D2D-A0C67191A0CD}" type="presParOf" srcId="{EF871292-7F24-4C0F-AFDD-A62D909EAE00}" destId="{76619471-ABAC-4CF6-9189-45D7CE7A1044}" srcOrd="2" destOrd="0" presId="urn:microsoft.com/office/officeart/2018/2/layout/IconVerticalSolidList"/>
    <dgm:cxn modelId="{75FF43D8-AFD8-40A6-83B9-E55A1790EDC0}" type="presParOf" srcId="{EF871292-7F24-4C0F-AFDD-A62D909EAE00}" destId="{05F3D011-8322-4D3B-A470-92ED67DCA37E}" srcOrd="3" destOrd="0" presId="urn:microsoft.com/office/officeart/2018/2/layout/IconVerticalSolidList"/>
    <dgm:cxn modelId="{F9BFD1CE-C071-40ED-A8AA-75DA233145BF}" type="presParOf" srcId="{EF871292-7F24-4C0F-AFDD-A62D909EAE00}" destId="{562F3369-FD0D-4B30-9303-D728B6A7C123}" srcOrd="4" destOrd="0" presId="urn:microsoft.com/office/officeart/2018/2/layout/IconVerticalSolidList"/>
    <dgm:cxn modelId="{8E2F5544-CCDE-4D96-B07F-4C96010FEC58}" type="presParOf" srcId="{2A7A16EE-D2CA-4766-B6C2-DBAC5C77613B}" destId="{77138EB1-33F1-46A2-B9F9-C9B309863BBB}" srcOrd="3" destOrd="0" presId="urn:microsoft.com/office/officeart/2018/2/layout/IconVerticalSolidList"/>
    <dgm:cxn modelId="{94B1DE5B-367A-4554-976E-918142F9689E}" type="presParOf" srcId="{2A7A16EE-D2CA-4766-B6C2-DBAC5C77613B}" destId="{87ED79F0-BD0D-4528-BC28-57E1C4176D00}" srcOrd="4" destOrd="0" presId="urn:microsoft.com/office/officeart/2018/2/layout/IconVerticalSolidList"/>
    <dgm:cxn modelId="{F063E921-CDAF-48F2-A207-8FBDFC6D38D4}" type="presParOf" srcId="{87ED79F0-BD0D-4528-BC28-57E1C4176D00}" destId="{C876995E-9E8E-49B7-BEDD-18343A5A2802}" srcOrd="0" destOrd="0" presId="urn:microsoft.com/office/officeart/2018/2/layout/IconVerticalSolidList"/>
    <dgm:cxn modelId="{CE6745E6-DD45-4154-BAAA-4C2E00B3C711}" type="presParOf" srcId="{87ED79F0-BD0D-4528-BC28-57E1C4176D00}" destId="{574B83FA-0F01-47F3-B800-79C767C95105}" srcOrd="1" destOrd="0" presId="urn:microsoft.com/office/officeart/2018/2/layout/IconVerticalSolidList"/>
    <dgm:cxn modelId="{8B58BBEF-495A-4510-96FC-7E2425E23AA2}" type="presParOf" srcId="{87ED79F0-BD0D-4528-BC28-57E1C4176D00}" destId="{3ED9FEF6-A899-4A11-9A85-E0541D83D842}" srcOrd="2" destOrd="0" presId="urn:microsoft.com/office/officeart/2018/2/layout/IconVerticalSolidList"/>
    <dgm:cxn modelId="{982CF8B1-0499-4450-82EA-8D295647F2F5}" type="presParOf" srcId="{87ED79F0-BD0D-4528-BC28-57E1C4176D00}" destId="{BFEAEA2C-313E-439A-BDF3-E7BE5994611A}" srcOrd="3" destOrd="0" presId="urn:microsoft.com/office/officeart/2018/2/layout/IconVerticalSolidList"/>
    <dgm:cxn modelId="{228AB265-6171-4169-A749-04852551D0A6}" type="presParOf" srcId="{87ED79F0-BD0D-4528-BC28-57E1C4176D00}" destId="{164CE0E0-F676-4975-A4C5-2BE6B37AA57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EC515C-98FE-450D-9F3E-048706F93901}"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A87BF6A3-863D-4D7C-93FA-0FE8C5BA31DF}">
      <dgm:prSet custT="1"/>
      <dgm:spPr/>
      <dgm:t>
        <a:bodyPr/>
        <a:lstStyle/>
        <a:p>
          <a:pPr rtl="0"/>
          <a:r>
            <a:rPr lang="en-GB" sz="1000" dirty="0"/>
            <a:t>Certified Guarantee in </a:t>
          </a:r>
          <a:r>
            <a:rPr lang="en-GB" sz="1000" dirty="0">
              <a:latin typeface="Posterama"/>
            </a:rPr>
            <a:t>Unlearning - One</a:t>
          </a:r>
          <a:r>
            <a:rPr lang="en-GB" sz="1000" dirty="0"/>
            <a:t> of the significant strengths of the paper lies in its theoretical underpinnings.</a:t>
          </a:r>
          <a:r>
            <a:rPr lang="en-GB" sz="1000" dirty="0">
              <a:latin typeface="Posterama"/>
            </a:rPr>
            <a:t> </a:t>
          </a:r>
          <a:endParaRPr lang="en-GB" sz="1000" b="1" dirty="0">
            <a:latin typeface="Posterama"/>
          </a:endParaRPr>
        </a:p>
      </dgm:t>
    </dgm:pt>
    <dgm:pt modelId="{5967DEFD-352D-4247-A395-56E7A7EB85C8}" type="parTrans" cxnId="{879B2894-B380-4A40-B49B-DCFAC77EE1BF}">
      <dgm:prSet/>
      <dgm:spPr/>
      <dgm:t>
        <a:bodyPr/>
        <a:lstStyle/>
        <a:p>
          <a:endParaRPr lang="en-US"/>
        </a:p>
      </dgm:t>
    </dgm:pt>
    <dgm:pt modelId="{348B553F-6540-485D-9B7E-34C6D4E7FF46}" type="sibTrans" cxnId="{879B2894-B380-4A40-B49B-DCFAC77EE1BF}">
      <dgm:prSet/>
      <dgm:spPr/>
      <dgm:t>
        <a:bodyPr/>
        <a:lstStyle/>
        <a:p>
          <a:endParaRPr lang="en-US"/>
        </a:p>
      </dgm:t>
    </dgm:pt>
    <dgm:pt modelId="{98B9390E-CF87-4AB5-8170-6C6DD9F35BA8}">
      <dgm:prSet custT="1"/>
      <dgm:spPr/>
      <dgm:t>
        <a:bodyPr/>
        <a:lstStyle/>
        <a:p>
          <a:r>
            <a:rPr lang="en-GB" sz="1050" dirty="0"/>
            <a:t>Guarantee Requirement: Approximate unlearning necessitates confirmation of information removal.</a:t>
          </a:r>
          <a:endParaRPr lang="en-US" sz="1050" dirty="0"/>
        </a:p>
      </dgm:t>
    </dgm:pt>
    <dgm:pt modelId="{3D7937DB-5E8B-448F-8224-4DB82D3371A3}" type="parTrans" cxnId="{07B94785-78CF-4F89-AE65-D8B2FC008A0C}">
      <dgm:prSet/>
      <dgm:spPr/>
      <dgm:t>
        <a:bodyPr/>
        <a:lstStyle/>
        <a:p>
          <a:endParaRPr lang="en-US"/>
        </a:p>
      </dgm:t>
    </dgm:pt>
    <dgm:pt modelId="{4FD3E16C-C6F1-48AB-A20C-13B6BB38E9E5}" type="sibTrans" cxnId="{07B94785-78CF-4F89-AE65-D8B2FC008A0C}">
      <dgm:prSet/>
      <dgm:spPr/>
      <dgm:t>
        <a:bodyPr/>
        <a:lstStyle/>
        <a:p>
          <a:endParaRPr lang="en-US"/>
        </a:p>
      </dgm:t>
    </dgm:pt>
    <dgm:pt modelId="{C790548E-B2FA-46ED-889A-F58B7A2839DD}">
      <dgm:prSet custT="1"/>
      <dgm:spPr/>
      <dgm:t>
        <a:bodyPr/>
        <a:lstStyle/>
        <a:p>
          <a:r>
            <a:rPr lang="en-GB" sz="1000" dirty="0"/>
            <a:t>Certified Removal Concept: Measures indistinguishability between retrained and unlearned models (𝜖, 𝛿)-differential privacy style.</a:t>
          </a:r>
          <a:endParaRPr lang="en-US" sz="1000" dirty="0"/>
        </a:p>
      </dgm:t>
    </dgm:pt>
    <dgm:pt modelId="{273C7A33-FA68-487C-B437-8C465F646698}" type="parTrans" cxnId="{62CF2851-0A37-44E9-A3C8-3ABAAA5A51DA}">
      <dgm:prSet/>
      <dgm:spPr/>
      <dgm:t>
        <a:bodyPr/>
        <a:lstStyle/>
        <a:p>
          <a:endParaRPr lang="en-US"/>
        </a:p>
      </dgm:t>
    </dgm:pt>
    <dgm:pt modelId="{4DE3ED21-99BC-45A5-A41E-00F5FE869BDD}" type="sibTrans" cxnId="{62CF2851-0A37-44E9-A3C8-3ABAAA5A51DA}">
      <dgm:prSet/>
      <dgm:spPr/>
      <dgm:t>
        <a:bodyPr/>
        <a:lstStyle/>
        <a:p>
          <a:endParaRPr lang="en-US"/>
        </a:p>
      </dgm:t>
    </dgm:pt>
    <dgm:pt modelId="{3F378C47-8F18-4EB0-BF83-C0CE2A7C5586}">
      <dgm:prSet custT="1"/>
      <dgm:spPr/>
      <dgm:t>
        <a:bodyPr/>
        <a:lstStyle/>
        <a:p>
          <a:r>
            <a:rPr lang="en-GB" sz="1000" dirty="0"/>
            <a:t>(𝜖, 𝛿)-</a:t>
          </a:r>
          <a:r>
            <a:rPr lang="en-GB" sz="1000" dirty="0">
              <a:latin typeface="Posterama"/>
            </a:rPr>
            <a:t>Approximate Unlearning: </a:t>
          </a:r>
          <a:r>
            <a:rPr lang="en-GB" sz="1000" dirty="0"/>
            <a:t>Ensures the unlearning model is approximately the same as the retrained model, within 𝜖 and 𝛿 bounds.</a:t>
          </a:r>
          <a:endParaRPr lang="en-US" sz="1000" dirty="0"/>
        </a:p>
      </dgm:t>
    </dgm:pt>
    <dgm:pt modelId="{93A254B1-8162-4555-A877-D05199D4EB53}" type="parTrans" cxnId="{D5FFEE50-0B56-4CBA-9F8A-B1C0EBA65853}">
      <dgm:prSet/>
      <dgm:spPr/>
      <dgm:t>
        <a:bodyPr/>
        <a:lstStyle/>
        <a:p>
          <a:endParaRPr lang="en-US"/>
        </a:p>
      </dgm:t>
    </dgm:pt>
    <dgm:pt modelId="{391FBCE6-7B1F-4C83-99E6-32C975E282EA}" type="sibTrans" cxnId="{D5FFEE50-0B56-4CBA-9F8A-B1C0EBA65853}">
      <dgm:prSet/>
      <dgm:spPr/>
      <dgm:t>
        <a:bodyPr/>
        <a:lstStyle/>
        <a:p>
          <a:endParaRPr lang="en-US"/>
        </a:p>
      </dgm:t>
    </dgm:pt>
    <dgm:pt modelId="{7A21E78E-FCE2-41F4-939E-66999CDF017A}">
      <dgm:prSet custT="1"/>
      <dgm:spPr/>
      <dgm:t>
        <a:bodyPr/>
        <a:lstStyle/>
        <a:p>
          <a:r>
            <a:rPr lang="en-GB" sz="1000" dirty="0"/>
            <a:t>Edge Unlearning</a:t>
          </a:r>
          <a:r>
            <a:rPr lang="en-GB" sz="1000" dirty="0">
              <a:latin typeface="Posterama"/>
            </a:rPr>
            <a:t>:</a:t>
          </a:r>
          <a:r>
            <a:rPr lang="en-GB" sz="1000" dirty="0"/>
            <a:t> Extends (𝜖, 𝛿)-approximate unlearning to batch edge removal for efficient unlearning.</a:t>
          </a:r>
          <a:endParaRPr lang="en-US" sz="1000" dirty="0"/>
        </a:p>
      </dgm:t>
    </dgm:pt>
    <dgm:pt modelId="{D66D3B9B-BCAD-489B-AAAC-74C8F971EE8F}" type="parTrans" cxnId="{A732753A-A6BF-4CD9-B74C-C6F14AE59B01}">
      <dgm:prSet/>
      <dgm:spPr/>
      <dgm:t>
        <a:bodyPr/>
        <a:lstStyle/>
        <a:p>
          <a:endParaRPr lang="en-US"/>
        </a:p>
      </dgm:t>
    </dgm:pt>
    <dgm:pt modelId="{4C448DE4-F011-4636-9753-C12218236AEA}" type="sibTrans" cxnId="{A732753A-A6BF-4CD9-B74C-C6F14AE59B01}">
      <dgm:prSet/>
      <dgm:spPr/>
      <dgm:t>
        <a:bodyPr/>
        <a:lstStyle/>
        <a:p>
          <a:endParaRPr lang="en-US"/>
        </a:p>
      </dgm:t>
    </dgm:pt>
    <dgm:pt modelId="{3F1A6210-FABD-4475-B626-BFB8409C80EB}">
      <dgm:prSet custT="1"/>
      <dgm:spPr/>
      <dgm:t>
        <a:bodyPr/>
        <a:lstStyle/>
        <a:p>
          <a:r>
            <a:rPr lang="en-GB" sz="1000" dirty="0">
              <a:latin typeface="Posterama"/>
            </a:rPr>
            <a:t>Achieves</a:t>
          </a:r>
          <a:r>
            <a:rPr lang="en-GB" sz="1000" dirty="0"/>
            <a:t> multiple edge removal with (𝜖, 𝛿)-approximate guarantee and reduced computational complexity compared to retraining.</a:t>
          </a:r>
          <a:endParaRPr lang="en-US" sz="1000" dirty="0"/>
        </a:p>
      </dgm:t>
    </dgm:pt>
    <dgm:pt modelId="{EBDF21E6-0189-483B-AC7B-2992E6130D94}" type="parTrans" cxnId="{00DFB23A-3641-414E-B351-3A5AB810827E}">
      <dgm:prSet/>
      <dgm:spPr/>
      <dgm:t>
        <a:bodyPr/>
        <a:lstStyle/>
        <a:p>
          <a:endParaRPr lang="en-US"/>
        </a:p>
      </dgm:t>
    </dgm:pt>
    <dgm:pt modelId="{7052D1F7-34EE-4FA1-B88A-FC91825F6E08}" type="sibTrans" cxnId="{00DFB23A-3641-414E-B351-3A5AB810827E}">
      <dgm:prSet/>
      <dgm:spPr/>
      <dgm:t>
        <a:bodyPr/>
        <a:lstStyle/>
        <a:p>
          <a:endParaRPr lang="en-US"/>
        </a:p>
      </dgm:t>
    </dgm:pt>
    <dgm:pt modelId="{0755FD6F-106B-4EFC-9DCB-000FA8814751}">
      <dgm:prSet phldr="0" custT="1"/>
      <dgm:spPr/>
      <dgm:t>
        <a:bodyPr/>
        <a:lstStyle/>
        <a:p>
          <a:pPr rtl="0"/>
          <a:r>
            <a:rPr lang="en-GB" sz="1000" dirty="0">
              <a:latin typeface="Posterama"/>
            </a:rPr>
            <a:t>CEU</a:t>
          </a:r>
          <a:r>
            <a:rPr lang="en-GB" sz="1000" dirty="0"/>
            <a:t> provides a (𝜖, 𝛿)-approximation guarantee under the assumption of convexity on the loss function.</a:t>
          </a:r>
          <a:r>
            <a:rPr lang="en-GB" sz="1000" dirty="0">
              <a:latin typeface="Posterama"/>
            </a:rPr>
            <a:t> Ensures</a:t>
          </a:r>
          <a:r>
            <a:rPr lang="en-GB" sz="1000" dirty="0"/>
            <a:t> the reliability and verifiability of CEU's unlearning process.</a:t>
          </a:r>
          <a:endParaRPr lang="en-GB" sz="1000" dirty="0">
            <a:latin typeface="Posterama"/>
          </a:endParaRPr>
        </a:p>
      </dgm:t>
    </dgm:pt>
    <dgm:pt modelId="{E43E5FC5-D1B3-49F7-80C0-246D38BB00E2}" type="parTrans" cxnId="{9FA5BF5B-C437-4D4E-94F0-0FD6C98AE285}">
      <dgm:prSet/>
      <dgm:spPr/>
      <dgm:t>
        <a:bodyPr/>
        <a:lstStyle/>
        <a:p>
          <a:endParaRPr lang="en-IN"/>
        </a:p>
      </dgm:t>
    </dgm:pt>
    <dgm:pt modelId="{3F2DE184-EE56-4015-9E2D-A9F94DEDEF7F}" type="sibTrans" cxnId="{9FA5BF5B-C437-4D4E-94F0-0FD6C98AE285}">
      <dgm:prSet/>
      <dgm:spPr/>
      <dgm:t>
        <a:bodyPr/>
        <a:lstStyle/>
        <a:p>
          <a:endParaRPr lang="en-GB"/>
        </a:p>
      </dgm:t>
    </dgm:pt>
    <dgm:pt modelId="{4D4A41F1-914B-4E7F-BD66-2A20715E400F}" type="pres">
      <dgm:prSet presAssocID="{7AEC515C-98FE-450D-9F3E-048706F93901}" presName="Name0" presStyleCnt="0">
        <dgm:presLayoutVars>
          <dgm:dir/>
          <dgm:resizeHandles val="exact"/>
        </dgm:presLayoutVars>
      </dgm:prSet>
      <dgm:spPr/>
    </dgm:pt>
    <dgm:pt modelId="{F1DD7572-3B4A-4ED3-8193-0BA1ACFEBC84}" type="pres">
      <dgm:prSet presAssocID="{A87BF6A3-863D-4D7C-93FA-0FE8C5BA31DF}" presName="node" presStyleLbl="node1" presStyleIdx="0" presStyleCnt="7">
        <dgm:presLayoutVars>
          <dgm:bulletEnabled val="1"/>
        </dgm:presLayoutVars>
      </dgm:prSet>
      <dgm:spPr/>
    </dgm:pt>
    <dgm:pt modelId="{4F25FB56-24B4-4763-9A78-1530FFAF3662}" type="pres">
      <dgm:prSet presAssocID="{348B553F-6540-485D-9B7E-34C6D4E7FF46}" presName="sibTrans" presStyleLbl="sibTrans1D1" presStyleIdx="0" presStyleCnt="6"/>
      <dgm:spPr/>
    </dgm:pt>
    <dgm:pt modelId="{27BD0DD9-9AEB-48FA-9397-F4C4F26BB584}" type="pres">
      <dgm:prSet presAssocID="{348B553F-6540-485D-9B7E-34C6D4E7FF46}" presName="connectorText" presStyleLbl="sibTrans1D1" presStyleIdx="0" presStyleCnt="6"/>
      <dgm:spPr/>
    </dgm:pt>
    <dgm:pt modelId="{64269B38-FD5D-4125-A4DC-A2167FCF7568}" type="pres">
      <dgm:prSet presAssocID="{0755FD6F-106B-4EFC-9DCB-000FA8814751}" presName="node" presStyleLbl="node1" presStyleIdx="1" presStyleCnt="7">
        <dgm:presLayoutVars>
          <dgm:bulletEnabled val="1"/>
        </dgm:presLayoutVars>
      </dgm:prSet>
      <dgm:spPr/>
    </dgm:pt>
    <dgm:pt modelId="{E2017D59-EAFA-4B6E-826B-E4511A48B633}" type="pres">
      <dgm:prSet presAssocID="{3F2DE184-EE56-4015-9E2D-A9F94DEDEF7F}" presName="sibTrans" presStyleLbl="sibTrans1D1" presStyleIdx="1" presStyleCnt="6"/>
      <dgm:spPr/>
    </dgm:pt>
    <dgm:pt modelId="{31857645-6B5F-4AA3-BDF6-3D6FDD525A9A}" type="pres">
      <dgm:prSet presAssocID="{3F2DE184-EE56-4015-9E2D-A9F94DEDEF7F}" presName="connectorText" presStyleLbl="sibTrans1D1" presStyleIdx="1" presStyleCnt="6"/>
      <dgm:spPr/>
    </dgm:pt>
    <dgm:pt modelId="{C71A9125-19CA-4684-B94F-12E3A98A6010}" type="pres">
      <dgm:prSet presAssocID="{98B9390E-CF87-4AB5-8170-6C6DD9F35BA8}" presName="node" presStyleLbl="node1" presStyleIdx="2" presStyleCnt="7">
        <dgm:presLayoutVars>
          <dgm:bulletEnabled val="1"/>
        </dgm:presLayoutVars>
      </dgm:prSet>
      <dgm:spPr/>
    </dgm:pt>
    <dgm:pt modelId="{9E502057-FA31-4924-9523-8227D81A5CBD}" type="pres">
      <dgm:prSet presAssocID="{4FD3E16C-C6F1-48AB-A20C-13B6BB38E9E5}" presName="sibTrans" presStyleLbl="sibTrans1D1" presStyleIdx="2" presStyleCnt="6"/>
      <dgm:spPr/>
    </dgm:pt>
    <dgm:pt modelId="{AC6F2549-CF98-405D-96A8-DDEE535D6160}" type="pres">
      <dgm:prSet presAssocID="{4FD3E16C-C6F1-48AB-A20C-13B6BB38E9E5}" presName="connectorText" presStyleLbl="sibTrans1D1" presStyleIdx="2" presStyleCnt="6"/>
      <dgm:spPr/>
    </dgm:pt>
    <dgm:pt modelId="{A5BF2D9F-5A87-45F6-9B6E-28C8E1DC31C6}" type="pres">
      <dgm:prSet presAssocID="{C790548E-B2FA-46ED-889A-F58B7A2839DD}" presName="node" presStyleLbl="node1" presStyleIdx="3" presStyleCnt="7">
        <dgm:presLayoutVars>
          <dgm:bulletEnabled val="1"/>
        </dgm:presLayoutVars>
      </dgm:prSet>
      <dgm:spPr/>
    </dgm:pt>
    <dgm:pt modelId="{B3BDD785-2183-4BB0-8848-716865E4650E}" type="pres">
      <dgm:prSet presAssocID="{4DE3ED21-99BC-45A5-A41E-00F5FE869BDD}" presName="sibTrans" presStyleLbl="sibTrans1D1" presStyleIdx="3" presStyleCnt="6"/>
      <dgm:spPr/>
    </dgm:pt>
    <dgm:pt modelId="{E733A518-C750-434B-84CC-A5DA05A2E243}" type="pres">
      <dgm:prSet presAssocID="{4DE3ED21-99BC-45A5-A41E-00F5FE869BDD}" presName="connectorText" presStyleLbl="sibTrans1D1" presStyleIdx="3" presStyleCnt="6"/>
      <dgm:spPr/>
    </dgm:pt>
    <dgm:pt modelId="{DF947B21-9500-4580-93AE-C6EEC719FA55}" type="pres">
      <dgm:prSet presAssocID="{3F378C47-8F18-4EB0-BF83-C0CE2A7C5586}" presName="node" presStyleLbl="node1" presStyleIdx="4" presStyleCnt="7">
        <dgm:presLayoutVars>
          <dgm:bulletEnabled val="1"/>
        </dgm:presLayoutVars>
      </dgm:prSet>
      <dgm:spPr/>
    </dgm:pt>
    <dgm:pt modelId="{6DD883E7-5CCD-4A93-A78B-77EDA503BA79}" type="pres">
      <dgm:prSet presAssocID="{391FBCE6-7B1F-4C83-99E6-32C975E282EA}" presName="sibTrans" presStyleLbl="sibTrans1D1" presStyleIdx="4" presStyleCnt="6"/>
      <dgm:spPr/>
    </dgm:pt>
    <dgm:pt modelId="{FF98EFDB-9B3C-4B81-B577-716C4FF233CE}" type="pres">
      <dgm:prSet presAssocID="{391FBCE6-7B1F-4C83-99E6-32C975E282EA}" presName="connectorText" presStyleLbl="sibTrans1D1" presStyleIdx="4" presStyleCnt="6"/>
      <dgm:spPr/>
    </dgm:pt>
    <dgm:pt modelId="{DC482CDF-ECA0-4CCF-B318-381D86DC4CCE}" type="pres">
      <dgm:prSet presAssocID="{7A21E78E-FCE2-41F4-939E-66999CDF017A}" presName="node" presStyleLbl="node1" presStyleIdx="5" presStyleCnt="7">
        <dgm:presLayoutVars>
          <dgm:bulletEnabled val="1"/>
        </dgm:presLayoutVars>
      </dgm:prSet>
      <dgm:spPr/>
    </dgm:pt>
    <dgm:pt modelId="{841FC445-1EA0-42DB-A244-2C418F72EAB7}" type="pres">
      <dgm:prSet presAssocID="{4C448DE4-F011-4636-9753-C12218236AEA}" presName="sibTrans" presStyleLbl="sibTrans1D1" presStyleIdx="5" presStyleCnt="6"/>
      <dgm:spPr/>
    </dgm:pt>
    <dgm:pt modelId="{85F8A5CD-981C-4583-BD50-FE0C29838747}" type="pres">
      <dgm:prSet presAssocID="{4C448DE4-F011-4636-9753-C12218236AEA}" presName="connectorText" presStyleLbl="sibTrans1D1" presStyleIdx="5" presStyleCnt="6"/>
      <dgm:spPr/>
    </dgm:pt>
    <dgm:pt modelId="{9F6A224B-34BC-4F3C-849E-1BB13940EA6A}" type="pres">
      <dgm:prSet presAssocID="{3F1A6210-FABD-4475-B626-BFB8409C80EB}" presName="node" presStyleLbl="node1" presStyleIdx="6" presStyleCnt="7">
        <dgm:presLayoutVars>
          <dgm:bulletEnabled val="1"/>
        </dgm:presLayoutVars>
      </dgm:prSet>
      <dgm:spPr/>
    </dgm:pt>
  </dgm:ptLst>
  <dgm:cxnLst>
    <dgm:cxn modelId="{242C8F0D-A355-49EC-A274-144F3A4E97C2}" type="presOf" srcId="{7A21E78E-FCE2-41F4-939E-66999CDF017A}" destId="{DC482CDF-ECA0-4CCF-B318-381D86DC4CCE}" srcOrd="0" destOrd="0" presId="urn:microsoft.com/office/officeart/2016/7/layout/RepeatingBendingProcessNew"/>
    <dgm:cxn modelId="{8F040A1F-7999-4114-B267-9DDAAA7ED1D3}" type="presOf" srcId="{3F378C47-8F18-4EB0-BF83-C0CE2A7C5586}" destId="{DF947B21-9500-4580-93AE-C6EEC719FA55}" srcOrd="0" destOrd="0" presId="urn:microsoft.com/office/officeart/2016/7/layout/RepeatingBendingProcessNew"/>
    <dgm:cxn modelId="{C8C44320-C229-453A-98D8-D6B2454D82ED}" type="presOf" srcId="{A87BF6A3-863D-4D7C-93FA-0FE8C5BA31DF}" destId="{F1DD7572-3B4A-4ED3-8193-0BA1ACFEBC84}" srcOrd="0" destOrd="0" presId="urn:microsoft.com/office/officeart/2016/7/layout/RepeatingBendingProcessNew"/>
    <dgm:cxn modelId="{1EACB122-4355-49B4-B9CA-556D52D77068}" type="presOf" srcId="{4DE3ED21-99BC-45A5-A41E-00F5FE869BDD}" destId="{E733A518-C750-434B-84CC-A5DA05A2E243}" srcOrd="1" destOrd="0" presId="urn:microsoft.com/office/officeart/2016/7/layout/RepeatingBendingProcessNew"/>
    <dgm:cxn modelId="{DAACC626-E365-4492-8424-EE023680B50C}" type="presOf" srcId="{C790548E-B2FA-46ED-889A-F58B7A2839DD}" destId="{A5BF2D9F-5A87-45F6-9B6E-28C8E1DC31C6}" srcOrd="0" destOrd="0" presId="urn:microsoft.com/office/officeart/2016/7/layout/RepeatingBendingProcessNew"/>
    <dgm:cxn modelId="{C0B37729-B47C-4E62-A0A0-47903FC54A88}" type="presOf" srcId="{3F2DE184-EE56-4015-9E2D-A9F94DEDEF7F}" destId="{E2017D59-EAFA-4B6E-826B-E4511A48B633}" srcOrd="0" destOrd="0" presId="urn:microsoft.com/office/officeart/2016/7/layout/RepeatingBendingProcessNew"/>
    <dgm:cxn modelId="{626EE231-442B-4CAA-B1B6-FE7320BA60DF}" type="presOf" srcId="{0755FD6F-106B-4EFC-9DCB-000FA8814751}" destId="{64269B38-FD5D-4125-A4DC-A2167FCF7568}" srcOrd="0" destOrd="0" presId="urn:microsoft.com/office/officeart/2016/7/layout/RepeatingBendingProcessNew"/>
    <dgm:cxn modelId="{A732753A-A6BF-4CD9-B74C-C6F14AE59B01}" srcId="{7AEC515C-98FE-450D-9F3E-048706F93901}" destId="{7A21E78E-FCE2-41F4-939E-66999CDF017A}" srcOrd="5" destOrd="0" parTransId="{D66D3B9B-BCAD-489B-AAAC-74C8F971EE8F}" sibTransId="{4C448DE4-F011-4636-9753-C12218236AEA}"/>
    <dgm:cxn modelId="{00DFB23A-3641-414E-B351-3A5AB810827E}" srcId="{7AEC515C-98FE-450D-9F3E-048706F93901}" destId="{3F1A6210-FABD-4475-B626-BFB8409C80EB}" srcOrd="6" destOrd="0" parTransId="{EBDF21E6-0189-483B-AC7B-2992E6130D94}" sibTransId="{7052D1F7-34EE-4FA1-B88A-FC91825F6E08}"/>
    <dgm:cxn modelId="{9FA5BF5B-C437-4D4E-94F0-0FD6C98AE285}" srcId="{7AEC515C-98FE-450D-9F3E-048706F93901}" destId="{0755FD6F-106B-4EFC-9DCB-000FA8814751}" srcOrd="1" destOrd="0" parTransId="{E43E5FC5-D1B3-49F7-80C0-246D38BB00E2}" sibTransId="{3F2DE184-EE56-4015-9E2D-A9F94DEDEF7F}"/>
    <dgm:cxn modelId="{490C5065-49E9-47DF-AE0B-4A110CF17E53}" type="presOf" srcId="{348B553F-6540-485D-9B7E-34C6D4E7FF46}" destId="{27BD0DD9-9AEB-48FA-9397-F4C4F26BB584}" srcOrd="1" destOrd="0" presId="urn:microsoft.com/office/officeart/2016/7/layout/RepeatingBendingProcessNew"/>
    <dgm:cxn modelId="{8BD28667-05B2-49CF-BCF0-7C2BCB0AC5C5}" type="presOf" srcId="{4C448DE4-F011-4636-9753-C12218236AEA}" destId="{85F8A5CD-981C-4583-BD50-FE0C29838747}" srcOrd="1" destOrd="0" presId="urn:microsoft.com/office/officeart/2016/7/layout/RepeatingBendingProcessNew"/>
    <dgm:cxn modelId="{15AB1C6C-10D5-4503-9D80-BF607DE5799F}" type="presOf" srcId="{4DE3ED21-99BC-45A5-A41E-00F5FE869BDD}" destId="{B3BDD785-2183-4BB0-8848-716865E4650E}" srcOrd="0" destOrd="0" presId="urn:microsoft.com/office/officeart/2016/7/layout/RepeatingBendingProcessNew"/>
    <dgm:cxn modelId="{F7D6846D-92F1-4DC4-B09B-42F41E9D64B1}" type="presOf" srcId="{348B553F-6540-485D-9B7E-34C6D4E7FF46}" destId="{4F25FB56-24B4-4763-9A78-1530FFAF3662}" srcOrd="0" destOrd="0" presId="urn:microsoft.com/office/officeart/2016/7/layout/RepeatingBendingProcessNew"/>
    <dgm:cxn modelId="{E930686F-D511-4AAE-A65C-D2166D67E6A3}" type="presOf" srcId="{7AEC515C-98FE-450D-9F3E-048706F93901}" destId="{4D4A41F1-914B-4E7F-BD66-2A20715E400F}" srcOrd="0" destOrd="0" presId="urn:microsoft.com/office/officeart/2016/7/layout/RepeatingBendingProcessNew"/>
    <dgm:cxn modelId="{D5FFEE50-0B56-4CBA-9F8A-B1C0EBA65853}" srcId="{7AEC515C-98FE-450D-9F3E-048706F93901}" destId="{3F378C47-8F18-4EB0-BF83-C0CE2A7C5586}" srcOrd="4" destOrd="0" parTransId="{93A254B1-8162-4555-A877-D05199D4EB53}" sibTransId="{391FBCE6-7B1F-4C83-99E6-32C975E282EA}"/>
    <dgm:cxn modelId="{62CF2851-0A37-44E9-A3C8-3ABAAA5A51DA}" srcId="{7AEC515C-98FE-450D-9F3E-048706F93901}" destId="{C790548E-B2FA-46ED-889A-F58B7A2839DD}" srcOrd="3" destOrd="0" parTransId="{273C7A33-FA68-487C-B437-8C465F646698}" sibTransId="{4DE3ED21-99BC-45A5-A41E-00F5FE869BDD}"/>
    <dgm:cxn modelId="{76E09B78-7D50-410E-9E59-DD1F9B26EC8B}" type="presOf" srcId="{4C448DE4-F011-4636-9753-C12218236AEA}" destId="{841FC445-1EA0-42DB-A244-2C418F72EAB7}" srcOrd="0" destOrd="0" presId="urn:microsoft.com/office/officeart/2016/7/layout/RepeatingBendingProcessNew"/>
    <dgm:cxn modelId="{1C0BEC79-ED5B-4C5B-BFBC-9A8A89957843}" type="presOf" srcId="{3F1A6210-FABD-4475-B626-BFB8409C80EB}" destId="{9F6A224B-34BC-4F3C-849E-1BB13940EA6A}" srcOrd="0" destOrd="0" presId="urn:microsoft.com/office/officeart/2016/7/layout/RepeatingBendingProcessNew"/>
    <dgm:cxn modelId="{07B94785-78CF-4F89-AE65-D8B2FC008A0C}" srcId="{7AEC515C-98FE-450D-9F3E-048706F93901}" destId="{98B9390E-CF87-4AB5-8170-6C6DD9F35BA8}" srcOrd="2" destOrd="0" parTransId="{3D7937DB-5E8B-448F-8224-4DB82D3371A3}" sibTransId="{4FD3E16C-C6F1-48AB-A20C-13B6BB38E9E5}"/>
    <dgm:cxn modelId="{DE0AA393-61A5-4935-9396-58F07B9ED253}" type="presOf" srcId="{3F2DE184-EE56-4015-9E2D-A9F94DEDEF7F}" destId="{31857645-6B5F-4AA3-BDF6-3D6FDD525A9A}" srcOrd="1" destOrd="0" presId="urn:microsoft.com/office/officeart/2016/7/layout/RepeatingBendingProcessNew"/>
    <dgm:cxn modelId="{879B2894-B380-4A40-B49B-DCFAC77EE1BF}" srcId="{7AEC515C-98FE-450D-9F3E-048706F93901}" destId="{A87BF6A3-863D-4D7C-93FA-0FE8C5BA31DF}" srcOrd="0" destOrd="0" parTransId="{5967DEFD-352D-4247-A395-56E7A7EB85C8}" sibTransId="{348B553F-6540-485D-9B7E-34C6D4E7FF46}"/>
    <dgm:cxn modelId="{08B99D9E-7FC1-4B18-9A70-2B3C872EB342}" type="presOf" srcId="{4FD3E16C-C6F1-48AB-A20C-13B6BB38E9E5}" destId="{9E502057-FA31-4924-9523-8227D81A5CBD}" srcOrd="0" destOrd="0" presId="urn:microsoft.com/office/officeart/2016/7/layout/RepeatingBendingProcessNew"/>
    <dgm:cxn modelId="{C41E46BA-F214-4EE4-A8D4-66D8D3E7389A}" type="presOf" srcId="{391FBCE6-7B1F-4C83-99E6-32C975E282EA}" destId="{6DD883E7-5CCD-4A93-A78B-77EDA503BA79}" srcOrd="0" destOrd="0" presId="urn:microsoft.com/office/officeart/2016/7/layout/RepeatingBendingProcessNew"/>
    <dgm:cxn modelId="{770BE0C7-8931-41C1-967C-1BD58202C848}" type="presOf" srcId="{4FD3E16C-C6F1-48AB-A20C-13B6BB38E9E5}" destId="{AC6F2549-CF98-405D-96A8-DDEE535D6160}" srcOrd="1" destOrd="0" presId="urn:microsoft.com/office/officeart/2016/7/layout/RepeatingBendingProcessNew"/>
    <dgm:cxn modelId="{362796C9-338B-4DC8-AD73-B789AEF9E90C}" type="presOf" srcId="{98B9390E-CF87-4AB5-8170-6C6DD9F35BA8}" destId="{C71A9125-19CA-4684-B94F-12E3A98A6010}" srcOrd="0" destOrd="0" presId="urn:microsoft.com/office/officeart/2016/7/layout/RepeatingBendingProcessNew"/>
    <dgm:cxn modelId="{88F5C2E6-4B68-4DE9-9452-DE529A887DA9}" type="presOf" srcId="{391FBCE6-7B1F-4C83-99E6-32C975E282EA}" destId="{FF98EFDB-9B3C-4B81-B577-716C4FF233CE}" srcOrd="1" destOrd="0" presId="urn:microsoft.com/office/officeart/2016/7/layout/RepeatingBendingProcessNew"/>
    <dgm:cxn modelId="{230FDED0-6860-475C-BE0F-57A8E6E646AF}" type="presParOf" srcId="{4D4A41F1-914B-4E7F-BD66-2A20715E400F}" destId="{F1DD7572-3B4A-4ED3-8193-0BA1ACFEBC84}" srcOrd="0" destOrd="0" presId="urn:microsoft.com/office/officeart/2016/7/layout/RepeatingBendingProcessNew"/>
    <dgm:cxn modelId="{D15261DA-14A9-43F6-B8E3-9C211A3928BD}" type="presParOf" srcId="{4D4A41F1-914B-4E7F-BD66-2A20715E400F}" destId="{4F25FB56-24B4-4763-9A78-1530FFAF3662}" srcOrd="1" destOrd="0" presId="urn:microsoft.com/office/officeart/2016/7/layout/RepeatingBendingProcessNew"/>
    <dgm:cxn modelId="{0F8DB8B8-BB90-40AD-9FE5-A93C881E4CCB}" type="presParOf" srcId="{4F25FB56-24B4-4763-9A78-1530FFAF3662}" destId="{27BD0DD9-9AEB-48FA-9397-F4C4F26BB584}" srcOrd="0" destOrd="0" presId="urn:microsoft.com/office/officeart/2016/7/layout/RepeatingBendingProcessNew"/>
    <dgm:cxn modelId="{4418EC4B-5CF6-4B35-88DE-CDC157DB5C3A}" type="presParOf" srcId="{4D4A41F1-914B-4E7F-BD66-2A20715E400F}" destId="{64269B38-FD5D-4125-A4DC-A2167FCF7568}" srcOrd="2" destOrd="0" presId="urn:microsoft.com/office/officeart/2016/7/layout/RepeatingBendingProcessNew"/>
    <dgm:cxn modelId="{9674B14A-A8EE-49E3-A7E5-97F229FC20AD}" type="presParOf" srcId="{4D4A41F1-914B-4E7F-BD66-2A20715E400F}" destId="{E2017D59-EAFA-4B6E-826B-E4511A48B633}" srcOrd="3" destOrd="0" presId="urn:microsoft.com/office/officeart/2016/7/layout/RepeatingBendingProcessNew"/>
    <dgm:cxn modelId="{15D08926-9F97-425B-9F0C-68552F91971D}" type="presParOf" srcId="{E2017D59-EAFA-4B6E-826B-E4511A48B633}" destId="{31857645-6B5F-4AA3-BDF6-3D6FDD525A9A}" srcOrd="0" destOrd="0" presId="urn:microsoft.com/office/officeart/2016/7/layout/RepeatingBendingProcessNew"/>
    <dgm:cxn modelId="{84BDBC93-AD06-4120-93A1-5EA99AC4A9AB}" type="presParOf" srcId="{4D4A41F1-914B-4E7F-BD66-2A20715E400F}" destId="{C71A9125-19CA-4684-B94F-12E3A98A6010}" srcOrd="4" destOrd="0" presId="urn:microsoft.com/office/officeart/2016/7/layout/RepeatingBendingProcessNew"/>
    <dgm:cxn modelId="{5DD414C9-642D-4EA7-AD4A-C96EED2BB2EE}" type="presParOf" srcId="{4D4A41F1-914B-4E7F-BD66-2A20715E400F}" destId="{9E502057-FA31-4924-9523-8227D81A5CBD}" srcOrd="5" destOrd="0" presId="urn:microsoft.com/office/officeart/2016/7/layout/RepeatingBendingProcessNew"/>
    <dgm:cxn modelId="{DFDDB1DA-0BC1-4A89-932F-B55DF7892CEF}" type="presParOf" srcId="{9E502057-FA31-4924-9523-8227D81A5CBD}" destId="{AC6F2549-CF98-405D-96A8-DDEE535D6160}" srcOrd="0" destOrd="0" presId="urn:microsoft.com/office/officeart/2016/7/layout/RepeatingBendingProcessNew"/>
    <dgm:cxn modelId="{7A1D51D7-23A6-40B0-9A18-D7AF6873861B}" type="presParOf" srcId="{4D4A41F1-914B-4E7F-BD66-2A20715E400F}" destId="{A5BF2D9F-5A87-45F6-9B6E-28C8E1DC31C6}" srcOrd="6" destOrd="0" presId="urn:microsoft.com/office/officeart/2016/7/layout/RepeatingBendingProcessNew"/>
    <dgm:cxn modelId="{52BA13C5-3EA5-4D4E-B08F-D56073791316}" type="presParOf" srcId="{4D4A41F1-914B-4E7F-BD66-2A20715E400F}" destId="{B3BDD785-2183-4BB0-8848-716865E4650E}" srcOrd="7" destOrd="0" presId="urn:microsoft.com/office/officeart/2016/7/layout/RepeatingBendingProcessNew"/>
    <dgm:cxn modelId="{11D58399-6674-4703-8D4F-460F3D65E5E4}" type="presParOf" srcId="{B3BDD785-2183-4BB0-8848-716865E4650E}" destId="{E733A518-C750-434B-84CC-A5DA05A2E243}" srcOrd="0" destOrd="0" presId="urn:microsoft.com/office/officeart/2016/7/layout/RepeatingBendingProcessNew"/>
    <dgm:cxn modelId="{6B8C2ED3-67EA-4A7F-9AE1-1AF44AA61F65}" type="presParOf" srcId="{4D4A41F1-914B-4E7F-BD66-2A20715E400F}" destId="{DF947B21-9500-4580-93AE-C6EEC719FA55}" srcOrd="8" destOrd="0" presId="urn:microsoft.com/office/officeart/2016/7/layout/RepeatingBendingProcessNew"/>
    <dgm:cxn modelId="{BCD4C960-FD99-425E-9B84-F9D96288843C}" type="presParOf" srcId="{4D4A41F1-914B-4E7F-BD66-2A20715E400F}" destId="{6DD883E7-5CCD-4A93-A78B-77EDA503BA79}" srcOrd="9" destOrd="0" presId="urn:microsoft.com/office/officeart/2016/7/layout/RepeatingBendingProcessNew"/>
    <dgm:cxn modelId="{3E43248A-CB8A-4E9E-8746-D83BBE37BDC8}" type="presParOf" srcId="{6DD883E7-5CCD-4A93-A78B-77EDA503BA79}" destId="{FF98EFDB-9B3C-4B81-B577-716C4FF233CE}" srcOrd="0" destOrd="0" presId="urn:microsoft.com/office/officeart/2016/7/layout/RepeatingBendingProcessNew"/>
    <dgm:cxn modelId="{2A62E7E9-9602-4931-ACE6-E124BCC482D8}" type="presParOf" srcId="{4D4A41F1-914B-4E7F-BD66-2A20715E400F}" destId="{DC482CDF-ECA0-4CCF-B318-381D86DC4CCE}" srcOrd="10" destOrd="0" presId="urn:microsoft.com/office/officeart/2016/7/layout/RepeatingBendingProcessNew"/>
    <dgm:cxn modelId="{63667963-0FDE-49B4-A973-76E216A206C1}" type="presParOf" srcId="{4D4A41F1-914B-4E7F-BD66-2A20715E400F}" destId="{841FC445-1EA0-42DB-A244-2C418F72EAB7}" srcOrd="11" destOrd="0" presId="urn:microsoft.com/office/officeart/2016/7/layout/RepeatingBendingProcessNew"/>
    <dgm:cxn modelId="{15A49D3F-C9A5-4E7F-B33B-E7278079F1B9}" type="presParOf" srcId="{841FC445-1EA0-42DB-A244-2C418F72EAB7}" destId="{85F8A5CD-981C-4583-BD50-FE0C29838747}" srcOrd="0" destOrd="0" presId="urn:microsoft.com/office/officeart/2016/7/layout/RepeatingBendingProcessNew"/>
    <dgm:cxn modelId="{BB59A957-8824-4D3E-A909-632409977B1E}" type="presParOf" srcId="{4D4A41F1-914B-4E7F-BD66-2A20715E400F}" destId="{9F6A224B-34BC-4F3C-849E-1BB13940EA6A}"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80F92D-8907-4B74-911B-12E47CF7D1FC}"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00169A82-F085-471D-BFE8-75E6CC62D4A8}">
      <dgm:prSet custT="1"/>
      <dgm:spPr/>
      <dgm:t>
        <a:bodyPr/>
        <a:lstStyle/>
        <a:p>
          <a:r>
            <a:rPr lang="en-GB" sz="1100" i="1" dirty="0"/>
            <a:t>Unlearning through influence analysis - </a:t>
          </a:r>
          <a:r>
            <a:rPr lang="en-GB" sz="1100" dirty="0"/>
            <a:t>an approach to address the unlearning problem by </a:t>
          </a:r>
          <a:r>
            <a:rPr lang="en-GB" sz="1100" dirty="0" err="1"/>
            <a:t>analyzing</a:t>
          </a:r>
          <a:r>
            <a:rPr lang="en-GB" sz="1100" dirty="0"/>
            <a:t> the influence of removed edges on the model. This involves finding a closed-form update for model parameters.</a:t>
          </a:r>
          <a:endParaRPr lang="en-US" sz="1100" dirty="0"/>
        </a:p>
      </dgm:t>
    </dgm:pt>
    <dgm:pt modelId="{F170BD80-6288-4A5B-890C-2A4A1DBAB658}" type="parTrans" cxnId="{1592B0A7-8064-401E-8A66-FECEAAB5EF2A}">
      <dgm:prSet/>
      <dgm:spPr/>
      <dgm:t>
        <a:bodyPr/>
        <a:lstStyle/>
        <a:p>
          <a:endParaRPr lang="en-US"/>
        </a:p>
      </dgm:t>
    </dgm:pt>
    <dgm:pt modelId="{E98ABF94-725E-4091-8E5A-D599804129CB}" type="sibTrans" cxnId="{1592B0A7-8064-401E-8A66-FECEAAB5EF2A}">
      <dgm:prSet/>
      <dgm:spPr/>
      <dgm:t>
        <a:bodyPr/>
        <a:lstStyle/>
        <a:p>
          <a:endParaRPr lang="en-US"/>
        </a:p>
      </dgm:t>
    </dgm:pt>
    <dgm:pt modelId="{581C8BC0-6F8F-4825-8409-2F95D484707A}">
      <dgm:prSet custT="1"/>
      <dgm:spPr/>
      <dgm:t>
        <a:bodyPr/>
        <a:lstStyle/>
        <a:p>
          <a:r>
            <a:rPr lang="en-GB" sz="1100" i="1" dirty="0"/>
            <a:t>Certified unlearning - </a:t>
          </a:r>
          <a:r>
            <a:rPr lang="en-GB" sz="1100" dirty="0"/>
            <a:t>The paper delves into theoretical analysis and provides formal proofs that their Certified Edge Unlearning (CEU) framework can offer a rigorous (𝜖, 𝛿)-approximation guarantee. This guarantee is based on the assumption of a strongly convex loss function.</a:t>
          </a:r>
          <a:endParaRPr lang="en-US" sz="1100" dirty="0"/>
        </a:p>
      </dgm:t>
    </dgm:pt>
    <dgm:pt modelId="{D2871CA6-BDF9-4893-B10D-630F219B5BC7}" type="parTrans" cxnId="{AD4F105C-3F9E-4540-99C8-B01A8A221734}">
      <dgm:prSet/>
      <dgm:spPr/>
      <dgm:t>
        <a:bodyPr/>
        <a:lstStyle/>
        <a:p>
          <a:endParaRPr lang="en-US"/>
        </a:p>
      </dgm:t>
    </dgm:pt>
    <dgm:pt modelId="{CC6A506B-6460-4E3D-8CF7-9217ED229537}" type="sibTrans" cxnId="{AD4F105C-3F9E-4540-99C8-B01A8A221734}">
      <dgm:prSet/>
      <dgm:spPr/>
      <dgm:t>
        <a:bodyPr/>
        <a:lstStyle/>
        <a:p>
          <a:endParaRPr lang="en-US"/>
        </a:p>
      </dgm:t>
    </dgm:pt>
    <dgm:pt modelId="{B3A7D08F-1A48-408C-A4CE-FC966AACF7F2}">
      <dgm:prSet custT="1"/>
      <dgm:spPr/>
      <dgm:t>
        <a:bodyPr/>
        <a:lstStyle/>
        <a:p>
          <a:pPr rtl="0"/>
          <a:r>
            <a:rPr lang="en-GB" sz="1050" i="1" dirty="0"/>
            <a:t>Empirical analysis - E</a:t>
          </a:r>
          <a:r>
            <a:rPr lang="en-GB" sz="1050" dirty="0"/>
            <a:t>ffectiveness of CEU in practical settings. Presented with  results for both linear and deep Graph Neural Networks (GNNs). In the case of linear GNNs, CEU achieves remarkable speedup compared to retraining from scratch, with a 16.2-fold improvement. It outperforms existing graph unlearning approaches, demonstrating a 63% improvement in model accuracy and a 3.7-fold speedup. For deep GNNs, CEU provides up to a 5-fold speedup while maintaining similar model accuracy. </a:t>
          </a:r>
          <a:endParaRPr lang="en-US" sz="1050" dirty="0">
            <a:latin typeface="Posterama"/>
          </a:endParaRPr>
        </a:p>
      </dgm:t>
    </dgm:pt>
    <dgm:pt modelId="{AE4DE04F-717A-4856-BD48-1314F73C6076}" type="parTrans" cxnId="{210B16D9-649F-4F91-B262-400A9320FB84}">
      <dgm:prSet/>
      <dgm:spPr/>
      <dgm:t>
        <a:bodyPr/>
        <a:lstStyle/>
        <a:p>
          <a:endParaRPr lang="en-US"/>
        </a:p>
      </dgm:t>
    </dgm:pt>
    <dgm:pt modelId="{8443702E-DFEB-4000-AB81-51654EA2EC5A}" type="sibTrans" cxnId="{210B16D9-649F-4F91-B262-400A9320FB84}">
      <dgm:prSet/>
      <dgm:spPr/>
      <dgm:t>
        <a:bodyPr/>
        <a:lstStyle/>
        <a:p>
          <a:endParaRPr lang="en-US"/>
        </a:p>
      </dgm:t>
    </dgm:pt>
    <dgm:pt modelId="{0432261F-2493-4589-AFD2-25759FA9D8FA}">
      <dgm:prSet phldr="0" custT="1"/>
      <dgm:spPr/>
      <dgm:t>
        <a:bodyPr/>
        <a:lstStyle/>
        <a:p>
          <a:r>
            <a:rPr lang="en-GB" sz="1100" dirty="0"/>
            <a:t>This empirical evidence proves that CEU is not only theoretically sound but also highly efficient in real-world scenarios, making it a valuable tool for data privacy.</a:t>
          </a:r>
        </a:p>
      </dgm:t>
    </dgm:pt>
    <dgm:pt modelId="{BC7DFF40-BAD1-43E3-8B4C-4317D579E4FE}" type="parTrans" cxnId="{BB3ECDEE-21B0-416D-94C7-FAFE7AD3D3B4}">
      <dgm:prSet/>
      <dgm:spPr/>
      <dgm:t>
        <a:bodyPr/>
        <a:lstStyle/>
        <a:p>
          <a:endParaRPr lang="en-IN"/>
        </a:p>
      </dgm:t>
    </dgm:pt>
    <dgm:pt modelId="{2D018872-8E0F-4918-AB64-8C9CDC80AC00}" type="sibTrans" cxnId="{BB3ECDEE-21B0-416D-94C7-FAFE7AD3D3B4}">
      <dgm:prSet/>
      <dgm:spPr/>
      <dgm:t>
        <a:bodyPr/>
        <a:lstStyle/>
        <a:p>
          <a:endParaRPr lang="en-IN"/>
        </a:p>
      </dgm:t>
    </dgm:pt>
    <dgm:pt modelId="{E8E67E2E-E74E-444F-9908-05B4C0F740E9}" type="pres">
      <dgm:prSet presAssocID="{8E80F92D-8907-4B74-911B-12E47CF7D1FC}" presName="root" presStyleCnt="0">
        <dgm:presLayoutVars>
          <dgm:dir/>
          <dgm:resizeHandles val="exact"/>
        </dgm:presLayoutVars>
      </dgm:prSet>
      <dgm:spPr/>
    </dgm:pt>
    <dgm:pt modelId="{0DE60E2B-D97C-41B2-850F-2BCD7FB4230A}" type="pres">
      <dgm:prSet presAssocID="{00169A82-F085-471D-BFE8-75E6CC62D4A8}" presName="compNode" presStyleCnt="0"/>
      <dgm:spPr/>
    </dgm:pt>
    <dgm:pt modelId="{20AA5C1C-F983-44BA-852F-984CFB9653BE}" type="pres">
      <dgm:prSet presAssocID="{00169A82-F085-471D-BFE8-75E6CC62D4A8}" presName="bgRect" presStyleLbl="bgShp" presStyleIdx="0" presStyleCnt="4"/>
      <dgm:spPr/>
    </dgm:pt>
    <dgm:pt modelId="{B2AC0CAF-F57E-4541-ACD4-ECC7058EB630}" type="pres">
      <dgm:prSet presAssocID="{00169A82-F085-471D-BFE8-75E6CC62D4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75D46E4A-CEDA-4CA6-80AC-9F92130147F1}" type="pres">
      <dgm:prSet presAssocID="{00169A82-F085-471D-BFE8-75E6CC62D4A8}" presName="spaceRect" presStyleCnt="0"/>
      <dgm:spPr/>
    </dgm:pt>
    <dgm:pt modelId="{40B7FE51-DA23-49E2-8F21-200741834695}" type="pres">
      <dgm:prSet presAssocID="{00169A82-F085-471D-BFE8-75E6CC62D4A8}" presName="parTx" presStyleLbl="revTx" presStyleIdx="0" presStyleCnt="4">
        <dgm:presLayoutVars>
          <dgm:chMax val="0"/>
          <dgm:chPref val="0"/>
        </dgm:presLayoutVars>
      </dgm:prSet>
      <dgm:spPr/>
    </dgm:pt>
    <dgm:pt modelId="{45085A6D-FB7B-412D-884D-43678786729E}" type="pres">
      <dgm:prSet presAssocID="{E98ABF94-725E-4091-8E5A-D599804129CB}" presName="sibTrans" presStyleCnt="0"/>
      <dgm:spPr/>
    </dgm:pt>
    <dgm:pt modelId="{DB98C711-9FEE-453B-98EF-73C79690B191}" type="pres">
      <dgm:prSet presAssocID="{581C8BC0-6F8F-4825-8409-2F95D484707A}" presName="compNode" presStyleCnt="0"/>
      <dgm:spPr/>
    </dgm:pt>
    <dgm:pt modelId="{9F58DFFC-8C5C-4081-9626-88B4420DC77D}" type="pres">
      <dgm:prSet presAssocID="{581C8BC0-6F8F-4825-8409-2F95D484707A}" presName="bgRect" presStyleLbl="bgShp" presStyleIdx="1" presStyleCnt="4"/>
      <dgm:spPr/>
    </dgm:pt>
    <dgm:pt modelId="{563D6A0E-7182-4A9E-9A3B-76581714F028}" type="pres">
      <dgm:prSet presAssocID="{581C8BC0-6F8F-4825-8409-2F95D48470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3985D9CC-504E-492E-811A-61F5068A5FB2}" type="pres">
      <dgm:prSet presAssocID="{581C8BC0-6F8F-4825-8409-2F95D484707A}" presName="spaceRect" presStyleCnt="0"/>
      <dgm:spPr/>
    </dgm:pt>
    <dgm:pt modelId="{A27F2053-4236-411F-91BC-96E6E34A7E55}" type="pres">
      <dgm:prSet presAssocID="{581C8BC0-6F8F-4825-8409-2F95D484707A}" presName="parTx" presStyleLbl="revTx" presStyleIdx="1" presStyleCnt="4">
        <dgm:presLayoutVars>
          <dgm:chMax val="0"/>
          <dgm:chPref val="0"/>
        </dgm:presLayoutVars>
      </dgm:prSet>
      <dgm:spPr/>
    </dgm:pt>
    <dgm:pt modelId="{C12B787F-F278-43AE-BBD4-1BE781315999}" type="pres">
      <dgm:prSet presAssocID="{CC6A506B-6460-4E3D-8CF7-9217ED229537}" presName="sibTrans" presStyleCnt="0"/>
      <dgm:spPr/>
    </dgm:pt>
    <dgm:pt modelId="{03484E11-1BC0-491D-91CF-A1DF90DB81DF}" type="pres">
      <dgm:prSet presAssocID="{B3A7D08F-1A48-408C-A4CE-FC966AACF7F2}" presName="compNode" presStyleCnt="0"/>
      <dgm:spPr/>
    </dgm:pt>
    <dgm:pt modelId="{42EF0B59-64A9-4467-9660-922BE8C1B07F}" type="pres">
      <dgm:prSet presAssocID="{B3A7D08F-1A48-408C-A4CE-FC966AACF7F2}" presName="bgRect" presStyleLbl="bgShp" presStyleIdx="2" presStyleCnt="4"/>
      <dgm:spPr/>
    </dgm:pt>
    <dgm:pt modelId="{E6277D78-0983-4AF2-8D80-97242D65BDC7}" type="pres">
      <dgm:prSet presAssocID="{B3A7D08F-1A48-408C-A4CE-FC966AACF7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EAC9AB0-08E1-4E58-A3FE-A0A5EE74DE18}" type="pres">
      <dgm:prSet presAssocID="{B3A7D08F-1A48-408C-A4CE-FC966AACF7F2}" presName="spaceRect" presStyleCnt="0"/>
      <dgm:spPr/>
    </dgm:pt>
    <dgm:pt modelId="{7B9A479C-5E77-4EA5-BC91-EFC3F0D1DC3D}" type="pres">
      <dgm:prSet presAssocID="{B3A7D08F-1A48-408C-A4CE-FC966AACF7F2}" presName="parTx" presStyleLbl="revTx" presStyleIdx="2" presStyleCnt="4">
        <dgm:presLayoutVars>
          <dgm:chMax val="0"/>
          <dgm:chPref val="0"/>
        </dgm:presLayoutVars>
      </dgm:prSet>
      <dgm:spPr/>
    </dgm:pt>
    <dgm:pt modelId="{AC8A712E-EB7D-42DF-A186-309563CDA8BE}" type="pres">
      <dgm:prSet presAssocID="{8443702E-DFEB-4000-AB81-51654EA2EC5A}" presName="sibTrans" presStyleCnt="0"/>
      <dgm:spPr/>
    </dgm:pt>
    <dgm:pt modelId="{04DA3746-3B9B-4332-AF79-01E4595840C8}" type="pres">
      <dgm:prSet presAssocID="{0432261F-2493-4589-AFD2-25759FA9D8FA}" presName="compNode" presStyleCnt="0"/>
      <dgm:spPr/>
    </dgm:pt>
    <dgm:pt modelId="{FDDB82F3-F2F7-420E-AAB2-4AF3CA8B65C0}" type="pres">
      <dgm:prSet presAssocID="{0432261F-2493-4589-AFD2-25759FA9D8FA}" presName="bgRect" presStyleLbl="bgShp" presStyleIdx="3" presStyleCnt="4"/>
      <dgm:spPr/>
    </dgm:pt>
    <dgm:pt modelId="{72AA7057-EF7A-4040-A2E7-5537B9C07404}" type="pres">
      <dgm:prSet presAssocID="{0432261F-2493-4589-AFD2-25759FA9D8FA}" presName="iconRect" presStyleLbl="node1" presStyleIdx="3" presStyleCnt="4"/>
      <dgm:spPr>
        <a:ln>
          <a:noFill/>
        </a:ln>
      </dgm:spPr>
    </dgm:pt>
    <dgm:pt modelId="{8A8C9D4F-014E-4DB9-B310-4B2690382BF3}" type="pres">
      <dgm:prSet presAssocID="{0432261F-2493-4589-AFD2-25759FA9D8FA}" presName="spaceRect" presStyleCnt="0"/>
      <dgm:spPr/>
    </dgm:pt>
    <dgm:pt modelId="{43FD62AF-FE01-4104-90F9-E973461E4287}" type="pres">
      <dgm:prSet presAssocID="{0432261F-2493-4589-AFD2-25759FA9D8FA}" presName="parTx" presStyleLbl="revTx" presStyleIdx="3" presStyleCnt="4">
        <dgm:presLayoutVars>
          <dgm:chMax val="0"/>
          <dgm:chPref val="0"/>
        </dgm:presLayoutVars>
      </dgm:prSet>
      <dgm:spPr/>
    </dgm:pt>
  </dgm:ptLst>
  <dgm:cxnLst>
    <dgm:cxn modelId="{9E7BCE2C-36E3-4AD5-B49E-7B4CBE72683D}" type="presOf" srcId="{00169A82-F085-471D-BFE8-75E6CC62D4A8}" destId="{40B7FE51-DA23-49E2-8F21-200741834695}" srcOrd="0" destOrd="0" presId="urn:microsoft.com/office/officeart/2018/2/layout/IconVerticalSolidList"/>
    <dgm:cxn modelId="{AD4F105C-3F9E-4540-99C8-B01A8A221734}" srcId="{8E80F92D-8907-4B74-911B-12E47CF7D1FC}" destId="{581C8BC0-6F8F-4825-8409-2F95D484707A}" srcOrd="1" destOrd="0" parTransId="{D2871CA6-BDF9-4893-B10D-630F219B5BC7}" sibTransId="{CC6A506B-6460-4E3D-8CF7-9217ED229537}"/>
    <dgm:cxn modelId="{BDD8D441-EFBB-45AE-B182-3B036562BEFD}" type="presOf" srcId="{581C8BC0-6F8F-4825-8409-2F95D484707A}" destId="{A27F2053-4236-411F-91BC-96E6E34A7E55}" srcOrd="0" destOrd="0" presId="urn:microsoft.com/office/officeart/2018/2/layout/IconVerticalSolidList"/>
    <dgm:cxn modelId="{1592B0A7-8064-401E-8A66-FECEAAB5EF2A}" srcId="{8E80F92D-8907-4B74-911B-12E47CF7D1FC}" destId="{00169A82-F085-471D-BFE8-75E6CC62D4A8}" srcOrd="0" destOrd="0" parTransId="{F170BD80-6288-4A5B-890C-2A4A1DBAB658}" sibTransId="{E98ABF94-725E-4091-8E5A-D599804129CB}"/>
    <dgm:cxn modelId="{8D52BBB4-B240-4797-BE1C-93839FE5043D}" type="presOf" srcId="{0432261F-2493-4589-AFD2-25759FA9D8FA}" destId="{43FD62AF-FE01-4104-90F9-E973461E4287}" srcOrd="0" destOrd="0" presId="urn:microsoft.com/office/officeart/2018/2/layout/IconVerticalSolidList"/>
    <dgm:cxn modelId="{874911BB-089E-4004-A6E1-391E8E930FBE}" type="presOf" srcId="{8E80F92D-8907-4B74-911B-12E47CF7D1FC}" destId="{E8E67E2E-E74E-444F-9908-05B4C0F740E9}" srcOrd="0" destOrd="0" presId="urn:microsoft.com/office/officeart/2018/2/layout/IconVerticalSolidList"/>
    <dgm:cxn modelId="{8444E9CB-1ABD-4401-9BF8-DABFCC051A5A}" type="presOf" srcId="{B3A7D08F-1A48-408C-A4CE-FC966AACF7F2}" destId="{7B9A479C-5E77-4EA5-BC91-EFC3F0D1DC3D}" srcOrd="0" destOrd="0" presId="urn:microsoft.com/office/officeart/2018/2/layout/IconVerticalSolidList"/>
    <dgm:cxn modelId="{210B16D9-649F-4F91-B262-400A9320FB84}" srcId="{8E80F92D-8907-4B74-911B-12E47CF7D1FC}" destId="{B3A7D08F-1A48-408C-A4CE-FC966AACF7F2}" srcOrd="2" destOrd="0" parTransId="{AE4DE04F-717A-4856-BD48-1314F73C6076}" sibTransId="{8443702E-DFEB-4000-AB81-51654EA2EC5A}"/>
    <dgm:cxn modelId="{BB3ECDEE-21B0-416D-94C7-FAFE7AD3D3B4}" srcId="{8E80F92D-8907-4B74-911B-12E47CF7D1FC}" destId="{0432261F-2493-4589-AFD2-25759FA9D8FA}" srcOrd="3" destOrd="0" parTransId="{BC7DFF40-BAD1-43E3-8B4C-4317D579E4FE}" sibTransId="{2D018872-8E0F-4918-AB64-8C9CDC80AC00}"/>
    <dgm:cxn modelId="{8D47F8C0-912A-41EE-909E-AF417F277D04}" type="presParOf" srcId="{E8E67E2E-E74E-444F-9908-05B4C0F740E9}" destId="{0DE60E2B-D97C-41B2-850F-2BCD7FB4230A}" srcOrd="0" destOrd="0" presId="urn:microsoft.com/office/officeart/2018/2/layout/IconVerticalSolidList"/>
    <dgm:cxn modelId="{F31A239F-1D13-4CAC-97AD-2603CD379BA3}" type="presParOf" srcId="{0DE60E2B-D97C-41B2-850F-2BCD7FB4230A}" destId="{20AA5C1C-F983-44BA-852F-984CFB9653BE}" srcOrd="0" destOrd="0" presId="urn:microsoft.com/office/officeart/2018/2/layout/IconVerticalSolidList"/>
    <dgm:cxn modelId="{62A7E1CE-4DE0-4F26-991A-3E0740D2D212}" type="presParOf" srcId="{0DE60E2B-D97C-41B2-850F-2BCD7FB4230A}" destId="{B2AC0CAF-F57E-4541-ACD4-ECC7058EB630}" srcOrd="1" destOrd="0" presId="urn:microsoft.com/office/officeart/2018/2/layout/IconVerticalSolidList"/>
    <dgm:cxn modelId="{D5675325-C668-4014-B7A8-381288D073FF}" type="presParOf" srcId="{0DE60E2B-D97C-41B2-850F-2BCD7FB4230A}" destId="{75D46E4A-CEDA-4CA6-80AC-9F92130147F1}" srcOrd="2" destOrd="0" presId="urn:microsoft.com/office/officeart/2018/2/layout/IconVerticalSolidList"/>
    <dgm:cxn modelId="{1971B04A-58F0-4B9C-9E15-F45067E3DE41}" type="presParOf" srcId="{0DE60E2B-D97C-41B2-850F-2BCD7FB4230A}" destId="{40B7FE51-DA23-49E2-8F21-200741834695}" srcOrd="3" destOrd="0" presId="urn:microsoft.com/office/officeart/2018/2/layout/IconVerticalSolidList"/>
    <dgm:cxn modelId="{AAA6AD10-4AE4-40FD-97E1-7A03CFCC0293}" type="presParOf" srcId="{E8E67E2E-E74E-444F-9908-05B4C0F740E9}" destId="{45085A6D-FB7B-412D-884D-43678786729E}" srcOrd="1" destOrd="0" presId="urn:microsoft.com/office/officeart/2018/2/layout/IconVerticalSolidList"/>
    <dgm:cxn modelId="{096E21F4-C414-42CB-8C5F-EB5379F97B77}" type="presParOf" srcId="{E8E67E2E-E74E-444F-9908-05B4C0F740E9}" destId="{DB98C711-9FEE-453B-98EF-73C79690B191}" srcOrd="2" destOrd="0" presId="urn:microsoft.com/office/officeart/2018/2/layout/IconVerticalSolidList"/>
    <dgm:cxn modelId="{CAB8765A-5262-4FBE-9E9A-359BC5C05694}" type="presParOf" srcId="{DB98C711-9FEE-453B-98EF-73C79690B191}" destId="{9F58DFFC-8C5C-4081-9626-88B4420DC77D}" srcOrd="0" destOrd="0" presId="urn:microsoft.com/office/officeart/2018/2/layout/IconVerticalSolidList"/>
    <dgm:cxn modelId="{0031896B-6367-4AE1-A3D2-625E42740F2E}" type="presParOf" srcId="{DB98C711-9FEE-453B-98EF-73C79690B191}" destId="{563D6A0E-7182-4A9E-9A3B-76581714F028}" srcOrd="1" destOrd="0" presId="urn:microsoft.com/office/officeart/2018/2/layout/IconVerticalSolidList"/>
    <dgm:cxn modelId="{243C0396-559D-4419-9C8D-B98FE0C179DB}" type="presParOf" srcId="{DB98C711-9FEE-453B-98EF-73C79690B191}" destId="{3985D9CC-504E-492E-811A-61F5068A5FB2}" srcOrd="2" destOrd="0" presId="urn:microsoft.com/office/officeart/2018/2/layout/IconVerticalSolidList"/>
    <dgm:cxn modelId="{30EB418D-BFF3-4EAC-8930-6CFCA24ADB04}" type="presParOf" srcId="{DB98C711-9FEE-453B-98EF-73C79690B191}" destId="{A27F2053-4236-411F-91BC-96E6E34A7E55}" srcOrd="3" destOrd="0" presId="urn:microsoft.com/office/officeart/2018/2/layout/IconVerticalSolidList"/>
    <dgm:cxn modelId="{536B1462-9A0B-4D18-896A-AEF717A0F589}" type="presParOf" srcId="{E8E67E2E-E74E-444F-9908-05B4C0F740E9}" destId="{C12B787F-F278-43AE-BBD4-1BE781315999}" srcOrd="3" destOrd="0" presId="urn:microsoft.com/office/officeart/2018/2/layout/IconVerticalSolidList"/>
    <dgm:cxn modelId="{E7D32654-4899-43CA-8418-443439E34858}" type="presParOf" srcId="{E8E67E2E-E74E-444F-9908-05B4C0F740E9}" destId="{03484E11-1BC0-491D-91CF-A1DF90DB81DF}" srcOrd="4" destOrd="0" presId="urn:microsoft.com/office/officeart/2018/2/layout/IconVerticalSolidList"/>
    <dgm:cxn modelId="{CFD89EBC-5E82-4CCD-9909-F99BB247C9F4}" type="presParOf" srcId="{03484E11-1BC0-491D-91CF-A1DF90DB81DF}" destId="{42EF0B59-64A9-4467-9660-922BE8C1B07F}" srcOrd="0" destOrd="0" presId="urn:microsoft.com/office/officeart/2018/2/layout/IconVerticalSolidList"/>
    <dgm:cxn modelId="{869E1BE8-ED03-4706-9B53-3C4A86371B68}" type="presParOf" srcId="{03484E11-1BC0-491D-91CF-A1DF90DB81DF}" destId="{E6277D78-0983-4AF2-8D80-97242D65BDC7}" srcOrd="1" destOrd="0" presId="urn:microsoft.com/office/officeart/2018/2/layout/IconVerticalSolidList"/>
    <dgm:cxn modelId="{7925D0E6-593D-4BE0-A8FB-E0913EC3F5BB}" type="presParOf" srcId="{03484E11-1BC0-491D-91CF-A1DF90DB81DF}" destId="{EEAC9AB0-08E1-4E58-A3FE-A0A5EE74DE18}" srcOrd="2" destOrd="0" presId="urn:microsoft.com/office/officeart/2018/2/layout/IconVerticalSolidList"/>
    <dgm:cxn modelId="{53FE4D20-EE97-43A7-B660-B5102A37F59F}" type="presParOf" srcId="{03484E11-1BC0-491D-91CF-A1DF90DB81DF}" destId="{7B9A479C-5E77-4EA5-BC91-EFC3F0D1DC3D}" srcOrd="3" destOrd="0" presId="urn:microsoft.com/office/officeart/2018/2/layout/IconVerticalSolidList"/>
    <dgm:cxn modelId="{060A8B1F-306C-469F-A19A-CA4640C54CA5}" type="presParOf" srcId="{E8E67E2E-E74E-444F-9908-05B4C0F740E9}" destId="{AC8A712E-EB7D-42DF-A186-309563CDA8BE}" srcOrd="5" destOrd="0" presId="urn:microsoft.com/office/officeart/2018/2/layout/IconVerticalSolidList"/>
    <dgm:cxn modelId="{841CA711-386F-4645-9A95-B68D0BE50CB3}" type="presParOf" srcId="{E8E67E2E-E74E-444F-9908-05B4C0F740E9}" destId="{04DA3746-3B9B-4332-AF79-01E4595840C8}" srcOrd="6" destOrd="0" presId="urn:microsoft.com/office/officeart/2018/2/layout/IconVerticalSolidList"/>
    <dgm:cxn modelId="{CB4AC35A-57BC-4D9C-BB43-96015044CF49}" type="presParOf" srcId="{04DA3746-3B9B-4332-AF79-01E4595840C8}" destId="{FDDB82F3-F2F7-420E-AAB2-4AF3CA8B65C0}" srcOrd="0" destOrd="0" presId="urn:microsoft.com/office/officeart/2018/2/layout/IconVerticalSolidList"/>
    <dgm:cxn modelId="{CAC416B8-E27F-45FE-AAD3-FD33D6748BEE}" type="presParOf" srcId="{04DA3746-3B9B-4332-AF79-01E4595840C8}" destId="{72AA7057-EF7A-4040-A2E7-5537B9C07404}" srcOrd="1" destOrd="0" presId="urn:microsoft.com/office/officeart/2018/2/layout/IconVerticalSolidList"/>
    <dgm:cxn modelId="{296A81F7-4FE0-4F2C-8928-FE69636B71B5}" type="presParOf" srcId="{04DA3746-3B9B-4332-AF79-01E4595840C8}" destId="{8A8C9D4F-014E-4DB9-B310-4B2690382BF3}" srcOrd="2" destOrd="0" presId="urn:microsoft.com/office/officeart/2018/2/layout/IconVerticalSolidList"/>
    <dgm:cxn modelId="{98DAEA63-B306-4316-8DF2-79F7C44CD084}" type="presParOf" srcId="{04DA3746-3B9B-4332-AF79-01E4595840C8}" destId="{43FD62AF-FE01-4104-90F9-E973461E42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07B66-8C21-41AC-A2AF-FD635137303A}">
      <dsp:nvSpPr>
        <dsp:cNvPr id="0" name=""/>
        <dsp:cNvSpPr/>
      </dsp:nvSpPr>
      <dsp:spPr>
        <a:xfrm>
          <a:off x="0" y="0"/>
          <a:ext cx="50938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5C4B560-59E5-4528-BB5D-2A1C1EFE5814}">
      <dsp:nvSpPr>
        <dsp:cNvPr id="0" name=""/>
        <dsp:cNvSpPr/>
      </dsp:nvSpPr>
      <dsp:spPr>
        <a:xfrm>
          <a:off x="0" y="0"/>
          <a:ext cx="5093870" cy="621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GB" sz="1200" kern="1200" dirty="0"/>
            <a:t>The paper begins by addressing the contemporary relevance of data privacy regulations, such as GDPR and CCPA, and the necessity for the "right to be forgotten."</a:t>
          </a:r>
          <a:endParaRPr lang="en-US" sz="1200" kern="1200" dirty="0">
            <a:latin typeface="Posterama"/>
          </a:endParaRPr>
        </a:p>
      </dsp:txBody>
      <dsp:txXfrm>
        <a:off x="0" y="0"/>
        <a:ext cx="5093870" cy="621610"/>
      </dsp:txXfrm>
    </dsp:sp>
    <dsp:sp modelId="{6AA894AB-8139-45AF-9A4E-13F9139349E2}">
      <dsp:nvSpPr>
        <dsp:cNvPr id="0" name=""/>
        <dsp:cNvSpPr/>
      </dsp:nvSpPr>
      <dsp:spPr>
        <a:xfrm>
          <a:off x="0" y="621611"/>
          <a:ext cx="50938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AE9025C-7448-4F2B-9505-09C39BDE3E4B}">
      <dsp:nvSpPr>
        <dsp:cNvPr id="0" name=""/>
        <dsp:cNvSpPr/>
      </dsp:nvSpPr>
      <dsp:spPr>
        <a:xfrm>
          <a:off x="0" y="621610"/>
          <a:ext cx="5093870" cy="621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dirty="0">
              <a:latin typeface="Posterama"/>
            </a:rPr>
            <a:t> </a:t>
          </a:r>
          <a:r>
            <a:rPr lang="en-GB" sz="1200" kern="1200" dirty="0"/>
            <a:t>The authors aptly set the stage for the problem at hand, emphasizing the increasing need for responsible data handling in machine learning.</a:t>
          </a:r>
        </a:p>
      </dsp:txBody>
      <dsp:txXfrm>
        <a:off x="0" y="621610"/>
        <a:ext cx="5093870" cy="621610"/>
      </dsp:txXfrm>
    </dsp:sp>
    <dsp:sp modelId="{1C8F8F34-B891-4AFD-9A48-E6A070EBE3D0}">
      <dsp:nvSpPr>
        <dsp:cNvPr id="0" name=""/>
        <dsp:cNvSpPr/>
      </dsp:nvSpPr>
      <dsp:spPr>
        <a:xfrm>
          <a:off x="0" y="1243222"/>
          <a:ext cx="50938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DFC4326-73A4-43E9-9843-B2F6A964472D}">
      <dsp:nvSpPr>
        <dsp:cNvPr id="0" name=""/>
        <dsp:cNvSpPr/>
      </dsp:nvSpPr>
      <dsp:spPr>
        <a:xfrm>
          <a:off x="0" y="1243221"/>
          <a:ext cx="5093870" cy="621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GB" sz="1200" i="1" kern="1200" dirty="0"/>
            <a:t>Concept of “machine unlearning” -  Involves enabling machine learning models to forget specific data instances.</a:t>
          </a:r>
          <a:r>
            <a:rPr lang="en-GB" sz="1200" i="1" kern="1200" dirty="0">
              <a:latin typeface="Posterama"/>
            </a:rPr>
            <a:t> </a:t>
          </a:r>
          <a:endParaRPr lang="en-US" sz="1200" i="0" kern="1200" dirty="0">
            <a:latin typeface="Posterama"/>
          </a:endParaRPr>
        </a:p>
      </dsp:txBody>
      <dsp:txXfrm>
        <a:off x="0" y="1243221"/>
        <a:ext cx="5093870" cy="621610"/>
      </dsp:txXfrm>
    </dsp:sp>
    <dsp:sp modelId="{9724FF8C-4B6C-4B6D-8C6C-514C87CF74D3}">
      <dsp:nvSpPr>
        <dsp:cNvPr id="0" name=""/>
        <dsp:cNvSpPr/>
      </dsp:nvSpPr>
      <dsp:spPr>
        <a:xfrm>
          <a:off x="0" y="1864832"/>
          <a:ext cx="50938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235C653-D9D9-4E56-9517-4D7F54E24D09}">
      <dsp:nvSpPr>
        <dsp:cNvPr id="0" name=""/>
        <dsp:cNvSpPr/>
      </dsp:nvSpPr>
      <dsp:spPr>
        <a:xfrm>
          <a:off x="0" y="1864832"/>
          <a:ext cx="5093870" cy="621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GB" sz="1200" i="1" kern="1200" dirty="0">
              <a:latin typeface="Posterama"/>
            </a:rPr>
            <a:t>The paper focuses</a:t>
          </a:r>
          <a:r>
            <a:rPr lang="en-GB" sz="1200" i="1" kern="1200" dirty="0"/>
            <a:t> on edge unlearning in Graph Neural Networks (GNNs), which entails training a new GNN model as if certain specified edges never existed in the original training graph.</a:t>
          </a:r>
          <a:endParaRPr lang="en-GB" sz="1200" kern="1200" dirty="0"/>
        </a:p>
      </dsp:txBody>
      <dsp:txXfrm>
        <a:off x="0" y="1864832"/>
        <a:ext cx="5093870" cy="621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4F7C0-CDB4-4192-9F29-1593D2DB6339}">
      <dsp:nvSpPr>
        <dsp:cNvPr id="0" name=""/>
        <dsp:cNvSpPr/>
      </dsp:nvSpPr>
      <dsp:spPr>
        <a:xfrm>
          <a:off x="0" y="554"/>
          <a:ext cx="5123339" cy="12982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74EEF-12AB-40B4-B26D-E2A5E40B192B}">
      <dsp:nvSpPr>
        <dsp:cNvPr id="0" name=""/>
        <dsp:cNvSpPr/>
      </dsp:nvSpPr>
      <dsp:spPr>
        <a:xfrm>
          <a:off x="392715" y="292657"/>
          <a:ext cx="714028" cy="714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D90A8B-A47B-4C5D-8B30-507E0CA867CE}">
      <dsp:nvSpPr>
        <dsp:cNvPr id="0" name=""/>
        <dsp:cNvSpPr/>
      </dsp:nvSpPr>
      <dsp:spPr>
        <a:xfrm>
          <a:off x="1499459" y="143522"/>
          <a:ext cx="3623879" cy="101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396" tIns="137396" rIns="137396" bIns="137396" numCol="1" spcCol="1270" anchor="ctr" anchorCtr="0">
          <a:noAutofit/>
        </a:bodyPr>
        <a:lstStyle/>
        <a:p>
          <a:pPr marL="0" lvl="0" indent="0" algn="l" defTabSz="466725">
            <a:lnSpc>
              <a:spcPct val="100000"/>
            </a:lnSpc>
            <a:spcBef>
              <a:spcPct val="0"/>
            </a:spcBef>
            <a:spcAft>
              <a:spcPct val="35000"/>
            </a:spcAft>
            <a:buNone/>
          </a:pPr>
          <a:r>
            <a:rPr lang="en-GB" sz="1050" kern="1200" dirty="0"/>
            <a:t>The central focus of the paper is on "edge unlearning" in the context of Graph Neural Networks (GNNs). </a:t>
          </a:r>
          <a:endParaRPr lang="en-US" sz="1050" kern="1200" dirty="0">
            <a:latin typeface="Posterama"/>
          </a:endParaRPr>
        </a:p>
      </dsp:txBody>
      <dsp:txXfrm>
        <a:off x="1499459" y="143522"/>
        <a:ext cx="3623879" cy="1012297"/>
      </dsp:txXfrm>
    </dsp:sp>
    <dsp:sp modelId="{8B533A67-B9F0-413F-9C9A-D47CA832A5F8}">
      <dsp:nvSpPr>
        <dsp:cNvPr id="0" name=""/>
        <dsp:cNvSpPr/>
      </dsp:nvSpPr>
      <dsp:spPr>
        <a:xfrm>
          <a:off x="0" y="1623346"/>
          <a:ext cx="5123339" cy="12982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DAE90-296E-483F-8537-12D1D6045232}">
      <dsp:nvSpPr>
        <dsp:cNvPr id="0" name=""/>
        <dsp:cNvSpPr/>
      </dsp:nvSpPr>
      <dsp:spPr>
        <a:xfrm>
          <a:off x="392715" y="1915448"/>
          <a:ext cx="714028" cy="714028"/>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C5544-ACAB-4D4A-91B3-D5AD55EDB21E}">
      <dsp:nvSpPr>
        <dsp:cNvPr id="0" name=""/>
        <dsp:cNvSpPr/>
      </dsp:nvSpPr>
      <dsp:spPr>
        <a:xfrm>
          <a:off x="1499459" y="1623346"/>
          <a:ext cx="3623879" cy="129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396" tIns="137396" rIns="137396" bIns="137396" numCol="1" spcCol="1270" anchor="ctr" anchorCtr="0">
          <a:noAutofit/>
        </a:bodyPr>
        <a:lstStyle/>
        <a:p>
          <a:pPr marL="0" lvl="0" indent="0" algn="l" defTabSz="488950">
            <a:lnSpc>
              <a:spcPct val="100000"/>
            </a:lnSpc>
            <a:spcBef>
              <a:spcPct val="0"/>
            </a:spcBef>
            <a:spcAft>
              <a:spcPct val="35000"/>
            </a:spcAft>
            <a:buNone/>
          </a:pPr>
          <a:r>
            <a:rPr lang="en-GB" sz="1100" kern="1200" dirty="0"/>
            <a:t>Edge unlearning entails the removal of specific edges from a GNN model trained on a graph, without the computationally expensive process of retraining the entire model. This is particularly challenging due to the inherent correlations between edges in graph data.</a:t>
          </a:r>
        </a:p>
      </dsp:txBody>
      <dsp:txXfrm>
        <a:off x="1499459" y="1623346"/>
        <a:ext cx="3623879" cy="1298233"/>
      </dsp:txXfrm>
    </dsp:sp>
    <dsp:sp modelId="{824584AF-9BF6-404F-A737-0C06218DF881}">
      <dsp:nvSpPr>
        <dsp:cNvPr id="0" name=""/>
        <dsp:cNvSpPr/>
      </dsp:nvSpPr>
      <dsp:spPr>
        <a:xfrm>
          <a:off x="0" y="3246137"/>
          <a:ext cx="5123339" cy="12982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992D8-5AE2-4897-B395-5BE25BF6509D}">
      <dsp:nvSpPr>
        <dsp:cNvPr id="0" name=""/>
        <dsp:cNvSpPr/>
      </dsp:nvSpPr>
      <dsp:spPr>
        <a:xfrm>
          <a:off x="392715" y="3538240"/>
          <a:ext cx="714028" cy="714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77B137-2FFD-42CF-B2C0-89B45CC87305}">
      <dsp:nvSpPr>
        <dsp:cNvPr id="0" name=""/>
        <dsp:cNvSpPr/>
      </dsp:nvSpPr>
      <dsp:spPr>
        <a:xfrm>
          <a:off x="1499459" y="3246137"/>
          <a:ext cx="3623879" cy="129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396" tIns="137396" rIns="137396" bIns="137396" numCol="1" spcCol="1270" anchor="ctr" anchorCtr="0">
          <a:noAutofit/>
        </a:bodyPr>
        <a:lstStyle/>
        <a:p>
          <a:pPr marL="0" lvl="0" indent="0" algn="l" defTabSz="488950">
            <a:lnSpc>
              <a:spcPct val="100000"/>
            </a:lnSpc>
            <a:spcBef>
              <a:spcPct val="0"/>
            </a:spcBef>
            <a:spcAft>
              <a:spcPct val="35000"/>
            </a:spcAft>
            <a:buNone/>
          </a:pPr>
          <a:r>
            <a:rPr lang="en-GB" sz="1100" i="1" kern="1200" dirty="0"/>
            <a:t>In this paper, we study Graph Neural Networks (GNNs) as the target model and edge removal as the unlearning request.</a:t>
          </a:r>
          <a:r>
            <a:rPr lang="en-GB" sz="1600" i="1" kern="1200" dirty="0"/>
            <a:t> </a:t>
          </a:r>
          <a:endParaRPr lang="en-US" sz="1600" kern="1200" dirty="0"/>
        </a:p>
      </dsp:txBody>
      <dsp:txXfrm>
        <a:off x="1499459" y="3246137"/>
        <a:ext cx="3623879" cy="12982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53E12-C483-4756-A562-E4C95E46CCCD}">
      <dsp:nvSpPr>
        <dsp:cNvPr id="0" name=""/>
        <dsp:cNvSpPr/>
      </dsp:nvSpPr>
      <dsp:spPr>
        <a:xfrm>
          <a:off x="0" y="421245"/>
          <a:ext cx="5115037" cy="7776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2CDE9-EA39-475E-85A9-69970693844E}">
      <dsp:nvSpPr>
        <dsp:cNvPr id="0" name=""/>
        <dsp:cNvSpPr/>
      </dsp:nvSpPr>
      <dsp:spPr>
        <a:xfrm>
          <a:off x="235249" y="596223"/>
          <a:ext cx="427725" cy="4277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53646-0015-4C7E-9C00-F912379C76AF}">
      <dsp:nvSpPr>
        <dsp:cNvPr id="0" name=""/>
        <dsp:cNvSpPr/>
      </dsp:nvSpPr>
      <dsp:spPr>
        <a:xfrm>
          <a:off x="898223" y="421245"/>
          <a:ext cx="4216813" cy="777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05" tIns="82305" rIns="82305" bIns="82305" numCol="1" spcCol="1270" anchor="ctr" anchorCtr="0">
          <a:noAutofit/>
        </a:bodyPr>
        <a:lstStyle/>
        <a:p>
          <a:pPr marL="0" lvl="0" indent="0" algn="l" defTabSz="533400">
            <a:lnSpc>
              <a:spcPct val="100000"/>
            </a:lnSpc>
            <a:spcBef>
              <a:spcPct val="0"/>
            </a:spcBef>
            <a:spcAft>
              <a:spcPct val="35000"/>
            </a:spcAft>
            <a:buNone/>
          </a:pPr>
          <a:r>
            <a:rPr lang="en-GB" sz="1200" kern="1200" dirty="0"/>
            <a:t>Naively erasing edges from a GNN model by fully retraining can be excessively time-consuming, particularly for complex GNN models trained on large graphs. </a:t>
          </a:r>
          <a:endParaRPr lang="en-US" sz="1200" kern="1200" dirty="0"/>
        </a:p>
      </dsp:txBody>
      <dsp:txXfrm>
        <a:off x="898223" y="421245"/>
        <a:ext cx="4216813" cy="777683"/>
      </dsp:txXfrm>
    </dsp:sp>
    <dsp:sp modelId="{2F3E5A1B-E118-43CE-A40B-FD3D1F20FE47}">
      <dsp:nvSpPr>
        <dsp:cNvPr id="0" name=""/>
        <dsp:cNvSpPr/>
      </dsp:nvSpPr>
      <dsp:spPr>
        <a:xfrm>
          <a:off x="0" y="1393348"/>
          <a:ext cx="5115037" cy="7776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B1967-0DD2-436E-8CA3-E38036BA1DFF}">
      <dsp:nvSpPr>
        <dsp:cNvPr id="0" name=""/>
        <dsp:cNvSpPr/>
      </dsp:nvSpPr>
      <dsp:spPr>
        <a:xfrm>
          <a:off x="235249" y="1568327"/>
          <a:ext cx="427725" cy="4277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2E466-84EB-4FE4-8935-69E9439FDB80}">
      <dsp:nvSpPr>
        <dsp:cNvPr id="0" name=""/>
        <dsp:cNvSpPr/>
      </dsp:nvSpPr>
      <dsp:spPr>
        <a:xfrm>
          <a:off x="898223" y="1393348"/>
          <a:ext cx="4216813" cy="777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05" tIns="82305" rIns="82305" bIns="82305" numCol="1" spcCol="1270" anchor="ctr" anchorCtr="0">
          <a:noAutofit/>
        </a:bodyPr>
        <a:lstStyle/>
        <a:p>
          <a:pPr marL="0" lvl="0" indent="0" algn="l" defTabSz="533400">
            <a:lnSpc>
              <a:spcPct val="100000"/>
            </a:lnSpc>
            <a:spcBef>
              <a:spcPct val="0"/>
            </a:spcBef>
            <a:spcAft>
              <a:spcPct val="35000"/>
            </a:spcAft>
            <a:buNone/>
          </a:pPr>
          <a:r>
            <a:rPr lang="en-GB" sz="1200" kern="1200" dirty="0"/>
            <a:t>As a result, recent efforts have focused on developing efficient methods for exact unlearning as well as approximate unlearning specifically tailored for GNNs.</a:t>
          </a:r>
          <a:endParaRPr lang="en-US" sz="1200" kern="1200" dirty="0"/>
        </a:p>
      </dsp:txBody>
      <dsp:txXfrm>
        <a:off x="898223" y="1393348"/>
        <a:ext cx="4216813" cy="777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67224-EDCC-48DE-91F5-22D4B6633F4B}">
      <dsp:nvSpPr>
        <dsp:cNvPr id="0" name=""/>
        <dsp:cNvSpPr/>
      </dsp:nvSpPr>
      <dsp:spPr>
        <a:xfrm>
          <a:off x="0" y="0"/>
          <a:ext cx="6901280" cy="6561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defRPr cap="all"/>
          </a:pPr>
          <a:r>
            <a:rPr lang="en-GB" sz="1100" kern="1200" dirty="0">
              <a:latin typeface="Posterama"/>
            </a:rPr>
            <a:t> </a:t>
          </a:r>
          <a:r>
            <a:rPr lang="en-GB" sz="1100" kern="1200" dirty="0"/>
            <a:t>Edges in graphs are correlated, unlike independent data samples. </a:t>
          </a:r>
          <a:endParaRPr lang="en-US" sz="1100" kern="1200" dirty="0">
            <a:latin typeface="Posterama"/>
          </a:endParaRPr>
        </a:p>
      </dsp:txBody>
      <dsp:txXfrm>
        <a:off x="19217" y="19217"/>
        <a:ext cx="6137820" cy="617698"/>
      </dsp:txXfrm>
    </dsp:sp>
    <dsp:sp modelId="{6A9BE053-CBF5-4BD3-90D1-81BD0F7FF2BC}">
      <dsp:nvSpPr>
        <dsp:cNvPr id="0" name=""/>
        <dsp:cNvSpPr/>
      </dsp:nvSpPr>
      <dsp:spPr>
        <a:xfrm>
          <a:off x="577982" y="775429"/>
          <a:ext cx="6901280" cy="6561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defRPr cap="all"/>
          </a:pPr>
          <a:r>
            <a:rPr lang="en-GB" sz="1100" kern="1200" dirty="0"/>
            <a:t>Risk</a:t>
          </a:r>
          <a:r>
            <a:rPr lang="en-GB" sz="1100" kern="1200" dirty="0">
              <a:latin typeface="Posterama"/>
            </a:rPr>
            <a:t> of incomplete</a:t>
          </a:r>
          <a:r>
            <a:rPr lang="en-GB" sz="1100" kern="1200" dirty="0"/>
            <a:t> removal due to unaccounted data dependencies. Consequence</a:t>
          </a:r>
          <a:r>
            <a:rPr lang="en-GB" sz="1100" kern="1200" dirty="0">
              <a:latin typeface="Posterama"/>
            </a:rPr>
            <a:t> resulting in residual</a:t>
          </a:r>
          <a:r>
            <a:rPr lang="en-GB" sz="1100" kern="1200" dirty="0"/>
            <a:t> influence and privacy concerns.</a:t>
          </a:r>
          <a:endParaRPr lang="en-GB" sz="1100" kern="1200" dirty="0">
            <a:latin typeface="Posterama"/>
          </a:endParaRPr>
        </a:p>
      </dsp:txBody>
      <dsp:txXfrm>
        <a:off x="597199" y="794646"/>
        <a:ext cx="5858378" cy="617698"/>
      </dsp:txXfrm>
    </dsp:sp>
    <dsp:sp modelId="{EF644339-D7BE-461C-A60E-7E0DD27D0433}">
      <dsp:nvSpPr>
        <dsp:cNvPr id="0" name=""/>
        <dsp:cNvSpPr/>
      </dsp:nvSpPr>
      <dsp:spPr>
        <a:xfrm>
          <a:off x="1147337" y="1550858"/>
          <a:ext cx="6901280" cy="65613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defRPr cap="all"/>
          </a:pPr>
          <a:r>
            <a:rPr lang="en-GB" sz="1100" i="1" kern="1200" dirty="0"/>
            <a:t>Complex Data Dependency: </a:t>
          </a:r>
          <a:r>
            <a:rPr lang="en-GB" sz="1100" i="1" kern="1200" dirty="0">
              <a:latin typeface="Posterama"/>
            </a:rPr>
            <a:t>Issues with</a:t>
          </a:r>
          <a:r>
            <a:rPr lang="en-GB" sz="1100" kern="1200" dirty="0">
              <a:latin typeface="Posterama"/>
            </a:rPr>
            <a:t> complex</a:t>
          </a:r>
          <a:r>
            <a:rPr lang="en-GB" sz="1100" kern="1200" dirty="0"/>
            <a:t> edge correlations. Traditional </a:t>
          </a:r>
          <a:r>
            <a:rPr lang="en-GB" sz="1100" kern="1200" dirty="0">
              <a:latin typeface="Posterama"/>
            </a:rPr>
            <a:t>methods</a:t>
          </a:r>
          <a:r>
            <a:rPr lang="en-GB" sz="1100" kern="1200" dirty="0"/>
            <a:t> </a:t>
          </a:r>
          <a:r>
            <a:rPr lang="en-GB" sz="1100" kern="1200" dirty="0">
              <a:latin typeface="Posterama"/>
            </a:rPr>
            <a:t>are inadequate</a:t>
          </a:r>
          <a:r>
            <a:rPr lang="en-GB" sz="1100" kern="1200" dirty="0"/>
            <a:t> for addressing this challenge.</a:t>
          </a:r>
          <a:endParaRPr lang="en-US" sz="1100" kern="1200" dirty="0"/>
        </a:p>
      </dsp:txBody>
      <dsp:txXfrm>
        <a:off x="1166554" y="1570075"/>
        <a:ext cx="5867004" cy="617698"/>
      </dsp:txXfrm>
    </dsp:sp>
    <dsp:sp modelId="{047161B9-C46F-4518-9E67-522ACF8D6F3A}">
      <dsp:nvSpPr>
        <dsp:cNvPr id="0" name=""/>
        <dsp:cNvSpPr/>
      </dsp:nvSpPr>
      <dsp:spPr>
        <a:xfrm>
          <a:off x="1725320" y="2326288"/>
          <a:ext cx="6901280" cy="65613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defRPr cap="all"/>
          </a:pPr>
          <a:r>
            <a:rPr lang="en-GB" sz="1100" i="1" kern="1200" dirty="0"/>
            <a:t>Solution</a:t>
          </a:r>
          <a:r>
            <a:rPr lang="en-GB" sz="1100" i="1" kern="1200" dirty="0">
              <a:latin typeface="Posterama"/>
            </a:rPr>
            <a:t> -</a:t>
          </a:r>
          <a:r>
            <a:rPr lang="en-GB" sz="1100" i="1" kern="1200" dirty="0"/>
            <a:t> </a:t>
          </a:r>
          <a:r>
            <a:rPr lang="en-GB" sz="1100" kern="1200" dirty="0"/>
            <a:t>CEU </a:t>
          </a:r>
          <a:r>
            <a:rPr lang="en-GB" sz="1100" kern="1200" dirty="0">
              <a:latin typeface="Posterama"/>
            </a:rPr>
            <a:t>framework addresses</a:t>
          </a:r>
          <a:r>
            <a:rPr lang="en-GB" sz="1100" kern="1200" dirty="0"/>
            <a:t> these challenges effectively by considering edge correlations and ensuring complete data removal.</a:t>
          </a:r>
          <a:endParaRPr lang="en-US" sz="1100" kern="1200" dirty="0"/>
        </a:p>
      </dsp:txBody>
      <dsp:txXfrm>
        <a:off x="1744537" y="2345505"/>
        <a:ext cx="5858378" cy="617698"/>
      </dsp:txXfrm>
    </dsp:sp>
    <dsp:sp modelId="{5D841821-957F-4002-99D2-A23D2A53CAAC}">
      <dsp:nvSpPr>
        <dsp:cNvPr id="0" name=""/>
        <dsp:cNvSpPr/>
      </dsp:nvSpPr>
      <dsp:spPr>
        <a:xfrm>
          <a:off x="6474794" y="502537"/>
          <a:ext cx="426486" cy="42648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70753" y="502537"/>
        <a:ext cx="234568" cy="320931"/>
      </dsp:txXfrm>
    </dsp:sp>
    <dsp:sp modelId="{34740EAD-6A4F-41AC-A7F6-E40381DF9F18}">
      <dsp:nvSpPr>
        <dsp:cNvPr id="0" name=""/>
        <dsp:cNvSpPr/>
      </dsp:nvSpPr>
      <dsp:spPr>
        <a:xfrm>
          <a:off x="7052776" y="1277967"/>
          <a:ext cx="426486" cy="42648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148735" y="1277967"/>
        <a:ext cx="234568" cy="320931"/>
      </dsp:txXfrm>
    </dsp:sp>
    <dsp:sp modelId="{C35A0298-4061-4FD5-BACF-28FD97082632}">
      <dsp:nvSpPr>
        <dsp:cNvPr id="0" name=""/>
        <dsp:cNvSpPr/>
      </dsp:nvSpPr>
      <dsp:spPr>
        <a:xfrm>
          <a:off x="7622132" y="2053396"/>
          <a:ext cx="426486" cy="42648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718091" y="2053396"/>
        <a:ext cx="234568" cy="3209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3A4FA-DDED-4ECA-A7C9-708DF5C84FEE}">
      <dsp:nvSpPr>
        <dsp:cNvPr id="0" name=""/>
        <dsp:cNvSpPr/>
      </dsp:nvSpPr>
      <dsp:spPr>
        <a:xfrm>
          <a:off x="0" y="4072"/>
          <a:ext cx="5123339" cy="13087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AAFE73-EFB8-4256-B880-AD5B1C16DC37}">
      <dsp:nvSpPr>
        <dsp:cNvPr id="0" name=""/>
        <dsp:cNvSpPr/>
      </dsp:nvSpPr>
      <dsp:spPr>
        <a:xfrm>
          <a:off x="395892" y="298538"/>
          <a:ext cx="719804" cy="719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3D5949-B07B-49E2-85D0-2063ED671B5E}">
      <dsp:nvSpPr>
        <dsp:cNvPr id="0" name=""/>
        <dsp:cNvSpPr/>
      </dsp:nvSpPr>
      <dsp:spPr>
        <a:xfrm>
          <a:off x="1486717" y="199730"/>
          <a:ext cx="3440258" cy="963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28" tIns="112928" rIns="112928" bIns="112928" numCol="1" spcCol="1270" anchor="ctr" anchorCtr="0">
          <a:noAutofit/>
        </a:bodyPr>
        <a:lstStyle/>
        <a:p>
          <a:pPr marL="0" lvl="0" indent="0" algn="l" defTabSz="488950">
            <a:lnSpc>
              <a:spcPct val="100000"/>
            </a:lnSpc>
            <a:spcBef>
              <a:spcPct val="0"/>
            </a:spcBef>
            <a:spcAft>
              <a:spcPct val="35000"/>
            </a:spcAft>
            <a:buNone/>
          </a:pPr>
          <a:r>
            <a:rPr lang="en-GB" sz="1100" i="1" kern="1200" dirty="0"/>
            <a:t>Retraining from Scratch: </a:t>
          </a:r>
          <a:r>
            <a:rPr lang="en-GB" sz="1100" kern="1200" dirty="0"/>
            <a:t>Conventional </a:t>
          </a:r>
          <a:r>
            <a:rPr lang="en-GB" sz="1100" kern="1200" dirty="0">
              <a:latin typeface="Posterama"/>
            </a:rPr>
            <a:t>Approach - </a:t>
          </a:r>
          <a:r>
            <a:rPr lang="en-GB" sz="1100" kern="1200" dirty="0"/>
            <a:t>Removes specific edges by </a:t>
          </a:r>
          <a:r>
            <a:rPr lang="en-GB" sz="1100" kern="1200" dirty="0">
              <a:latin typeface="Posterama"/>
            </a:rPr>
            <a:t>retraining</a:t>
          </a:r>
          <a:r>
            <a:rPr lang="en-GB" sz="1100" kern="1200" dirty="0"/>
            <a:t> the model from the beginning. Computationally Expensive</a:t>
          </a:r>
          <a:r>
            <a:rPr lang="en-GB" sz="1100" kern="1200" dirty="0">
              <a:latin typeface="Posterama"/>
            </a:rPr>
            <a:t> -</a:t>
          </a:r>
          <a:r>
            <a:rPr lang="en-GB" sz="1100" kern="1200" dirty="0"/>
            <a:t> Requires significant computational resources. Time-Consuming</a:t>
          </a:r>
          <a:r>
            <a:rPr lang="en-GB" sz="1100" kern="1200" dirty="0">
              <a:latin typeface="Posterama"/>
            </a:rPr>
            <a:t> -</a:t>
          </a:r>
          <a:r>
            <a:rPr lang="en-GB" sz="1100" kern="1200" dirty="0"/>
            <a:t> Involves a time-intensive process. High computational costs are incurred.</a:t>
          </a:r>
          <a:endParaRPr lang="en-US" sz="1100" kern="1200" dirty="0"/>
        </a:p>
      </dsp:txBody>
      <dsp:txXfrm>
        <a:off x="1486717" y="199730"/>
        <a:ext cx="3440258" cy="963013"/>
      </dsp:txXfrm>
    </dsp:sp>
    <dsp:sp modelId="{7DF15A75-98CA-4A60-8A45-37EC9BDAFCE4}">
      <dsp:nvSpPr>
        <dsp:cNvPr id="0" name=""/>
        <dsp:cNvSpPr/>
      </dsp:nvSpPr>
      <dsp:spPr>
        <a:xfrm>
          <a:off x="0" y="1618094"/>
          <a:ext cx="5123339" cy="13087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1AAC1-2716-4435-A2FD-F55795484699}">
      <dsp:nvSpPr>
        <dsp:cNvPr id="0" name=""/>
        <dsp:cNvSpPr/>
      </dsp:nvSpPr>
      <dsp:spPr>
        <a:xfrm>
          <a:off x="395892" y="1912560"/>
          <a:ext cx="719804" cy="719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C9C3E4-D169-4DB4-8EB0-5CB1345A0005}">
      <dsp:nvSpPr>
        <dsp:cNvPr id="0" name=""/>
        <dsp:cNvSpPr/>
      </dsp:nvSpPr>
      <dsp:spPr>
        <a:xfrm>
          <a:off x="1517301" y="1717446"/>
          <a:ext cx="3440258" cy="106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28" tIns="112928" rIns="112928" bIns="112928" numCol="1" spcCol="1270" anchor="ctr" anchorCtr="0">
          <a:noAutofit/>
        </a:bodyPr>
        <a:lstStyle/>
        <a:p>
          <a:pPr marL="0" lvl="0" indent="0" algn="l" defTabSz="488950" rtl="0">
            <a:lnSpc>
              <a:spcPct val="100000"/>
            </a:lnSpc>
            <a:spcBef>
              <a:spcPct val="0"/>
            </a:spcBef>
            <a:spcAft>
              <a:spcPct val="35000"/>
            </a:spcAft>
            <a:buNone/>
          </a:pPr>
          <a:r>
            <a:rPr lang="en-GB" sz="1100" i="1" kern="1200" dirty="0"/>
            <a:t>CEU Framework:</a:t>
          </a:r>
          <a:r>
            <a:rPr lang="en-GB" sz="1100" kern="1200" dirty="0"/>
            <a:t> Utilizes Certified Edge Unlearning. </a:t>
          </a:r>
          <a:r>
            <a:rPr lang="en-GB" sz="1100" kern="1200" dirty="0">
              <a:latin typeface="Posterama"/>
            </a:rPr>
            <a:t>Efficiency - significantly</a:t>
          </a:r>
          <a:r>
            <a:rPr lang="en-GB" sz="1100" kern="1200" dirty="0"/>
            <a:t> reduces computational complexity. Speed</a:t>
          </a:r>
          <a:r>
            <a:rPr lang="en-GB" sz="1100" kern="1200" dirty="0">
              <a:latin typeface="Posterama"/>
            </a:rPr>
            <a:t> - expedited</a:t>
          </a:r>
          <a:r>
            <a:rPr lang="en-GB" sz="1100" kern="1200" dirty="0"/>
            <a:t> unlearning process with a single-step update. </a:t>
          </a:r>
          <a:r>
            <a:rPr lang="en-GB" sz="1100" kern="1200" dirty="0">
              <a:latin typeface="Posterama"/>
            </a:rPr>
            <a:t>Cost-Effective -</a:t>
          </a:r>
          <a:r>
            <a:rPr lang="en-GB" sz="1100" kern="1200" dirty="0"/>
            <a:t> </a:t>
          </a:r>
          <a:r>
            <a:rPr lang="en-GB" sz="1100" kern="1200" dirty="0">
              <a:latin typeface="Posterama"/>
            </a:rPr>
            <a:t>economical</a:t>
          </a:r>
          <a:r>
            <a:rPr lang="en-GB" sz="1100" kern="1200" dirty="0"/>
            <a:t> solution for edge removal.</a:t>
          </a:r>
          <a:endParaRPr lang="en-US" sz="1100" kern="1200" dirty="0">
            <a:latin typeface="Posterama"/>
          </a:endParaRPr>
        </a:p>
      </dsp:txBody>
      <dsp:txXfrm>
        <a:off x="1517301" y="1717446"/>
        <a:ext cx="3440258" cy="1067039"/>
      </dsp:txXfrm>
    </dsp:sp>
    <dsp:sp modelId="{1EEF06F3-A44C-40DA-82D4-D3CCD732BE38}">
      <dsp:nvSpPr>
        <dsp:cNvPr id="0" name=""/>
        <dsp:cNvSpPr/>
      </dsp:nvSpPr>
      <dsp:spPr>
        <a:xfrm>
          <a:off x="0" y="3232116"/>
          <a:ext cx="5123339" cy="13087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512CE-B36D-4D1F-9B8E-8BAC6E242182}">
      <dsp:nvSpPr>
        <dsp:cNvPr id="0" name=""/>
        <dsp:cNvSpPr/>
      </dsp:nvSpPr>
      <dsp:spPr>
        <a:xfrm>
          <a:off x="395892" y="3526582"/>
          <a:ext cx="719804" cy="719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59F792-B48B-4957-AC9C-C3A932E7744C}">
      <dsp:nvSpPr>
        <dsp:cNvPr id="0" name=""/>
        <dsp:cNvSpPr/>
      </dsp:nvSpPr>
      <dsp:spPr>
        <a:xfrm>
          <a:off x="1517301" y="3316274"/>
          <a:ext cx="3440258" cy="106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28" tIns="112928" rIns="112928" bIns="112928" numCol="1" spcCol="1270" anchor="ctr" anchorCtr="0">
          <a:noAutofit/>
        </a:bodyPr>
        <a:lstStyle/>
        <a:p>
          <a:pPr marL="0" lvl="0" indent="0" algn="l" defTabSz="488950">
            <a:lnSpc>
              <a:spcPct val="100000"/>
            </a:lnSpc>
            <a:spcBef>
              <a:spcPct val="0"/>
            </a:spcBef>
            <a:spcAft>
              <a:spcPct val="35000"/>
            </a:spcAft>
            <a:buNone/>
          </a:pPr>
          <a:r>
            <a:rPr lang="en-GB" sz="1100" i="0" kern="1200" dirty="0">
              <a:latin typeface="Posterama"/>
            </a:rPr>
            <a:t>CEU</a:t>
          </a:r>
          <a:r>
            <a:rPr lang="en-GB" sz="1100" kern="1200" dirty="0"/>
            <a:t> offers a more efficient and cost-effective alternative to retraining from scratch.</a:t>
          </a:r>
          <a:endParaRPr lang="en-US" sz="1100" kern="1200" dirty="0"/>
        </a:p>
      </dsp:txBody>
      <dsp:txXfrm>
        <a:off x="1517301" y="3316274"/>
        <a:ext cx="3440258" cy="1067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0CF70-58E1-4D11-97B9-30FD18502F86}">
      <dsp:nvSpPr>
        <dsp:cNvPr id="0" name=""/>
        <dsp:cNvSpPr/>
      </dsp:nvSpPr>
      <dsp:spPr>
        <a:xfrm>
          <a:off x="0" y="1547"/>
          <a:ext cx="8626601" cy="8671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5D1E0-4AF4-4653-BC4D-038176EBFB23}">
      <dsp:nvSpPr>
        <dsp:cNvPr id="0" name=""/>
        <dsp:cNvSpPr/>
      </dsp:nvSpPr>
      <dsp:spPr>
        <a:xfrm>
          <a:off x="262311" y="196654"/>
          <a:ext cx="477396" cy="476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E357D7-4BE0-49B2-B2D5-0EEC9AB87F54}">
      <dsp:nvSpPr>
        <dsp:cNvPr id="0" name=""/>
        <dsp:cNvSpPr/>
      </dsp:nvSpPr>
      <dsp:spPr>
        <a:xfrm>
          <a:off x="1002018" y="1547"/>
          <a:ext cx="7531962" cy="867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863" tIns="91863" rIns="91863" bIns="91863" numCol="1" spcCol="1270" anchor="ctr" anchorCtr="0">
          <a:noAutofit/>
        </a:bodyPr>
        <a:lstStyle/>
        <a:p>
          <a:pPr marL="0" lvl="0" indent="0" algn="l" defTabSz="622300">
            <a:lnSpc>
              <a:spcPct val="90000"/>
            </a:lnSpc>
            <a:spcBef>
              <a:spcPct val="0"/>
            </a:spcBef>
            <a:spcAft>
              <a:spcPct val="35000"/>
            </a:spcAft>
            <a:buNone/>
          </a:pPr>
          <a:r>
            <a:rPr lang="en-GB" sz="1400" i="1" kern="1200" dirty="0"/>
            <a:t>Machine </a:t>
          </a:r>
          <a:r>
            <a:rPr lang="en-GB" sz="1400" i="1" kern="1200" dirty="0">
              <a:latin typeface="Posterama"/>
            </a:rPr>
            <a:t>Unlearning</a:t>
          </a:r>
          <a:r>
            <a:rPr lang="en-GB" sz="1400" i="1" kern="1200" dirty="0"/>
            <a:t> refers to a process that aims to remove the impact of a set of data samples in the training set from a trained model. From the certainty of unlearning, the existing machine unlearning methods can be divided into two categories: exact unlearning and approximate unlearning.</a:t>
          </a:r>
          <a:endParaRPr lang="en-US" sz="1400" kern="1200" dirty="0"/>
        </a:p>
      </dsp:txBody>
      <dsp:txXfrm>
        <a:off x="1002018" y="1547"/>
        <a:ext cx="7531962" cy="867992"/>
      </dsp:txXfrm>
    </dsp:sp>
    <dsp:sp modelId="{38D5F816-17D8-48FE-9403-4A26621BF8D3}">
      <dsp:nvSpPr>
        <dsp:cNvPr id="0" name=""/>
        <dsp:cNvSpPr/>
      </dsp:nvSpPr>
      <dsp:spPr>
        <a:xfrm>
          <a:off x="0" y="1057214"/>
          <a:ext cx="8626601" cy="8671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F1FC5-3FF3-44AD-AFED-02228920AD35}">
      <dsp:nvSpPr>
        <dsp:cNvPr id="0" name=""/>
        <dsp:cNvSpPr/>
      </dsp:nvSpPr>
      <dsp:spPr>
        <a:xfrm>
          <a:off x="262311" y="1252321"/>
          <a:ext cx="477396" cy="476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F3D011-8322-4D3B-A470-92ED67DCA37E}">
      <dsp:nvSpPr>
        <dsp:cNvPr id="0" name=""/>
        <dsp:cNvSpPr/>
      </dsp:nvSpPr>
      <dsp:spPr>
        <a:xfrm>
          <a:off x="1002018" y="1057214"/>
          <a:ext cx="3881970" cy="867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863" tIns="91863" rIns="91863" bIns="91863" numCol="1" spcCol="1270" anchor="ctr" anchorCtr="0">
          <a:noAutofit/>
        </a:bodyPr>
        <a:lstStyle/>
        <a:p>
          <a:pPr marL="0" lvl="0" indent="0" algn="l" defTabSz="622300">
            <a:lnSpc>
              <a:spcPct val="90000"/>
            </a:lnSpc>
            <a:spcBef>
              <a:spcPct val="0"/>
            </a:spcBef>
            <a:spcAft>
              <a:spcPct val="35000"/>
            </a:spcAft>
            <a:buNone/>
          </a:pPr>
          <a:r>
            <a:rPr lang="en-GB" sz="1400" kern="1200" dirty="0"/>
            <a:t>Exact Unlearning: Model retraining from scratch after data removal, computationally expensive.</a:t>
          </a:r>
          <a:endParaRPr lang="en-US" sz="1400" kern="1200" dirty="0"/>
        </a:p>
      </dsp:txBody>
      <dsp:txXfrm>
        <a:off x="1002018" y="1057214"/>
        <a:ext cx="3881970" cy="867992"/>
      </dsp:txXfrm>
    </dsp:sp>
    <dsp:sp modelId="{562F3369-FD0D-4B30-9303-D728B6A7C123}">
      <dsp:nvSpPr>
        <dsp:cNvPr id="0" name=""/>
        <dsp:cNvSpPr/>
      </dsp:nvSpPr>
      <dsp:spPr>
        <a:xfrm>
          <a:off x="4883989" y="1057214"/>
          <a:ext cx="3649991" cy="867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863" tIns="91863" rIns="91863" bIns="91863" numCol="1" spcCol="1270" anchor="ctr" anchorCtr="0">
          <a:noAutofit/>
        </a:bodyPr>
        <a:lstStyle/>
        <a:p>
          <a:pPr marL="0" lvl="0" indent="0" algn="l" defTabSz="355600">
            <a:lnSpc>
              <a:spcPct val="90000"/>
            </a:lnSpc>
            <a:spcBef>
              <a:spcPct val="0"/>
            </a:spcBef>
            <a:spcAft>
              <a:spcPct val="35000"/>
            </a:spcAft>
            <a:buNone/>
          </a:pPr>
          <a:r>
            <a:rPr lang="en-GB" sz="800" kern="1200" dirty="0"/>
            <a:t>Efficiency Efforts: SQ Learning [4], SISA Approach [2], Graph-specific extensions, e.g., </a:t>
          </a:r>
          <a:r>
            <a:rPr lang="en-GB" sz="800" kern="1200" dirty="0" err="1"/>
            <a:t>GraphEraser</a:t>
          </a:r>
          <a:r>
            <a:rPr lang="en-GB" sz="800" kern="1200" dirty="0"/>
            <a:t> [7] and </a:t>
          </a:r>
          <a:r>
            <a:rPr lang="en-GB" sz="800" kern="1200" dirty="0" err="1"/>
            <a:t>GraphEditor</a:t>
          </a:r>
          <a:r>
            <a:rPr lang="en-GB" sz="800" kern="1200" dirty="0"/>
            <a:t> [10].</a:t>
          </a:r>
          <a:endParaRPr lang="en-US" sz="800" kern="1200" dirty="0"/>
        </a:p>
      </dsp:txBody>
      <dsp:txXfrm>
        <a:off x="4883989" y="1057214"/>
        <a:ext cx="3649991" cy="867992"/>
      </dsp:txXfrm>
    </dsp:sp>
    <dsp:sp modelId="{C876995E-9E8E-49B7-BEDD-18343A5A2802}">
      <dsp:nvSpPr>
        <dsp:cNvPr id="0" name=""/>
        <dsp:cNvSpPr/>
      </dsp:nvSpPr>
      <dsp:spPr>
        <a:xfrm>
          <a:off x="0" y="2112881"/>
          <a:ext cx="8626601" cy="8671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B83FA-0F01-47F3-B800-79C767C95105}">
      <dsp:nvSpPr>
        <dsp:cNvPr id="0" name=""/>
        <dsp:cNvSpPr/>
      </dsp:nvSpPr>
      <dsp:spPr>
        <a:xfrm>
          <a:off x="262311" y="2307988"/>
          <a:ext cx="477396" cy="476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EAEA2C-313E-439A-BDF3-E7BE5994611A}">
      <dsp:nvSpPr>
        <dsp:cNvPr id="0" name=""/>
        <dsp:cNvSpPr/>
      </dsp:nvSpPr>
      <dsp:spPr>
        <a:xfrm>
          <a:off x="1002018" y="2112881"/>
          <a:ext cx="3881970" cy="867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863" tIns="91863" rIns="91863" bIns="91863" numCol="1" spcCol="1270" anchor="ctr" anchorCtr="0">
          <a:noAutofit/>
        </a:bodyPr>
        <a:lstStyle/>
        <a:p>
          <a:pPr marL="0" lvl="0" indent="0" algn="l" defTabSz="622300">
            <a:lnSpc>
              <a:spcPct val="90000"/>
            </a:lnSpc>
            <a:spcBef>
              <a:spcPct val="0"/>
            </a:spcBef>
            <a:spcAft>
              <a:spcPct val="35000"/>
            </a:spcAft>
            <a:buNone/>
          </a:pPr>
          <a:r>
            <a:rPr lang="en-GB" sz="1400" kern="1200" dirty="0"/>
            <a:t>Approximate Unlearning: Statistically removing data without distinguishability from exact deletion.</a:t>
          </a:r>
          <a:endParaRPr lang="en-US" sz="1400" kern="1200" dirty="0"/>
        </a:p>
      </dsp:txBody>
      <dsp:txXfrm>
        <a:off x="1002018" y="2112881"/>
        <a:ext cx="3881970" cy="867992"/>
      </dsp:txXfrm>
    </dsp:sp>
    <dsp:sp modelId="{164CE0E0-F676-4975-A4C5-2BE6B37AA579}">
      <dsp:nvSpPr>
        <dsp:cNvPr id="0" name=""/>
        <dsp:cNvSpPr/>
      </dsp:nvSpPr>
      <dsp:spPr>
        <a:xfrm>
          <a:off x="4883989" y="2112881"/>
          <a:ext cx="3649991" cy="867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863" tIns="91863" rIns="91863" bIns="91863" numCol="1" spcCol="1270" anchor="ctr" anchorCtr="0">
          <a:noAutofit/>
        </a:bodyPr>
        <a:lstStyle/>
        <a:p>
          <a:pPr marL="0" lvl="0" indent="0" algn="l" defTabSz="355600">
            <a:lnSpc>
              <a:spcPct val="90000"/>
            </a:lnSpc>
            <a:spcBef>
              <a:spcPct val="0"/>
            </a:spcBef>
            <a:spcAft>
              <a:spcPct val="35000"/>
            </a:spcAft>
            <a:buNone/>
          </a:pPr>
          <a:r>
            <a:rPr lang="en-GB" sz="800" kern="1200" dirty="0"/>
            <a:t>Certified Unlearning: Achieved through noise addition, e.g., on weights or loss function.</a:t>
          </a:r>
          <a:endParaRPr lang="en-US" sz="800" kern="1200" dirty="0"/>
        </a:p>
        <a:p>
          <a:pPr marL="0" lvl="0" indent="0" algn="l" defTabSz="355600">
            <a:lnSpc>
              <a:spcPct val="90000"/>
            </a:lnSpc>
            <a:spcBef>
              <a:spcPct val="0"/>
            </a:spcBef>
            <a:spcAft>
              <a:spcPct val="35000"/>
            </a:spcAft>
            <a:buNone/>
          </a:pPr>
          <a:r>
            <a:rPr lang="en-GB" sz="800" kern="1200" dirty="0"/>
            <a:t>Existing Approaches: Chien et al. [9] (restricted to specific GNN structures), Cheng et al. [8] (lacks certified guarantee).</a:t>
          </a:r>
          <a:endParaRPr lang="en-US" sz="800" kern="1200" dirty="0"/>
        </a:p>
        <a:p>
          <a:pPr marL="0" lvl="0" indent="0" algn="l" defTabSz="355600">
            <a:lnSpc>
              <a:spcPct val="90000"/>
            </a:lnSpc>
            <a:spcBef>
              <a:spcPct val="0"/>
            </a:spcBef>
            <a:spcAft>
              <a:spcPct val="35000"/>
            </a:spcAft>
            <a:buNone/>
          </a:pPr>
          <a:r>
            <a:rPr lang="en-GB" sz="800" kern="1200" dirty="0"/>
            <a:t>CEU Advantage: Significantly faster batch edge unlearning with certified guarantee compared to [9], extensible beyond specific GNN models</a:t>
          </a:r>
          <a:endParaRPr lang="en-US" sz="800" kern="1200" dirty="0"/>
        </a:p>
      </dsp:txBody>
      <dsp:txXfrm>
        <a:off x="4883989" y="2112881"/>
        <a:ext cx="3649991" cy="8679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5FB56-24B4-4763-9A78-1530FFAF3662}">
      <dsp:nvSpPr>
        <dsp:cNvPr id="0" name=""/>
        <dsp:cNvSpPr/>
      </dsp:nvSpPr>
      <dsp:spPr>
        <a:xfrm>
          <a:off x="1840960" y="683204"/>
          <a:ext cx="391871" cy="91440"/>
        </a:xfrm>
        <a:custGeom>
          <a:avLst/>
          <a:gdLst/>
          <a:ahLst/>
          <a:cxnLst/>
          <a:rect l="0" t="0" r="0" b="0"/>
          <a:pathLst>
            <a:path>
              <a:moveTo>
                <a:pt x="0" y="45720"/>
              </a:moveTo>
              <a:lnTo>
                <a:pt x="39187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6334" y="726810"/>
        <a:ext cx="21123" cy="4228"/>
      </dsp:txXfrm>
    </dsp:sp>
    <dsp:sp modelId="{F1DD7572-3B4A-4ED3-8193-0BA1ACFEBC84}">
      <dsp:nvSpPr>
        <dsp:cNvPr id="0" name=""/>
        <dsp:cNvSpPr/>
      </dsp:nvSpPr>
      <dsp:spPr>
        <a:xfrm>
          <a:off x="5927" y="177874"/>
          <a:ext cx="1836833" cy="11020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006" tIns="94478" rIns="90006" bIns="94478" numCol="1" spcCol="1270" anchor="ctr" anchorCtr="0">
          <a:noAutofit/>
        </a:bodyPr>
        <a:lstStyle/>
        <a:p>
          <a:pPr marL="0" lvl="0" indent="0" algn="ctr" defTabSz="444500" rtl="0">
            <a:lnSpc>
              <a:spcPct val="90000"/>
            </a:lnSpc>
            <a:spcBef>
              <a:spcPct val="0"/>
            </a:spcBef>
            <a:spcAft>
              <a:spcPct val="35000"/>
            </a:spcAft>
            <a:buNone/>
          </a:pPr>
          <a:r>
            <a:rPr lang="en-GB" sz="1000" kern="1200" dirty="0"/>
            <a:t>Certified Guarantee in </a:t>
          </a:r>
          <a:r>
            <a:rPr lang="en-GB" sz="1000" kern="1200" dirty="0">
              <a:latin typeface="Posterama"/>
            </a:rPr>
            <a:t>Unlearning - One</a:t>
          </a:r>
          <a:r>
            <a:rPr lang="en-GB" sz="1000" kern="1200" dirty="0"/>
            <a:t> of the significant strengths of the paper lies in its theoretical underpinnings.</a:t>
          </a:r>
          <a:r>
            <a:rPr lang="en-GB" sz="1000" kern="1200" dirty="0">
              <a:latin typeface="Posterama"/>
            </a:rPr>
            <a:t> </a:t>
          </a:r>
          <a:endParaRPr lang="en-GB" sz="1000" b="1" kern="1200" dirty="0">
            <a:latin typeface="Posterama"/>
          </a:endParaRPr>
        </a:p>
      </dsp:txBody>
      <dsp:txXfrm>
        <a:off x="5927" y="177874"/>
        <a:ext cx="1836833" cy="1102099"/>
      </dsp:txXfrm>
    </dsp:sp>
    <dsp:sp modelId="{E2017D59-EAFA-4B6E-826B-E4511A48B633}">
      <dsp:nvSpPr>
        <dsp:cNvPr id="0" name=""/>
        <dsp:cNvSpPr/>
      </dsp:nvSpPr>
      <dsp:spPr>
        <a:xfrm>
          <a:off x="4100264" y="683204"/>
          <a:ext cx="391871" cy="91440"/>
        </a:xfrm>
        <a:custGeom>
          <a:avLst/>
          <a:gdLst/>
          <a:ahLst/>
          <a:cxnLst/>
          <a:rect l="0" t="0" r="0" b="0"/>
          <a:pathLst>
            <a:path>
              <a:moveTo>
                <a:pt x="0" y="45720"/>
              </a:moveTo>
              <a:lnTo>
                <a:pt x="39187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285638" y="726810"/>
        <a:ext cx="21123" cy="4228"/>
      </dsp:txXfrm>
    </dsp:sp>
    <dsp:sp modelId="{64269B38-FD5D-4125-A4DC-A2167FCF7568}">
      <dsp:nvSpPr>
        <dsp:cNvPr id="0" name=""/>
        <dsp:cNvSpPr/>
      </dsp:nvSpPr>
      <dsp:spPr>
        <a:xfrm>
          <a:off x="2265231" y="177874"/>
          <a:ext cx="1836833" cy="1102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006" tIns="94478" rIns="90006" bIns="94478" numCol="1" spcCol="1270" anchor="ctr" anchorCtr="0">
          <a:noAutofit/>
        </a:bodyPr>
        <a:lstStyle/>
        <a:p>
          <a:pPr marL="0" lvl="0" indent="0" algn="ctr" defTabSz="444500" rtl="0">
            <a:lnSpc>
              <a:spcPct val="90000"/>
            </a:lnSpc>
            <a:spcBef>
              <a:spcPct val="0"/>
            </a:spcBef>
            <a:spcAft>
              <a:spcPct val="35000"/>
            </a:spcAft>
            <a:buNone/>
          </a:pPr>
          <a:r>
            <a:rPr lang="en-GB" sz="1000" kern="1200" dirty="0">
              <a:latin typeface="Posterama"/>
            </a:rPr>
            <a:t>CEU</a:t>
          </a:r>
          <a:r>
            <a:rPr lang="en-GB" sz="1000" kern="1200" dirty="0"/>
            <a:t> provides a (𝜖, 𝛿)-approximation guarantee under the assumption of convexity on the loss function.</a:t>
          </a:r>
          <a:r>
            <a:rPr lang="en-GB" sz="1000" kern="1200" dirty="0">
              <a:latin typeface="Posterama"/>
            </a:rPr>
            <a:t> Ensures</a:t>
          </a:r>
          <a:r>
            <a:rPr lang="en-GB" sz="1000" kern="1200" dirty="0"/>
            <a:t> the reliability and verifiability of CEU's unlearning process.</a:t>
          </a:r>
          <a:endParaRPr lang="en-GB" sz="1000" kern="1200" dirty="0">
            <a:latin typeface="Posterama"/>
          </a:endParaRPr>
        </a:p>
      </dsp:txBody>
      <dsp:txXfrm>
        <a:off x="2265231" y="177874"/>
        <a:ext cx="1836833" cy="1102099"/>
      </dsp:txXfrm>
    </dsp:sp>
    <dsp:sp modelId="{9E502057-FA31-4924-9523-8227D81A5CBD}">
      <dsp:nvSpPr>
        <dsp:cNvPr id="0" name=""/>
        <dsp:cNvSpPr/>
      </dsp:nvSpPr>
      <dsp:spPr>
        <a:xfrm>
          <a:off x="6359569" y="683204"/>
          <a:ext cx="391871" cy="91440"/>
        </a:xfrm>
        <a:custGeom>
          <a:avLst/>
          <a:gdLst/>
          <a:ahLst/>
          <a:cxnLst/>
          <a:rect l="0" t="0" r="0" b="0"/>
          <a:pathLst>
            <a:path>
              <a:moveTo>
                <a:pt x="0" y="45720"/>
              </a:moveTo>
              <a:lnTo>
                <a:pt x="391871"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44943" y="726810"/>
        <a:ext cx="21123" cy="4228"/>
      </dsp:txXfrm>
    </dsp:sp>
    <dsp:sp modelId="{C71A9125-19CA-4684-B94F-12E3A98A6010}">
      <dsp:nvSpPr>
        <dsp:cNvPr id="0" name=""/>
        <dsp:cNvSpPr/>
      </dsp:nvSpPr>
      <dsp:spPr>
        <a:xfrm>
          <a:off x="4524536" y="177874"/>
          <a:ext cx="1836833" cy="11020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006" tIns="94478" rIns="90006" bIns="94478" numCol="1" spcCol="1270" anchor="ctr" anchorCtr="0">
          <a:noAutofit/>
        </a:bodyPr>
        <a:lstStyle/>
        <a:p>
          <a:pPr marL="0" lvl="0" indent="0" algn="ctr" defTabSz="466725">
            <a:lnSpc>
              <a:spcPct val="90000"/>
            </a:lnSpc>
            <a:spcBef>
              <a:spcPct val="0"/>
            </a:spcBef>
            <a:spcAft>
              <a:spcPct val="35000"/>
            </a:spcAft>
            <a:buNone/>
          </a:pPr>
          <a:r>
            <a:rPr lang="en-GB" sz="1050" kern="1200" dirty="0"/>
            <a:t>Guarantee Requirement: Approximate unlearning necessitates confirmation of information removal.</a:t>
          </a:r>
          <a:endParaRPr lang="en-US" sz="1050" kern="1200" dirty="0"/>
        </a:p>
      </dsp:txBody>
      <dsp:txXfrm>
        <a:off x="4524536" y="177874"/>
        <a:ext cx="1836833" cy="1102099"/>
      </dsp:txXfrm>
    </dsp:sp>
    <dsp:sp modelId="{B3BDD785-2183-4BB0-8848-716865E4650E}">
      <dsp:nvSpPr>
        <dsp:cNvPr id="0" name=""/>
        <dsp:cNvSpPr/>
      </dsp:nvSpPr>
      <dsp:spPr>
        <a:xfrm>
          <a:off x="924343" y="1278174"/>
          <a:ext cx="6777913" cy="391871"/>
        </a:xfrm>
        <a:custGeom>
          <a:avLst/>
          <a:gdLst/>
          <a:ahLst/>
          <a:cxnLst/>
          <a:rect l="0" t="0" r="0" b="0"/>
          <a:pathLst>
            <a:path>
              <a:moveTo>
                <a:pt x="6777913" y="0"/>
              </a:moveTo>
              <a:lnTo>
                <a:pt x="6777913" y="213035"/>
              </a:lnTo>
              <a:lnTo>
                <a:pt x="0" y="213035"/>
              </a:lnTo>
              <a:lnTo>
                <a:pt x="0" y="391871"/>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3523" y="1471996"/>
        <a:ext cx="339553" cy="4228"/>
      </dsp:txXfrm>
    </dsp:sp>
    <dsp:sp modelId="{A5BF2D9F-5A87-45F6-9B6E-28C8E1DC31C6}">
      <dsp:nvSpPr>
        <dsp:cNvPr id="0" name=""/>
        <dsp:cNvSpPr/>
      </dsp:nvSpPr>
      <dsp:spPr>
        <a:xfrm>
          <a:off x="6783840" y="177874"/>
          <a:ext cx="1836833" cy="11020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006" tIns="94478" rIns="90006" bIns="94478" numCol="1" spcCol="1270" anchor="ctr" anchorCtr="0">
          <a:noAutofit/>
        </a:bodyPr>
        <a:lstStyle/>
        <a:p>
          <a:pPr marL="0" lvl="0" indent="0" algn="ctr" defTabSz="444500">
            <a:lnSpc>
              <a:spcPct val="90000"/>
            </a:lnSpc>
            <a:spcBef>
              <a:spcPct val="0"/>
            </a:spcBef>
            <a:spcAft>
              <a:spcPct val="35000"/>
            </a:spcAft>
            <a:buNone/>
          </a:pPr>
          <a:r>
            <a:rPr lang="en-GB" sz="1000" kern="1200" dirty="0"/>
            <a:t>Certified Removal Concept: Measures indistinguishability between retrained and unlearned models (𝜖, 𝛿)-differential privacy style.</a:t>
          </a:r>
          <a:endParaRPr lang="en-US" sz="1000" kern="1200" dirty="0"/>
        </a:p>
      </dsp:txBody>
      <dsp:txXfrm>
        <a:off x="6783840" y="177874"/>
        <a:ext cx="1836833" cy="1102099"/>
      </dsp:txXfrm>
    </dsp:sp>
    <dsp:sp modelId="{6DD883E7-5CCD-4A93-A78B-77EDA503BA79}">
      <dsp:nvSpPr>
        <dsp:cNvPr id="0" name=""/>
        <dsp:cNvSpPr/>
      </dsp:nvSpPr>
      <dsp:spPr>
        <a:xfrm>
          <a:off x="1840960" y="2207776"/>
          <a:ext cx="391871" cy="91440"/>
        </a:xfrm>
        <a:custGeom>
          <a:avLst/>
          <a:gdLst/>
          <a:ahLst/>
          <a:cxnLst/>
          <a:rect l="0" t="0" r="0" b="0"/>
          <a:pathLst>
            <a:path>
              <a:moveTo>
                <a:pt x="0" y="45720"/>
              </a:moveTo>
              <a:lnTo>
                <a:pt x="391871"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6334" y="2251381"/>
        <a:ext cx="21123" cy="4228"/>
      </dsp:txXfrm>
    </dsp:sp>
    <dsp:sp modelId="{DF947B21-9500-4580-93AE-C6EEC719FA55}">
      <dsp:nvSpPr>
        <dsp:cNvPr id="0" name=""/>
        <dsp:cNvSpPr/>
      </dsp:nvSpPr>
      <dsp:spPr>
        <a:xfrm>
          <a:off x="5927" y="1702446"/>
          <a:ext cx="1836833" cy="110209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006" tIns="94478" rIns="90006" bIns="94478" numCol="1" spcCol="1270" anchor="ctr" anchorCtr="0">
          <a:noAutofit/>
        </a:bodyPr>
        <a:lstStyle/>
        <a:p>
          <a:pPr marL="0" lvl="0" indent="0" algn="ctr" defTabSz="444500">
            <a:lnSpc>
              <a:spcPct val="90000"/>
            </a:lnSpc>
            <a:spcBef>
              <a:spcPct val="0"/>
            </a:spcBef>
            <a:spcAft>
              <a:spcPct val="35000"/>
            </a:spcAft>
            <a:buNone/>
          </a:pPr>
          <a:r>
            <a:rPr lang="en-GB" sz="1000" kern="1200" dirty="0"/>
            <a:t>(𝜖, 𝛿)-</a:t>
          </a:r>
          <a:r>
            <a:rPr lang="en-GB" sz="1000" kern="1200" dirty="0">
              <a:latin typeface="Posterama"/>
            </a:rPr>
            <a:t>Approximate Unlearning: </a:t>
          </a:r>
          <a:r>
            <a:rPr lang="en-GB" sz="1000" kern="1200" dirty="0"/>
            <a:t>Ensures the unlearning model is approximately the same as the retrained model, within 𝜖 and 𝛿 bounds.</a:t>
          </a:r>
          <a:endParaRPr lang="en-US" sz="1000" kern="1200" dirty="0"/>
        </a:p>
      </dsp:txBody>
      <dsp:txXfrm>
        <a:off x="5927" y="1702446"/>
        <a:ext cx="1836833" cy="1102099"/>
      </dsp:txXfrm>
    </dsp:sp>
    <dsp:sp modelId="{841FC445-1EA0-42DB-A244-2C418F72EAB7}">
      <dsp:nvSpPr>
        <dsp:cNvPr id="0" name=""/>
        <dsp:cNvSpPr/>
      </dsp:nvSpPr>
      <dsp:spPr>
        <a:xfrm>
          <a:off x="4100264" y="2207776"/>
          <a:ext cx="391871" cy="91440"/>
        </a:xfrm>
        <a:custGeom>
          <a:avLst/>
          <a:gdLst/>
          <a:ahLst/>
          <a:cxnLst/>
          <a:rect l="0" t="0" r="0" b="0"/>
          <a:pathLst>
            <a:path>
              <a:moveTo>
                <a:pt x="0" y="45720"/>
              </a:moveTo>
              <a:lnTo>
                <a:pt x="39187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5638" y="2251381"/>
        <a:ext cx="21123" cy="4228"/>
      </dsp:txXfrm>
    </dsp:sp>
    <dsp:sp modelId="{DC482CDF-ECA0-4CCF-B318-381D86DC4CCE}">
      <dsp:nvSpPr>
        <dsp:cNvPr id="0" name=""/>
        <dsp:cNvSpPr/>
      </dsp:nvSpPr>
      <dsp:spPr>
        <a:xfrm>
          <a:off x="2265231" y="1702446"/>
          <a:ext cx="1836833" cy="11020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006" tIns="94478" rIns="90006" bIns="94478" numCol="1" spcCol="1270" anchor="ctr" anchorCtr="0">
          <a:noAutofit/>
        </a:bodyPr>
        <a:lstStyle/>
        <a:p>
          <a:pPr marL="0" lvl="0" indent="0" algn="ctr" defTabSz="444500">
            <a:lnSpc>
              <a:spcPct val="90000"/>
            </a:lnSpc>
            <a:spcBef>
              <a:spcPct val="0"/>
            </a:spcBef>
            <a:spcAft>
              <a:spcPct val="35000"/>
            </a:spcAft>
            <a:buNone/>
          </a:pPr>
          <a:r>
            <a:rPr lang="en-GB" sz="1000" kern="1200" dirty="0"/>
            <a:t>Edge Unlearning</a:t>
          </a:r>
          <a:r>
            <a:rPr lang="en-GB" sz="1000" kern="1200" dirty="0">
              <a:latin typeface="Posterama"/>
            </a:rPr>
            <a:t>:</a:t>
          </a:r>
          <a:r>
            <a:rPr lang="en-GB" sz="1000" kern="1200" dirty="0"/>
            <a:t> Extends (𝜖, 𝛿)-approximate unlearning to batch edge removal for efficient unlearning.</a:t>
          </a:r>
          <a:endParaRPr lang="en-US" sz="1000" kern="1200" dirty="0"/>
        </a:p>
      </dsp:txBody>
      <dsp:txXfrm>
        <a:off x="2265231" y="1702446"/>
        <a:ext cx="1836833" cy="1102099"/>
      </dsp:txXfrm>
    </dsp:sp>
    <dsp:sp modelId="{9F6A224B-34BC-4F3C-849E-1BB13940EA6A}">
      <dsp:nvSpPr>
        <dsp:cNvPr id="0" name=""/>
        <dsp:cNvSpPr/>
      </dsp:nvSpPr>
      <dsp:spPr>
        <a:xfrm>
          <a:off x="4524536" y="1702446"/>
          <a:ext cx="1836833" cy="1102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006" tIns="94478" rIns="90006" bIns="94478"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Posterama"/>
            </a:rPr>
            <a:t>Achieves</a:t>
          </a:r>
          <a:r>
            <a:rPr lang="en-GB" sz="1000" kern="1200" dirty="0"/>
            <a:t> multiple edge removal with (𝜖, 𝛿)-approximate guarantee and reduced computational complexity compared to retraining.</a:t>
          </a:r>
          <a:endParaRPr lang="en-US" sz="1000" kern="1200" dirty="0"/>
        </a:p>
      </dsp:txBody>
      <dsp:txXfrm>
        <a:off x="4524536" y="1702446"/>
        <a:ext cx="1836833" cy="11020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A5C1C-F983-44BA-852F-984CFB9653BE}">
      <dsp:nvSpPr>
        <dsp:cNvPr id="0" name=""/>
        <dsp:cNvSpPr/>
      </dsp:nvSpPr>
      <dsp:spPr>
        <a:xfrm>
          <a:off x="0" y="3047"/>
          <a:ext cx="8156972" cy="52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C0CAF-F57E-4541-ACD4-ECC7058EB630}">
      <dsp:nvSpPr>
        <dsp:cNvPr id="0" name=""/>
        <dsp:cNvSpPr/>
      </dsp:nvSpPr>
      <dsp:spPr>
        <a:xfrm>
          <a:off x="159696" y="121830"/>
          <a:ext cx="290640" cy="290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B7FE51-DA23-49E2-8F21-200741834695}">
      <dsp:nvSpPr>
        <dsp:cNvPr id="0" name=""/>
        <dsp:cNvSpPr/>
      </dsp:nvSpPr>
      <dsp:spPr>
        <a:xfrm>
          <a:off x="610032" y="3047"/>
          <a:ext cx="7446719" cy="70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78" tIns="75078" rIns="75078" bIns="75078" numCol="1" spcCol="1270" anchor="ctr" anchorCtr="0">
          <a:noAutofit/>
        </a:bodyPr>
        <a:lstStyle/>
        <a:p>
          <a:pPr marL="0" lvl="0" indent="0" algn="l" defTabSz="488950">
            <a:lnSpc>
              <a:spcPct val="90000"/>
            </a:lnSpc>
            <a:spcBef>
              <a:spcPct val="0"/>
            </a:spcBef>
            <a:spcAft>
              <a:spcPct val="35000"/>
            </a:spcAft>
            <a:buNone/>
          </a:pPr>
          <a:r>
            <a:rPr lang="en-GB" sz="1100" i="1" kern="1200" dirty="0"/>
            <a:t>Unlearning through influence analysis - </a:t>
          </a:r>
          <a:r>
            <a:rPr lang="en-GB" sz="1100" kern="1200" dirty="0"/>
            <a:t>an approach to address the unlearning problem by </a:t>
          </a:r>
          <a:r>
            <a:rPr lang="en-GB" sz="1100" kern="1200" dirty="0" err="1"/>
            <a:t>analyzing</a:t>
          </a:r>
          <a:r>
            <a:rPr lang="en-GB" sz="1100" kern="1200" dirty="0"/>
            <a:t> the influence of removed edges on the model. This involves finding a closed-form update for model parameters.</a:t>
          </a:r>
          <a:endParaRPr lang="en-US" sz="1100" kern="1200" dirty="0"/>
        </a:p>
      </dsp:txBody>
      <dsp:txXfrm>
        <a:off x="610032" y="3047"/>
        <a:ext cx="7446719" cy="709394"/>
      </dsp:txXfrm>
    </dsp:sp>
    <dsp:sp modelId="{9F58DFFC-8C5C-4081-9626-88B4420DC77D}">
      <dsp:nvSpPr>
        <dsp:cNvPr id="0" name=""/>
        <dsp:cNvSpPr/>
      </dsp:nvSpPr>
      <dsp:spPr>
        <a:xfrm>
          <a:off x="0" y="889790"/>
          <a:ext cx="8156972" cy="52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D6A0E-7182-4A9E-9A3B-76581714F028}">
      <dsp:nvSpPr>
        <dsp:cNvPr id="0" name=""/>
        <dsp:cNvSpPr/>
      </dsp:nvSpPr>
      <dsp:spPr>
        <a:xfrm>
          <a:off x="159696" y="1008573"/>
          <a:ext cx="290640" cy="290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7F2053-4236-411F-91BC-96E6E34A7E55}">
      <dsp:nvSpPr>
        <dsp:cNvPr id="0" name=""/>
        <dsp:cNvSpPr/>
      </dsp:nvSpPr>
      <dsp:spPr>
        <a:xfrm>
          <a:off x="610032" y="889790"/>
          <a:ext cx="7446719" cy="70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78" tIns="75078" rIns="75078" bIns="75078" numCol="1" spcCol="1270" anchor="ctr" anchorCtr="0">
          <a:noAutofit/>
        </a:bodyPr>
        <a:lstStyle/>
        <a:p>
          <a:pPr marL="0" lvl="0" indent="0" algn="l" defTabSz="488950">
            <a:lnSpc>
              <a:spcPct val="90000"/>
            </a:lnSpc>
            <a:spcBef>
              <a:spcPct val="0"/>
            </a:spcBef>
            <a:spcAft>
              <a:spcPct val="35000"/>
            </a:spcAft>
            <a:buNone/>
          </a:pPr>
          <a:r>
            <a:rPr lang="en-GB" sz="1100" i="1" kern="1200" dirty="0"/>
            <a:t>Certified unlearning - </a:t>
          </a:r>
          <a:r>
            <a:rPr lang="en-GB" sz="1100" kern="1200" dirty="0"/>
            <a:t>The paper delves into theoretical analysis and provides formal proofs that their Certified Edge Unlearning (CEU) framework can offer a rigorous (𝜖, 𝛿)-approximation guarantee. This guarantee is based on the assumption of a strongly convex loss function.</a:t>
          </a:r>
          <a:endParaRPr lang="en-US" sz="1100" kern="1200" dirty="0"/>
        </a:p>
      </dsp:txBody>
      <dsp:txXfrm>
        <a:off x="610032" y="889790"/>
        <a:ext cx="7446719" cy="709394"/>
      </dsp:txXfrm>
    </dsp:sp>
    <dsp:sp modelId="{42EF0B59-64A9-4467-9660-922BE8C1B07F}">
      <dsp:nvSpPr>
        <dsp:cNvPr id="0" name=""/>
        <dsp:cNvSpPr/>
      </dsp:nvSpPr>
      <dsp:spPr>
        <a:xfrm>
          <a:off x="0" y="1776533"/>
          <a:ext cx="8156972" cy="52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77D78-0983-4AF2-8D80-97242D65BDC7}">
      <dsp:nvSpPr>
        <dsp:cNvPr id="0" name=""/>
        <dsp:cNvSpPr/>
      </dsp:nvSpPr>
      <dsp:spPr>
        <a:xfrm>
          <a:off x="159696" y="1895316"/>
          <a:ext cx="290640" cy="290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9A479C-5E77-4EA5-BC91-EFC3F0D1DC3D}">
      <dsp:nvSpPr>
        <dsp:cNvPr id="0" name=""/>
        <dsp:cNvSpPr/>
      </dsp:nvSpPr>
      <dsp:spPr>
        <a:xfrm>
          <a:off x="610032" y="1776533"/>
          <a:ext cx="7446719" cy="70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78" tIns="75078" rIns="75078" bIns="75078" numCol="1" spcCol="1270" anchor="ctr" anchorCtr="0">
          <a:noAutofit/>
        </a:bodyPr>
        <a:lstStyle/>
        <a:p>
          <a:pPr marL="0" lvl="0" indent="0" algn="l" defTabSz="466725" rtl="0">
            <a:lnSpc>
              <a:spcPct val="90000"/>
            </a:lnSpc>
            <a:spcBef>
              <a:spcPct val="0"/>
            </a:spcBef>
            <a:spcAft>
              <a:spcPct val="35000"/>
            </a:spcAft>
            <a:buNone/>
          </a:pPr>
          <a:r>
            <a:rPr lang="en-GB" sz="1050" i="1" kern="1200" dirty="0"/>
            <a:t>Empirical analysis - E</a:t>
          </a:r>
          <a:r>
            <a:rPr lang="en-GB" sz="1050" kern="1200" dirty="0"/>
            <a:t>ffectiveness of CEU in practical settings. Presented with  results for both linear and deep Graph Neural Networks (GNNs). In the case of linear GNNs, CEU achieves remarkable speedup compared to retraining from scratch, with a 16.2-fold improvement. It outperforms existing graph unlearning approaches, demonstrating a 63% improvement in model accuracy and a 3.7-fold speedup. For deep GNNs, CEU provides up to a 5-fold speedup while maintaining similar model accuracy. </a:t>
          </a:r>
          <a:endParaRPr lang="en-US" sz="1050" kern="1200" dirty="0">
            <a:latin typeface="Posterama"/>
          </a:endParaRPr>
        </a:p>
      </dsp:txBody>
      <dsp:txXfrm>
        <a:off x="610032" y="1776533"/>
        <a:ext cx="7446719" cy="709394"/>
      </dsp:txXfrm>
    </dsp:sp>
    <dsp:sp modelId="{FDDB82F3-F2F7-420E-AAB2-4AF3CA8B65C0}">
      <dsp:nvSpPr>
        <dsp:cNvPr id="0" name=""/>
        <dsp:cNvSpPr/>
      </dsp:nvSpPr>
      <dsp:spPr>
        <a:xfrm>
          <a:off x="0" y="2663276"/>
          <a:ext cx="8156972" cy="52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A7057-EF7A-4040-A2E7-5537B9C07404}">
      <dsp:nvSpPr>
        <dsp:cNvPr id="0" name=""/>
        <dsp:cNvSpPr/>
      </dsp:nvSpPr>
      <dsp:spPr>
        <a:xfrm>
          <a:off x="159696" y="2782058"/>
          <a:ext cx="290640" cy="290356"/>
        </a:xfrm>
        <a:prstGeom prst="rect">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FD62AF-FE01-4104-90F9-E973461E4287}">
      <dsp:nvSpPr>
        <dsp:cNvPr id="0" name=""/>
        <dsp:cNvSpPr/>
      </dsp:nvSpPr>
      <dsp:spPr>
        <a:xfrm>
          <a:off x="610032" y="2663276"/>
          <a:ext cx="7446719" cy="70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78" tIns="75078" rIns="75078" bIns="75078" numCol="1" spcCol="1270" anchor="ctr" anchorCtr="0">
          <a:noAutofit/>
        </a:bodyPr>
        <a:lstStyle/>
        <a:p>
          <a:pPr marL="0" lvl="0" indent="0" algn="l" defTabSz="488950">
            <a:lnSpc>
              <a:spcPct val="90000"/>
            </a:lnSpc>
            <a:spcBef>
              <a:spcPct val="0"/>
            </a:spcBef>
            <a:spcAft>
              <a:spcPct val="35000"/>
            </a:spcAft>
            <a:buNone/>
          </a:pPr>
          <a:r>
            <a:rPr lang="en-GB" sz="1100" kern="1200" dirty="0"/>
            <a:t>This empirical evidence proves that CEU is not only theoretically sound but also highly efficient in real-world scenarios, making it a valuable tool for data privacy.</a:t>
          </a:r>
        </a:p>
      </dsp:txBody>
      <dsp:txXfrm>
        <a:off x="610032" y="2663276"/>
        <a:ext cx="7446719" cy="7093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AUC close to 0.5 indicates that the model has removed the requested edges</a:t>
            </a:r>
          </a:p>
          <a:p>
            <a:r>
              <a:rPr lang="en-US" dirty="0"/>
              <a:t>. This demonstrates that the perturbation added to the loss function helps to reduce the privacy vulnerability of the removed edges.</a:t>
            </a:r>
            <a:endParaRPr lang="en-IN" dirty="0"/>
          </a:p>
          <a:p>
            <a:endParaRPr lang="en-IN" dirty="0"/>
          </a:p>
          <a:p>
            <a:endParaRPr lang="en-IN" dirty="0"/>
          </a:p>
        </p:txBody>
      </p:sp>
    </p:spTree>
    <p:extLst>
      <p:ext uri="{BB962C8B-B14F-4D97-AF65-F5344CB8AC3E}">
        <p14:creationId xmlns:p14="http://schemas.microsoft.com/office/powerpoint/2010/main" val="27258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CEU is much faster than CGU with speed up by at least two orders of magnitude.</a:t>
            </a:r>
            <a:endParaRPr lang="en-IN" dirty="0"/>
          </a:p>
          <a:p>
            <a:endParaRPr lang="en-IN" dirty="0"/>
          </a:p>
        </p:txBody>
      </p:sp>
    </p:spTree>
    <p:extLst>
      <p:ext uri="{BB962C8B-B14F-4D97-AF65-F5344CB8AC3E}">
        <p14:creationId xmlns:p14="http://schemas.microsoft.com/office/powerpoint/2010/main" val="303185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049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3348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2054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0175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143000" y="841772"/>
            <a:ext cx="6858000" cy="1790700"/>
          </a:xfrm>
        </p:spPr>
        <p:txBody>
          <a:bodyPr anchor="b"/>
          <a:lstStyle>
            <a:lvl1pPr algn="ctr">
              <a:defRPr sz="405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11/7/2023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4128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11/7/2023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15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392654" y="4743450"/>
            <a:ext cx="1920165" cy="273844"/>
          </a:xfrm>
        </p:spPr>
        <p:txBody>
          <a:bodyPr/>
          <a:lstStyle/>
          <a:p>
            <a:fld id="{5CC8096C-64ED-4153-A483-5C02E44AD5C3}" type="datetime1">
              <a:rPr lang="en-US" smtClean="0"/>
              <a:t>11/7/2023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3200400" y="4739879"/>
            <a:ext cx="2987086" cy="273844"/>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5690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171450" indent="-171450">
              <a:buFont typeface="Arial" panose="020B0604020202020204" pitchFamily="34" charset="0"/>
              <a:buChar char="•"/>
              <a:defRPr/>
            </a:lvl1pPr>
            <a:lvl2pPr marL="171450" indent="-1714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11/7/2023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1162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342900" y="1282304"/>
            <a:ext cx="8167688" cy="2139553"/>
          </a:xfrm>
        </p:spPr>
        <p:txBody>
          <a:bodyPr anchor="b"/>
          <a:lstStyle>
            <a:lvl1pPr>
              <a:defRPr sz="405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342900" y="3442098"/>
            <a:ext cx="8167688" cy="1125140"/>
          </a:xfrm>
        </p:spPr>
        <p:txBody>
          <a:bodyPr/>
          <a:lstStyle>
            <a:lvl1pPr marL="0" indent="0">
              <a:buNone/>
              <a:defRPr sz="1800">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11/7/2023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713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342900" y="1369219"/>
            <a:ext cx="41719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11/7/2023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2375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629842" y="1365648"/>
            <a:ext cx="3868340" cy="863203"/>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629842" y="2326482"/>
            <a:ext cx="3868340" cy="2315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629150" y="1365648"/>
            <a:ext cx="3887391" cy="863203"/>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629150" y="2326482"/>
            <a:ext cx="3887391" cy="2315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11/7/2023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7653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11/7/2023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1263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11/7/2023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1941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629841" y="514350"/>
            <a:ext cx="2949178" cy="1485900"/>
          </a:xfrm>
        </p:spPr>
        <p:txBody>
          <a:bodyPr anchor="b"/>
          <a:lstStyle>
            <a:lvl1pPr>
              <a:defRPr sz="3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3887391" y="514351"/>
            <a:ext cx="4629150" cy="38814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629841" y="2228850"/>
            <a:ext cx="2949178" cy="21728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11/7/2023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3416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629841" y="514351"/>
            <a:ext cx="2949178" cy="1657349"/>
          </a:xfrm>
        </p:spPr>
        <p:txBody>
          <a:bodyPr anchor="b"/>
          <a:lstStyle>
            <a:lvl1pPr>
              <a:defRPr sz="33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3887391" y="514351"/>
            <a:ext cx="4629150" cy="388143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629841" y="2228850"/>
            <a:ext cx="2949178" cy="21728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11/7/2023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5358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9141714"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8559" y="0"/>
            <a:ext cx="9161120" cy="51435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4661" y="3761037"/>
            <a:ext cx="2100093" cy="1382463"/>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50">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342900" y="273844"/>
            <a:ext cx="8042199"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342900" y="1369219"/>
            <a:ext cx="8042199"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342900" y="4743450"/>
            <a:ext cx="1920165" cy="273844"/>
          </a:xfrm>
          <a:prstGeom prst="rect">
            <a:avLst/>
          </a:prstGeom>
        </p:spPr>
        <p:txBody>
          <a:bodyPr vert="horz" lIns="91440" tIns="45720" rIns="91440" bIns="45720" rtlCol="0" anchor="ctr"/>
          <a:lstStyle>
            <a:lvl1pPr algn="l">
              <a:defRPr sz="675" cap="all" spc="113" baseline="0">
                <a:solidFill>
                  <a:srgbClr val="FFFFFF"/>
                </a:solidFill>
              </a:defRPr>
            </a:lvl1pPr>
          </a:lstStyle>
          <a:p>
            <a:fld id="{193BAB95-8DA7-460B-B00A-7037C8394FB0}" type="datetime1">
              <a:rPr lang="en-US" smtClean="0"/>
              <a:pPr/>
              <a:t>11/7/2023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3150646" y="4739879"/>
            <a:ext cx="2987086" cy="273844"/>
          </a:xfrm>
          <a:prstGeom prst="rect">
            <a:avLst/>
          </a:prstGeom>
        </p:spPr>
        <p:txBody>
          <a:bodyPr vert="horz" lIns="91440" tIns="45720" rIns="91440" bIns="45720" rtlCol="0" anchor="ctr"/>
          <a:lstStyle>
            <a:lvl1pPr algn="ctr">
              <a:defRPr sz="675" cap="all" spc="113"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393104" y="4743450"/>
            <a:ext cx="599309" cy="273844"/>
          </a:xfrm>
          <a:prstGeom prst="rect">
            <a:avLst/>
          </a:prstGeom>
        </p:spPr>
        <p:txBody>
          <a:bodyPr vert="horz" lIns="91440" tIns="45720" rIns="91440" bIns="45720" rtlCol="0" anchor="ctr"/>
          <a:lstStyle>
            <a:lvl1pPr algn="ctr">
              <a:defRPr sz="675" cap="all" spc="113"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5984796" y="0"/>
            <a:ext cx="3156918" cy="1237912"/>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50">
              <a:solidFill>
                <a:schemeClr val="tx1"/>
              </a:solidFill>
            </a:endParaRPr>
          </a:p>
        </p:txBody>
      </p:sp>
    </p:spTree>
    <p:extLst>
      <p:ext uri="{BB962C8B-B14F-4D97-AF65-F5344CB8AC3E}">
        <p14:creationId xmlns:p14="http://schemas.microsoft.com/office/powerpoint/2010/main" val="30042541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685800" rtl="0" eaLnBrk="1" latinLnBrk="0" hangingPunct="1">
        <a:lnSpc>
          <a:spcPct val="90000"/>
        </a:lnSpc>
        <a:spcBef>
          <a:spcPct val="0"/>
        </a:spcBef>
        <a:buNone/>
        <a:defRPr sz="3300" kern="1200">
          <a:solidFill>
            <a:srgbClr val="FFFFFF"/>
          </a:solidFill>
          <a:latin typeface="+mj-lt"/>
          <a:ea typeface="+mj-ea"/>
          <a:cs typeface="+mj-cs"/>
        </a:defRPr>
      </a:lvl1pPr>
    </p:titleStyle>
    <p:body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prstClr val="white"/>
              </a:solidFill>
              <a:latin typeface="Avenir Next LT Pro"/>
            </a:endParaRPr>
          </a:p>
        </p:txBody>
      </p:sp>
      <p:grpSp>
        <p:nvGrpSpPr>
          <p:cNvPr id="132" name="Group 13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133" name="Straight Connector 13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3" name="Freeform: Shape 16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1" y="3761037"/>
            <a:ext cx="2100093" cy="1382463"/>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Avenir Next LT Pro"/>
            </a:endParaRPr>
          </a:p>
        </p:txBody>
      </p:sp>
      <p:sp>
        <p:nvSpPr>
          <p:cNvPr id="165" name="Freeform: Shape 16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4796" y="0"/>
            <a:ext cx="3156918" cy="1237912"/>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Avenir Next LT Pro"/>
            </a:endParaRPr>
          </a:p>
        </p:txBody>
      </p:sp>
      <p:sp>
        <p:nvSpPr>
          <p:cNvPr id="167" name="Freeform: Shape 16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4796" y="0"/>
            <a:ext cx="3156918" cy="1237912"/>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Avenir Next LT Pro"/>
            </a:endParaRPr>
          </a:p>
        </p:txBody>
      </p:sp>
      <p:grpSp>
        <p:nvGrpSpPr>
          <p:cNvPr id="169" name="Group 16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170" name="Straight Connector 16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00" name="Rectangle 19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02" name="Rectangle 20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04" name="Right Triangle 20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22064" y="1175138"/>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206" name="Group 20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161120" cy="5143500"/>
            <a:chOff x="-6214" y="-1"/>
            <a:chExt cx="12214827" cy="6858000"/>
          </a:xfrm>
        </p:grpSpPr>
        <p:cxnSp>
          <p:nvCxnSpPr>
            <p:cNvPr id="207" name="Straight Connector 20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42901" y="546680"/>
            <a:ext cx="3714749" cy="1683132"/>
          </a:xfrm>
        </p:spPr>
        <p:txBody>
          <a:bodyPr vert="horz" lIns="68580" tIns="34290" rIns="68580" bIns="34290" rtlCol="0" anchor="ctr">
            <a:normAutofit/>
          </a:bodyPr>
          <a:lstStyle/>
          <a:p>
            <a:pPr algn="l"/>
            <a:r>
              <a:rPr lang="en-US" sz="2775">
                <a:solidFill>
                  <a:schemeClr val="tx2"/>
                </a:solidFill>
              </a:rPr>
              <a:t>Certified Edge Unlearning for Graph Neural Networks</a:t>
            </a:r>
          </a:p>
        </p:txBody>
      </p:sp>
      <p:sp>
        <p:nvSpPr>
          <p:cNvPr id="3" name="Subtitle 2"/>
          <p:cNvSpPr>
            <a:spLocks noGrp="1"/>
          </p:cNvSpPr>
          <p:nvPr>
            <p:ph type="subTitle" idx="1"/>
          </p:nvPr>
        </p:nvSpPr>
        <p:spPr>
          <a:xfrm>
            <a:off x="342901" y="2448624"/>
            <a:ext cx="3714749" cy="2257121"/>
          </a:xfrm>
        </p:spPr>
        <p:txBody>
          <a:bodyPr vert="horz" lIns="68580" tIns="34290" rIns="68580" bIns="34290" rtlCol="0">
            <a:normAutofit/>
          </a:bodyPr>
          <a:lstStyle/>
          <a:p>
            <a:pPr marL="171450" indent="-171450" algn="l">
              <a:lnSpc>
                <a:spcPct val="100000"/>
              </a:lnSpc>
              <a:buFont typeface="+mj-lt"/>
              <a:buAutoNum type="arabicPeriod"/>
            </a:pPr>
            <a:r>
              <a:rPr lang="en-US" sz="825">
                <a:solidFill>
                  <a:schemeClr val="tx2"/>
                </a:solidFill>
              </a:rPr>
              <a:t>The paper titled "Certified Edge Unlearning for Graph Neural Networks" by Kun Wu, Jie Shen, Yue Ning, Ting Wang, and Wendy Hui Wang delves into a complex and critical problem in machine learning and data privacy. This technical review aims to provide an in-depth analysis of the paper's contributions, methodology, and implications within a scientific context.</a:t>
            </a:r>
          </a:p>
          <a:p>
            <a:pPr marL="171450" indent="-171450" algn="l">
              <a:lnSpc>
                <a:spcPct val="100000"/>
              </a:lnSpc>
              <a:buFont typeface="+mj-lt"/>
              <a:buAutoNum type="arabicPeriod"/>
            </a:pPr>
            <a:endParaRPr lang="en-US" sz="825">
              <a:solidFill>
                <a:schemeClr val="tx2"/>
              </a:solidFill>
            </a:endParaRPr>
          </a:p>
          <a:p>
            <a:pPr marL="171450" indent="-171450" algn="l">
              <a:lnSpc>
                <a:spcPct val="100000"/>
              </a:lnSpc>
              <a:buFont typeface="+mj-lt"/>
              <a:buAutoNum type="arabicPeriod"/>
            </a:pPr>
            <a:r>
              <a:rPr lang="en-US" sz="825">
                <a:solidFill>
                  <a:schemeClr val="tx2"/>
                </a:solidFill>
              </a:rPr>
              <a:t>Presented by </a:t>
            </a:r>
          </a:p>
          <a:p>
            <a:pPr marL="171450" indent="-171450" algn="l">
              <a:lnSpc>
                <a:spcPct val="100000"/>
              </a:lnSpc>
              <a:buFont typeface="+mj-lt"/>
              <a:buAutoNum type="arabicPeriod"/>
            </a:pPr>
            <a:r>
              <a:rPr lang="en-US" sz="825">
                <a:solidFill>
                  <a:schemeClr val="tx2"/>
                </a:solidFill>
              </a:rPr>
              <a:t>Shubhang Kaushik</a:t>
            </a:r>
          </a:p>
          <a:p>
            <a:pPr marL="171450" indent="-171450" algn="l">
              <a:lnSpc>
                <a:spcPct val="100000"/>
              </a:lnSpc>
              <a:buFont typeface="+mj-lt"/>
              <a:buAutoNum type="arabicPeriod"/>
            </a:pPr>
            <a:r>
              <a:rPr lang="en-US" sz="825">
                <a:solidFill>
                  <a:schemeClr val="tx2"/>
                </a:solidFill>
              </a:rPr>
              <a:t>Sourav Panda</a:t>
            </a:r>
          </a:p>
          <a:p>
            <a:pPr marL="171450" indent="-171450" algn="l">
              <a:lnSpc>
                <a:spcPct val="100000"/>
              </a:lnSpc>
              <a:buFont typeface="+mj-lt"/>
              <a:buAutoNum type="arabicPeriod"/>
            </a:pPr>
            <a:r>
              <a:rPr lang="en-US" sz="825">
                <a:solidFill>
                  <a:schemeClr val="tx2"/>
                </a:solidFill>
              </a:rPr>
              <a:t>Srivatsa  Bhamidipati</a:t>
            </a:r>
            <a:endParaRPr lang="en-US" sz="825" dirty="0">
              <a:solidFill>
                <a:schemeClr val="tx2"/>
              </a:solidFill>
            </a:endParaRPr>
          </a:p>
        </p:txBody>
      </p:sp>
      <p:pic>
        <p:nvPicPr>
          <p:cNvPr id="4" name="Picture 3">
            <a:extLst>
              <a:ext uri="{FF2B5EF4-FFF2-40B4-BE49-F238E27FC236}">
                <a16:creationId xmlns:a16="http://schemas.microsoft.com/office/drawing/2014/main" id="{FD003CA3-E38D-80C6-44DC-140BE7917A1B}"/>
              </a:ext>
            </a:extLst>
          </p:cNvPr>
          <p:cNvPicPr>
            <a:picLocks noChangeAspect="1"/>
          </p:cNvPicPr>
          <p:nvPr/>
        </p:nvPicPr>
        <p:blipFill rotWithShape="1">
          <a:blip r:embed="rId2"/>
          <a:srcRect l="10910" r="5269" b="-3"/>
          <a:stretch/>
        </p:blipFill>
        <p:spPr>
          <a:xfrm>
            <a:off x="4731983" y="1"/>
            <a:ext cx="4424477" cy="5146673"/>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400"/>
                                        <p:tgtEl>
                                          <p:spTgt spid="3">
                                            <p:txEl>
                                              <p:pRg st="5" end="5"/>
                                            </p:txEl>
                                          </p:spTgt>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75" name="Rectangle 174">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76" name="Right Triangle 17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425900"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177" name="Group 1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161120" cy="5143500"/>
            <a:chOff x="-6214" y="-1"/>
            <a:chExt cx="12214827" cy="6858000"/>
          </a:xfrm>
        </p:grpSpPr>
        <p:cxnSp>
          <p:nvCxnSpPr>
            <p:cNvPr id="142" name="Straight Connector 141">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056" y="1379882"/>
            <a:ext cx="8843357" cy="33038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 name="Title 1">
            <a:extLst>
              <a:ext uri="{FF2B5EF4-FFF2-40B4-BE49-F238E27FC236}">
                <a16:creationId xmlns:a16="http://schemas.microsoft.com/office/drawing/2014/main" id="{8000A6E4-D434-2476-58F2-D0D50ADA82BF}"/>
              </a:ext>
            </a:extLst>
          </p:cNvPr>
          <p:cNvSpPr>
            <a:spLocks noGrp="1"/>
          </p:cNvSpPr>
          <p:nvPr>
            <p:ph type="title"/>
          </p:nvPr>
        </p:nvSpPr>
        <p:spPr>
          <a:xfrm>
            <a:off x="228603" y="254994"/>
            <a:ext cx="8626607" cy="1124888"/>
          </a:xfrm>
        </p:spPr>
        <p:txBody>
          <a:bodyPr>
            <a:normAutofit/>
          </a:bodyPr>
          <a:lstStyle/>
          <a:p>
            <a:pPr algn="ctr"/>
            <a:r>
              <a:rPr lang="en-GB" b="1">
                <a:solidFill>
                  <a:schemeClr val="tx2">
                    <a:alpha val="80000"/>
                  </a:schemeClr>
                </a:solidFill>
                <a:ea typeface="+mj-lt"/>
                <a:cs typeface="+mj-lt"/>
              </a:rPr>
              <a:t>Theoretical Analysis</a:t>
            </a:r>
            <a:endParaRPr lang="en-US">
              <a:solidFill>
                <a:schemeClr val="tx2">
                  <a:alpha val="80000"/>
                </a:schemeClr>
              </a:solidFill>
            </a:endParaRPr>
          </a:p>
        </p:txBody>
      </p:sp>
      <p:graphicFrame>
        <p:nvGraphicFramePr>
          <p:cNvPr id="47" name="Content Placeholder 2">
            <a:extLst>
              <a:ext uri="{FF2B5EF4-FFF2-40B4-BE49-F238E27FC236}">
                <a16:creationId xmlns:a16="http://schemas.microsoft.com/office/drawing/2014/main" id="{8E976ED5-BBDB-2BD7-C681-DCF4A25244F0}"/>
              </a:ext>
            </a:extLst>
          </p:cNvPr>
          <p:cNvGraphicFramePr>
            <a:graphicFrameLocks noGrp="1"/>
          </p:cNvGraphicFramePr>
          <p:nvPr>
            <p:ph idx="1"/>
            <p:extLst>
              <p:ext uri="{D42A27DB-BD31-4B8C-83A1-F6EECF244321}">
                <p14:modId xmlns:p14="http://schemas.microsoft.com/office/powerpoint/2010/main" val="2955576826"/>
              </p:ext>
            </p:extLst>
          </p:nvPr>
        </p:nvGraphicFramePr>
        <p:xfrm>
          <a:off x="228604" y="1543062"/>
          <a:ext cx="8626601" cy="2982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09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3" name="Rectangle 52">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99F2F18-E675-E402-9426-CE815FC83E35}"/>
              </a:ext>
            </a:extLst>
          </p:cNvPr>
          <p:cNvSpPr>
            <a:spLocks noGrp="1"/>
          </p:cNvSpPr>
          <p:nvPr>
            <p:ph type="title"/>
          </p:nvPr>
        </p:nvSpPr>
        <p:spPr>
          <a:xfrm>
            <a:off x="342900" y="540580"/>
            <a:ext cx="8044693" cy="516260"/>
          </a:xfrm>
        </p:spPr>
        <p:txBody>
          <a:bodyPr>
            <a:normAutofit fontScale="90000"/>
          </a:bodyPr>
          <a:lstStyle/>
          <a:p>
            <a:r>
              <a:rPr lang="en-GB" i="1" dirty="0">
                <a:solidFill>
                  <a:schemeClr val="tx2">
                    <a:alpha val="80000"/>
                  </a:schemeClr>
                </a:solidFill>
                <a:ea typeface="+mj-lt"/>
                <a:cs typeface="+mj-lt"/>
              </a:rPr>
              <a:t>Contributions</a:t>
            </a:r>
            <a:endParaRPr lang="en-US" dirty="0">
              <a:solidFill>
                <a:schemeClr val="tx2">
                  <a:alpha val="80000"/>
                </a:schemeClr>
              </a:solidFill>
            </a:endParaRPr>
          </a:p>
        </p:txBody>
      </p:sp>
      <p:sp>
        <p:nvSpPr>
          <p:cNvPr id="88" name="Rectangle 87">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737" y="1802941"/>
            <a:ext cx="8855207" cy="28807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aphicFrame>
        <p:nvGraphicFramePr>
          <p:cNvPr id="7" name="Content Placeholder 2">
            <a:extLst>
              <a:ext uri="{FF2B5EF4-FFF2-40B4-BE49-F238E27FC236}">
                <a16:creationId xmlns:a16="http://schemas.microsoft.com/office/drawing/2014/main" id="{0688FA81-A7FD-92C5-F26E-4CEF3411D974}"/>
              </a:ext>
            </a:extLst>
          </p:cNvPr>
          <p:cNvGraphicFramePr>
            <a:graphicFrameLocks noGrp="1"/>
          </p:cNvGraphicFramePr>
          <p:nvPr>
            <p:ph idx="1"/>
            <p:extLst>
              <p:ext uri="{D42A27DB-BD31-4B8C-83A1-F6EECF244321}">
                <p14:modId xmlns:p14="http://schemas.microsoft.com/office/powerpoint/2010/main" val="1455256686"/>
              </p:ext>
            </p:extLst>
          </p:nvPr>
        </p:nvGraphicFramePr>
        <p:xfrm>
          <a:off x="342901" y="1257004"/>
          <a:ext cx="8156972" cy="337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9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2" name="Rectangle 27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74" name="Group 27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0"/>
            <a:ext cx="9161119" cy="6858000"/>
            <a:chOff x="-6214" y="-1"/>
            <a:chExt cx="12214827" cy="6858000"/>
          </a:xfrm>
        </p:grpSpPr>
        <p:cxnSp>
          <p:nvCxnSpPr>
            <p:cNvPr id="275" name="Straight Connector 27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05" name="Freeform: Shape 30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0" y="3761037"/>
            <a:ext cx="2100092" cy="1382463"/>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07" name="Freeform: Shape 30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4796" y="0"/>
            <a:ext cx="3156918" cy="1237911"/>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09" name="Freeform: Shape 30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4796" y="0"/>
            <a:ext cx="3156918" cy="1237911"/>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11" name="Group 31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0"/>
            <a:ext cx="9161119" cy="6858000"/>
            <a:chOff x="-6214" y="-1"/>
            <a:chExt cx="12214827" cy="6858000"/>
          </a:xfrm>
        </p:grpSpPr>
        <p:cxnSp>
          <p:nvCxnSpPr>
            <p:cNvPr id="312" name="Straight Connector 31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42" name="Rectangle 34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4" name="Rectangle 343">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6" name="Right Triangle 34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198953" y="2005141"/>
            <a:ext cx="426217" cy="426217"/>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8" name="Group 347">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0"/>
            <a:ext cx="9161119" cy="6858000"/>
            <a:chOff x="-6214" y="-1"/>
            <a:chExt cx="12214827" cy="6858000"/>
          </a:xfrm>
        </p:grpSpPr>
        <p:cxnSp>
          <p:nvCxnSpPr>
            <p:cNvPr id="349" name="Straight Connector 348">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itle 1">
            <a:extLst>
              <a:ext uri="{FF2B5EF4-FFF2-40B4-BE49-F238E27FC236}">
                <a16:creationId xmlns:a16="http://schemas.microsoft.com/office/drawing/2014/main" id="{F39089C1-4C04-5E9F-2D18-5A3276433D98}"/>
              </a:ext>
            </a:extLst>
          </p:cNvPr>
          <p:cNvSpPr txBox="1">
            <a:spLocks/>
          </p:cNvSpPr>
          <p:nvPr/>
        </p:nvSpPr>
        <p:spPr>
          <a:xfrm>
            <a:off x="339856" y="544100"/>
            <a:ext cx="4060691" cy="2088372"/>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rgbClr val="FFFFFF"/>
                </a:solidFill>
                <a:latin typeface="+mj-lt"/>
                <a:ea typeface="+mj-ea"/>
                <a:cs typeface="+mj-cs"/>
              </a:defRPr>
            </a:lvl1pPr>
          </a:lstStyle>
          <a:p>
            <a:pPr defTabSz="914400">
              <a:spcAft>
                <a:spcPts val="600"/>
              </a:spcAft>
              <a:buClrTx/>
            </a:pPr>
            <a:r>
              <a:rPr lang="en-US" sz="4100">
                <a:solidFill>
                  <a:schemeClr val="tx2">
                    <a:alpha val="80000"/>
                  </a:schemeClr>
                </a:solidFill>
              </a:rPr>
              <a:t>Methodology</a:t>
            </a:r>
            <a:endParaRPr lang="en-US" sz="4100" dirty="0">
              <a:solidFill>
                <a:schemeClr val="tx2">
                  <a:alpha val="80000"/>
                </a:schemeClr>
              </a:solidFill>
            </a:endParaRPr>
          </a:p>
        </p:txBody>
      </p:sp>
      <p:pic>
        <p:nvPicPr>
          <p:cNvPr id="268" name="Picture 267" descr="Different numbers in white flying around">
            <a:extLst>
              <a:ext uri="{FF2B5EF4-FFF2-40B4-BE49-F238E27FC236}">
                <a16:creationId xmlns:a16="http://schemas.microsoft.com/office/drawing/2014/main" id="{47045497-B445-3B52-5045-CADE694068F9}"/>
              </a:ext>
            </a:extLst>
          </p:cNvPr>
          <p:cNvPicPr>
            <a:picLocks noChangeAspect="1"/>
          </p:cNvPicPr>
          <p:nvPr/>
        </p:nvPicPr>
        <p:blipFill rotWithShape="1">
          <a:blip r:embed="rId2"/>
          <a:srcRect l="18288" r="14709" b="2"/>
          <a:stretch/>
        </p:blipFill>
        <p:spPr>
          <a:xfrm>
            <a:off x="4563654" y="-2580"/>
            <a:ext cx="4597463" cy="514607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20616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3" name="Rectangle 52">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737" y="1802941"/>
            <a:ext cx="8855207" cy="28807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8" name="Google Shape;54;p13">
            <a:extLst>
              <a:ext uri="{FF2B5EF4-FFF2-40B4-BE49-F238E27FC236}">
                <a16:creationId xmlns:a16="http://schemas.microsoft.com/office/drawing/2014/main" id="{EF3765B3-E6CF-8339-F0D9-3F5B9D35E56D}"/>
              </a:ext>
            </a:extLst>
          </p:cNvPr>
          <p:cNvSpPr txBox="1">
            <a:spLocks noGrp="1"/>
          </p:cNvSpPr>
          <p:nvPr>
            <p:ph type="title"/>
          </p:nvPr>
        </p:nvSpPr>
        <p:spPr>
          <a:xfrm>
            <a:off x="311700" y="1662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dirty="0">
                <a:solidFill>
                  <a:schemeClr val="tx2"/>
                </a:solidFill>
              </a:rPr>
              <a:t>Problem Formulation</a:t>
            </a:r>
            <a:endParaRPr sz="2100" dirty="0">
              <a:solidFill>
                <a:schemeClr val="tx2"/>
              </a:solidFill>
            </a:endParaRPr>
          </a:p>
        </p:txBody>
      </p:sp>
      <p:sp>
        <p:nvSpPr>
          <p:cNvPr id="9" name="Google Shape;55;p13">
            <a:extLst>
              <a:ext uri="{FF2B5EF4-FFF2-40B4-BE49-F238E27FC236}">
                <a16:creationId xmlns:a16="http://schemas.microsoft.com/office/drawing/2014/main" id="{D04989F4-5262-9D63-3DB6-317D397EC721}"/>
              </a:ext>
            </a:extLst>
          </p:cNvPr>
          <p:cNvSpPr txBox="1">
            <a:spLocks/>
          </p:cNvSpPr>
          <p:nvPr/>
        </p:nvSpPr>
        <p:spPr>
          <a:xfrm>
            <a:off x="311700" y="738900"/>
            <a:ext cx="8520600" cy="9903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n-US" sz="1400" dirty="0">
                <a:solidFill>
                  <a:schemeClr val="tx2"/>
                </a:solidFill>
                <a:latin typeface="Calibri"/>
                <a:ea typeface="Calibri"/>
                <a:cs typeface="Calibri"/>
                <a:sym typeface="Calibri"/>
              </a:rPr>
              <a:t>For a set of graphs G with the parameter space represented as Θ, a learning algorithm A</a:t>
            </a:r>
            <a:r>
              <a:rPr lang="en-US" sz="1400" baseline="-25000" dirty="0">
                <a:solidFill>
                  <a:schemeClr val="tx2"/>
                </a:solidFill>
                <a:latin typeface="Calibri"/>
                <a:ea typeface="Calibri"/>
                <a:cs typeface="Calibri"/>
                <a:sym typeface="Calibri"/>
              </a:rPr>
              <a:t>L</a:t>
            </a:r>
            <a:r>
              <a:rPr lang="en-US" sz="1400" dirty="0">
                <a:solidFill>
                  <a:schemeClr val="tx2"/>
                </a:solidFill>
                <a:latin typeface="Calibri"/>
                <a:ea typeface="Calibri"/>
                <a:cs typeface="Calibri"/>
                <a:sym typeface="Calibri"/>
              </a:rPr>
              <a:t> maps an instance 𝐺(𝑉, 𝐸) ∈ G to a parameter 𝜃 ∈ Θ. The parameters of A</a:t>
            </a:r>
            <a:r>
              <a:rPr lang="en-US" sz="1400" baseline="-25000" dirty="0">
                <a:solidFill>
                  <a:schemeClr val="tx2"/>
                </a:solidFill>
                <a:latin typeface="Calibri"/>
                <a:ea typeface="Calibri"/>
                <a:cs typeface="Calibri"/>
                <a:sym typeface="Calibri"/>
              </a:rPr>
              <a:t>L</a:t>
            </a:r>
            <a:r>
              <a:rPr lang="en-US" sz="1400" dirty="0">
                <a:solidFill>
                  <a:schemeClr val="tx2"/>
                </a:solidFill>
                <a:latin typeface="Calibri"/>
                <a:ea typeface="Calibri"/>
                <a:cs typeface="Calibri"/>
                <a:sym typeface="Calibri"/>
              </a:rPr>
              <a:t> trained on 𝐺 is represented as 𝜃</a:t>
            </a:r>
            <a:r>
              <a:rPr lang="en-US" sz="1400" baseline="-25000" dirty="0">
                <a:solidFill>
                  <a:schemeClr val="tx2"/>
                </a:solidFill>
                <a:latin typeface="Calibri"/>
                <a:ea typeface="Calibri"/>
                <a:cs typeface="Calibri"/>
                <a:sym typeface="Calibri"/>
              </a:rPr>
              <a:t>OR</a:t>
            </a:r>
            <a:r>
              <a:rPr lang="en-US" sz="1400" dirty="0">
                <a:solidFill>
                  <a:schemeClr val="tx2"/>
                </a:solidFill>
                <a:latin typeface="Calibri"/>
                <a:ea typeface="Calibri"/>
                <a:cs typeface="Calibri"/>
                <a:sym typeface="Calibri"/>
              </a:rPr>
              <a:t> and E</a:t>
            </a:r>
            <a:r>
              <a:rPr lang="en-US" sz="1400" baseline="-25000" dirty="0">
                <a:solidFill>
                  <a:schemeClr val="tx2"/>
                </a:solidFill>
                <a:latin typeface="Calibri"/>
                <a:ea typeface="Calibri"/>
                <a:cs typeface="Calibri"/>
                <a:sym typeface="Calibri"/>
              </a:rPr>
              <a:t>UL </a:t>
            </a:r>
            <a:r>
              <a:rPr lang="en-US" sz="1400" dirty="0">
                <a:solidFill>
                  <a:schemeClr val="tx2"/>
                </a:solidFill>
                <a:latin typeface="Calibri"/>
                <a:ea typeface="Calibri"/>
                <a:cs typeface="Calibri"/>
                <a:sym typeface="Calibri"/>
              </a:rPr>
              <a:t>denotes the batch of edges that are requested to be removed.</a:t>
            </a:r>
          </a:p>
        </p:txBody>
      </p:sp>
      <p:grpSp>
        <p:nvGrpSpPr>
          <p:cNvPr id="10" name="Google Shape;56;p13">
            <a:extLst>
              <a:ext uri="{FF2B5EF4-FFF2-40B4-BE49-F238E27FC236}">
                <a16:creationId xmlns:a16="http://schemas.microsoft.com/office/drawing/2014/main" id="{F47FC192-BF87-C139-EA84-D1C896F7313E}"/>
              </a:ext>
            </a:extLst>
          </p:cNvPr>
          <p:cNvGrpSpPr/>
          <p:nvPr/>
        </p:nvGrpSpPr>
        <p:grpSpPr>
          <a:xfrm>
            <a:off x="3470725" y="1641150"/>
            <a:ext cx="2202550" cy="354000"/>
            <a:chOff x="837800" y="3901050"/>
            <a:chExt cx="2202550" cy="354000"/>
          </a:xfrm>
        </p:grpSpPr>
        <p:sp>
          <p:nvSpPr>
            <p:cNvPr id="11" name="Google Shape;57;p13">
              <a:extLst>
                <a:ext uri="{FF2B5EF4-FFF2-40B4-BE49-F238E27FC236}">
                  <a16:creationId xmlns:a16="http://schemas.microsoft.com/office/drawing/2014/main" id="{3618D294-7E1F-12CB-CD5F-083CD4D7AB22}"/>
                </a:ext>
              </a:extLst>
            </p:cNvPr>
            <p:cNvSpPr txBox="1"/>
            <p:nvPr/>
          </p:nvSpPr>
          <p:spPr>
            <a:xfrm>
              <a:off x="837800" y="3901050"/>
              <a:ext cx="6174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100" dirty="0">
                  <a:solidFill>
                    <a:schemeClr val="dk1"/>
                  </a:solidFill>
                  <a:latin typeface="Calibri"/>
                  <a:ea typeface="Calibri"/>
                  <a:cs typeface="Calibri"/>
                  <a:sym typeface="Calibri"/>
                </a:rPr>
                <a:t>𝐺(𝑉, 𝐸)</a:t>
              </a:r>
              <a:endParaRPr sz="1100" dirty="0">
                <a:solidFill>
                  <a:schemeClr val="dk2"/>
                </a:solidFill>
              </a:endParaRPr>
            </a:p>
          </p:txBody>
        </p:sp>
        <p:sp>
          <p:nvSpPr>
            <p:cNvPr id="12" name="Google Shape;58;p13">
              <a:extLst>
                <a:ext uri="{FF2B5EF4-FFF2-40B4-BE49-F238E27FC236}">
                  <a16:creationId xmlns:a16="http://schemas.microsoft.com/office/drawing/2014/main" id="{2AEBC30F-5ADE-5FB7-F376-3327BFD114CC}"/>
                </a:ext>
              </a:extLst>
            </p:cNvPr>
            <p:cNvSpPr txBox="1"/>
            <p:nvPr/>
          </p:nvSpPr>
          <p:spPr>
            <a:xfrm>
              <a:off x="1770750" y="3901050"/>
              <a:ext cx="579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2"/>
                  </a:solidFill>
                </a:rPr>
                <a:t>Model</a:t>
              </a:r>
              <a:endParaRPr sz="1100">
                <a:solidFill>
                  <a:schemeClr val="dk2"/>
                </a:solidFill>
              </a:endParaRPr>
            </a:p>
          </p:txBody>
        </p:sp>
        <p:cxnSp>
          <p:nvCxnSpPr>
            <p:cNvPr id="13" name="Google Shape;59;p13">
              <a:extLst>
                <a:ext uri="{FF2B5EF4-FFF2-40B4-BE49-F238E27FC236}">
                  <a16:creationId xmlns:a16="http://schemas.microsoft.com/office/drawing/2014/main" id="{1518930A-5631-850B-953D-AA8879F98EAC}"/>
                </a:ext>
              </a:extLst>
            </p:cNvPr>
            <p:cNvCxnSpPr>
              <a:stCxn id="12" idx="3"/>
            </p:cNvCxnSpPr>
            <p:nvPr/>
          </p:nvCxnSpPr>
          <p:spPr>
            <a:xfrm>
              <a:off x="2350350" y="4078050"/>
              <a:ext cx="308400" cy="0"/>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60;p13">
              <a:extLst>
                <a:ext uri="{FF2B5EF4-FFF2-40B4-BE49-F238E27FC236}">
                  <a16:creationId xmlns:a16="http://schemas.microsoft.com/office/drawing/2014/main" id="{2232BDA7-AAAE-091C-F465-DB90BE79E7CA}"/>
                </a:ext>
              </a:extLst>
            </p:cNvPr>
            <p:cNvCxnSpPr>
              <a:stCxn id="11" idx="3"/>
              <a:endCxn id="12" idx="1"/>
            </p:cNvCxnSpPr>
            <p:nvPr/>
          </p:nvCxnSpPr>
          <p:spPr>
            <a:xfrm>
              <a:off x="1455200" y="4078050"/>
              <a:ext cx="315600" cy="0"/>
            </a:xfrm>
            <a:prstGeom prst="straightConnector1">
              <a:avLst/>
            </a:prstGeom>
            <a:noFill/>
            <a:ln w="9525" cap="flat" cmpd="sng">
              <a:solidFill>
                <a:schemeClr val="dk2"/>
              </a:solidFill>
              <a:prstDash val="solid"/>
              <a:round/>
              <a:headEnd type="none" w="med" len="med"/>
              <a:tailEnd type="triangle" w="med" len="med"/>
            </a:ln>
          </p:spPr>
        </p:cxnSp>
        <p:sp>
          <p:nvSpPr>
            <p:cNvPr id="15" name="Google Shape;61;p13">
              <a:extLst>
                <a:ext uri="{FF2B5EF4-FFF2-40B4-BE49-F238E27FC236}">
                  <a16:creationId xmlns:a16="http://schemas.microsoft.com/office/drawing/2014/main" id="{A8F20AE7-1398-7ECC-33E0-94854DC44593}"/>
                </a:ext>
              </a:extLst>
            </p:cNvPr>
            <p:cNvSpPr txBox="1"/>
            <p:nvPr/>
          </p:nvSpPr>
          <p:spPr>
            <a:xfrm>
              <a:off x="2614650" y="3901050"/>
              <a:ext cx="4257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100">
                  <a:solidFill>
                    <a:schemeClr val="dk1"/>
                  </a:solidFill>
                  <a:latin typeface="Calibri"/>
                  <a:ea typeface="Calibri"/>
                  <a:cs typeface="Calibri"/>
                  <a:sym typeface="Calibri"/>
                </a:rPr>
                <a:t>𝜃</a:t>
              </a:r>
              <a:r>
                <a:rPr lang="en" sz="1100" baseline="-25000">
                  <a:solidFill>
                    <a:schemeClr val="dk1"/>
                  </a:solidFill>
                  <a:latin typeface="Calibri"/>
                  <a:ea typeface="Calibri"/>
                  <a:cs typeface="Calibri"/>
                  <a:sym typeface="Calibri"/>
                </a:rPr>
                <a:t>OR</a:t>
              </a:r>
              <a:endParaRPr sz="1100">
                <a:solidFill>
                  <a:schemeClr val="dk2"/>
                </a:solidFill>
              </a:endParaRPr>
            </a:p>
          </p:txBody>
        </p:sp>
      </p:grpSp>
      <p:sp>
        <p:nvSpPr>
          <p:cNvPr id="16" name="Google Shape;69;p13">
            <a:extLst>
              <a:ext uri="{FF2B5EF4-FFF2-40B4-BE49-F238E27FC236}">
                <a16:creationId xmlns:a16="http://schemas.microsoft.com/office/drawing/2014/main" id="{45F9AEA8-0697-5886-8A95-086DD50723FE}"/>
              </a:ext>
            </a:extLst>
          </p:cNvPr>
          <p:cNvSpPr txBox="1"/>
          <p:nvPr/>
        </p:nvSpPr>
        <p:spPr>
          <a:xfrm>
            <a:off x="311700" y="2083200"/>
            <a:ext cx="852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2"/>
                </a:solidFill>
                <a:latin typeface="Calibri"/>
                <a:ea typeface="Calibri"/>
                <a:cs typeface="Calibri"/>
                <a:sym typeface="Calibri"/>
              </a:rPr>
              <a:t>Retrain the model on 𝐺(𝑉, 𝐸\𝐸UL) from scratch and obtain the model parameters 𝜃</a:t>
            </a:r>
            <a:r>
              <a:rPr lang="en" baseline="-25000" dirty="0">
                <a:solidFill>
                  <a:schemeClr val="tx2"/>
                </a:solidFill>
                <a:latin typeface="Calibri"/>
                <a:ea typeface="Calibri"/>
                <a:cs typeface="Calibri"/>
                <a:sym typeface="Calibri"/>
              </a:rPr>
              <a:t>RE</a:t>
            </a:r>
            <a:r>
              <a:rPr lang="en" dirty="0">
                <a:solidFill>
                  <a:schemeClr val="tx2"/>
                </a:solidFill>
                <a:latin typeface="Calibri"/>
                <a:ea typeface="Calibri"/>
                <a:cs typeface="Calibri"/>
                <a:sym typeface="Calibri"/>
              </a:rPr>
              <a:t>. However, this is computationally expensive.</a:t>
            </a:r>
            <a:endParaRPr dirty="0">
              <a:solidFill>
                <a:schemeClr val="tx2"/>
              </a:solidFill>
              <a:latin typeface="Calibri"/>
              <a:ea typeface="Calibri"/>
              <a:cs typeface="Calibri"/>
              <a:sym typeface="Calibri"/>
            </a:endParaRPr>
          </a:p>
        </p:txBody>
      </p:sp>
      <p:sp>
        <p:nvSpPr>
          <p:cNvPr id="17" name="Google Shape;62;p13">
            <a:extLst>
              <a:ext uri="{FF2B5EF4-FFF2-40B4-BE49-F238E27FC236}">
                <a16:creationId xmlns:a16="http://schemas.microsoft.com/office/drawing/2014/main" id="{89F3CD80-C3C8-3B23-B676-50E77D834894}"/>
              </a:ext>
            </a:extLst>
          </p:cNvPr>
          <p:cNvSpPr txBox="1"/>
          <p:nvPr/>
        </p:nvSpPr>
        <p:spPr>
          <a:xfrm>
            <a:off x="311700" y="3052800"/>
            <a:ext cx="8520600" cy="83404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a:solidFill>
                  <a:schemeClr val="tx2"/>
                </a:solidFill>
                <a:latin typeface="Calibri"/>
                <a:ea typeface="Calibri"/>
                <a:cs typeface="Calibri"/>
                <a:sym typeface="Calibri"/>
              </a:rPr>
              <a:t>Alternative solution is to apply an unlearning process A</a:t>
            </a:r>
            <a:r>
              <a:rPr lang="en" baseline="-25000">
                <a:solidFill>
                  <a:schemeClr val="tx2"/>
                </a:solidFill>
                <a:latin typeface="Calibri"/>
                <a:ea typeface="Calibri"/>
                <a:cs typeface="Calibri"/>
                <a:sym typeface="Calibri"/>
              </a:rPr>
              <a:t>UL</a:t>
            </a:r>
            <a:r>
              <a:rPr lang="en">
                <a:solidFill>
                  <a:schemeClr val="tx2"/>
                </a:solidFill>
                <a:latin typeface="Calibri"/>
                <a:ea typeface="Calibri"/>
                <a:cs typeface="Calibri"/>
                <a:sym typeface="Calibri"/>
              </a:rPr>
              <a:t> that takes E</a:t>
            </a:r>
            <a:r>
              <a:rPr lang="en" baseline="-25000">
                <a:solidFill>
                  <a:schemeClr val="tx2"/>
                </a:solidFill>
                <a:latin typeface="Calibri"/>
                <a:ea typeface="Calibri"/>
                <a:cs typeface="Calibri"/>
                <a:sym typeface="Calibri"/>
              </a:rPr>
              <a:t>UL</a:t>
            </a:r>
            <a:r>
              <a:rPr lang="en">
                <a:solidFill>
                  <a:schemeClr val="tx2"/>
                </a:solidFill>
                <a:latin typeface="Calibri"/>
                <a:ea typeface="Calibri"/>
                <a:cs typeface="Calibri"/>
                <a:sym typeface="Calibri"/>
              </a:rPr>
              <a:t> and 𝜃</a:t>
            </a:r>
            <a:r>
              <a:rPr lang="en" baseline="-25000">
                <a:solidFill>
                  <a:schemeClr val="tx2"/>
                </a:solidFill>
                <a:latin typeface="Calibri"/>
                <a:ea typeface="Calibri"/>
                <a:cs typeface="Calibri"/>
                <a:sym typeface="Calibri"/>
              </a:rPr>
              <a:t>OR</a:t>
            </a:r>
            <a:r>
              <a:rPr lang="en">
                <a:solidFill>
                  <a:schemeClr val="tx2"/>
                </a:solidFill>
                <a:latin typeface="Calibri"/>
                <a:ea typeface="Calibri"/>
                <a:cs typeface="Calibri"/>
                <a:sym typeface="Calibri"/>
              </a:rPr>
              <a:t> as input and outputs an unlearning model.</a:t>
            </a:r>
            <a:endParaRPr>
              <a:solidFill>
                <a:schemeClr val="tx2"/>
              </a:solidFill>
            </a:endParaRPr>
          </a:p>
        </p:txBody>
      </p:sp>
      <p:grpSp>
        <p:nvGrpSpPr>
          <p:cNvPr id="18" name="Google Shape;63;p13">
            <a:extLst>
              <a:ext uri="{FF2B5EF4-FFF2-40B4-BE49-F238E27FC236}">
                <a16:creationId xmlns:a16="http://schemas.microsoft.com/office/drawing/2014/main" id="{66AEC3D9-8BB9-232C-6BA4-67CD568BC6A8}"/>
              </a:ext>
            </a:extLst>
          </p:cNvPr>
          <p:cNvGrpSpPr/>
          <p:nvPr/>
        </p:nvGrpSpPr>
        <p:grpSpPr>
          <a:xfrm>
            <a:off x="3324525" y="2698800"/>
            <a:ext cx="2494950" cy="354000"/>
            <a:chOff x="545400" y="3901050"/>
            <a:chExt cx="2494950" cy="354000"/>
          </a:xfrm>
        </p:grpSpPr>
        <p:sp>
          <p:nvSpPr>
            <p:cNvPr id="19" name="Google Shape;64;p13">
              <a:extLst>
                <a:ext uri="{FF2B5EF4-FFF2-40B4-BE49-F238E27FC236}">
                  <a16:creationId xmlns:a16="http://schemas.microsoft.com/office/drawing/2014/main" id="{CCDF496D-565F-832A-C638-2E53C8E4205C}"/>
                </a:ext>
              </a:extLst>
            </p:cNvPr>
            <p:cNvSpPr txBox="1"/>
            <p:nvPr/>
          </p:nvSpPr>
          <p:spPr>
            <a:xfrm>
              <a:off x="545400" y="3901050"/>
              <a:ext cx="9099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dirty="0">
                  <a:solidFill>
                    <a:schemeClr val="dk1"/>
                  </a:solidFill>
                  <a:latin typeface="Calibri"/>
                  <a:ea typeface="Calibri"/>
                  <a:cs typeface="Calibri"/>
                  <a:sym typeface="Calibri"/>
                </a:rPr>
                <a:t>𝐺(𝑉, 𝐸\𝐸UL)</a:t>
              </a:r>
              <a:endParaRPr sz="1100" dirty="0">
                <a:solidFill>
                  <a:schemeClr val="dk2"/>
                </a:solidFill>
              </a:endParaRPr>
            </a:p>
          </p:txBody>
        </p:sp>
        <p:sp>
          <p:nvSpPr>
            <p:cNvPr id="20" name="Google Shape;65;p13">
              <a:extLst>
                <a:ext uri="{FF2B5EF4-FFF2-40B4-BE49-F238E27FC236}">
                  <a16:creationId xmlns:a16="http://schemas.microsoft.com/office/drawing/2014/main" id="{18B88446-1240-9A65-B085-A88CC62D8860}"/>
                </a:ext>
              </a:extLst>
            </p:cNvPr>
            <p:cNvSpPr txBox="1"/>
            <p:nvPr/>
          </p:nvSpPr>
          <p:spPr>
            <a:xfrm>
              <a:off x="1770750" y="3901050"/>
              <a:ext cx="579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2"/>
                  </a:solidFill>
                </a:rPr>
                <a:t>Model</a:t>
              </a:r>
              <a:endParaRPr sz="1100">
                <a:solidFill>
                  <a:schemeClr val="dk2"/>
                </a:solidFill>
              </a:endParaRPr>
            </a:p>
          </p:txBody>
        </p:sp>
        <p:cxnSp>
          <p:nvCxnSpPr>
            <p:cNvPr id="21" name="Google Shape;66;p13">
              <a:extLst>
                <a:ext uri="{FF2B5EF4-FFF2-40B4-BE49-F238E27FC236}">
                  <a16:creationId xmlns:a16="http://schemas.microsoft.com/office/drawing/2014/main" id="{BA5C7A7F-57E9-631A-6E2A-15A0468EFBD1}"/>
                </a:ext>
              </a:extLst>
            </p:cNvPr>
            <p:cNvCxnSpPr>
              <a:stCxn id="20" idx="3"/>
            </p:cNvCxnSpPr>
            <p:nvPr/>
          </p:nvCxnSpPr>
          <p:spPr>
            <a:xfrm>
              <a:off x="2350350" y="4078050"/>
              <a:ext cx="308400" cy="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67;p13">
              <a:extLst>
                <a:ext uri="{FF2B5EF4-FFF2-40B4-BE49-F238E27FC236}">
                  <a16:creationId xmlns:a16="http://schemas.microsoft.com/office/drawing/2014/main" id="{C1E0FF0B-DE20-7B19-1607-6EF0CA2AE4F7}"/>
                </a:ext>
              </a:extLst>
            </p:cNvPr>
            <p:cNvCxnSpPr>
              <a:stCxn id="19" idx="3"/>
              <a:endCxn id="20" idx="1"/>
            </p:cNvCxnSpPr>
            <p:nvPr/>
          </p:nvCxnSpPr>
          <p:spPr>
            <a:xfrm>
              <a:off x="1455300" y="4078050"/>
              <a:ext cx="315600" cy="0"/>
            </a:xfrm>
            <a:prstGeom prst="straightConnector1">
              <a:avLst/>
            </a:prstGeom>
            <a:noFill/>
            <a:ln w="9525" cap="flat" cmpd="sng">
              <a:solidFill>
                <a:schemeClr val="dk2"/>
              </a:solidFill>
              <a:prstDash val="solid"/>
              <a:round/>
              <a:headEnd type="none" w="med" len="med"/>
              <a:tailEnd type="triangle" w="med" len="med"/>
            </a:ln>
          </p:spPr>
        </p:cxnSp>
        <p:sp>
          <p:nvSpPr>
            <p:cNvPr id="23" name="Google Shape;68;p13">
              <a:extLst>
                <a:ext uri="{FF2B5EF4-FFF2-40B4-BE49-F238E27FC236}">
                  <a16:creationId xmlns:a16="http://schemas.microsoft.com/office/drawing/2014/main" id="{152D89BD-027A-1487-EB3A-B107F8B25C59}"/>
                </a:ext>
              </a:extLst>
            </p:cNvPr>
            <p:cNvSpPr txBox="1"/>
            <p:nvPr/>
          </p:nvSpPr>
          <p:spPr>
            <a:xfrm>
              <a:off x="2614650" y="3901050"/>
              <a:ext cx="4257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a:solidFill>
                    <a:schemeClr val="dk1"/>
                  </a:solidFill>
                  <a:latin typeface="Calibri"/>
                  <a:ea typeface="Calibri"/>
                  <a:cs typeface="Calibri"/>
                  <a:sym typeface="Calibri"/>
                </a:rPr>
                <a:t>𝜃</a:t>
              </a:r>
              <a:r>
                <a:rPr lang="en" sz="1100" baseline="-25000">
                  <a:solidFill>
                    <a:schemeClr val="dk1"/>
                  </a:solidFill>
                  <a:latin typeface="Calibri"/>
                  <a:ea typeface="Calibri"/>
                  <a:cs typeface="Calibri"/>
                  <a:sym typeface="Calibri"/>
                </a:rPr>
                <a:t>RE</a:t>
              </a:r>
              <a:endParaRPr sz="1100">
                <a:solidFill>
                  <a:schemeClr val="dk2"/>
                </a:solidFill>
              </a:endParaRPr>
            </a:p>
          </p:txBody>
        </p:sp>
      </p:grpSp>
      <p:grpSp>
        <p:nvGrpSpPr>
          <p:cNvPr id="24" name="Google Shape;70;p13">
            <a:extLst>
              <a:ext uri="{FF2B5EF4-FFF2-40B4-BE49-F238E27FC236}">
                <a16:creationId xmlns:a16="http://schemas.microsoft.com/office/drawing/2014/main" id="{2641C868-E577-8132-ADC9-95F85550E8A3}"/>
              </a:ext>
            </a:extLst>
          </p:cNvPr>
          <p:cNvGrpSpPr/>
          <p:nvPr/>
        </p:nvGrpSpPr>
        <p:grpSpPr>
          <a:xfrm>
            <a:off x="2432675" y="3700800"/>
            <a:ext cx="4278800" cy="1304325"/>
            <a:chOff x="2236225" y="3700800"/>
            <a:chExt cx="4278800" cy="1304325"/>
          </a:xfrm>
        </p:grpSpPr>
        <p:sp>
          <p:nvSpPr>
            <p:cNvPr id="25" name="Google Shape;71;p13">
              <a:extLst>
                <a:ext uri="{FF2B5EF4-FFF2-40B4-BE49-F238E27FC236}">
                  <a16:creationId xmlns:a16="http://schemas.microsoft.com/office/drawing/2014/main" id="{7B93532A-32B3-9FDF-2DBD-D0366FB1B14B}"/>
                </a:ext>
              </a:extLst>
            </p:cNvPr>
            <p:cNvSpPr txBox="1"/>
            <p:nvPr/>
          </p:nvSpPr>
          <p:spPr>
            <a:xfrm>
              <a:off x="4047225" y="4091363"/>
              <a:ext cx="1049400" cy="523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rPr>
                <a:t>Unlearning </a:t>
              </a:r>
              <a:endParaRPr sz="1100">
                <a:solidFill>
                  <a:schemeClr val="tx2"/>
                </a:solidFill>
              </a:endParaRPr>
            </a:p>
            <a:p>
              <a:pPr marL="0" lvl="0" indent="0" algn="l" rtl="0">
                <a:spcBef>
                  <a:spcPts val="0"/>
                </a:spcBef>
                <a:spcAft>
                  <a:spcPts val="0"/>
                </a:spcAft>
                <a:buNone/>
              </a:pPr>
              <a:r>
                <a:rPr lang="en" sz="1100">
                  <a:solidFill>
                    <a:schemeClr val="tx2"/>
                  </a:solidFill>
                </a:rPr>
                <a:t>Algorithm A</a:t>
              </a:r>
              <a:r>
                <a:rPr lang="en" sz="1100" baseline="-25000">
                  <a:solidFill>
                    <a:schemeClr val="tx2"/>
                  </a:solidFill>
                </a:rPr>
                <a:t>UL</a:t>
              </a:r>
              <a:endParaRPr sz="1100" baseline="-25000">
                <a:solidFill>
                  <a:schemeClr val="tx2"/>
                </a:solidFill>
              </a:endParaRPr>
            </a:p>
          </p:txBody>
        </p:sp>
        <p:sp>
          <p:nvSpPr>
            <p:cNvPr id="26" name="Google Shape;72;p13">
              <a:extLst>
                <a:ext uri="{FF2B5EF4-FFF2-40B4-BE49-F238E27FC236}">
                  <a16:creationId xmlns:a16="http://schemas.microsoft.com/office/drawing/2014/main" id="{14DAC1BB-5E52-2BED-19CB-237DCE613744}"/>
                </a:ext>
              </a:extLst>
            </p:cNvPr>
            <p:cNvSpPr txBox="1"/>
            <p:nvPr/>
          </p:nvSpPr>
          <p:spPr>
            <a:xfrm>
              <a:off x="2236225" y="4312425"/>
              <a:ext cx="1189500" cy="69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rPr>
                <a:t>Original model parameters </a:t>
              </a:r>
              <a:r>
                <a:rPr lang="en" sz="1100">
                  <a:solidFill>
                    <a:schemeClr val="tx2"/>
                  </a:solidFill>
                  <a:latin typeface="Calibri"/>
                  <a:ea typeface="Calibri"/>
                  <a:cs typeface="Calibri"/>
                  <a:sym typeface="Calibri"/>
                </a:rPr>
                <a:t>𝜃</a:t>
              </a:r>
              <a:r>
                <a:rPr lang="en" sz="1100" baseline="-25000">
                  <a:solidFill>
                    <a:schemeClr val="tx2"/>
                  </a:solidFill>
                  <a:latin typeface="Calibri"/>
                  <a:ea typeface="Calibri"/>
                  <a:cs typeface="Calibri"/>
                  <a:sym typeface="Calibri"/>
                </a:rPr>
                <a:t>OR</a:t>
              </a:r>
              <a:endParaRPr sz="1100">
                <a:solidFill>
                  <a:schemeClr val="tx2"/>
                </a:solidFill>
              </a:endParaRPr>
            </a:p>
            <a:p>
              <a:pPr marL="0" lvl="0" indent="0" algn="l" rtl="0">
                <a:spcBef>
                  <a:spcPts val="0"/>
                </a:spcBef>
                <a:spcAft>
                  <a:spcPts val="0"/>
                </a:spcAft>
                <a:buNone/>
              </a:pPr>
              <a:endParaRPr sz="1100">
                <a:solidFill>
                  <a:schemeClr val="tx2"/>
                </a:solidFill>
              </a:endParaRPr>
            </a:p>
          </p:txBody>
        </p:sp>
        <p:sp>
          <p:nvSpPr>
            <p:cNvPr id="27" name="Google Shape;73;p13">
              <a:extLst>
                <a:ext uri="{FF2B5EF4-FFF2-40B4-BE49-F238E27FC236}">
                  <a16:creationId xmlns:a16="http://schemas.microsoft.com/office/drawing/2014/main" id="{DCD34BE1-BCF6-FC5F-FFF7-75019C8D9174}"/>
                </a:ext>
              </a:extLst>
            </p:cNvPr>
            <p:cNvSpPr txBox="1"/>
            <p:nvPr/>
          </p:nvSpPr>
          <p:spPr>
            <a:xfrm>
              <a:off x="2236225" y="3700800"/>
              <a:ext cx="1049400" cy="523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rPr>
                <a:t>Edges to be removed E</a:t>
              </a:r>
              <a:r>
                <a:rPr lang="en" sz="1100" baseline="-25000">
                  <a:solidFill>
                    <a:schemeClr val="tx2"/>
                  </a:solidFill>
                </a:rPr>
                <a:t>UL</a:t>
              </a:r>
              <a:endParaRPr sz="1100" baseline="-25000">
                <a:solidFill>
                  <a:schemeClr val="tx2"/>
                </a:solidFill>
              </a:endParaRPr>
            </a:p>
          </p:txBody>
        </p:sp>
        <p:cxnSp>
          <p:nvCxnSpPr>
            <p:cNvPr id="28" name="Google Shape;74;p13">
              <a:extLst>
                <a:ext uri="{FF2B5EF4-FFF2-40B4-BE49-F238E27FC236}">
                  <a16:creationId xmlns:a16="http://schemas.microsoft.com/office/drawing/2014/main" id="{3CDD9163-B42A-C677-CF74-61CEB8837D14}"/>
                </a:ext>
              </a:extLst>
            </p:cNvPr>
            <p:cNvCxnSpPr>
              <a:stCxn id="27" idx="3"/>
              <a:endCxn id="25" idx="1"/>
            </p:cNvCxnSpPr>
            <p:nvPr/>
          </p:nvCxnSpPr>
          <p:spPr>
            <a:xfrm>
              <a:off x="3285625" y="3962400"/>
              <a:ext cx="761700" cy="390600"/>
            </a:xfrm>
            <a:prstGeom prst="straightConnector1">
              <a:avLst/>
            </a:prstGeom>
            <a:noFill/>
            <a:ln w="9525" cap="flat" cmpd="sng">
              <a:solidFill>
                <a:schemeClr val="dk2"/>
              </a:solidFill>
              <a:prstDash val="solid"/>
              <a:round/>
              <a:headEnd type="none" w="med" len="med"/>
              <a:tailEnd type="triangle" w="med" len="med"/>
            </a:ln>
          </p:spPr>
        </p:cxnSp>
        <p:cxnSp>
          <p:nvCxnSpPr>
            <p:cNvPr id="29" name="Google Shape;75;p13">
              <a:extLst>
                <a:ext uri="{FF2B5EF4-FFF2-40B4-BE49-F238E27FC236}">
                  <a16:creationId xmlns:a16="http://schemas.microsoft.com/office/drawing/2014/main" id="{6D1B7402-B1DB-6E3C-8788-9500C7053506}"/>
                </a:ext>
              </a:extLst>
            </p:cNvPr>
            <p:cNvCxnSpPr>
              <a:stCxn id="26" idx="3"/>
              <a:endCxn id="25" idx="1"/>
            </p:cNvCxnSpPr>
            <p:nvPr/>
          </p:nvCxnSpPr>
          <p:spPr>
            <a:xfrm rot="10800000" flipH="1">
              <a:off x="3425725" y="4353075"/>
              <a:ext cx="621600" cy="305700"/>
            </a:xfrm>
            <a:prstGeom prst="straightConnector1">
              <a:avLst/>
            </a:prstGeom>
            <a:noFill/>
            <a:ln w="9525" cap="flat" cmpd="sng">
              <a:solidFill>
                <a:schemeClr val="dk2"/>
              </a:solidFill>
              <a:prstDash val="solid"/>
              <a:round/>
              <a:headEnd type="none" w="med" len="med"/>
              <a:tailEnd type="triangle" w="med" len="med"/>
            </a:ln>
          </p:spPr>
        </p:cxnSp>
        <p:sp>
          <p:nvSpPr>
            <p:cNvPr id="30" name="Google Shape;76;p13">
              <a:extLst>
                <a:ext uri="{FF2B5EF4-FFF2-40B4-BE49-F238E27FC236}">
                  <a16:creationId xmlns:a16="http://schemas.microsoft.com/office/drawing/2014/main" id="{170B0666-81A3-AECE-B1AA-954EE1C3A751}"/>
                </a:ext>
              </a:extLst>
            </p:cNvPr>
            <p:cNvSpPr txBox="1"/>
            <p:nvPr/>
          </p:nvSpPr>
          <p:spPr>
            <a:xfrm>
              <a:off x="5465625" y="4091375"/>
              <a:ext cx="1049400" cy="523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rPr>
                <a:t>Unlearned Model</a:t>
              </a:r>
              <a:endParaRPr sz="1100" baseline="-25000">
                <a:solidFill>
                  <a:schemeClr val="tx2"/>
                </a:solidFill>
              </a:endParaRPr>
            </a:p>
          </p:txBody>
        </p:sp>
        <p:cxnSp>
          <p:nvCxnSpPr>
            <p:cNvPr id="31" name="Google Shape;77;p13">
              <a:extLst>
                <a:ext uri="{FF2B5EF4-FFF2-40B4-BE49-F238E27FC236}">
                  <a16:creationId xmlns:a16="http://schemas.microsoft.com/office/drawing/2014/main" id="{4C4A075A-BC40-ABF5-FF0E-01769EA1F73B}"/>
                </a:ext>
              </a:extLst>
            </p:cNvPr>
            <p:cNvCxnSpPr>
              <a:stCxn id="25" idx="3"/>
              <a:endCxn id="30" idx="1"/>
            </p:cNvCxnSpPr>
            <p:nvPr/>
          </p:nvCxnSpPr>
          <p:spPr>
            <a:xfrm>
              <a:off x="5096625" y="4352963"/>
              <a:ext cx="369000" cy="0"/>
            </a:xfrm>
            <a:prstGeom prst="straightConnector1">
              <a:avLst/>
            </a:prstGeom>
            <a:noFill/>
            <a:ln w="9525" cap="flat" cmpd="sng">
              <a:solidFill>
                <a:schemeClr val="dk2"/>
              </a:solidFill>
              <a:prstDash val="solid"/>
              <a:round/>
              <a:headEnd type="none" w="med" len="med"/>
              <a:tailEnd type="triangle" w="med" len="med"/>
            </a:ln>
          </p:spPr>
        </p:cxnSp>
      </p:grpSp>
    </p:spTree>
    <p:extLst>
      <p:ext uri="{BB962C8B-B14F-4D97-AF65-F5344CB8AC3E}">
        <p14:creationId xmlns:p14="http://schemas.microsoft.com/office/powerpoint/2010/main" val="57564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3" name="Rectangle 52">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737" y="1802941"/>
            <a:ext cx="8855207" cy="28807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4" name="Google Shape;82;p14">
            <a:extLst>
              <a:ext uri="{FF2B5EF4-FFF2-40B4-BE49-F238E27FC236}">
                <a16:creationId xmlns:a16="http://schemas.microsoft.com/office/drawing/2014/main" id="{CC029666-E0A9-43D8-3807-464E355049F2}"/>
              </a:ext>
            </a:extLst>
          </p:cNvPr>
          <p:cNvSpPr txBox="1"/>
          <p:nvPr/>
        </p:nvSpPr>
        <p:spPr>
          <a:xfrm>
            <a:off x="4572000" y="678225"/>
            <a:ext cx="4260300" cy="1800900"/>
          </a:xfrm>
          <a:prstGeom prst="rect">
            <a:avLst/>
          </a:prstGeom>
          <a:noFill/>
          <a:ln>
            <a:noFill/>
          </a:ln>
        </p:spPr>
        <p:txBody>
          <a:bodyPr spcFirstLastPara="1" wrap="square" lIns="91425" tIns="91425" rIns="91425" bIns="91425" anchor="t" anchorCtr="0">
            <a:spAutoFit/>
          </a:bodyPr>
          <a:lstStyle/>
          <a:p>
            <a:pPr marL="457200" lvl="0" indent="-295275" algn="l" rtl="0">
              <a:spcBef>
                <a:spcPts val="0"/>
              </a:spcBef>
              <a:spcAft>
                <a:spcPts val="0"/>
              </a:spcAft>
              <a:buClr>
                <a:schemeClr val="dk1"/>
              </a:buClr>
              <a:buSzPts val="1050"/>
              <a:buFont typeface="Calibri"/>
              <a:buChar char="➔"/>
            </a:pPr>
            <a:r>
              <a:rPr lang="en" sz="1050">
                <a:solidFill>
                  <a:schemeClr val="tx2"/>
                </a:solidFill>
                <a:latin typeface="Calibri"/>
                <a:ea typeface="Calibri"/>
                <a:cs typeface="Calibri"/>
                <a:sym typeface="Calibri"/>
              </a:rPr>
              <a:t>P(AUL(D, z, AL(D))) represents the performance or probability of the unlearned model on the data D.</a:t>
            </a:r>
            <a:endParaRPr sz="1050">
              <a:solidFill>
                <a:schemeClr val="tx2"/>
              </a:solidFill>
              <a:latin typeface="Calibri"/>
              <a:ea typeface="Calibri"/>
              <a:cs typeface="Calibri"/>
              <a:sym typeface="Calibri"/>
            </a:endParaRPr>
          </a:p>
          <a:p>
            <a:pPr marL="457200" lvl="0" indent="-295275" algn="l" rtl="0">
              <a:spcBef>
                <a:spcPts val="0"/>
              </a:spcBef>
              <a:spcAft>
                <a:spcPts val="0"/>
              </a:spcAft>
              <a:buClr>
                <a:schemeClr val="dk1"/>
              </a:buClr>
              <a:buSzPts val="1050"/>
              <a:buFont typeface="Calibri"/>
              <a:buChar char="➔"/>
            </a:pPr>
            <a:r>
              <a:rPr lang="en" sz="1050">
                <a:solidFill>
                  <a:schemeClr val="tx2"/>
                </a:solidFill>
                <a:latin typeface="Calibri"/>
                <a:ea typeface="Calibri"/>
                <a:cs typeface="Calibri"/>
                <a:sym typeface="Calibri"/>
              </a:rPr>
              <a:t>P(AL(D\z)) represents the performance or probability of the original model after removing z from the data D.</a:t>
            </a:r>
            <a:endParaRPr sz="1050">
              <a:solidFill>
                <a:schemeClr val="tx2"/>
              </a:solidFill>
              <a:latin typeface="Calibri"/>
              <a:ea typeface="Calibri"/>
              <a:cs typeface="Calibri"/>
              <a:sym typeface="Calibri"/>
            </a:endParaRPr>
          </a:p>
          <a:p>
            <a:pPr marL="457200" lvl="0" indent="-295275" algn="l" rtl="0">
              <a:spcBef>
                <a:spcPts val="0"/>
              </a:spcBef>
              <a:spcAft>
                <a:spcPts val="0"/>
              </a:spcAft>
              <a:buClr>
                <a:schemeClr val="dk1"/>
              </a:buClr>
              <a:buSzPts val="1050"/>
              <a:buFont typeface="Calibri"/>
              <a:buChar char="➔"/>
            </a:pPr>
            <a:r>
              <a:rPr lang="en" sz="1050">
                <a:solidFill>
                  <a:schemeClr val="tx2"/>
                </a:solidFill>
                <a:latin typeface="Calibri"/>
                <a:ea typeface="Calibri"/>
                <a:cs typeface="Calibri"/>
                <a:sym typeface="Calibri"/>
              </a:rPr>
              <a:t>ϵ is a positive constant that controls how close the unlearned model should be to the original model. Smaller ϵ means they need to be very close.</a:t>
            </a:r>
            <a:endParaRPr sz="1050">
              <a:solidFill>
                <a:schemeClr val="tx2"/>
              </a:solidFill>
              <a:latin typeface="Calibri"/>
              <a:ea typeface="Calibri"/>
              <a:cs typeface="Calibri"/>
              <a:sym typeface="Calibri"/>
            </a:endParaRPr>
          </a:p>
          <a:p>
            <a:pPr marL="457200" lvl="0" indent="-295275" algn="l" rtl="0">
              <a:spcBef>
                <a:spcPts val="0"/>
              </a:spcBef>
              <a:spcAft>
                <a:spcPts val="0"/>
              </a:spcAft>
              <a:buClr>
                <a:schemeClr val="dk1"/>
              </a:buClr>
              <a:buSzPts val="1050"/>
              <a:buFont typeface="Calibri"/>
              <a:buChar char="➔"/>
            </a:pPr>
            <a:r>
              <a:rPr lang="en" sz="1050">
                <a:solidFill>
                  <a:schemeClr val="tx2"/>
                </a:solidFill>
                <a:latin typeface="Calibri"/>
                <a:ea typeface="Calibri"/>
                <a:cs typeface="Calibri"/>
                <a:sym typeface="Calibri"/>
              </a:rPr>
              <a:t>δ is another positive constant, which adds some flexibility to the requirement. It allows for a little bit of difference between the models.</a:t>
            </a:r>
            <a:endParaRPr sz="1050">
              <a:solidFill>
                <a:schemeClr val="tx2"/>
              </a:solidFill>
              <a:latin typeface="Calibri"/>
              <a:ea typeface="Calibri"/>
              <a:cs typeface="Calibri"/>
              <a:sym typeface="Calibri"/>
            </a:endParaRPr>
          </a:p>
        </p:txBody>
      </p:sp>
      <p:pic>
        <p:nvPicPr>
          <p:cNvPr id="5" name="Google Shape;83;p14">
            <a:extLst>
              <a:ext uri="{FF2B5EF4-FFF2-40B4-BE49-F238E27FC236}">
                <a16:creationId xmlns:a16="http://schemas.microsoft.com/office/drawing/2014/main" id="{4B42312D-4D8A-BF81-1770-BD2238983CAF}"/>
              </a:ext>
            </a:extLst>
          </p:cNvPr>
          <p:cNvPicPr preferRelativeResize="0"/>
          <p:nvPr/>
        </p:nvPicPr>
        <p:blipFill>
          <a:blip r:embed="rId2">
            <a:alphaModFix/>
          </a:blip>
          <a:stretch>
            <a:fillRect/>
          </a:stretch>
        </p:blipFill>
        <p:spPr>
          <a:xfrm>
            <a:off x="416400" y="678225"/>
            <a:ext cx="4155600" cy="1868920"/>
          </a:xfrm>
          <a:prstGeom prst="rect">
            <a:avLst/>
          </a:prstGeom>
          <a:noFill/>
          <a:ln>
            <a:noFill/>
          </a:ln>
        </p:spPr>
      </p:pic>
      <p:sp>
        <p:nvSpPr>
          <p:cNvPr id="6" name="Google Shape;84;p14">
            <a:extLst>
              <a:ext uri="{FF2B5EF4-FFF2-40B4-BE49-F238E27FC236}">
                <a16:creationId xmlns:a16="http://schemas.microsoft.com/office/drawing/2014/main" id="{454121E3-6EF9-FA18-B8F6-C981891FE919}"/>
              </a:ext>
            </a:extLst>
          </p:cNvPr>
          <p:cNvSpPr txBox="1">
            <a:spLocks noGrp="1"/>
          </p:cNvSpPr>
          <p:nvPr>
            <p:ph type="title"/>
          </p:nvPr>
        </p:nvSpPr>
        <p:spPr>
          <a:xfrm>
            <a:off x="311700" y="1148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dirty="0">
                <a:solidFill>
                  <a:schemeClr val="tx2"/>
                </a:solidFill>
              </a:rPr>
              <a:t>Certified Guarantee</a:t>
            </a:r>
            <a:endParaRPr sz="2100" dirty="0">
              <a:solidFill>
                <a:schemeClr val="tx2"/>
              </a:solidFill>
            </a:endParaRPr>
          </a:p>
        </p:txBody>
      </p:sp>
      <p:pic>
        <p:nvPicPr>
          <p:cNvPr id="7" name="Google Shape;85;p14">
            <a:extLst>
              <a:ext uri="{FF2B5EF4-FFF2-40B4-BE49-F238E27FC236}">
                <a16:creationId xmlns:a16="http://schemas.microsoft.com/office/drawing/2014/main" id="{CC976CA0-444D-698A-9D0F-C2193A7BE668}"/>
              </a:ext>
            </a:extLst>
          </p:cNvPr>
          <p:cNvPicPr preferRelativeResize="0"/>
          <p:nvPr/>
        </p:nvPicPr>
        <p:blipFill>
          <a:blip r:embed="rId3">
            <a:alphaModFix/>
          </a:blip>
          <a:stretch>
            <a:fillRect/>
          </a:stretch>
        </p:blipFill>
        <p:spPr>
          <a:xfrm>
            <a:off x="400188" y="2547146"/>
            <a:ext cx="4188013" cy="2291554"/>
          </a:xfrm>
          <a:prstGeom prst="rect">
            <a:avLst/>
          </a:prstGeom>
          <a:noFill/>
          <a:ln>
            <a:noFill/>
          </a:ln>
        </p:spPr>
      </p:pic>
      <p:sp>
        <p:nvSpPr>
          <p:cNvPr id="32" name="Google Shape;86;p14">
            <a:extLst>
              <a:ext uri="{FF2B5EF4-FFF2-40B4-BE49-F238E27FC236}">
                <a16:creationId xmlns:a16="http://schemas.microsoft.com/office/drawing/2014/main" id="{288B470D-80D2-8D3B-F930-1AC62A468BB2}"/>
              </a:ext>
            </a:extLst>
          </p:cNvPr>
          <p:cNvSpPr txBox="1"/>
          <p:nvPr/>
        </p:nvSpPr>
        <p:spPr>
          <a:xfrm>
            <a:off x="4588200" y="3034875"/>
            <a:ext cx="4227900" cy="1477500"/>
          </a:xfrm>
          <a:prstGeom prst="rect">
            <a:avLst/>
          </a:prstGeom>
          <a:noFill/>
          <a:ln>
            <a:noFill/>
          </a:ln>
        </p:spPr>
        <p:txBody>
          <a:bodyPr spcFirstLastPara="1" wrap="square" lIns="91425" tIns="91425" rIns="91425" bIns="91425" anchor="t" anchorCtr="0">
            <a:spAutoFit/>
          </a:bodyPr>
          <a:lstStyle/>
          <a:p>
            <a:pPr marL="457200" lvl="0" indent="-295275" algn="l" rtl="0">
              <a:spcBef>
                <a:spcPts val="0"/>
              </a:spcBef>
              <a:spcAft>
                <a:spcPts val="0"/>
              </a:spcAft>
              <a:buClr>
                <a:schemeClr val="dk1"/>
              </a:buClr>
              <a:buSzPts val="1050"/>
              <a:buFont typeface="Calibri"/>
              <a:buChar char="➔"/>
            </a:pPr>
            <a:r>
              <a:rPr lang="en" sz="1050">
                <a:solidFill>
                  <a:schemeClr val="tx2"/>
                </a:solidFill>
                <a:latin typeface="Calibri"/>
                <a:ea typeface="Calibri"/>
                <a:cs typeface="Calibri"/>
                <a:sym typeface="Calibri"/>
              </a:rPr>
              <a:t>Definition 2 states that when we use the edge unlearning algorithm (AUL) to remove the specified edges E</a:t>
            </a:r>
            <a:r>
              <a:rPr lang="en" sz="1050" baseline="-25000">
                <a:solidFill>
                  <a:schemeClr val="tx2"/>
                </a:solidFill>
                <a:latin typeface="Calibri"/>
                <a:ea typeface="Calibri"/>
                <a:cs typeface="Calibri"/>
                <a:sym typeface="Calibri"/>
              </a:rPr>
              <a:t>UL</a:t>
            </a:r>
            <a:r>
              <a:rPr lang="en" sz="1050">
                <a:solidFill>
                  <a:schemeClr val="tx2"/>
                </a:solidFill>
                <a:latin typeface="Calibri"/>
                <a:ea typeface="Calibri"/>
                <a:cs typeface="Calibri"/>
                <a:sym typeface="Calibri"/>
              </a:rPr>
              <a:t> from the graph G and then use the graph learning algorithm A</a:t>
            </a:r>
            <a:r>
              <a:rPr lang="en" sz="1050" baseline="-25000">
                <a:solidFill>
                  <a:schemeClr val="tx2"/>
                </a:solidFill>
                <a:latin typeface="Calibri"/>
                <a:ea typeface="Calibri"/>
                <a:cs typeface="Calibri"/>
                <a:sym typeface="Calibri"/>
              </a:rPr>
              <a:t>L</a:t>
            </a:r>
            <a:r>
              <a:rPr lang="en" sz="1050">
                <a:solidFill>
                  <a:schemeClr val="tx2"/>
                </a:solidFill>
                <a:latin typeface="Calibri"/>
                <a:ea typeface="Calibri"/>
                <a:cs typeface="Calibri"/>
                <a:sym typeface="Calibri"/>
              </a:rPr>
              <a:t> to make predictions, the performance of this unlearned model A</a:t>
            </a:r>
            <a:r>
              <a:rPr lang="en" sz="1050" baseline="-25000">
                <a:solidFill>
                  <a:schemeClr val="tx2"/>
                </a:solidFill>
                <a:latin typeface="Calibri"/>
                <a:ea typeface="Calibri"/>
                <a:cs typeface="Calibri"/>
                <a:sym typeface="Calibri"/>
              </a:rPr>
              <a:t>UL</a:t>
            </a:r>
            <a:r>
              <a:rPr lang="en" sz="1050">
                <a:solidFill>
                  <a:schemeClr val="tx2"/>
                </a:solidFill>
                <a:latin typeface="Calibri"/>
                <a:ea typeface="Calibri"/>
                <a:cs typeface="Calibri"/>
                <a:sym typeface="Calibri"/>
              </a:rPr>
              <a:t>(G, E</a:t>
            </a:r>
            <a:r>
              <a:rPr lang="en" sz="1050" baseline="-25000">
                <a:solidFill>
                  <a:schemeClr val="tx2"/>
                </a:solidFill>
                <a:latin typeface="Calibri"/>
                <a:ea typeface="Calibri"/>
                <a:cs typeface="Calibri"/>
                <a:sym typeface="Calibri"/>
              </a:rPr>
              <a:t>UL</a:t>
            </a:r>
            <a:r>
              <a:rPr lang="en" sz="1050">
                <a:solidFill>
                  <a:schemeClr val="tx2"/>
                </a:solidFill>
                <a:latin typeface="Calibri"/>
                <a:ea typeface="Calibri"/>
                <a:cs typeface="Calibri"/>
                <a:sym typeface="Calibri"/>
              </a:rPr>
              <a:t>, A</a:t>
            </a:r>
            <a:r>
              <a:rPr lang="en" sz="1050" baseline="-25000">
                <a:solidFill>
                  <a:schemeClr val="tx2"/>
                </a:solidFill>
                <a:latin typeface="Calibri"/>
                <a:ea typeface="Calibri"/>
                <a:cs typeface="Calibri"/>
                <a:sym typeface="Calibri"/>
              </a:rPr>
              <a:t>L</a:t>
            </a:r>
            <a:r>
              <a:rPr lang="en" sz="1050">
                <a:solidFill>
                  <a:schemeClr val="tx2"/>
                </a:solidFill>
                <a:latin typeface="Calibri"/>
                <a:ea typeface="Calibri"/>
                <a:cs typeface="Calibri"/>
                <a:sym typeface="Calibri"/>
              </a:rPr>
              <a:t>(G)) should be similar to the performance of the original model A</a:t>
            </a:r>
            <a:r>
              <a:rPr lang="en" sz="1050" baseline="-25000">
                <a:solidFill>
                  <a:schemeClr val="tx2"/>
                </a:solidFill>
                <a:latin typeface="Calibri"/>
                <a:ea typeface="Calibri"/>
                <a:cs typeface="Calibri"/>
                <a:sym typeface="Calibri"/>
              </a:rPr>
              <a:t>L</a:t>
            </a:r>
            <a:r>
              <a:rPr lang="en" sz="1050">
                <a:solidFill>
                  <a:schemeClr val="tx2"/>
                </a:solidFill>
                <a:latin typeface="Calibri"/>
                <a:ea typeface="Calibri"/>
                <a:cs typeface="Calibri"/>
                <a:sym typeface="Calibri"/>
              </a:rPr>
              <a:t>(G</a:t>
            </a:r>
            <a:r>
              <a:rPr lang="en" sz="1050" baseline="-25000">
                <a:solidFill>
                  <a:schemeClr val="tx2"/>
                </a:solidFill>
                <a:latin typeface="Calibri"/>
                <a:ea typeface="Calibri"/>
                <a:cs typeface="Calibri"/>
                <a:sym typeface="Calibri"/>
              </a:rPr>
              <a:t>UL</a:t>
            </a:r>
            <a:r>
              <a:rPr lang="en" sz="1050">
                <a:solidFill>
                  <a:schemeClr val="tx2"/>
                </a:solidFill>
                <a:latin typeface="Calibri"/>
                <a:ea typeface="Calibri"/>
                <a:cs typeface="Calibri"/>
                <a:sym typeface="Calibri"/>
              </a:rPr>
              <a:t>) where the edges in E</a:t>
            </a:r>
            <a:r>
              <a:rPr lang="en" sz="1050" baseline="-25000">
                <a:solidFill>
                  <a:schemeClr val="tx2"/>
                </a:solidFill>
                <a:latin typeface="Calibri"/>
                <a:ea typeface="Calibri"/>
                <a:cs typeface="Calibri"/>
                <a:sym typeface="Calibri"/>
              </a:rPr>
              <a:t>UL</a:t>
            </a:r>
            <a:r>
              <a:rPr lang="en" sz="1050">
                <a:solidFill>
                  <a:schemeClr val="tx2"/>
                </a:solidFill>
                <a:latin typeface="Calibri"/>
                <a:ea typeface="Calibri"/>
                <a:cs typeface="Calibri"/>
                <a:sym typeface="Calibri"/>
              </a:rPr>
              <a:t> are removed. The difference between them should be within a certain range controlled by ϵ and δ.</a:t>
            </a:r>
            <a:endParaRPr sz="1050">
              <a:solidFill>
                <a:schemeClr val="tx2"/>
              </a:solidFill>
              <a:latin typeface="Calibri"/>
              <a:ea typeface="Calibri"/>
              <a:cs typeface="Calibri"/>
              <a:sym typeface="Calibri"/>
            </a:endParaRPr>
          </a:p>
        </p:txBody>
      </p:sp>
    </p:spTree>
    <p:extLst>
      <p:ext uri="{BB962C8B-B14F-4D97-AF65-F5344CB8AC3E}">
        <p14:creationId xmlns:p14="http://schemas.microsoft.com/office/powerpoint/2010/main" val="197091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3" name="Rectangle 52">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737" y="1802941"/>
            <a:ext cx="8855207" cy="28807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0" name="Google Shape;91;p15">
            <a:extLst>
              <a:ext uri="{FF2B5EF4-FFF2-40B4-BE49-F238E27FC236}">
                <a16:creationId xmlns:a16="http://schemas.microsoft.com/office/drawing/2014/main" id="{B598F386-A9A7-4B66-D495-E1FF7F50B97C}"/>
              </a:ext>
            </a:extLst>
          </p:cNvPr>
          <p:cNvSpPr txBox="1">
            <a:spLocks noGrp="1"/>
          </p:cNvSpPr>
          <p:nvPr>
            <p:ph type="title"/>
          </p:nvPr>
        </p:nvSpPr>
        <p:spPr>
          <a:xfrm>
            <a:off x="311700" y="1148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a:solidFill>
                  <a:schemeClr val="tx2"/>
                </a:solidFill>
              </a:rPr>
              <a:t>Methodology</a:t>
            </a:r>
            <a:endParaRPr sz="2100">
              <a:solidFill>
                <a:schemeClr val="tx2"/>
              </a:solidFill>
            </a:endParaRPr>
          </a:p>
        </p:txBody>
      </p:sp>
      <p:sp>
        <p:nvSpPr>
          <p:cNvPr id="21" name="Google Shape;92;p15">
            <a:extLst>
              <a:ext uri="{FF2B5EF4-FFF2-40B4-BE49-F238E27FC236}">
                <a16:creationId xmlns:a16="http://schemas.microsoft.com/office/drawing/2014/main" id="{7A7F3282-756C-0441-A020-8A143990CD75}"/>
              </a:ext>
            </a:extLst>
          </p:cNvPr>
          <p:cNvSpPr txBox="1"/>
          <p:nvPr/>
        </p:nvSpPr>
        <p:spPr>
          <a:xfrm>
            <a:off x="311700" y="687550"/>
            <a:ext cx="852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tx2"/>
                </a:solidFill>
                <a:latin typeface="Calibri"/>
                <a:ea typeface="Calibri"/>
                <a:cs typeface="Calibri"/>
                <a:sym typeface="Calibri"/>
              </a:rPr>
              <a:t>Step 1: Adding Perturbation on Loss Function to hide the real gradient residual and provide the certified unlearning</a:t>
            </a:r>
            <a:endParaRPr>
              <a:solidFill>
                <a:schemeClr val="tx2"/>
              </a:solidFill>
              <a:latin typeface="Calibri"/>
              <a:ea typeface="Calibri"/>
              <a:cs typeface="Calibri"/>
              <a:sym typeface="Calibri"/>
            </a:endParaRPr>
          </a:p>
          <a:p>
            <a:pPr marL="0" lvl="0" indent="0" algn="l" rtl="0">
              <a:spcBef>
                <a:spcPts val="0"/>
              </a:spcBef>
              <a:spcAft>
                <a:spcPts val="0"/>
              </a:spcAft>
              <a:buNone/>
            </a:pPr>
            <a:r>
              <a:rPr lang="en">
                <a:solidFill>
                  <a:schemeClr val="tx2"/>
                </a:solidFill>
                <a:latin typeface="Calibri"/>
                <a:ea typeface="Calibri"/>
                <a:cs typeface="Calibri"/>
                <a:sym typeface="Calibri"/>
              </a:rPr>
              <a:t>guarantee</a:t>
            </a:r>
            <a:endParaRPr>
              <a:solidFill>
                <a:schemeClr val="tx2"/>
              </a:solidFill>
              <a:latin typeface="Calibri"/>
              <a:ea typeface="Calibri"/>
              <a:cs typeface="Calibri"/>
              <a:sym typeface="Calibri"/>
            </a:endParaRPr>
          </a:p>
        </p:txBody>
      </p:sp>
      <p:pic>
        <p:nvPicPr>
          <p:cNvPr id="22" name="Google Shape;93;p15">
            <a:extLst>
              <a:ext uri="{FF2B5EF4-FFF2-40B4-BE49-F238E27FC236}">
                <a16:creationId xmlns:a16="http://schemas.microsoft.com/office/drawing/2014/main" id="{527A93AB-604D-5474-1821-213DEE6CECED}"/>
              </a:ext>
            </a:extLst>
          </p:cNvPr>
          <p:cNvPicPr preferRelativeResize="0"/>
          <p:nvPr/>
        </p:nvPicPr>
        <p:blipFill>
          <a:blip r:embed="rId2">
            <a:alphaModFix/>
          </a:blip>
          <a:stretch>
            <a:fillRect/>
          </a:stretch>
        </p:blipFill>
        <p:spPr>
          <a:xfrm>
            <a:off x="3434113" y="1017000"/>
            <a:ext cx="2275775" cy="900200"/>
          </a:xfrm>
          <a:prstGeom prst="rect">
            <a:avLst/>
          </a:prstGeom>
          <a:noFill/>
          <a:ln>
            <a:noFill/>
          </a:ln>
        </p:spPr>
      </p:pic>
      <p:sp>
        <p:nvSpPr>
          <p:cNvPr id="23" name="Google Shape;94;p15">
            <a:extLst>
              <a:ext uri="{FF2B5EF4-FFF2-40B4-BE49-F238E27FC236}">
                <a16:creationId xmlns:a16="http://schemas.microsoft.com/office/drawing/2014/main" id="{B97F3A88-F9CF-2DE2-CF6B-4F3A42F2B21A}"/>
              </a:ext>
            </a:extLst>
          </p:cNvPr>
          <p:cNvSpPr txBox="1"/>
          <p:nvPr/>
        </p:nvSpPr>
        <p:spPr>
          <a:xfrm>
            <a:off x="6423600" y="1205500"/>
            <a:ext cx="2408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latin typeface="Calibri"/>
                <a:ea typeface="Calibri"/>
                <a:cs typeface="Calibri"/>
                <a:sym typeface="Calibri"/>
              </a:rPr>
              <a:t>𝑏 is drawn randomly from the Gaussian distribution N(0, 𝜎2).</a:t>
            </a:r>
            <a:endParaRPr sz="1100">
              <a:solidFill>
                <a:schemeClr val="tx2"/>
              </a:solidFill>
              <a:latin typeface="Calibri"/>
              <a:ea typeface="Calibri"/>
              <a:cs typeface="Calibri"/>
              <a:sym typeface="Calibri"/>
            </a:endParaRPr>
          </a:p>
        </p:txBody>
      </p:sp>
      <p:pic>
        <p:nvPicPr>
          <p:cNvPr id="24" name="Google Shape;95;p15">
            <a:extLst>
              <a:ext uri="{FF2B5EF4-FFF2-40B4-BE49-F238E27FC236}">
                <a16:creationId xmlns:a16="http://schemas.microsoft.com/office/drawing/2014/main" id="{5FCBB718-640B-6AEF-BD57-4C3B9BDCD938}"/>
              </a:ext>
            </a:extLst>
          </p:cNvPr>
          <p:cNvPicPr preferRelativeResize="0"/>
          <p:nvPr/>
        </p:nvPicPr>
        <p:blipFill>
          <a:blip r:embed="rId3">
            <a:alphaModFix/>
          </a:blip>
          <a:stretch>
            <a:fillRect/>
          </a:stretch>
        </p:blipFill>
        <p:spPr>
          <a:xfrm>
            <a:off x="413838" y="2169425"/>
            <a:ext cx="2059715" cy="615600"/>
          </a:xfrm>
          <a:prstGeom prst="rect">
            <a:avLst/>
          </a:prstGeom>
          <a:noFill/>
          <a:ln>
            <a:noFill/>
          </a:ln>
        </p:spPr>
      </p:pic>
      <p:sp>
        <p:nvSpPr>
          <p:cNvPr id="25" name="Google Shape;96;p15">
            <a:extLst>
              <a:ext uri="{FF2B5EF4-FFF2-40B4-BE49-F238E27FC236}">
                <a16:creationId xmlns:a16="http://schemas.microsoft.com/office/drawing/2014/main" id="{DFCBAED6-E627-5C0F-697E-DA4D65105DBB}"/>
              </a:ext>
            </a:extLst>
          </p:cNvPr>
          <p:cNvSpPr txBox="1"/>
          <p:nvPr/>
        </p:nvSpPr>
        <p:spPr>
          <a:xfrm>
            <a:off x="311700" y="1728700"/>
            <a:ext cx="216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tx2"/>
                </a:solidFill>
                <a:latin typeface="Calibri"/>
                <a:ea typeface="Calibri"/>
                <a:cs typeface="Calibri"/>
                <a:sym typeface="Calibri"/>
              </a:rPr>
              <a:t>Step 2: Influence Analysis </a:t>
            </a:r>
            <a:endParaRPr>
              <a:solidFill>
                <a:schemeClr val="tx2"/>
              </a:solidFill>
              <a:latin typeface="Calibri"/>
              <a:ea typeface="Calibri"/>
              <a:cs typeface="Calibri"/>
              <a:sym typeface="Calibri"/>
            </a:endParaRPr>
          </a:p>
        </p:txBody>
      </p:sp>
      <p:sp>
        <p:nvSpPr>
          <p:cNvPr id="26" name="Google Shape;97;p15">
            <a:extLst>
              <a:ext uri="{FF2B5EF4-FFF2-40B4-BE49-F238E27FC236}">
                <a16:creationId xmlns:a16="http://schemas.microsoft.com/office/drawing/2014/main" id="{E325C722-D0E2-0927-B0B3-6CA9D661513E}"/>
              </a:ext>
            </a:extLst>
          </p:cNvPr>
          <p:cNvSpPr txBox="1"/>
          <p:nvPr/>
        </p:nvSpPr>
        <p:spPr>
          <a:xfrm>
            <a:off x="2473500" y="2082425"/>
            <a:ext cx="3003000" cy="88175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100">
                <a:solidFill>
                  <a:schemeClr val="tx2"/>
                </a:solidFill>
                <a:latin typeface="Calibri"/>
                <a:ea typeface="Calibri"/>
                <a:cs typeface="Calibri"/>
                <a:sym typeface="Calibri"/>
              </a:rPr>
              <a:t>𝜃</a:t>
            </a:r>
            <a:r>
              <a:rPr lang="en" sz="1100" baseline="-25000">
                <a:solidFill>
                  <a:schemeClr val="tx2"/>
                </a:solidFill>
                <a:latin typeface="Calibri"/>
                <a:ea typeface="Calibri"/>
                <a:cs typeface="Calibri"/>
                <a:sym typeface="Calibri"/>
              </a:rPr>
              <a:t>UL</a:t>
            </a:r>
            <a:r>
              <a:rPr lang="en" sz="1100">
                <a:solidFill>
                  <a:schemeClr val="tx2"/>
                </a:solidFill>
                <a:latin typeface="Calibri"/>
                <a:ea typeface="Calibri"/>
                <a:cs typeface="Calibri"/>
                <a:sym typeface="Calibri"/>
              </a:rPr>
              <a:t> - Unlearned Model, 𝜃</a:t>
            </a:r>
            <a:r>
              <a:rPr lang="en" sz="1100" baseline="-25000">
                <a:solidFill>
                  <a:schemeClr val="tx2"/>
                </a:solidFill>
                <a:latin typeface="Calibri"/>
                <a:ea typeface="Calibri"/>
                <a:cs typeface="Calibri"/>
                <a:sym typeface="Calibri"/>
              </a:rPr>
              <a:t>OR</a:t>
            </a:r>
            <a:r>
              <a:rPr lang="en" sz="1100">
                <a:solidFill>
                  <a:schemeClr val="tx2"/>
                </a:solidFill>
                <a:latin typeface="Calibri"/>
                <a:ea typeface="Calibri"/>
                <a:cs typeface="Calibri"/>
                <a:sym typeface="Calibri"/>
              </a:rPr>
              <a:t> - Original Model</a:t>
            </a:r>
            <a:endParaRPr sz="1100">
              <a:solidFill>
                <a:schemeClr val="tx2"/>
              </a:solidFill>
              <a:latin typeface="Calibri"/>
              <a:ea typeface="Calibri"/>
              <a:cs typeface="Calibri"/>
              <a:sym typeface="Calibri"/>
            </a:endParaRPr>
          </a:p>
          <a:p>
            <a:pPr marL="0" lvl="0" indent="0" algn="just" rtl="0">
              <a:lnSpc>
                <a:spcPct val="115000"/>
              </a:lnSpc>
              <a:spcBef>
                <a:spcPts val="1200"/>
              </a:spcBef>
              <a:spcAft>
                <a:spcPts val="1200"/>
              </a:spcAft>
              <a:buClr>
                <a:schemeClr val="dk1"/>
              </a:buClr>
              <a:buSzPts val="1100"/>
              <a:buFont typeface="Arial"/>
              <a:buNone/>
            </a:pPr>
            <a:r>
              <a:rPr lang="en" sz="1100">
                <a:solidFill>
                  <a:schemeClr val="tx2"/>
                </a:solidFill>
                <a:latin typeface="Calibri"/>
                <a:ea typeface="Calibri"/>
                <a:cs typeface="Calibri"/>
                <a:sym typeface="Calibri"/>
              </a:rPr>
              <a:t>𝜃</a:t>
            </a:r>
            <a:r>
              <a:rPr lang="en" sz="1100" baseline="-25000">
                <a:solidFill>
                  <a:schemeClr val="tx2"/>
                </a:solidFill>
                <a:latin typeface="Calibri"/>
                <a:ea typeface="Calibri"/>
                <a:cs typeface="Calibri"/>
                <a:sym typeface="Calibri"/>
              </a:rPr>
              <a:t>RE</a:t>
            </a:r>
            <a:r>
              <a:rPr lang="en" sz="1100">
                <a:solidFill>
                  <a:schemeClr val="tx2"/>
                </a:solidFill>
                <a:latin typeface="Calibri"/>
                <a:ea typeface="Calibri"/>
                <a:cs typeface="Calibri"/>
                <a:sym typeface="Calibri"/>
              </a:rPr>
              <a:t> - Re-Trained Model, IE</a:t>
            </a:r>
            <a:r>
              <a:rPr lang="en" sz="1100" baseline="-25000">
                <a:solidFill>
                  <a:schemeClr val="tx2"/>
                </a:solidFill>
                <a:latin typeface="Calibri"/>
                <a:ea typeface="Calibri"/>
                <a:cs typeface="Calibri"/>
                <a:sym typeface="Calibri"/>
              </a:rPr>
              <a:t>UL</a:t>
            </a:r>
            <a:r>
              <a:rPr lang="en" sz="1100">
                <a:solidFill>
                  <a:schemeClr val="tx2"/>
                </a:solidFill>
                <a:latin typeface="Calibri"/>
                <a:ea typeface="Calibri"/>
                <a:cs typeface="Calibri"/>
                <a:sym typeface="Calibri"/>
              </a:rPr>
              <a:t> - Closed form Update</a:t>
            </a:r>
            <a:endParaRPr sz="1100">
              <a:solidFill>
                <a:schemeClr val="tx2"/>
              </a:solidFill>
              <a:latin typeface="Calibri"/>
              <a:ea typeface="Calibri"/>
              <a:cs typeface="Calibri"/>
              <a:sym typeface="Calibri"/>
            </a:endParaRPr>
          </a:p>
        </p:txBody>
      </p:sp>
      <p:sp>
        <p:nvSpPr>
          <p:cNvPr id="27" name="Google Shape;98;p15">
            <a:extLst>
              <a:ext uri="{FF2B5EF4-FFF2-40B4-BE49-F238E27FC236}">
                <a16:creationId xmlns:a16="http://schemas.microsoft.com/office/drawing/2014/main" id="{79EB24E4-1739-26A9-3362-E949F1707FDB}"/>
              </a:ext>
            </a:extLst>
          </p:cNvPr>
          <p:cNvSpPr txBox="1"/>
          <p:nvPr/>
        </p:nvSpPr>
        <p:spPr>
          <a:xfrm>
            <a:off x="311700" y="2872025"/>
            <a:ext cx="22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tx2"/>
                </a:solidFill>
                <a:latin typeface="Calibri"/>
                <a:ea typeface="Calibri"/>
                <a:cs typeface="Calibri"/>
                <a:sym typeface="Calibri"/>
              </a:rPr>
              <a:t>Standard Influence function</a:t>
            </a:r>
            <a:endParaRPr>
              <a:solidFill>
                <a:schemeClr val="tx2"/>
              </a:solidFill>
              <a:latin typeface="Calibri"/>
              <a:ea typeface="Calibri"/>
              <a:cs typeface="Calibri"/>
              <a:sym typeface="Calibri"/>
            </a:endParaRPr>
          </a:p>
        </p:txBody>
      </p:sp>
      <p:pic>
        <p:nvPicPr>
          <p:cNvPr id="28" name="Google Shape;99;p15">
            <a:extLst>
              <a:ext uri="{FF2B5EF4-FFF2-40B4-BE49-F238E27FC236}">
                <a16:creationId xmlns:a16="http://schemas.microsoft.com/office/drawing/2014/main" id="{6FDE1340-C748-07BE-F9C4-CCD1661831C4}"/>
              </a:ext>
            </a:extLst>
          </p:cNvPr>
          <p:cNvPicPr preferRelativeResize="0"/>
          <p:nvPr/>
        </p:nvPicPr>
        <p:blipFill>
          <a:blip r:embed="rId4">
            <a:alphaModFix/>
          </a:blip>
          <a:stretch>
            <a:fillRect/>
          </a:stretch>
        </p:blipFill>
        <p:spPr>
          <a:xfrm>
            <a:off x="311700" y="3272225"/>
            <a:ext cx="3003000" cy="599389"/>
          </a:xfrm>
          <a:prstGeom prst="rect">
            <a:avLst/>
          </a:prstGeom>
          <a:noFill/>
          <a:ln>
            <a:noFill/>
          </a:ln>
        </p:spPr>
      </p:pic>
      <p:sp>
        <p:nvSpPr>
          <p:cNvPr id="29" name="Google Shape;100;p15">
            <a:extLst>
              <a:ext uri="{FF2B5EF4-FFF2-40B4-BE49-F238E27FC236}">
                <a16:creationId xmlns:a16="http://schemas.microsoft.com/office/drawing/2014/main" id="{B7EC2A52-8B82-D3D8-1628-B350A0D4FF39}"/>
              </a:ext>
            </a:extLst>
          </p:cNvPr>
          <p:cNvSpPr txBox="1"/>
          <p:nvPr/>
        </p:nvSpPr>
        <p:spPr>
          <a:xfrm>
            <a:off x="4572000" y="3310325"/>
            <a:ext cx="3699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tx2"/>
                </a:solidFill>
                <a:latin typeface="Calibri"/>
                <a:ea typeface="Calibri"/>
                <a:cs typeface="Calibri"/>
                <a:sym typeface="Calibri"/>
              </a:rPr>
              <a:t>It computes the parameters after the removal of 𝑧 by upweighting 𝑧 on the parameters with some small 𝜁</a:t>
            </a:r>
            <a:endParaRPr sz="1200">
              <a:solidFill>
                <a:schemeClr val="tx2"/>
              </a:solidFill>
            </a:endParaRPr>
          </a:p>
        </p:txBody>
      </p:sp>
      <p:cxnSp>
        <p:nvCxnSpPr>
          <p:cNvPr id="30" name="Google Shape;101;p15">
            <a:extLst>
              <a:ext uri="{FF2B5EF4-FFF2-40B4-BE49-F238E27FC236}">
                <a16:creationId xmlns:a16="http://schemas.microsoft.com/office/drawing/2014/main" id="{F5A9B340-9BB8-62F1-D4CC-4E7881F24192}"/>
              </a:ext>
            </a:extLst>
          </p:cNvPr>
          <p:cNvCxnSpPr>
            <a:stCxn id="28" idx="3"/>
            <a:endCxn id="29" idx="1"/>
          </p:cNvCxnSpPr>
          <p:nvPr/>
        </p:nvCxnSpPr>
        <p:spPr>
          <a:xfrm>
            <a:off x="3314700" y="3571920"/>
            <a:ext cx="1257300" cy="15600"/>
          </a:xfrm>
          <a:prstGeom prst="straightConnector1">
            <a:avLst/>
          </a:prstGeom>
          <a:noFill/>
          <a:ln w="9525" cap="flat" cmpd="sng">
            <a:solidFill>
              <a:schemeClr val="dk2"/>
            </a:solidFill>
            <a:prstDash val="solid"/>
            <a:round/>
            <a:headEnd type="none" w="med" len="med"/>
            <a:tailEnd type="triangle" w="med" len="med"/>
          </a:ln>
        </p:spPr>
      </p:cxnSp>
      <p:sp>
        <p:nvSpPr>
          <p:cNvPr id="31" name="Google Shape;102;p15">
            <a:extLst>
              <a:ext uri="{FF2B5EF4-FFF2-40B4-BE49-F238E27FC236}">
                <a16:creationId xmlns:a16="http://schemas.microsoft.com/office/drawing/2014/main" id="{5431955A-C6A0-B6D8-8B20-422B91A281E3}"/>
              </a:ext>
            </a:extLst>
          </p:cNvPr>
          <p:cNvSpPr txBox="1"/>
          <p:nvPr/>
        </p:nvSpPr>
        <p:spPr>
          <a:xfrm>
            <a:off x="413850" y="3871625"/>
            <a:ext cx="8389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2"/>
                </a:solidFill>
                <a:latin typeface="Calibri"/>
                <a:ea typeface="Calibri"/>
                <a:cs typeface="Calibri"/>
                <a:sym typeface="Calibri"/>
              </a:rPr>
              <a:t>However, most of the existing influence functions cannot be directly applied to the GNN setting, as removing one edge e(vi,vj) from the graph can affect not only the prediction of vi and vj but also those of neighboring nodes of viand vj, due to the aggregation function of GNN models.</a:t>
            </a:r>
            <a:endParaRPr dirty="0">
              <a:solidFill>
                <a:schemeClr val="tx2"/>
              </a:solidFill>
              <a:latin typeface="Calibri"/>
              <a:ea typeface="Calibri"/>
              <a:cs typeface="Calibri"/>
              <a:sym typeface="Calibri"/>
            </a:endParaRPr>
          </a:p>
        </p:txBody>
      </p:sp>
    </p:spTree>
    <p:extLst>
      <p:ext uri="{BB962C8B-B14F-4D97-AF65-F5344CB8AC3E}">
        <p14:creationId xmlns:p14="http://schemas.microsoft.com/office/powerpoint/2010/main" val="98369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3" name="Rectangle 52">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737" y="1802941"/>
            <a:ext cx="8855207" cy="28807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4" name="Google Shape;107;p16">
            <a:extLst>
              <a:ext uri="{FF2B5EF4-FFF2-40B4-BE49-F238E27FC236}">
                <a16:creationId xmlns:a16="http://schemas.microsoft.com/office/drawing/2014/main" id="{A15A692C-FFBD-0FED-304D-1DAB84CB311F}"/>
              </a:ext>
            </a:extLst>
          </p:cNvPr>
          <p:cNvSpPr txBox="1">
            <a:spLocks noGrp="1"/>
          </p:cNvSpPr>
          <p:nvPr>
            <p:ph type="title"/>
          </p:nvPr>
        </p:nvSpPr>
        <p:spPr>
          <a:xfrm>
            <a:off x="311700" y="1148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a:solidFill>
                  <a:schemeClr val="tx2"/>
                </a:solidFill>
              </a:rPr>
              <a:t>Methodology</a:t>
            </a:r>
            <a:endParaRPr sz="2100">
              <a:solidFill>
                <a:schemeClr val="tx2"/>
              </a:solidFill>
            </a:endParaRPr>
          </a:p>
        </p:txBody>
      </p:sp>
      <p:pic>
        <p:nvPicPr>
          <p:cNvPr id="5" name="Google Shape;108;p16">
            <a:extLst>
              <a:ext uri="{FF2B5EF4-FFF2-40B4-BE49-F238E27FC236}">
                <a16:creationId xmlns:a16="http://schemas.microsoft.com/office/drawing/2014/main" id="{AC805210-E321-D71A-DA73-30CC699F6AD5}"/>
              </a:ext>
            </a:extLst>
          </p:cNvPr>
          <p:cNvPicPr preferRelativeResize="0"/>
          <p:nvPr/>
        </p:nvPicPr>
        <p:blipFill>
          <a:blip r:embed="rId2">
            <a:alphaModFix/>
          </a:blip>
          <a:stretch>
            <a:fillRect/>
          </a:stretch>
        </p:blipFill>
        <p:spPr>
          <a:xfrm>
            <a:off x="2644312" y="1549450"/>
            <a:ext cx="3855376" cy="970475"/>
          </a:xfrm>
          <a:prstGeom prst="rect">
            <a:avLst/>
          </a:prstGeom>
          <a:noFill/>
          <a:ln>
            <a:noFill/>
          </a:ln>
        </p:spPr>
      </p:pic>
      <p:sp>
        <p:nvSpPr>
          <p:cNvPr id="6" name="Google Shape;109;p16">
            <a:extLst>
              <a:ext uri="{FF2B5EF4-FFF2-40B4-BE49-F238E27FC236}">
                <a16:creationId xmlns:a16="http://schemas.microsoft.com/office/drawing/2014/main" id="{1710A958-19CC-9E95-E73D-27C156E50C7E}"/>
              </a:ext>
            </a:extLst>
          </p:cNvPr>
          <p:cNvSpPr txBox="1"/>
          <p:nvPr/>
        </p:nvSpPr>
        <p:spPr>
          <a:xfrm>
            <a:off x="311700" y="687550"/>
            <a:ext cx="8520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latin typeface="Calibri"/>
                <a:ea typeface="Calibri"/>
                <a:cs typeface="Calibri"/>
                <a:sym typeface="Calibri"/>
              </a:rPr>
              <a:t>To address this challenge, a new influence function for GNNs is introduced that take the neighborhood into consideration when estimating the influence of the neighborhood of removing an edge on model parameters.</a:t>
            </a:r>
            <a:endParaRPr sz="1100">
              <a:solidFill>
                <a:schemeClr val="tx2"/>
              </a:solidFill>
              <a:latin typeface="Calibri"/>
              <a:ea typeface="Calibri"/>
              <a:cs typeface="Calibri"/>
              <a:sym typeface="Calibri"/>
            </a:endParaRPr>
          </a:p>
        </p:txBody>
      </p:sp>
      <p:sp>
        <p:nvSpPr>
          <p:cNvPr id="7" name="Google Shape;110;p16">
            <a:extLst>
              <a:ext uri="{FF2B5EF4-FFF2-40B4-BE49-F238E27FC236}">
                <a16:creationId xmlns:a16="http://schemas.microsoft.com/office/drawing/2014/main" id="{CAF93C80-5212-F9E4-8E97-DD18F38B58B1}"/>
              </a:ext>
            </a:extLst>
          </p:cNvPr>
          <p:cNvSpPr txBox="1"/>
          <p:nvPr/>
        </p:nvSpPr>
        <p:spPr>
          <a:xfrm>
            <a:off x="311700" y="2519925"/>
            <a:ext cx="8520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rPr>
              <a:t>Following the above reasoning, instead of solving the equation, the optimization problem as a closed-form update on the original model 𝜃˜</a:t>
            </a:r>
            <a:r>
              <a:rPr lang="en" sz="1100" baseline="-25000">
                <a:solidFill>
                  <a:schemeClr val="tx2"/>
                </a:solidFill>
              </a:rPr>
              <a:t>OR</a:t>
            </a:r>
            <a:r>
              <a:rPr lang="en" sz="1100">
                <a:solidFill>
                  <a:schemeClr val="tx2"/>
                </a:solidFill>
              </a:rPr>
              <a:t> with the noisy loss function is formulated as follows:</a:t>
            </a:r>
            <a:endParaRPr sz="1100">
              <a:solidFill>
                <a:schemeClr val="tx2"/>
              </a:solidFill>
            </a:endParaRPr>
          </a:p>
        </p:txBody>
      </p:sp>
      <p:pic>
        <p:nvPicPr>
          <p:cNvPr id="8" name="Google Shape;111;p16">
            <a:extLst>
              <a:ext uri="{FF2B5EF4-FFF2-40B4-BE49-F238E27FC236}">
                <a16:creationId xmlns:a16="http://schemas.microsoft.com/office/drawing/2014/main" id="{C11E39DF-A3B9-B0E6-D7B0-D15F38DA116F}"/>
              </a:ext>
            </a:extLst>
          </p:cNvPr>
          <p:cNvPicPr preferRelativeResize="0"/>
          <p:nvPr/>
        </p:nvPicPr>
        <p:blipFill>
          <a:blip r:embed="rId3">
            <a:alphaModFix/>
          </a:blip>
          <a:stretch>
            <a:fillRect/>
          </a:stretch>
        </p:blipFill>
        <p:spPr>
          <a:xfrm>
            <a:off x="311698" y="3043125"/>
            <a:ext cx="2007725" cy="706725"/>
          </a:xfrm>
          <a:prstGeom prst="rect">
            <a:avLst/>
          </a:prstGeom>
          <a:noFill/>
          <a:ln>
            <a:noFill/>
          </a:ln>
        </p:spPr>
      </p:pic>
      <p:pic>
        <p:nvPicPr>
          <p:cNvPr id="9" name="Google Shape;112;p16">
            <a:extLst>
              <a:ext uri="{FF2B5EF4-FFF2-40B4-BE49-F238E27FC236}">
                <a16:creationId xmlns:a16="http://schemas.microsoft.com/office/drawing/2014/main" id="{07CF37AC-70DE-577C-5B29-B7D628297F45}"/>
              </a:ext>
            </a:extLst>
          </p:cNvPr>
          <p:cNvPicPr preferRelativeResize="0"/>
          <p:nvPr/>
        </p:nvPicPr>
        <p:blipFill>
          <a:blip r:embed="rId4">
            <a:alphaModFix/>
          </a:blip>
          <a:stretch>
            <a:fillRect/>
          </a:stretch>
        </p:blipFill>
        <p:spPr>
          <a:xfrm>
            <a:off x="4508748" y="3043125"/>
            <a:ext cx="4323556" cy="1795575"/>
          </a:xfrm>
          <a:prstGeom prst="rect">
            <a:avLst/>
          </a:prstGeom>
          <a:noFill/>
          <a:ln>
            <a:noFill/>
          </a:ln>
        </p:spPr>
      </p:pic>
      <p:sp>
        <p:nvSpPr>
          <p:cNvPr id="10" name="Google Shape;113;p16">
            <a:extLst>
              <a:ext uri="{FF2B5EF4-FFF2-40B4-BE49-F238E27FC236}">
                <a16:creationId xmlns:a16="http://schemas.microsoft.com/office/drawing/2014/main" id="{494E39DC-E2D7-A4ED-B4B1-966AEE0348F2}"/>
              </a:ext>
            </a:extLst>
          </p:cNvPr>
          <p:cNvSpPr txBox="1"/>
          <p:nvPr/>
        </p:nvSpPr>
        <p:spPr>
          <a:xfrm>
            <a:off x="311700" y="3749850"/>
            <a:ext cx="3855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tx2"/>
                </a:solidFill>
                <a:latin typeface="Calibri"/>
                <a:ea typeface="Calibri"/>
                <a:cs typeface="Calibri"/>
                <a:sym typeface="Calibri"/>
              </a:rPr>
              <a:t>𝐼</a:t>
            </a:r>
            <a:r>
              <a:rPr lang="en" sz="1100" baseline="-25000">
                <a:solidFill>
                  <a:schemeClr val="tx2"/>
                </a:solidFill>
                <a:latin typeface="Calibri"/>
                <a:ea typeface="Calibri"/>
                <a:cs typeface="Calibri"/>
                <a:sym typeface="Calibri"/>
              </a:rPr>
              <a:t>EUL</a:t>
            </a:r>
            <a:r>
              <a:rPr lang="en" sz="1100">
                <a:solidFill>
                  <a:schemeClr val="tx2"/>
                </a:solidFill>
                <a:latin typeface="Calibri"/>
                <a:ea typeface="Calibri"/>
                <a:cs typeface="Calibri"/>
                <a:sym typeface="Calibri"/>
              </a:rPr>
              <a:t> is the influence of 𝐸</a:t>
            </a:r>
            <a:r>
              <a:rPr lang="en" sz="1100" baseline="-25000">
                <a:solidFill>
                  <a:schemeClr val="tx2"/>
                </a:solidFill>
                <a:latin typeface="Calibri"/>
                <a:ea typeface="Calibri"/>
                <a:cs typeface="Calibri"/>
                <a:sym typeface="Calibri"/>
              </a:rPr>
              <a:t>UL</a:t>
            </a:r>
            <a:r>
              <a:rPr lang="en" sz="1100">
                <a:solidFill>
                  <a:schemeClr val="tx2"/>
                </a:solidFill>
                <a:latin typeface="Calibri"/>
                <a:ea typeface="Calibri"/>
                <a:cs typeface="Calibri"/>
                <a:sym typeface="Calibri"/>
              </a:rPr>
              <a:t> on the target model with noisy loss</a:t>
            </a:r>
            <a:endParaRPr sz="1100">
              <a:solidFill>
                <a:schemeClr val="tx2"/>
              </a:solidFill>
              <a:latin typeface="Calibri"/>
              <a:ea typeface="Calibri"/>
              <a:cs typeface="Calibri"/>
              <a:sym typeface="Calibri"/>
            </a:endParaRPr>
          </a:p>
        </p:txBody>
      </p:sp>
    </p:spTree>
    <p:extLst>
      <p:ext uri="{BB962C8B-B14F-4D97-AF65-F5344CB8AC3E}">
        <p14:creationId xmlns:p14="http://schemas.microsoft.com/office/powerpoint/2010/main" val="199170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3" name="Rectangle 52">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737" y="1802941"/>
            <a:ext cx="8855207" cy="28807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pic>
        <p:nvPicPr>
          <p:cNvPr id="16" name="Google Shape;118;p17">
            <a:extLst>
              <a:ext uri="{FF2B5EF4-FFF2-40B4-BE49-F238E27FC236}">
                <a16:creationId xmlns:a16="http://schemas.microsoft.com/office/drawing/2014/main" id="{4A0E77CE-7E62-D284-08FF-9D5CA9C566F3}"/>
              </a:ext>
            </a:extLst>
          </p:cNvPr>
          <p:cNvPicPr preferRelativeResize="0"/>
          <p:nvPr/>
        </p:nvPicPr>
        <p:blipFill>
          <a:blip r:embed="rId2">
            <a:alphaModFix/>
          </a:blip>
          <a:stretch>
            <a:fillRect/>
          </a:stretch>
        </p:blipFill>
        <p:spPr>
          <a:xfrm>
            <a:off x="1790500" y="2971950"/>
            <a:ext cx="5562976" cy="1235296"/>
          </a:xfrm>
          <a:prstGeom prst="rect">
            <a:avLst/>
          </a:prstGeom>
          <a:noFill/>
          <a:ln>
            <a:noFill/>
          </a:ln>
        </p:spPr>
      </p:pic>
      <p:sp>
        <p:nvSpPr>
          <p:cNvPr id="17" name="Google Shape;119;p17">
            <a:extLst>
              <a:ext uri="{FF2B5EF4-FFF2-40B4-BE49-F238E27FC236}">
                <a16:creationId xmlns:a16="http://schemas.microsoft.com/office/drawing/2014/main" id="{3B3896EE-8180-31E3-465F-A39D59F9AF2F}"/>
              </a:ext>
            </a:extLst>
          </p:cNvPr>
          <p:cNvSpPr txBox="1"/>
          <p:nvPr/>
        </p:nvSpPr>
        <p:spPr>
          <a:xfrm>
            <a:off x="311700" y="2571750"/>
            <a:ext cx="422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tx2"/>
                </a:solidFill>
                <a:latin typeface="Calibri"/>
                <a:ea typeface="Calibri"/>
                <a:cs typeface="Calibri"/>
                <a:sym typeface="Calibri"/>
              </a:rPr>
              <a:t>(𝜖, 𝛿)-approximation guarantee for AL</a:t>
            </a:r>
            <a:endParaRPr>
              <a:solidFill>
                <a:schemeClr val="tx2"/>
              </a:solidFill>
              <a:latin typeface="Calibri"/>
              <a:ea typeface="Calibri"/>
              <a:cs typeface="Calibri"/>
              <a:sym typeface="Calibri"/>
            </a:endParaRPr>
          </a:p>
        </p:txBody>
      </p:sp>
      <p:sp>
        <p:nvSpPr>
          <p:cNvPr id="18" name="Google Shape;120;p17">
            <a:extLst>
              <a:ext uri="{FF2B5EF4-FFF2-40B4-BE49-F238E27FC236}">
                <a16:creationId xmlns:a16="http://schemas.microsoft.com/office/drawing/2014/main" id="{256645A6-76E2-D0B0-D757-B476FA0AD551}"/>
              </a:ext>
            </a:extLst>
          </p:cNvPr>
          <p:cNvSpPr txBox="1">
            <a:spLocks noGrp="1"/>
          </p:cNvSpPr>
          <p:nvPr>
            <p:ph type="title"/>
          </p:nvPr>
        </p:nvSpPr>
        <p:spPr>
          <a:xfrm>
            <a:off x="311700" y="1075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a:solidFill>
                  <a:schemeClr val="tx2"/>
                </a:solidFill>
              </a:rPr>
              <a:t>Methodology</a:t>
            </a:r>
            <a:endParaRPr sz="2100">
              <a:solidFill>
                <a:schemeClr val="tx2"/>
              </a:solidFill>
            </a:endParaRPr>
          </a:p>
        </p:txBody>
      </p:sp>
      <p:sp>
        <p:nvSpPr>
          <p:cNvPr id="19" name="Google Shape;121;p17">
            <a:extLst>
              <a:ext uri="{FF2B5EF4-FFF2-40B4-BE49-F238E27FC236}">
                <a16:creationId xmlns:a16="http://schemas.microsoft.com/office/drawing/2014/main" id="{97632EA6-2D64-4E50-E14F-341E1D97E313}"/>
              </a:ext>
            </a:extLst>
          </p:cNvPr>
          <p:cNvSpPr txBox="1"/>
          <p:nvPr/>
        </p:nvSpPr>
        <p:spPr>
          <a:xfrm>
            <a:off x="311700" y="680200"/>
            <a:ext cx="8520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tx2"/>
                </a:solidFill>
                <a:latin typeface="Calibri"/>
                <a:ea typeface="Calibri"/>
                <a:cs typeface="Calibri"/>
                <a:sym typeface="Calibri"/>
              </a:rPr>
              <a:t>Assumptions for the given GNN model and its loss function 𝐿:</a:t>
            </a:r>
            <a:endParaRPr sz="1200">
              <a:solidFill>
                <a:schemeClr val="tx2"/>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tx2"/>
                </a:solidFill>
                <a:latin typeface="Calibri"/>
                <a:ea typeface="Calibri"/>
                <a:cs typeface="Calibri"/>
                <a:sym typeface="Calibri"/>
              </a:rPr>
              <a:t>𝐿 is a strictly convex loss function that is twice differentiable; </a:t>
            </a:r>
            <a:endParaRPr sz="1200">
              <a:solidFill>
                <a:schemeClr val="tx2"/>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tx2"/>
                </a:solidFill>
                <a:latin typeface="Calibri"/>
                <a:ea typeface="Calibri"/>
                <a:cs typeface="Calibri"/>
                <a:sym typeface="Calibri"/>
              </a:rPr>
              <a:t>||∇𝐿||</a:t>
            </a:r>
            <a:r>
              <a:rPr lang="en" sz="1200" baseline="-25000">
                <a:solidFill>
                  <a:schemeClr val="tx2"/>
                </a:solidFill>
                <a:latin typeface="Calibri"/>
                <a:ea typeface="Calibri"/>
                <a:cs typeface="Calibri"/>
                <a:sym typeface="Calibri"/>
              </a:rPr>
              <a:t>2</a:t>
            </a:r>
            <a:r>
              <a:rPr lang="en" sz="1200">
                <a:solidFill>
                  <a:schemeClr val="tx2"/>
                </a:solidFill>
                <a:latin typeface="Calibri"/>
                <a:ea typeface="Calibri"/>
                <a:cs typeface="Calibri"/>
                <a:sym typeface="Calibri"/>
              </a:rPr>
              <a:t> ≤ 𝑐1; </a:t>
            </a:r>
            <a:endParaRPr sz="1200">
              <a:solidFill>
                <a:schemeClr val="tx2"/>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tx2"/>
                </a:solidFill>
                <a:latin typeface="Calibri"/>
                <a:ea typeface="Calibri"/>
                <a:cs typeface="Calibri"/>
                <a:sym typeface="Calibri"/>
              </a:rPr>
              <a:t>∇2𝐿 is 𝛾1-Lipschitz; </a:t>
            </a:r>
            <a:endParaRPr sz="1200">
              <a:solidFill>
                <a:schemeClr val="tx2"/>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tx2"/>
                </a:solidFill>
                <a:latin typeface="Calibri"/>
                <a:ea typeface="Calibri"/>
                <a:cs typeface="Calibri"/>
                <a:sym typeface="Calibri"/>
              </a:rPr>
              <a:t>∇𝐿 is 𝛾2-Lipschitz; </a:t>
            </a:r>
            <a:endParaRPr sz="1200">
              <a:solidFill>
                <a:schemeClr val="tx2"/>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tx2"/>
                </a:solidFill>
                <a:latin typeface="Calibri"/>
                <a:ea typeface="Calibri"/>
                <a:cs typeface="Calibri"/>
                <a:sym typeface="Calibri"/>
              </a:rPr>
              <a:t>the node features 𝑥𝑣 is bounded: ||𝑥𝑣 ||</a:t>
            </a:r>
            <a:r>
              <a:rPr lang="en" sz="1200" baseline="-25000">
                <a:solidFill>
                  <a:schemeClr val="tx2"/>
                </a:solidFill>
                <a:latin typeface="Calibri"/>
                <a:ea typeface="Calibri"/>
                <a:cs typeface="Calibri"/>
                <a:sym typeface="Calibri"/>
              </a:rPr>
              <a:t>2</a:t>
            </a:r>
            <a:r>
              <a:rPr lang="en" sz="1200">
                <a:solidFill>
                  <a:schemeClr val="tx2"/>
                </a:solidFill>
                <a:latin typeface="Calibri"/>
                <a:ea typeface="Calibri"/>
                <a:cs typeface="Calibri"/>
                <a:sym typeface="Calibri"/>
              </a:rPr>
              <a:t> ≤ 1, ∀ 𝑣 ∈ 𝑉. </a:t>
            </a:r>
            <a:endParaRPr sz="1200">
              <a:solidFill>
                <a:schemeClr val="tx2"/>
              </a:solidFill>
              <a:latin typeface="Calibri"/>
              <a:ea typeface="Calibri"/>
              <a:cs typeface="Calibri"/>
              <a:sym typeface="Calibri"/>
            </a:endParaRPr>
          </a:p>
          <a:p>
            <a:pPr marL="0" lvl="0" indent="0" algn="l" rtl="0">
              <a:spcBef>
                <a:spcPts val="0"/>
              </a:spcBef>
              <a:spcAft>
                <a:spcPts val="0"/>
              </a:spcAft>
              <a:buNone/>
            </a:pPr>
            <a:r>
              <a:rPr lang="en" sz="1200">
                <a:solidFill>
                  <a:schemeClr val="tx2"/>
                </a:solidFill>
                <a:latin typeface="Calibri"/>
                <a:ea typeface="Calibri"/>
                <a:cs typeface="Calibri"/>
                <a:sym typeface="Calibri"/>
              </a:rPr>
              <a:t>Here 𝑐1, 𝛾1, 𝛾2 are positive constants.</a:t>
            </a:r>
            <a:endParaRPr sz="1200">
              <a:solidFill>
                <a:schemeClr val="tx2"/>
              </a:solidFill>
              <a:latin typeface="Calibri"/>
              <a:ea typeface="Calibri"/>
              <a:cs typeface="Calibri"/>
              <a:sym typeface="Calibri"/>
            </a:endParaRPr>
          </a:p>
          <a:p>
            <a:pPr marL="0" lvl="0" indent="0" algn="l" rtl="0">
              <a:spcBef>
                <a:spcPts val="0"/>
              </a:spcBef>
              <a:spcAft>
                <a:spcPts val="0"/>
              </a:spcAft>
              <a:buNone/>
            </a:pPr>
            <a:r>
              <a:rPr lang="en" sz="1200">
                <a:solidFill>
                  <a:schemeClr val="tx2"/>
                </a:solidFill>
                <a:latin typeface="Calibri"/>
                <a:ea typeface="Calibri"/>
                <a:cs typeface="Calibri"/>
                <a:sym typeface="Calibri"/>
              </a:rPr>
              <a:t>Although the theoretical analysis relies on the assumption of strictly convex loss function, our algorithmic techniques are generic and can be applied to various GNN models, including non-convex ones.</a:t>
            </a:r>
            <a:endParaRPr sz="1200">
              <a:solidFill>
                <a:schemeClr val="tx2"/>
              </a:solidFill>
              <a:latin typeface="Calibri"/>
              <a:ea typeface="Calibri"/>
              <a:cs typeface="Calibri"/>
              <a:sym typeface="Calibri"/>
            </a:endParaRPr>
          </a:p>
        </p:txBody>
      </p:sp>
      <p:sp>
        <p:nvSpPr>
          <p:cNvPr id="20" name="Google Shape;122;p17">
            <a:extLst>
              <a:ext uri="{FF2B5EF4-FFF2-40B4-BE49-F238E27FC236}">
                <a16:creationId xmlns:a16="http://schemas.microsoft.com/office/drawing/2014/main" id="{B4393B05-BAC3-71BE-4B1C-2695B170AC04}"/>
              </a:ext>
            </a:extLst>
          </p:cNvPr>
          <p:cNvSpPr txBox="1"/>
          <p:nvPr/>
        </p:nvSpPr>
        <p:spPr>
          <a:xfrm>
            <a:off x="311700" y="4207250"/>
            <a:ext cx="852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tx2"/>
                </a:solidFill>
                <a:latin typeface="Calibri"/>
                <a:ea typeface="Calibri"/>
                <a:cs typeface="Calibri"/>
                <a:sym typeface="Calibri"/>
              </a:rPr>
              <a:t>The theorem states that if the perturbation is performed according to the given distribution, then the A</a:t>
            </a:r>
            <a:r>
              <a:rPr lang="en" sz="1200" baseline="-25000">
                <a:solidFill>
                  <a:schemeClr val="tx2"/>
                </a:solidFill>
                <a:latin typeface="Calibri"/>
                <a:ea typeface="Calibri"/>
                <a:cs typeface="Calibri"/>
                <a:sym typeface="Calibri"/>
              </a:rPr>
              <a:t>UL </a:t>
            </a:r>
            <a:r>
              <a:rPr lang="en" sz="1200">
                <a:solidFill>
                  <a:schemeClr val="tx2"/>
                </a:solidFill>
                <a:latin typeface="Calibri"/>
                <a:ea typeface="Calibri"/>
                <a:cs typeface="Calibri"/>
                <a:sym typeface="Calibri"/>
              </a:rPr>
              <a:t>mechanism provides a guarantee of (𝜖, 𝛿)-approximation for the A</a:t>
            </a:r>
            <a:r>
              <a:rPr lang="en" sz="1200" baseline="-25000">
                <a:solidFill>
                  <a:schemeClr val="tx2"/>
                </a:solidFill>
                <a:latin typeface="Calibri"/>
                <a:ea typeface="Calibri"/>
                <a:cs typeface="Calibri"/>
                <a:sym typeface="Calibri"/>
              </a:rPr>
              <a:t>L</a:t>
            </a:r>
            <a:r>
              <a:rPr lang="en" sz="1200">
                <a:solidFill>
                  <a:schemeClr val="tx2"/>
                </a:solidFill>
                <a:latin typeface="Calibri"/>
                <a:ea typeface="Calibri"/>
                <a:cs typeface="Calibri"/>
                <a:sym typeface="Calibri"/>
              </a:rPr>
              <a:t> learning algorithm. 𝜖 represents the degree of approximation. 𝛿 is the confidence level associated with the approximation guarantee.</a:t>
            </a:r>
            <a:endParaRPr>
              <a:solidFill>
                <a:schemeClr val="tx2"/>
              </a:solidFill>
              <a:latin typeface="Calibri"/>
              <a:ea typeface="Calibri"/>
              <a:cs typeface="Calibri"/>
              <a:sym typeface="Calibri"/>
            </a:endParaRPr>
          </a:p>
        </p:txBody>
      </p:sp>
    </p:spTree>
    <p:extLst>
      <p:ext uri="{BB962C8B-B14F-4D97-AF65-F5344CB8AC3E}">
        <p14:creationId xmlns:p14="http://schemas.microsoft.com/office/powerpoint/2010/main" val="375064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 name="Rectangle 25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5" name="Group 25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0"/>
            <a:ext cx="9161119" cy="6858000"/>
            <a:chOff x="-6214" y="-1"/>
            <a:chExt cx="12214827" cy="6858000"/>
          </a:xfrm>
        </p:grpSpPr>
        <p:cxnSp>
          <p:nvCxnSpPr>
            <p:cNvPr id="256" name="Straight Connector 25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57" name="Freeform: Shape 25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0" y="3761037"/>
            <a:ext cx="2100092" cy="1382463"/>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58" name="Freeform: Shape 25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4796" y="0"/>
            <a:ext cx="3156918" cy="1237911"/>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59" name="Freeform: Shape 25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4796" y="0"/>
            <a:ext cx="3156918" cy="1237911"/>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60" name="Group 259">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0"/>
            <a:ext cx="9161119" cy="6858000"/>
            <a:chOff x="-6214" y="-1"/>
            <a:chExt cx="12214827" cy="6858000"/>
          </a:xfrm>
        </p:grpSpPr>
        <p:cxnSp>
          <p:nvCxnSpPr>
            <p:cNvPr id="261" name="Straight Connector 260">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62" name="Rectangle 26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3" name="Rectangle 262">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4" name="Right Triangle 263">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198953" y="2005141"/>
            <a:ext cx="426217" cy="426217"/>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5" name="Group 26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0"/>
            <a:ext cx="9161119" cy="6858000"/>
            <a:chOff x="-6214" y="-1"/>
            <a:chExt cx="12214827" cy="6858000"/>
          </a:xfrm>
        </p:grpSpPr>
        <p:cxnSp>
          <p:nvCxnSpPr>
            <p:cNvPr id="171" name="Straight Connector 17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itle 1">
            <a:extLst>
              <a:ext uri="{FF2B5EF4-FFF2-40B4-BE49-F238E27FC236}">
                <a16:creationId xmlns:a16="http://schemas.microsoft.com/office/drawing/2014/main" id="{F39089C1-4C04-5E9F-2D18-5A3276433D98}"/>
              </a:ext>
            </a:extLst>
          </p:cNvPr>
          <p:cNvSpPr txBox="1">
            <a:spLocks/>
          </p:cNvSpPr>
          <p:nvPr/>
        </p:nvSpPr>
        <p:spPr>
          <a:xfrm>
            <a:off x="287227" y="1307849"/>
            <a:ext cx="4060691" cy="2088372"/>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rgbClr val="FFFFFF"/>
                </a:solidFill>
                <a:latin typeface="+mj-lt"/>
                <a:ea typeface="+mj-ea"/>
                <a:cs typeface="+mj-cs"/>
              </a:defRPr>
            </a:lvl1pPr>
          </a:lstStyle>
          <a:p>
            <a:pPr defTabSz="914400">
              <a:spcAft>
                <a:spcPts val="600"/>
              </a:spcAft>
              <a:buClrTx/>
            </a:pPr>
            <a:r>
              <a:rPr lang="en-US" sz="4100">
                <a:solidFill>
                  <a:schemeClr val="tx2">
                    <a:alpha val="80000"/>
                  </a:schemeClr>
                </a:solidFill>
              </a:rPr>
              <a:t>Experiment</a:t>
            </a:r>
          </a:p>
        </p:txBody>
      </p:sp>
      <p:pic>
        <p:nvPicPr>
          <p:cNvPr id="267" name="Picture 266" descr="Close up of glass laboratory equipment">
            <a:extLst>
              <a:ext uri="{FF2B5EF4-FFF2-40B4-BE49-F238E27FC236}">
                <a16:creationId xmlns:a16="http://schemas.microsoft.com/office/drawing/2014/main" id="{9D0F0F90-D361-C2EA-1F17-5BBF6A72C4D5}"/>
              </a:ext>
            </a:extLst>
          </p:cNvPr>
          <p:cNvPicPr>
            <a:picLocks noChangeAspect="1"/>
          </p:cNvPicPr>
          <p:nvPr/>
        </p:nvPicPr>
        <p:blipFill rotWithShape="1">
          <a:blip r:embed="rId2"/>
          <a:srcRect l="27916" r="12451" b="2"/>
          <a:stretch/>
        </p:blipFill>
        <p:spPr>
          <a:xfrm>
            <a:off x="4563654" y="-2580"/>
            <a:ext cx="4597463" cy="514607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07068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5048CFB-556A-7206-0753-354233AC578C}"/>
              </a:ext>
            </a:extLst>
          </p:cNvPr>
          <p:cNvSpPr>
            <a:spLocks noGrp="1"/>
          </p:cNvSpPr>
          <p:nvPr>
            <p:ph type="title"/>
          </p:nvPr>
        </p:nvSpPr>
        <p:spPr>
          <a:xfrm>
            <a:off x="342900" y="362661"/>
            <a:ext cx="8065895" cy="1103861"/>
          </a:xfrm>
        </p:spPr>
        <p:txBody>
          <a:bodyPr anchor="b">
            <a:normAutofit/>
          </a:bodyPr>
          <a:lstStyle/>
          <a:p>
            <a:r>
              <a:rPr lang="en-US" dirty="0">
                <a:solidFill>
                  <a:schemeClr val="tx2"/>
                </a:solidFill>
              </a:rPr>
              <a:t>Experiment Setup</a:t>
            </a:r>
            <a:endParaRPr lang="en-IN" dirty="0">
              <a:solidFill>
                <a:schemeClr val="tx2"/>
              </a:solidFill>
            </a:endParaRPr>
          </a:p>
        </p:txBody>
      </p:sp>
      <p:sp>
        <p:nvSpPr>
          <p:cNvPr id="3" name="Content Placeholder 2">
            <a:extLst>
              <a:ext uri="{FF2B5EF4-FFF2-40B4-BE49-F238E27FC236}">
                <a16:creationId xmlns:a16="http://schemas.microsoft.com/office/drawing/2014/main" id="{2FC89653-181C-86B4-ACB3-AA6DBF6DB00A}"/>
              </a:ext>
            </a:extLst>
          </p:cNvPr>
          <p:cNvSpPr>
            <a:spLocks noGrp="1"/>
          </p:cNvSpPr>
          <p:nvPr>
            <p:ph idx="1"/>
          </p:nvPr>
        </p:nvSpPr>
        <p:spPr>
          <a:xfrm>
            <a:off x="335711" y="1871550"/>
            <a:ext cx="8161693" cy="2319802"/>
          </a:xfrm>
        </p:spPr>
        <p:txBody>
          <a:bodyPr anchor="t">
            <a:normAutofit/>
          </a:bodyPr>
          <a:lstStyle/>
          <a:p>
            <a:r>
              <a:rPr lang="en-US" sz="1800" b="1" dirty="0">
                <a:solidFill>
                  <a:schemeClr val="tx2"/>
                </a:solidFill>
              </a:rPr>
              <a:t>Datasets: </a:t>
            </a:r>
            <a:r>
              <a:rPr lang="en-US" sz="1800" dirty="0">
                <a:solidFill>
                  <a:schemeClr val="tx2"/>
                </a:solidFill>
              </a:rPr>
              <a:t>Cora, </a:t>
            </a:r>
            <a:r>
              <a:rPr lang="en-US" sz="1800" dirty="0" err="1">
                <a:solidFill>
                  <a:schemeClr val="tx2"/>
                </a:solidFill>
              </a:rPr>
              <a:t>Citeseer</a:t>
            </a:r>
            <a:r>
              <a:rPr lang="en-US" sz="1800" dirty="0">
                <a:solidFill>
                  <a:schemeClr val="tx2"/>
                </a:solidFill>
              </a:rPr>
              <a:t>, and CS</a:t>
            </a:r>
          </a:p>
          <a:p>
            <a:r>
              <a:rPr lang="en-US" sz="1800" b="1" dirty="0">
                <a:solidFill>
                  <a:schemeClr val="tx2"/>
                </a:solidFill>
              </a:rPr>
              <a:t>GNN Models: </a:t>
            </a:r>
          </a:p>
          <a:p>
            <a:pPr lvl="5"/>
            <a:r>
              <a:rPr lang="en-US" b="1" dirty="0">
                <a:solidFill>
                  <a:schemeClr val="tx2"/>
                </a:solidFill>
              </a:rPr>
              <a:t>Linear Models: </a:t>
            </a:r>
            <a:r>
              <a:rPr lang="en-US" dirty="0">
                <a:solidFill>
                  <a:schemeClr val="tx2"/>
                </a:solidFill>
              </a:rPr>
              <a:t>SGC</a:t>
            </a:r>
          </a:p>
          <a:p>
            <a:pPr lvl="5"/>
            <a:r>
              <a:rPr lang="en-US" b="1" dirty="0">
                <a:solidFill>
                  <a:schemeClr val="tx2"/>
                </a:solidFill>
              </a:rPr>
              <a:t>Deep Models: </a:t>
            </a:r>
            <a:r>
              <a:rPr lang="en-US" dirty="0">
                <a:solidFill>
                  <a:schemeClr val="tx2"/>
                </a:solidFill>
              </a:rPr>
              <a:t>GCN, </a:t>
            </a:r>
            <a:r>
              <a:rPr lang="en-US" dirty="0" err="1">
                <a:solidFill>
                  <a:schemeClr val="tx2"/>
                </a:solidFill>
              </a:rPr>
              <a:t>GraphSAGE</a:t>
            </a:r>
            <a:r>
              <a:rPr lang="en-US" dirty="0">
                <a:solidFill>
                  <a:schemeClr val="tx2"/>
                </a:solidFill>
              </a:rPr>
              <a:t>, and GIN</a:t>
            </a:r>
          </a:p>
          <a:p>
            <a:r>
              <a:rPr lang="en-US" sz="1800" b="1" dirty="0">
                <a:solidFill>
                  <a:schemeClr val="tx2"/>
                </a:solidFill>
              </a:rPr>
              <a:t>Edges for removal: </a:t>
            </a:r>
          </a:p>
          <a:p>
            <a:pPr lvl="5"/>
            <a:r>
              <a:rPr lang="en-US" b="1" dirty="0">
                <a:solidFill>
                  <a:schemeClr val="tx2"/>
                </a:solidFill>
              </a:rPr>
              <a:t>For Cora and </a:t>
            </a:r>
            <a:r>
              <a:rPr lang="en-US" b="1" dirty="0" err="1">
                <a:solidFill>
                  <a:schemeClr val="tx2"/>
                </a:solidFill>
              </a:rPr>
              <a:t>Citeseer</a:t>
            </a:r>
            <a:r>
              <a:rPr lang="en-US" b="1" dirty="0">
                <a:solidFill>
                  <a:schemeClr val="tx2"/>
                </a:solidFill>
              </a:rPr>
              <a:t> datasets: </a:t>
            </a:r>
            <a:r>
              <a:rPr lang="en-IN" dirty="0">
                <a:solidFill>
                  <a:schemeClr val="tx2"/>
                </a:solidFill>
              </a:rPr>
              <a:t>𝑘 = {200, 400, 600, 800, 1,000}</a:t>
            </a:r>
          </a:p>
          <a:p>
            <a:pPr lvl="5"/>
            <a:r>
              <a:rPr lang="en-IN" b="1" dirty="0">
                <a:solidFill>
                  <a:schemeClr val="tx2"/>
                </a:solidFill>
              </a:rPr>
              <a:t>For CS: </a:t>
            </a:r>
            <a:r>
              <a:rPr lang="en-IN" dirty="0">
                <a:solidFill>
                  <a:schemeClr val="tx2"/>
                </a:solidFill>
              </a:rPr>
              <a:t>𝑘 = {2,000, 4,000, 6,000, 8,000, 10,000}</a:t>
            </a:r>
          </a:p>
          <a:p>
            <a:pPr marL="342900" lvl="1" indent="0">
              <a:buNone/>
            </a:pPr>
            <a:endParaRPr lang="en-IN" sz="1300" b="1" dirty="0">
              <a:solidFill>
                <a:schemeClr val="tx2"/>
              </a:solidFill>
            </a:endParaRPr>
          </a:p>
        </p:txBody>
      </p:sp>
    </p:spTree>
    <p:extLst>
      <p:ext uri="{BB962C8B-B14F-4D97-AF65-F5344CB8AC3E}">
        <p14:creationId xmlns:p14="http://schemas.microsoft.com/office/powerpoint/2010/main" val="308449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58" name="Rectangle 257">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60" name="Right Triangle 259">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197477" y="3268515"/>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62" name="Freeform: Shape 261">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505874" y="3507571"/>
            <a:ext cx="1666649" cy="1600283"/>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Avenir Next LT Pro"/>
            </a:endParaRPr>
          </a:p>
        </p:txBody>
      </p:sp>
      <p:grpSp>
        <p:nvGrpSpPr>
          <p:cNvPr id="264" name="Group 26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161120" cy="5143500"/>
            <a:chOff x="-6214" y="-1"/>
            <a:chExt cx="12214827" cy="6858000"/>
          </a:xfrm>
        </p:grpSpPr>
        <p:cxnSp>
          <p:nvCxnSpPr>
            <p:cNvPr id="265" name="Straight Connector 26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729F25-8143-946B-A256-1F4914B75620}"/>
              </a:ext>
            </a:extLst>
          </p:cNvPr>
          <p:cNvSpPr>
            <a:spLocks noGrp="1"/>
          </p:cNvSpPr>
          <p:nvPr>
            <p:ph type="title"/>
          </p:nvPr>
        </p:nvSpPr>
        <p:spPr>
          <a:xfrm>
            <a:off x="342900" y="2644356"/>
            <a:ext cx="4911095" cy="1606209"/>
          </a:xfrm>
        </p:spPr>
        <p:txBody>
          <a:bodyPr anchor="ctr">
            <a:normAutofit/>
          </a:bodyPr>
          <a:lstStyle/>
          <a:p>
            <a:r>
              <a:rPr lang="en-GB" b="1" dirty="0">
                <a:solidFill>
                  <a:schemeClr val="tx2"/>
                </a:solidFill>
                <a:ea typeface="+mj-lt"/>
                <a:cs typeface="+mj-lt"/>
              </a:rPr>
              <a:t>Introduction and Context</a:t>
            </a:r>
            <a:endParaRPr lang="en-US" dirty="0">
              <a:solidFill>
                <a:schemeClr val="tx2"/>
              </a:solidFill>
            </a:endParaRPr>
          </a:p>
        </p:txBody>
      </p:sp>
      <p:pic>
        <p:nvPicPr>
          <p:cNvPr id="20" name="Picture 19" descr="A diagram of a model&#10;&#10;Description automatically generated">
            <a:extLst>
              <a:ext uri="{FF2B5EF4-FFF2-40B4-BE49-F238E27FC236}">
                <a16:creationId xmlns:a16="http://schemas.microsoft.com/office/drawing/2014/main" id="{A55E9E8E-0103-8BA0-139A-9C2467503FAE}"/>
              </a:ext>
            </a:extLst>
          </p:cNvPr>
          <p:cNvPicPr>
            <a:picLocks noChangeAspect="1"/>
          </p:cNvPicPr>
          <p:nvPr/>
        </p:nvPicPr>
        <p:blipFill rotWithShape="1">
          <a:blip r:embed="rId2"/>
          <a:srcRect t="2806" b="19169"/>
          <a:stretch/>
        </p:blipFill>
        <p:spPr>
          <a:xfrm>
            <a:off x="-4660" y="1514"/>
            <a:ext cx="9161119" cy="2537538"/>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graphicFrame>
        <p:nvGraphicFramePr>
          <p:cNvPr id="5" name="Content Placeholder 2">
            <a:extLst>
              <a:ext uri="{FF2B5EF4-FFF2-40B4-BE49-F238E27FC236}">
                <a16:creationId xmlns:a16="http://schemas.microsoft.com/office/drawing/2014/main" id="{45A976D5-2C56-1A8E-1FBF-64871DAB75A1}"/>
              </a:ext>
            </a:extLst>
          </p:cNvPr>
          <p:cNvGraphicFramePr>
            <a:graphicFrameLocks noGrp="1"/>
          </p:cNvGraphicFramePr>
          <p:nvPr>
            <p:ph idx="1"/>
          </p:nvPr>
        </p:nvGraphicFramePr>
        <p:xfrm>
          <a:off x="3905734" y="2573800"/>
          <a:ext cx="5093870" cy="2486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201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10" name="Content Placeholder 2">
            <a:extLst>
              <a:ext uri="{FF2B5EF4-FFF2-40B4-BE49-F238E27FC236}">
                <a16:creationId xmlns:a16="http://schemas.microsoft.com/office/drawing/2014/main" id="{2F332588-2E97-A1C9-47E4-E8BCF4EF0E5F}"/>
              </a:ext>
            </a:extLst>
          </p:cNvPr>
          <p:cNvSpPr>
            <a:spLocks noGrp="1"/>
          </p:cNvSpPr>
          <p:nvPr>
            <p:ph idx="1"/>
          </p:nvPr>
        </p:nvSpPr>
        <p:spPr>
          <a:xfrm>
            <a:off x="280995" y="1767958"/>
            <a:ext cx="8374297" cy="3263504"/>
          </a:xfrm>
        </p:spPr>
        <p:txBody>
          <a:bodyPr/>
          <a:lstStyle/>
          <a:p>
            <a:r>
              <a:rPr lang="en-US" sz="1800" b="1" dirty="0">
                <a:solidFill>
                  <a:schemeClr val="tx2"/>
                </a:solidFill>
              </a:rPr>
              <a:t>Metrics: </a:t>
            </a:r>
          </a:p>
          <a:p>
            <a:pPr lvl="5"/>
            <a:r>
              <a:rPr lang="en-US" b="1" dirty="0">
                <a:solidFill>
                  <a:schemeClr val="tx2"/>
                </a:solidFill>
              </a:rPr>
              <a:t>Model accuracy: </a:t>
            </a:r>
            <a:r>
              <a:rPr lang="en-US" dirty="0">
                <a:solidFill>
                  <a:schemeClr val="tx2"/>
                </a:solidFill>
              </a:rPr>
              <a:t>The accuracy of node classification.</a:t>
            </a:r>
          </a:p>
          <a:p>
            <a:pPr lvl="5"/>
            <a:r>
              <a:rPr lang="en-US" b="1" dirty="0">
                <a:solidFill>
                  <a:schemeClr val="tx2"/>
                </a:solidFill>
              </a:rPr>
              <a:t>Unlearning efficiency: </a:t>
            </a:r>
            <a:r>
              <a:rPr lang="en-US" dirty="0">
                <a:solidFill>
                  <a:schemeClr val="tx2"/>
                </a:solidFill>
              </a:rPr>
              <a:t>The running time of CEU.</a:t>
            </a:r>
          </a:p>
          <a:p>
            <a:pPr lvl="5"/>
            <a:r>
              <a:rPr lang="en-US" b="1" dirty="0">
                <a:solidFill>
                  <a:schemeClr val="tx2"/>
                </a:solidFill>
              </a:rPr>
              <a:t>Unlearning efficacy: </a:t>
            </a:r>
            <a:r>
              <a:rPr lang="en-US" dirty="0">
                <a:solidFill>
                  <a:schemeClr val="tx2"/>
                </a:solidFill>
              </a:rPr>
              <a:t>The success rate of membership inference attack on GNNs. </a:t>
            </a:r>
            <a:r>
              <a:rPr lang="en-US" dirty="0" err="1">
                <a:solidFill>
                  <a:schemeClr val="tx2"/>
                </a:solidFill>
              </a:rPr>
              <a:t>StealLink</a:t>
            </a:r>
            <a:r>
              <a:rPr lang="en-US" dirty="0">
                <a:solidFill>
                  <a:schemeClr val="tx2"/>
                </a:solidFill>
              </a:rPr>
              <a:t> is used as the implementation of the membership inference attack.</a:t>
            </a:r>
          </a:p>
          <a:p>
            <a:r>
              <a:rPr lang="en-US" sz="1800" b="1" dirty="0">
                <a:solidFill>
                  <a:schemeClr val="tx2"/>
                </a:solidFill>
              </a:rPr>
              <a:t>Baselines:</a:t>
            </a:r>
          </a:p>
          <a:p>
            <a:pPr lvl="5"/>
            <a:r>
              <a:rPr lang="en-US" b="1" dirty="0">
                <a:solidFill>
                  <a:schemeClr val="tx2"/>
                </a:solidFill>
              </a:rPr>
              <a:t>Exact unlearning: </a:t>
            </a:r>
            <a:r>
              <a:rPr lang="en-US" dirty="0">
                <a:solidFill>
                  <a:schemeClr val="tx2"/>
                </a:solidFill>
              </a:rPr>
              <a:t>BLPA and BEKM (</a:t>
            </a:r>
            <a:r>
              <a:rPr lang="en-US" dirty="0" err="1">
                <a:solidFill>
                  <a:schemeClr val="tx2"/>
                </a:solidFill>
              </a:rPr>
              <a:t>GraphEraser</a:t>
            </a:r>
            <a:r>
              <a:rPr lang="en-US" dirty="0">
                <a:solidFill>
                  <a:schemeClr val="tx2"/>
                </a:solidFill>
              </a:rPr>
              <a:t>)</a:t>
            </a:r>
          </a:p>
          <a:p>
            <a:pPr lvl="5"/>
            <a:r>
              <a:rPr lang="en-US" b="1" dirty="0">
                <a:solidFill>
                  <a:schemeClr val="tx2"/>
                </a:solidFill>
              </a:rPr>
              <a:t>Approximate unlearning: </a:t>
            </a:r>
            <a:r>
              <a:rPr lang="en-US" dirty="0">
                <a:solidFill>
                  <a:schemeClr val="tx2"/>
                </a:solidFill>
              </a:rPr>
              <a:t>UEU (non-noisy CEU version) and CGU</a:t>
            </a:r>
            <a:endParaRPr lang="en-IN" b="1" dirty="0">
              <a:solidFill>
                <a:schemeClr val="tx2"/>
              </a:solidFill>
            </a:endParaRPr>
          </a:p>
        </p:txBody>
      </p:sp>
      <p:sp>
        <p:nvSpPr>
          <p:cNvPr id="11" name="Title 1">
            <a:extLst>
              <a:ext uri="{FF2B5EF4-FFF2-40B4-BE49-F238E27FC236}">
                <a16:creationId xmlns:a16="http://schemas.microsoft.com/office/drawing/2014/main" id="{2FDBC456-FC78-CA9D-751D-6BD5933B7CFC}"/>
              </a:ext>
            </a:extLst>
          </p:cNvPr>
          <p:cNvSpPr>
            <a:spLocks noGrp="1"/>
          </p:cNvSpPr>
          <p:nvPr>
            <p:ph type="title"/>
          </p:nvPr>
        </p:nvSpPr>
        <p:spPr>
          <a:xfrm>
            <a:off x="342900" y="362661"/>
            <a:ext cx="8065895" cy="1103861"/>
          </a:xfrm>
        </p:spPr>
        <p:txBody>
          <a:bodyPr anchor="b">
            <a:normAutofit/>
          </a:bodyPr>
          <a:lstStyle/>
          <a:p>
            <a:r>
              <a:rPr lang="en-US" dirty="0">
                <a:solidFill>
                  <a:schemeClr val="tx2"/>
                </a:solidFill>
              </a:rPr>
              <a:t>Experiment Setup</a:t>
            </a:r>
            <a:endParaRPr lang="en-IN" dirty="0">
              <a:solidFill>
                <a:schemeClr val="tx2"/>
              </a:solidFill>
            </a:endParaRPr>
          </a:p>
        </p:txBody>
      </p:sp>
    </p:spTree>
    <p:extLst>
      <p:ext uri="{BB962C8B-B14F-4D97-AF65-F5344CB8AC3E}">
        <p14:creationId xmlns:p14="http://schemas.microsoft.com/office/powerpoint/2010/main" val="213805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6" name="Title 1">
            <a:extLst>
              <a:ext uri="{FF2B5EF4-FFF2-40B4-BE49-F238E27FC236}">
                <a16:creationId xmlns:a16="http://schemas.microsoft.com/office/drawing/2014/main" id="{0C756448-5C66-61EA-2194-584B44F9E59F}"/>
              </a:ext>
            </a:extLst>
          </p:cNvPr>
          <p:cNvSpPr>
            <a:spLocks noGrp="1"/>
          </p:cNvSpPr>
          <p:nvPr>
            <p:ph type="title"/>
          </p:nvPr>
        </p:nvSpPr>
        <p:spPr>
          <a:xfrm>
            <a:off x="628650" y="273844"/>
            <a:ext cx="8005550" cy="994172"/>
          </a:xfrm>
        </p:spPr>
        <p:txBody>
          <a:bodyPr/>
          <a:lstStyle/>
          <a:p>
            <a:r>
              <a:rPr lang="en-US" dirty="0">
                <a:solidFill>
                  <a:schemeClr val="tx2"/>
                </a:solidFill>
              </a:rPr>
              <a:t>Model Accuracy</a:t>
            </a:r>
            <a:endParaRPr lang="en-IN" dirty="0">
              <a:solidFill>
                <a:schemeClr val="tx2"/>
              </a:solidFill>
            </a:endParaRPr>
          </a:p>
        </p:txBody>
      </p:sp>
      <p:pic>
        <p:nvPicPr>
          <p:cNvPr id="7" name="Content Placeholder 4">
            <a:extLst>
              <a:ext uri="{FF2B5EF4-FFF2-40B4-BE49-F238E27FC236}">
                <a16:creationId xmlns:a16="http://schemas.microsoft.com/office/drawing/2014/main" id="{D000E6F2-5F80-F903-6BDA-24CA0B0CD596}"/>
              </a:ext>
            </a:extLst>
          </p:cNvPr>
          <p:cNvPicPr>
            <a:picLocks noGrp="1" noChangeAspect="1"/>
          </p:cNvPicPr>
          <p:nvPr>
            <p:ph idx="1"/>
          </p:nvPr>
        </p:nvPicPr>
        <p:blipFill>
          <a:blip r:embed="rId2"/>
          <a:stretch>
            <a:fillRect/>
          </a:stretch>
        </p:blipFill>
        <p:spPr>
          <a:xfrm>
            <a:off x="1705736" y="1083439"/>
            <a:ext cx="4695561" cy="2099958"/>
          </a:xfrm>
        </p:spPr>
      </p:pic>
      <p:sp>
        <p:nvSpPr>
          <p:cNvPr id="8" name="TextBox 7">
            <a:extLst>
              <a:ext uri="{FF2B5EF4-FFF2-40B4-BE49-F238E27FC236}">
                <a16:creationId xmlns:a16="http://schemas.microsoft.com/office/drawing/2014/main" id="{7B362386-0E0E-B339-B087-A96199B4D7EE}"/>
              </a:ext>
            </a:extLst>
          </p:cNvPr>
          <p:cNvSpPr txBox="1"/>
          <p:nvPr/>
        </p:nvSpPr>
        <p:spPr>
          <a:xfrm>
            <a:off x="838939" y="3183397"/>
            <a:ext cx="6805901" cy="253916"/>
          </a:xfrm>
          <a:prstGeom prst="rect">
            <a:avLst/>
          </a:prstGeom>
          <a:noFill/>
        </p:spPr>
        <p:txBody>
          <a:bodyPr wrap="square" rtlCol="0">
            <a:spAutoFit/>
          </a:bodyPr>
          <a:lstStyle/>
          <a:p>
            <a:pPr defTabSz="685800">
              <a:buClrTx/>
            </a:pPr>
            <a:r>
              <a:rPr lang="en-US" sz="1050" kern="1200" dirty="0">
                <a:solidFill>
                  <a:schemeClr val="tx2"/>
                </a:solidFill>
                <a:latin typeface="Calibri" panose="020F0502020204030204"/>
                <a:ea typeface="+mn-ea"/>
                <a:cs typeface="+mn-cs"/>
              </a:rPr>
              <a:t>Model accuracy of CEU, Retraining (Retrain and R+N), and Baselines (BLPA, BEKM, UEU) for Linear GCN model, CS dataset</a:t>
            </a:r>
            <a:endParaRPr lang="en-IN" sz="1050" kern="1200" dirty="0">
              <a:solidFill>
                <a:schemeClr val="tx2"/>
              </a:solidFill>
              <a:latin typeface="Calibri" panose="020F0502020204030204"/>
              <a:ea typeface="+mn-ea"/>
              <a:cs typeface="+mn-cs"/>
            </a:endParaRPr>
          </a:p>
        </p:txBody>
      </p:sp>
      <p:sp>
        <p:nvSpPr>
          <p:cNvPr id="9" name="TextBox 8">
            <a:extLst>
              <a:ext uri="{FF2B5EF4-FFF2-40B4-BE49-F238E27FC236}">
                <a16:creationId xmlns:a16="http://schemas.microsoft.com/office/drawing/2014/main" id="{6B395E43-3D45-D27F-3BD8-65104FB5365F}"/>
              </a:ext>
            </a:extLst>
          </p:cNvPr>
          <p:cNvSpPr txBox="1"/>
          <p:nvPr/>
        </p:nvSpPr>
        <p:spPr>
          <a:xfrm>
            <a:off x="628650" y="3760887"/>
            <a:ext cx="7164106" cy="507831"/>
          </a:xfrm>
          <a:prstGeom prst="rect">
            <a:avLst/>
          </a:prstGeom>
          <a:noFill/>
        </p:spPr>
        <p:txBody>
          <a:bodyPr wrap="square" rtlCol="0">
            <a:spAutoFit/>
          </a:bodyPr>
          <a:lstStyle/>
          <a:p>
            <a:pPr defTabSz="685800">
              <a:buClrTx/>
            </a:pPr>
            <a:r>
              <a:rPr lang="en-US" sz="1350" b="1" kern="1200" dirty="0">
                <a:solidFill>
                  <a:schemeClr val="tx2"/>
                </a:solidFill>
                <a:latin typeface="Calibri" panose="020F0502020204030204"/>
                <a:ea typeface="+mn-ea"/>
                <a:cs typeface="+mn-cs"/>
              </a:rPr>
              <a:t>Main Observation:</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CEU performs very close to the Retrained model regardless of the edges removed.</a:t>
            </a:r>
            <a:endParaRPr lang="en-IN" sz="1350" kern="1200" dirty="0">
              <a:solidFill>
                <a:schemeClr val="tx2"/>
              </a:solidFill>
              <a:latin typeface="Calibri" panose="020F0502020204030204"/>
              <a:ea typeface="+mn-ea"/>
              <a:cs typeface="+mn-cs"/>
            </a:endParaRPr>
          </a:p>
        </p:txBody>
      </p:sp>
    </p:spTree>
    <p:extLst>
      <p:ext uri="{BB962C8B-B14F-4D97-AF65-F5344CB8AC3E}">
        <p14:creationId xmlns:p14="http://schemas.microsoft.com/office/powerpoint/2010/main" val="254330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11" name="Title 1">
            <a:extLst>
              <a:ext uri="{FF2B5EF4-FFF2-40B4-BE49-F238E27FC236}">
                <a16:creationId xmlns:a16="http://schemas.microsoft.com/office/drawing/2014/main" id="{D7C583F7-08D0-67F7-7D3C-0C7C2DA920A0}"/>
              </a:ext>
            </a:extLst>
          </p:cNvPr>
          <p:cNvSpPr>
            <a:spLocks noGrp="1"/>
          </p:cNvSpPr>
          <p:nvPr>
            <p:ph type="title"/>
          </p:nvPr>
        </p:nvSpPr>
        <p:spPr>
          <a:xfrm>
            <a:off x="628650" y="273844"/>
            <a:ext cx="7886700" cy="994172"/>
          </a:xfrm>
        </p:spPr>
        <p:txBody>
          <a:bodyPr/>
          <a:lstStyle/>
          <a:p>
            <a:r>
              <a:rPr lang="en-US" dirty="0">
                <a:solidFill>
                  <a:schemeClr val="tx2"/>
                </a:solidFill>
              </a:rPr>
              <a:t>Unlearning Efficiency</a:t>
            </a:r>
            <a:endParaRPr lang="en-IN" dirty="0">
              <a:solidFill>
                <a:schemeClr val="tx2"/>
              </a:solidFill>
            </a:endParaRPr>
          </a:p>
        </p:txBody>
      </p:sp>
      <p:pic>
        <p:nvPicPr>
          <p:cNvPr id="12" name="Content Placeholder 4">
            <a:extLst>
              <a:ext uri="{FF2B5EF4-FFF2-40B4-BE49-F238E27FC236}">
                <a16:creationId xmlns:a16="http://schemas.microsoft.com/office/drawing/2014/main" id="{88276021-A48E-82D8-86BB-A30F036742B5}"/>
              </a:ext>
            </a:extLst>
          </p:cNvPr>
          <p:cNvPicPr>
            <a:picLocks noGrp="1" noChangeAspect="1"/>
          </p:cNvPicPr>
          <p:nvPr>
            <p:ph idx="1"/>
          </p:nvPr>
        </p:nvPicPr>
        <p:blipFill>
          <a:blip r:embed="rId2"/>
          <a:stretch>
            <a:fillRect/>
          </a:stretch>
        </p:blipFill>
        <p:spPr>
          <a:xfrm>
            <a:off x="828685" y="1189252"/>
            <a:ext cx="6801800" cy="2207727"/>
          </a:xfrm>
        </p:spPr>
      </p:pic>
      <p:sp>
        <p:nvSpPr>
          <p:cNvPr id="13" name="TextBox 12">
            <a:extLst>
              <a:ext uri="{FF2B5EF4-FFF2-40B4-BE49-F238E27FC236}">
                <a16:creationId xmlns:a16="http://schemas.microsoft.com/office/drawing/2014/main" id="{E3621AA4-A06F-FC00-97AD-C4D1ABD10AF3}"/>
              </a:ext>
            </a:extLst>
          </p:cNvPr>
          <p:cNvSpPr txBox="1"/>
          <p:nvPr/>
        </p:nvSpPr>
        <p:spPr>
          <a:xfrm>
            <a:off x="628650" y="3758996"/>
            <a:ext cx="4570890" cy="507831"/>
          </a:xfrm>
          <a:prstGeom prst="rect">
            <a:avLst/>
          </a:prstGeom>
          <a:noFill/>
        </p:spPr>
        <p:txBody>
          <a:bodyPr wrap="square">
            <a:spAutoFit/>
          </a:bodyPr>
          <a:lstStyle/>
          <a:p>
            <a:pPr defTabSz="685800">
              <a:buClrTx/>
            </a:pPr>
            <a:r>
              <a:rPr lang="en-US" sz="1350" b="1" kern="1200" dirty="0">
                <a:solidFill>
                  <a:schemeClr val="tx2"/>
                </a:solidFill>
                <a:latin typeface="Calibri" panose="020F0502020204030204"/>
                <a:ea typeface="+mn-ea"/>
                <a:cs typeface="+mn-cs"/>
              </a:rPr>
              <a:t>Main Observation:</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CEU is significantly faster than retraining from scratch.</a:t>
            </a:r>
            <a:endParaRPr lang="en-IN" sz="1350" kern="1200" dirty="0">
              <a:solidFill>
                <a:schemeClr val="tx2"/>
              </a:solidFill>
              <a:latin typeface="Calibri" panose="020F0502020204030204"/>
              <a:ea typeface="+mn-ea"/>
              <a:cs typeface="+mn-cs"/>
            </a:endParaRPr>
          </a:p>
        </p:txBody>
      </p:sp>
      <p:sp>
        <p:nvSpPr>
          <p:cNvPr id="14" name="TextBox 13">
            <a:extLst>
              <a:ext uri="{FF2B5EF4-FFF2-40B4-BE49-F238E27FC236}">
                <a16:creationId xmlns:a16="http://schemas.microsoft.com/office/drawing/2014/main" id="{572CCC9F-AD1A-4946-8C84-CC3B6AC17E02}"/>
              </a:ext>
            </a:extLst>
          </p:cNvPr>
          <p:cNvSpPr txBox="1"/>
          <p:nvPr/>
        </p:nvSpPr>
        <p:spPr>
          <a:xfrm>
            <a:off x="1062386" y="3410192"/>
            <a:ext cx="6638278" cy="253916"/>
          </a:xfrm>
          <a:prstGeom prst="rect">
            <a:avLst/>
          </a:prstGeom>
          <a:noFill/>
        </p:spPr>
        <p:txBody>
          <a:bodyPr wrap="square" rtlCol="0">
            <a:spAutoFit/>
          </a:bodyPr>
          <a:lstStyle/>
          <a:p>
            <a:pPr defTabSz="685800">
              <a:buClrTx/>
            </a:pPr>
            <a:r>
              <a:rPr lang="en-US" sz="1050" kern="1200" dirty="0">
                <a:solidFill>
                  <a:schemeClr val="tx2"/>
                </a:solidFill>
                <a:latin typeface="Calibri" panose="020F0502020204030204"/>
                <a:ea typeface="+mn-ea"/>
                <a:cs typeface="+mn-cs"/>
              </a:rPr>
              <a:t>Time performance of CEU, retraining (Retrain and R+N), and baselines (BLPA, BEKM, UEU) for linear GCN model.</a:t>
            </a:r>
            <a:endParaRPr lang="en-IN" sz="1050" kern="1200" dirty="0">
              <a:solidFill>
                <a:schemeClr val="tx2"/>
              </a:solidFill>
              <a:latin typeface="Calibri" panose="020F0502020204030204"/>
              <a:ea typeface="+mn-ea"/>
              <a:cs typeface="+mn-cs"/>
            </a:endParaRPr>
          </a:p>
        </p:txBody>
      </p:sp>
    </p:spTree>
    <p:extLst>
      <p:ext uri="{BB962C8B-B14F-4D97-AF65-F5344CB8AC3E}">
        <p14:creationId xmlns:p14="http://schemas.microsoft.com/office/powerpoint/2010/main" val="151878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7" name="Title 1">
            <a:extLst>
              <a:ext uri="{FF2B5EF4-FFF2-40B4-BE49-F238E27FC236}">
                <a16:creationId xmlns:a16="http://schemas.microsoft.com/office/drawing/2014/main" id="{A46D11C8-E360-1CD0-A335-111A33B1DB76}"/>
              </a:ext>
            </a:extLst>
          </p:cNvPr>
          <p:cNvSpPr>
            <a:spLocks noGrp="1"/>
          </p:cNvSpPr>
          <p:nvPr>
            <p:ph type="title"/>
          </p:nvPr>
        </p:nvSpPr>
        <p:spPr>
          <a:xfrm>
            <a:off x="628650" y="273844"/>
            <a:ext cx="7886700" cy="994172"/>
          </a:xfrm>
        </p:spPr>
        <p:txBody>
          <a:bodyPr/>
          <a:lstStyle/>
          <a:p>
            <a:r>
              <a:rPr lang="en-US" dirty="0">
                <a:solidFill>
                  <a:schemeClr val="tx2"/>
                </a:solidFill>
              </a:rPr>
              <a:t>Unlearning Efficacy</a:t>
            </a:r>
            <a:endParaRPr lang="en-IN" dirty="0">
              <a:solidFill>
                <a:schemeClr val="tx2"/>
              </a:solidFill>
            </a:endParaRPr>
          </a:p>
        </p:txBody>
      </p:sp>
      <p:pic>
        <p:nvPicPr>
          <p:cNvPr id="8" name="Content Placeholder 4">
            <a:extLst>
              <a:ext uri="{FF2B5EF4-FFF2-40B4-BE49-F238E27FC236}">
                <a16:creationId xmlns:a16="http://schemas.microsoft.com/office/drawing/2014/main" id="{0051F844-ADA1-0E43-D33E-3A3DB74DB1E0}"/>
              </a:ext>
            </a:extLst>
          </p:cNvPr>
          <p:cNvPicPr>
            <a:picLocks noGrp="1" noChangeAspect="1"/>
          </p:cNvPicPr>
          <p:nvPr>
            <p:ph idx="1"/>
          </p:nvPr>
        </p:nvPicPr>
        <p:blipFill>
          <a:blip r:embed="rId3"/>
          <a:stretch>
            <a:fillRect/>
          </a:stretch>
        </p:blipFill>
        <p:spPr>
          <a:xfrm>
            <a:off x="1919239" y="1268016"/>
            <a:ext cx="4510136" cy="1934443"/>
          </a:xfrm>
        </p:spPr>
      </p:pic>
      <p:sp>
        <p:nvSpPr>
          <p:cNvPr id="9" name="TextBox 8">
            <a:extLst>
              <a:ext uri="{FF2B5EF4-FFF2-40B4-BE49-F238E27FC236}">
                <a16:creationId xmlns:a16="http://schemas.microsoft.com/office/drawing/2014/main" id="{98BE41F5-4531-A982-E93B-7949D8E94D05}"/>
              </a:ext>
            </a:extLst>
          </p:cNvPr>
          <p:cNvSpPr txBox="1"/>
          <p:nvPr/>
        </p:nvSpPr>
        <p:spPr>
          <a:xfrm>
            <a:off x="2065502" y="3208533"/>
            <a:ext cx="4363873" cy="253916"/>
          </a:xfrm>
          <a:prstGeom prst="rect">
            <a:avLst/>
          </a:prstGeom>
          <a:noFill/>
        </p:spPr>
        <p:txBody>
          <a:bodyPr wrap="square" rtlCol="0">
            <a:spAutoFit/>
          </a:bodyPr>
          <a:lstStyle/>
          <a:p>
            <a:pPr defTabSz="685800">
              <a:buClrTx/>
            </a:pPr>
            <a:r>
              <a:rPr lang="en-US" sz="1050" kern="1200" dirty="0">
                <a:solidFill>
                  <a:schemeClr val="tx2"/>
                </a:solidFill>
                <a:latin typeface="Calibri" panose="020F0502020204030204"/>
                <a:ea typeface="+mn-ea"/>
                <a:cs typeface="+mn-cs"/>
              </a:rPr>
              <a:t>Unlearning efficacy of CEU, retraining, and UEU for Linear GCN, Cora dataset.</a:t>
            </a:r>
            <a:endParaRPr lang="en-IN" sz="1050" kern="1200" dirty="0">
              <a:solidFill>
                <a:schemeClr val="tx2"/>
              </a:solidFill>
              <a:latin typeface="Calibri" panose="020F0502020204030204"/>
              <a:ea typeface="+mn-ea"/>
              <a:cs typeface="+mn-cs"/>
            </a:endParaRPr>
          </a:p>
        </p:txBody>
      </p:sp>
      <p:sp>
        <p:nvSpPr>
          <p:cNvPr id="10" name="TextBox 9">
            <a:extLst>
              <a:ext uri="{FF2B5EF4-FFF2-40B4-BE49-F238E27FC236}">
                <a16:creationId xmlns:a16="http://schemas.microsoft.com/office/drawing/2014/main" id="{B62EB5F6-4E7A-A2C9-08F8-5A30D984EA98}"/>
              </a:ext>
            </a:extLst>
          </p:cNvPr>
          <p:cNvSpPr txBox="1"/>
          <p:nvPr/>
        </p:nvSpPr>
        <p:spPr>
          <a:xfrm>
            <a:off x="628650" y="3764878"/>
            <a:ext cx="6257630" cy="1131079"/>
          </a:xfrm>
          <a:prstGeom prst="rect">
            <a:avLst/>
          </a:prstGeom>
          <a:noFill/>
        </p:spPr>
        <p:txBody>
          <a:bodyPr wrap="square">
            <a:spAutoFit/>
          </a:bodyPr>
          <a:lstStyle/>
          <a:p>
            <a:pPr defTabSz="685800">
              <a:buClrTx/>
            </a:pPr>
            <a:r>
              <a:rPr lang="en-US" sz="1350" b="1" kern="1200" dirty="0">
                <a:solidFill>
                  <a:schemeClr val="tx2"/>
                </a:solidFill>
                <a:latin typeface="Calibri" panose="020F0502020204030204"/>
                <a:ea typeface="+mn-ea"/>
                <a:cs typeface="+mn-cs"/>
              </a:rPr>
              <a:t>Main Observations:</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CEU has a similar ability to make the model forget the removed edges as retraining.</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the AUC of both retraining and learning with noise (“R+N” and “CEU” columns) is lower than that without noise (“Retrain” and “UEU” columns)</a:t>
            </a:r>
          </a:p>
          <a:p>
            <a:pPr marL="214313" indent="-214313" defTabSz="685800">
              <a:buClrTx/>
              <a:buFont typeface="Arial" panose="020B0604020202020204" pitchFamily="34" charset="0"/>
              <a:buChar char="•"/>
            </a:pPr>
            <a:endParaRPr lang="en-IN" sz="1350" kern="1200" dirty="0">
              <a:solidFill>
                <a:schemeClr val="tx2"/>
              </a:solidFill>
              <a:latin typeface="Calibri" panose="020F0502020204030204"/>
              <a:ea typeface="+mn-ea"/>
              <a:cs typeface="+mn-cs"/>
            </a:endParaRPr>
          </a:p>
        </p:txBody>
      </p:sp>
    </p:spTree>
    <p:extLst>
      <p:ext uri="{BB962C8B-B14F-4D97-AF65-F5344CB8AC3E}">
        <p14:creationId xmlns:p14="http://schemas.microsoft.com/office/powerpoint/2010/main" val="169989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11" name="Title 1">
            <a:extLst>
              <a:ext uri="{FF2B5EF4-FFF2-40B4-BE49-F238E27FC236}">
                <a16:creationId xmlns:a16="http://schemas.microsoft.com/office/drawing/2014/main" id="{2B81D5D9-6698-A541-37F7-9C9940343BE9}"/>
              </a:ext>
            </a:extLst>
          </p:cNvPr>
          <p:cNvSpPr>
            <a:spLocks noGrp="1"/>
          </p:cNvSpPr>
          <p:nvPr>
            <p:ph type="title"/>
          </p:nvPr>
        </p:nvSpPr>
        <p:spPr>
          <a:xfrm>
            <a:off x="628650" y="273844"/>
            <a:ext cx="7886700" cy="994172"/>
          </a:xfrm>
        </p:spPr>
        <p:txBody>
          <a:bodyPr/>
          <a:lstStyle/>
          <a:p>
            <a:r>
              <a:rPr lang="en-US" dirty="0">
                <a:solidFill>
                  <a:schemeClr val="tx2"/>
                </a:solidFill>
              </a:rPr>
              <a:t>Comparison with CGU</a:t>
            </a:r>
            <a:endParaRPr lang="en-IN" dirty="0">
              <a:solidFill>
                <a:schemeClr val="tx2"/>
              </a:solidFill>
            </a:endParaRPr>
          </a:p>
        </p:txBody>
      </p:sp>
      <p:pic>
        <p:nvPicPr>
          <p:cNvPr id="12" name="Content Placeholder 4">
            <a:extLst>
              <a:ext uri="{FF2B5EF4-FFF2-40B4-BE49-F238E27FC236}">
                <a16:creationId xmlns:a16="http://schemas.microsoft.com/office/drawing/2014/main" id="{92D2673F-5218-7E68-EF34-C0FE6A47D7DF}"/>
              </a:ext>
            </a:extLst>
          </p:cNvPr>
          <p:cNvPicPr>
            <a:picLocks noGrp="1" noChangeAspect="1"/>
          </p:cNvPicPr>
          <p:nvPr>
            <p:ph idx="1"/>
          </p:nvPr>
        </p:nvPicPr>
        <p:blipFill>
          <a:blip r:embed="rId3"/>
          <a:stretch>
            <a:fillRect/>
          </a:stretch>
        </p:blipFill>
        <p:spPr>
          <a:xfrm>
            <a:off x="1996678" y="1089423"/>
            <a:ext cx="5150644" cy="2237149"/>
          </a:xfrm>
        </p:spPr>
      </p:pic>
      <p:sp>
        <p:nvSpPr>
          <p:cNvPr id="13" name="TextBox 12">
            <a:extLst>
              <a:ext uri="{FF2B5EF4-FFF2-40B4-BE49-F238E27FC236}">
                <a16:creationId xmlns:a16="http://schemas.microsoft.com/office/drawing/2014/main" id="{7DE44794-39BD-69DD-86F5-ACE6F82C55C8}"/>
              </a:ext>
            </a:extLst>
          </p:cNvPr>
          <p:cNvSpPr txBox="1"/>
          <p:nvPr/>
        </p:nvSpPr>
        <p:spPr>
          <a:xfrm>
            <a:off x="628651" y="3761660"/>
            <a:ext cx="6257630" cy="923330"/>
          </a:xfrm>
          <a:prstGeom prst="rect">
            <a:avLst/>
          </a:prstGeom>
          <a:noFill/>
        </p:spPr>
        <p:txBody>
          <a:bodyPr wrap="square">
            <a:spAutoFit/>
          </a:bodyPr>
          <a:lstStyle/>
          <a:p>
            <a:pPr defTabSz="685800">
              <a:buClrTx/>
            </a:pPr>
            <a:r>
              <a:rPr lang="en-US" sz="1350" b="1" kern="1200" dirty="0">
                <a:solidFill>
                  <a:schemeClr val="tx2"/>
                </a:solidFill>
                <a:latin typeface="Calibri" panose="020F0502020204030204"/>
                <a:ea typeface="+mn-ea"/>
                <a:cs typeface="+mn-cs"/>
              </a:rPr>
              <a:t>Main Observations:</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The model accuracy of CEU stays close to CGU</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CEU is much faster than CGU</a:t>
            </a:r>
          </a:p>
          <a:p>
            <a:pPr marL="214313" indent="-214313" defTabSz="685800">
              <a:buClrTx/>
              <a:buFont typeface="Arial" panose="020B0604020202020204" pitchFamily="34" charset="0"/>
              <a:buChar char="•"/>
            </a:pPr>
            <a:endParaRPr lang="en-IN" sz="1350" kern="1200" dirty="0">
              <a:solidFill>
                <a:schemeClr val="tx2"/>
              </a:solidFill>
              <a:latin typeface="Calibri" panose="020F0502020204030204"/>
              <a:ea typeface="+mn-ea"/>
              <a:cs typeface="+mn-cs"/>
            </a:endParaRPr>
          </a:p>
        </p:txBody>
      </p:sp>
      <p:sp>
        <p:nvSpPr>
          <p:cNvPr id="14" name="TextBox 13">
            <a:extLst>
              <a:ext uri="{FF2B5EF4-FFF2-40B4-BE49-F238E27FC236}">
                <a16:creationId xmlns:a16="http://schemas.microsoft.com/office/drawing/2014/main" id="{6FF6556D-02E5-949C-CB03-24F1B346E159}"/>
              </a:ext>
            </a:extLst>
          </p:cNvPr>
          <p:cNvSpPr txBox="1"/>
          <p:nvPr/>
        </p:nvSpPr>
        <p:spPr>
          <a:xfrm>
            <a:off x="3156356" y="3326571"/>
            <a:ext cx="2626990" cy="253916"/>
          </a:xfrm>
          <a:prstGeom prst="rect">
            <a:avLst/>
          </a:prstGeom>
          <a:noFill/>
        </p:spPr>
        <p:txBody>
          <a:bodyPr wrap="square">
            <a:spAutoFit/>
          </a:bodyPr>
          <a:lstStyle/>
          <a:p>
            <a:pPr defTabSz="685800">
              <a:buClrTx/>
            </a:pPr>
            <a:r>
              <a:rPr lang="it-IT" sz="1050" kern="1200" dirty="0">
                <a:solidFill>
                  <a:schemeClr val="tx2"/>
                </a:solidFill>
                <a:latin typeface="Calibri" panose="020F0502020204030204"/>
                <a:ea typeface="+mn-ea"/>
                <a:cs typeface="+mn-cs"/>
              </a:rPr>
              <a:t>CGU  vs. CEU (SGC model, Cora dataset)</a:t>
            </a:r>
            <a:endParaRPr lang="en-IN" sz="1050" kern="1200" dirty="0">
              <a:solidFill>
                <a:schemeClr val="tx2"/>
              </a:solidFill>
              <a:latin typeface="Calibri" panose="020F0502020204030204"/>
              <a:ea typeface="+mn-ea"/>
              <a:cs typeface="+mn-cs"/>
            </a:endParaRPr>
          </a:p>
        </p:txBody>
      </p:sp>
    </p:spTree>
    <p:extLst>
      <p:ext uri="{BB962C8B-B14F-4D97-AF65-F5344CB8AC3E}">
        <p14:creationId xmlns:p14="http://schemas.microsoft.com/office/powerpoint/2010/main" val="3587230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7" name="Title 1">
            <a:extLst>
              <a:ext uri="{FF2B5EF4-FFF2-40B4-BE49-F238E27FC236}">
                <a16:creationId xmlns:a16="http://schemas.microsoft.com/office/drawing/2014/main" id="{37E30642-D63C-9F11-0DE3-CB149E9E5708}"/>
              </a:ext>
            </a:extLst>
          </p:cNvPr>
          <p:cNvSpPr>
            <a:spLocks noGrp="1"/>
          </p:cNvSpPr>
          <p:nvPr>
            <p:ph type="title"/>
          </p:nvPr>
        </p:nvSpPr>
        <p:spPr>
          <a:xfrm>
            <a:off x="628650" y="273844"/>
            <a:ext cx="7886700" cy="994172"/>
          </a:xfrm>
        </p:spPr>
        <p:txBody>
          <a:bodyPr/>
          <a:lstStyle/>
          <a:p>
            <a:r>
              <a:rPr lang="en-US" dirty="0">
                <a:solidFill>
                  <a:schemeClr val="tx2"/>
                </a:solidFill>
              </a:rPr>
              <a:t>Model accuracy on complex GNNs</a:t>
            </a:r>
            <a:endParaRPr lang="en-IN" dirty="0">
              <a:solidFill>
                <a:schemeClr val="tx2"/>
              </a:solidFill>
            </a:endParaRPr>
          </a:p>
        </p:txBody>
      </p:sp>
      <p:pic>
        <p:nvPicPr>
          <p:cNvPr id="8" name="Content Placeholder 4">
            <a:extLst>
              <a:ext uri="{FF2B5EF4-FFF2-40B4-BE49-F238E27FC236}">
                <a16:creationId xmlns:a16="http://schemas.microsoft.com/office/drawing/2014/main" id="{0C1514F4-D271-85C6-3405-1DA879490EF5}"/>
              </a:ext>
            </a:extLst>
          </p:cNvPr>
          <p:cNvPicPr>
            <a:picLocks noGrp="1" noChangeAspect="1"/>
          </p:cNvPicPr>
          <p:nvPr>
            <p:ph idx="1"/>
          </p:nvPr>
        </p:nvPicPr>
        <p:blipFill>
          <a:blip r:embed="rId3"/>
          <a:stretch>
            <a:fillRect/>
          </a:stretch>
        </p:blipFill>
        <p:spPr>
          <a:xfrm>
            <a:off x="1055700" y="1268016"/>
            <a:ext cx="6744641" cy="2236306"/>
          </a:xfrm>
        </p:spPr>
      </p:pic>
      <p:sp>
        <p:nvSpPr>
          <p:cNvPr id="9" name="TextBox 8">
            <a:extLst>
              <a:ext uri="{FF2B5EF4-FFF2-40B4-BE49-F238E27FC236}">
                <a16:creationId xmlns:a16="http://schemas.microsoft.com/office/drawing/2014/main" id="{3F45E142-7DA7-DCB2-B7AE-786120EC1DB5}"/>
              </a:ext>
            </a:extLst>
          </p:cNvPr>
          <p:cNvSpPr txBox="1"/>
          <p:nvPr/>
        </p:nvSpPr>
        <p:spPr>
          <a:xfrm>
            <a:off x="2617706" y="3504322"/>
            <a:ext cx="3738317" cy="253916"/>
          </a:xfrm>
          <a:prstGeom prst="rect">
            <a:avLst/>
          </a:prstGeom>
          <a:noFill/>
        </p:spPr>
        <p:txBody>
          <a:bodyPr wrap="square">
            <a:spAutoFit/>
          </a:bodyPr>
          <a:lstStyle/>
          <a:p>
            <a:pPr defTabSz="685800">
              <a:buClrTx/>
            </a:pPr>
            <a:r>
              <a:rPr lang="en-IN" sz="1050" kern="1200" dirty="0">
                <a:solidFill>
                  <a:schemeClr val="tx2"/>
                </a:solidFill>
                <a:latin typeface="Calibri" panose="020F0502020204030204"/>
                <a:ea typeface="+mn-ea"/>
                <a:cs typeface="+mn-cs"/>
              </a:rPr>
              <a:t>Model accuracy of CEU on deep GNN models (GCN, CS dataset).</a:t>
            </a:r>
          </a:p>
        </p:txBody>
      </p:sp>
      <p:sp>
        <p:nvSpPr>
          <p:cNvPr id="10" name="TextBox 9">
            <a:extLst>
              <a:ext uri="{FF2B5EF4-FFF2-40B4-BE49-F238E27FC236}">
                <a16:creationId xmlns:a16="http://schemas.microsoft.com/office/drawing/2014/main" id="{691AA113-3140-153F-F04F-C6CCADE839D0}"/>
              </a:ext>
            </a:extLst>
          </p:cNvPr>
          <p:cNvSpPr txBox="1"/>
          <p:nvPr/>
        </p:nvSpPr>
        <p:spPr>
          <a:xfrm>
            <a:off x="628651" y="3761661"/>
            <a:ext cx="6257630" cy="923330"/>
          </a:xfrm>
          <a:prstGeom prst="rect">
            <a:avLst/>
          </a:prstGeom>
          <a:noFill/>
        </p:spPr>
        <p:txBody>
          <a:bodyPr wrap="square">
            <a:spAutoFit/>
          </a:bodyPr>
          <a:lstStyle/>
          <a:p>
            <a:pPr defTabSz="685800">
              <a:buClrTx/>
            </a:pPr>
            <a:r>
              <a:rPr lang="en-US" sz="1350" b="1" kern="1200" dirty="0">
                <a:solidFill>
                  <a:schemeClr val="tx2"/>
                </a:solidFill>
                <a:latin typeface="Calibri" panose="020F0502020204030204"/>
                <a:ea typeface="+mn-ea"/>
                <a:cs typeface="+mn-cs"/>
              </a:rPr>
              <a:t>Main Observation:</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The model accuracy of CEU remains close to the retrained model and outperforms BLPA and BEKM. </a:t>
            </a:r>
          </a:p>
          <a:p>
            <a:pPr marL="214313" indent="-214313" defTabSz="685800">
              <a:buClrTx/>
              <a:buFont typeface="Arial" panose="020B0604020202020204" pitchFamily="34" charset="0"/>
              <a:buChar char="•"/>
            </a:pPr>
            <a:endParaRPr lang="en-IN" sz="1350" kern="1200" dirty="0">
              <a:solidFill>
                <a:schemeClr val="tx2"/>
              </a:solidFill>
              <a:latin typeface="Calibri" panose="020F0502020204030204"/>
              <a:ea typeface="+mn-ea"/>
              <a:cs typeface="+mn-cs"/>
            </a:endParaRPr>
          </a:p>
        </p:txBody>
      </p:sp>
    </p:spTree>
    <p:extLst>
      <p:ext uri="{BB962C8B-B14F-4D97-AF65-F5344CB8AC3E}">
        <p14:creationId xmlns:p14="http://schemas.microsoft.com/office/powerpoint/2010/main" val="4281465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11" name="Title 1">
            <a:extLst>
              <a:ext uri="{FF2B5EF4-FFF2-40B4-BE49-F238E27FC236}">
                <a16:creationId xmlns:a16="http://schemas.microsoft.com/office/drawing/2014/main" id="{AE2936CC-87F9-B6E5-8DA7-59D99021693C}"/>
              </a:ext>
            </a:extLst>
          </p:cNvPr>
          <p:cNvSpPr txBox="1">
            <a:spLocks/>
          </p:cNvSpPr>
          <p:nvPr/>
        </p:nvSpPr>
        <p:spPr>
          <a:xfrm>
            <a:off x="628650" y="273844"/>
            <a:ext cx="7886700" cy="994172"/>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rgbClr val="FFFFFF"/>
                </a:solidFill>
                <a:latin typeface="+mj-lt"/>
                <a:ea typeface="+mj-ea"/>
                <a:cs typeface="+mj-cs"/>
              </a:defRPr>
            </a:lvl1pPr>
          </a:lstStyle>
          <a:p>
            <a:pPr>
              <a:buClrTx/>
              <a:buFontTx/>
            </a:pPr>
            <a:r>
              <a:rPr lang="en-US" dirty="0">
                <a:solidFill>
                  <a:schemeClr val="tx2"/>
                </a:solidFill>
              </a:rPr>
              <a:t>Unlearning efficiency on complex GNNs</a:t>
            </a:r>
            <a:endParaRPr lang="en-IN" dirty="0">
              <a:solidFill>
                <a:schemeClr val="tx2"/>
              </a:solidFill>
            </a:endParaRPr>
          </a:p>
        </p:txBody>
      </p:sp>
      <p:pic>
        <p:nvPicPr>
          <p:cNvPr id="12" name="Content Placeholder 4">
            <a:extLst>
              <a:ext uri="{FF2B5EF4-FFF2-40B4-BE49-F238E27FC236}">
                <a16:creationId xmlns:a16="http://schemas.microsoft.com/office/drawing/2014/main" id="{43A502A1-CF4D-8D66-5041-8DB1BFE93799}"/>
              </a:ext>
            </a:extLst>
          </p:cNvPr>
          <p:cNvPicPr>
            <a:picLocks noChangeAspect="1"/>
          </p:cNvPicPr>
          <p:nvPr/>
        </p:nvPicPr>
        <p:blipFill>
          <a:blip r:embed="rId3"/>
          <a:stretch>
            <a:fillRect/>
          </a:stretch>
        </p:blipFill>
        <p:spPr>
          <a:xfrm>
            <a:off x="1298858" y="1217186"/>
            <a:ext cx="6544589" cy="2272030"/>
          </a:xfrm>
          <a:prstGeom prst="rect">
            <a:avLst/>
          </a:prstGeom>
        </p:spPr>
      </p:pic>
      <p:sp>
        <p:nvSpPr>
          <p:cNvPr id="13" name="TextBox 12">
            <a:extLst>
              <a:ext uri="{FF2B5EF4-FFF2-40B4-BE49-F238E27FC236}">
                <a16:creationId xmlns:a16="http://schemas.microsoft.com/office/drawing/2014/main" id="{A4318FFD-75CE-D23E-A2F9-5227632148E0}"/>
              </a:ext>
            </a:extLst>
          </p:cNvPr>
          <p:cNvSpPr txBox="1"/>
          <p:nvPr/>
        </p:nvSpPr>
        <p:spPr>
          <a:xfrm>
            <a:off x="2292221" y="3432655"/>
            <a:ext cx="5816339" cy="253916"/>
          </a:xfrm>
          <a:prstGeom prst="rect">
            <a:avLst/>
          </a:prstGeom>
          <a:noFill/>
        </p:spPr>
        <p:txBody>
          <a:bodyPr wrap="square">
            <a:spAutoFit/>
          </a:bodyPr>
          <a:lstStyle/>
          <a:p>
            <a:pPr defTabSz="685800">
              <a:buClrTx/>
            </a:pPr>
            <a:r>
              <a:rPr lang="en-US" sz="1050" kern="1200" dirty="0">
                <a:solidFill>
                  <a:schemeClr val="tx2"/>
                </a:solidFill>
                <a:latin typeface="Calibri" panose="020F0502020204030204"/>
                <a:ea typeface="+mn-ea"/>
                <a:cs typeface="+mn-cs"/>
              </a:rPr>
              <a:t>Time performance of retraining and CEU on deep GNN models (GCN, CS dataset).</a:t>
            </a:r>
            <a:endParaRPr lang="en-IN" sz="1050" kern="1200" dirty="0">
              <a:solidFill>
                <a:schemeClr val="tx2"/>
              </a:solidFill>
              <a:latin typeface="Calibri" panose="020F0502020204030204"/>
              <a:ea typeface="+mn-ea"/>
              <a:cs typeface="+mn-cs"/>
            </a:endParaRPr>
          </a:p>
        </p:txBody>
      </p:sp>
      <p:sp>
        <p:nvSpPr>
          <p:cNvPr id="14" name="TextBox 13">
            <a:extLst>
              <a:ext uri="{FF2B5EF4-FFF2-40B4-BE49-F238E27FC236}">
                <a16:creationId xmlns:a16="http://schemas.microsoft.com/office/drawing/2014/main" id="{BD01AA19-8B1D-3F15-BF2A-6536A03A4034}"/>
              </a:ext>
            </a:extLst>
          </p:cNvPr>
          <p:cNvSpPr txBox="1"/>
          <p:nvPr/>
        </p:nvSpPr>
        <p:spPr>
          <a:xfrm>
            <a:off x="628651" y="3761661"/>
            <a:ext cx="6257630" cy="715581"/>
          </a:xfrm>
          <a:prstGeom prst="rect">
            <a:avLst/>
          </a:prstGeom>
          <a:noFill/>
        </p:spPr>
        <p:txBody>
          <a:bodyPr wrap="square">
            <a:spAutoFit/>
          </a:bodyPr>
          <a:lstStyle/>
          <a:p>
            <a:pPr defTabSz="685800">
              <a:buClrTx/>
            </a:pPr>
            <a:r>
              <a:rPr lang="en-US" sz="1350" b="1" kern="1200" dirty="0">
                <a:solidFill>
                  <a:schemeClr val="tx2"/>
                </a:solidFill>
                <a:latin typeface="Calibri" panose="020F0502020204030204"/>
                <a:ea typeface="+mn-ea"/>
                <a:cs typeface="+mn-cs"/>
              </a:rPr>
              <a:t>Main Observation:</a:t>
            </a:r>
          </a:p>
          <a:p>
            <a:pPr marL="214313" indent="-214313" defTabSz="685800">
              <a:buClrTx/>
              <a:buFont typeface="Arial" panose="020B0604020202020204" pitchFamily="34" charset="0"/>
              <a:buChar char="•"/>
            </a:pPr>
            <a:r>
              <a:rPr lang="en-US" sz="1350" kern="1200" dirty="0">
                <a:solidFill>
                  <a:schemeClr val="tx2"/>
                </a:solidFill>
                <a:latin typeface="Calibri" panose="020F0502020204030204"/>
                <a:ea typeface="+mn-ea"/>
                <a:cs typeface="+mn-cs"/>
              </a:rPr>
              <a:t>CEU remains faster than the retraining model and the two baselines.</a:t>
            </a:r>
          </a:p>
          <a:p>
            <a:pPr marL="214313" indent="-214313" defTabSz="685800">
              <a:buClrTx/>
              <a:buFont typeface="Arial" panose="020B0604020202020204" pitchFamily="34" charset="0"/>
              <a:buChar char="•"/>
            </a:pPr>
            <a:endParaRPr lang="en-IN" sz="1350" kern="1200" dirty="0">
              <a:solidFill>
                <a:schemeClr val="tx2"/>
              </a:solidFill>
              <a:latin typeface="Calibri" panose="020F0502020204030204"/>
              <a:ea typeface="+mn-ea"/>
              <a:cs typeface="+mn-cs"/>
            </a:endParaRPr>
          </a:p>
        </p:txBody>
      </p:sp>
    </p:spTree>
    <p:extLst>
      <p:ext uri="{BB962C8B-B14F-4D97-AF65-F5344CB8AC3E}">
        <p14:creationId xmlns:p14="http://schemas.microsoft.com/office/powerpoint/2010/main" val="2179239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2" name="Title 1">
            <a:extLst>
              <a:ext uri="{FF2B5EF4-FFF2-40B4-BE49-F238E27FC236}">
                <a16:creationId xmlns:a16="http://schemas.microsoft.com/office/drawing/2014/main" id="{381DA374-B274-E7CF-10E0-E77438E5D60F}"/>
              </a:ext>
            </a:extLst>
          </p:cNvPr>
          <p:cNvSpPr>
            <a:spLocks noGrp="1"/>
          </p:cNvSpPr>
          <p:nvPr>
            <p:ph type="title"/>
          </p:nvPr>
        </p:nvSpPr>
        <p:spPr>
          <a:xfrm>
            <a:off x="628650" y="273844"/>
            <a:ext cx="7886700" cy="994172"/>
          </a:xfrm>
        </p:spPr>
        <p:txBody>
          <a:bodyPr/>
          <a:lstStyle/>
          <a:p>
            <a:r>
              <a:rPr lang="en-US" dirty="0">
                <a:solidFill>
                  <a:schemeClr val="tx2"/>
                </a:solidFill>
              </a:rPr>
              <a:t>Unlearning efficacy on complex GNNs</a:t>
            </a:r>
            <a:endParaRPr lang="en-IN" dirty="0">
              <a:solidFill>
                <a:schemeClr val="tx2"/>
              </a:solidFill>
            </a:endParaRPr>
          </a:p>
        </p:txBody>
      </p:sp>
      <p:pic>
        <p:nvPicPr>
          <p:cNvPr id="3" name="Picture 2">
            <a:extLst>
              <a:ext uri="{FF2B5EF4-FFF2-40B4-BE49-F238E27FC236}">
                <a16:creationId xmlns:a16="http://schemas.microsoft.com/office/drawing/2014/main" id="{3DA0BB6D-A925-1F9B-ED21-919DC0FEB79D}"/>
              </a:ext>
            </a:extLst>
          </p:cNvPr>
          <p:cNvPicPr>
            <a:picLocks noChangeAspect="1"/>
          </p:cNvPicPr>
          <p:nvPr/>
        </p:nvPicPr>
        <p:blipFill>
          <a:blip r:embed="rId3"/>
          <a:stretch>
            <a:fillRect/>
          </a:stretch>
        </p:blipFill>
        <p:spPr>
          <a:xfrm>
            <a:off x="953186" y="1268016"/>
            <a:ext cx="7237629" cy="1414660"/>
          </a:xfrm>
          <a:prstGeom prst="rect">
            <a:avLst/>
          </a:prstGeom>
        </p:spPr>
      </p:pic>
      <p:sp>
        <p:nvSpPr>
          <p:cNvPr id="4" name="TextBox 3">
            <a:extLst>
              <a:ext uri="{FF2B5EF4-FFF2-40B4-BE49-F238E27FC236}">
                <a16:creationId xmlns:a16="http://schemas.microsoft.com/office/drawing/2014/main" id="{70D548EA-18F2-199A-7460-712BE84F87CA}"/>
              </a:ext>
            </a:extLst>
          </p:cNvPr>
          <p:cNvSpPr txBox="1"/>
          <p:nvPr/>
        </p:nvSpPr>
        <p:spPr>
          <a:xfrm>
            <a:off x="2175581" y="2682676"/>
            <a:ext cx="6177502" cy="253916"/>
          </a:xfrm>
          <a:prstGeom prst="rect">
            <a:avLst/>
          </a:prstGeom>
          <a:noFill/>
        </p:spPr>
        <p:txBody>
          <a:bodyPr wrap="square">
            <a:spAutoFit/>
          </a:bodyPr>
          <a:lstStyle/>
          <a:p>
            <a:pPr defTabSz="685800">
              <a:buClrTx/>
            </a:pPr>
            <a:r>
              <a:rPr lang="en-US" sz="1050" kern="1200" dirty="0">
                <a:solidFill>
                  <a:schemeClr val="tx2"/>
                </a:solidFill>
                <a:latin typeface="Calibri" panose="020F0502020204030204"/>
                <a:ea typeface="+mn-ea"/>
                <a:cs typeface="+mn-cs"/>
              </a:rPr>
              <a:t>Unlearning efficacy of CEU and baselines on deep GNN models (GCN, CS dataset).</a:t>
            </a:r>
            <a:endParaRPr lang="en-IN" sz="1050" kern="1200" dirty="0">
              <a:solidFill>
                <a:schemeClr val="tx2"/>
              </a:solidFill>
              <a:latin typeface="Calibri" panose="020F0502020204030204"/>
              <a:ea typeface="+mn-ea"/>
              <a:cs typeface="+mn-cs"/>
            </a:endParaRPr>
          </a:p>
        </p:txBody>
      </p:sp>
      <p:sp>
        <p:nvSpPr>
          <p:cNvPr id="6" name="TextBox 5">
            <a:extLst>
              <a:ext uri="{FF2B5EF4-FFF2-40B4-BE49-F238E27FC236}">
                <a16:creationId xmlns:a16="http://schemas.microsoft.com/office/drawing/2014/main" id="{C8D80CCB-0153-B53E-7FF9-F093F1F0BF05}"/>
              </a:ext>
            </a:extLst>
          </p:cNvPr>
          <p:cNvSpPr txBox="1"/>
          <p:nvPr/>
        </p:nvSpPr>
        <p:spPr>
          <a:xfrm>
            <a:off x="628651" y="3765418"/>
            <a:ext cx="6257630" cy="715581"/>
          </a:xfrm>
          <a:prstGeom prst="rect">
            <a:avLst/>
          </a:prstGeom>
          <a:noFill/>
        </p:spPr>
        <p:txBody>
          <a:bodyPr wrap="square">
            <a:spAutoFit/>
          </a:bodyPr>
          <a:lstStyle/>
          <a:p>
            <a:pPr defTabSz="685800">
              <a:buClrTx/>
            </a:pPr>
            <a:r>
              <a:rPr lang="en-US" sz="1350" b="1" kern="1200" dirty="0">
                <a:solidFill>
                  <a:schemeClr val="tx2"/>
                </a:solidFill>
                <a:latin typeface="Calibri" panose="020F0502020204030204"/>
                <a:ea typeface="+mn-ea"/>
                <a:cs typeface="+mn-cs"/>
              </a:rPr>
              <a:t>Main Observation:</a:t>
            </a:r>
          </a:p>
          <a:p>
            <a:pPr marL="557213" lvl="1" indent="-214313" defTabSz="685800">
              <a:buClrTx/>
              <a:buFont typeface="Arial" panose="020B0604020202020204" pitchFamily="34" charset="0"/>
              <a:buChar char="•"/>
            </a:pPr>
            <a:r>
              <a:rPr lang="en-US" sz="1350" kern="1200" dirty="0">
                <a:solidFill>
                  <a:schemeClr val="tx2"/>
                </a:solidFill>
                <a:latin typeface="Söhne"/>
                <a:ea typeface="+mn-ea"/>
                <a:cs typeface="+mn-cs"/>
              </a:rPr>
              <a:t>CEU exhibits a similar capability as either retraining or exact unlearning to make deep GNN models forget the removed edges</a:t>
            </a:r>
            <a:endParaRPr lang="en-IN" sz="1350" kern="1200" dirty="0">
              <a:solidFill>
                <a:schemeClr val="tx2"/>
              </a:solidFill>
              <a:latin typeface="Calibri" panose="020F0502020204030204"/>
              <a:ea typeface="+mn-ea"/>
              <a:cs typeface="+mn-cs"/>
            </a:endParaRPr>
          </a:p>
        </p:txBody>
      </p:sp>
    </p:spTree>
    <p:extLst>
      <p:ext uri="{BB962C8B-B14F-4D97-AF65-F5344CB8AC3E}">
        <p14:creationId xmlns:p14="http://schemas.microsoft.com/office/powerpoint/2010/main" val="2896168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5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6701" y="-213163"/>
            <a:ext cx="426217" cy="426216"/>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Freeform: Shape 276">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67658" y="0"/>
            <a:ext cx="3029758" cy="95207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9" name="Group 2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61121" cy="6858000"/>
            <a:chOff x="-6214" y="-1"/>
            <a:chExt cx="12214827" cy="6858000"/>
          </a:xfrm>
        </p:grpSpPr>
        <p:cxnSp>
          <p:nvCxnSpPr>
            <p:cNvPr id="280" name="Straight Connector 2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091D6D46-6485-0997-7224-1D59D47D4226}"/>
              </a:ext>
            </a:extLst>
          </p:cNvPr>
          <p:cNvSpPr txBox="1">
            <a:spLocks/>
          </p:cNvSpPr>
          <p:nvPr/>
        </p:nvSpPr>
        <p:spPr>
          <a:xfrm>
            <a:off x="628650" y="136921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110000"/>
              </a:lnSpc>
              <a:spcBef>
                <a:spcPts val="750"/>
              </a:spcBef>
              <a:buClr>
                <a:schemeClr val="bg1"/>
              </a:buClr>
              <a:buSzPct val="75000"/>
              <a:buFont typeface="Arial" panose="020B0604020202020204" pitchFamily="34" charset="0"/>
              <a:buChar char="•"/>
              <a:defRPr sz="2100" kern="1200">
                <a:solidFill>
                  <a:srgbClr val="FFFFFF"/>
                </a:solidFill>
                <a:latin typeface="+mn-lt"/>
                <a:ea typeface="+mn-ea"/>
                <a:cs typeface="+mn-cs"/>
              </a:defRPr>
            </a:lvl1pPr>
            <a:lvl2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800" kern="1200">
                <a:solidFill>
                  <a:srgbClr val="FFFFFF"/>
                </a:solidFill>
                <a:latin typeface="+mn-lt"/>
                <a:ea typeface="+mn-ea"/>
                <a:cs typeface="+mn-cs"/>
              </a:defRPr>
            </a:lvl2pPr>
            <a:lvl3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500" kern="1200">
                <a:solidFill>
                  <a:srgbClr val="FFFFFF"/>
                </a:solidFill>
                <a:latin typeface="+mn-lt"/>
                <a:ea typeface="+mn-ea"/>
                <a:cs typeface="+mn-cs"/>
              </a:defRPr>
            </a:lvl3pPr>
            <a:lvl4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4pPr>
            <a:lvl5pPr marL="171450" indent="-171450" algn="l" defTabSz="685800" rtl="0" eaLnBrk="1" latinLnBrk="0" hangingPunct="1">
              <a:lnSpc>
                <a:spcPct val="110000"/>
              </a:lnSpc>
              <a:spcBef>
                <a:spcPts val="375"/>
              </a:spcBef>
              <a:buClr>
                <a:schemeClr val="bg1"/>
              </a:buClr>
              <a:buSzPct val="75000"/>
              <a:buFont typeface="Arial" panose="020B0604020202020204" pitchFamily="34" charset="0"/>
              <a:buChar char="•"/>
              <a:defRPr sz="1350" kern="1200">
                <a:solidFill>
                  <a:srgbClr val="FFFFF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IN" b="1" dirty="0">
              <a:solidFill>
                <a:schemeClr val="tx2"/>
              </a:solidFill>
            </a:endParaRPr>
          </a:p>
        </p:txBody>
      </p:sp>
      <p:sp>
        <p:nvSpPr>
          <p:cNvPr id="9" name="Title 1">
            <a:extLst>
              <a:ext uri="{FF2B5EF4-FFF2-40B4-BE49-F238E27FC236}">
                <a16:creationId xmlns:a16="http://schemas.microsoft.com/office/drawing/2014/main" id="{1CFD73F0-AF77-89A0-DD17-E600CFEF91D8}"/>
              </a:ext>
            </a:extLst>
          </p:cNvPr>
          <p:cNvSpPr>
            <a:spLocks noGrp="1"/>
          </p:cNvSpPr>
          <p:nvPr>
            <p:ph type="title"/>
          </p:nvPr>
        </p:nvSpPr>
        <p:spPr>
          <a:xfrm>
            <a:off x="781050" y="426244"/>
            <a:ext cx="7886700" cy="994172"/>
          </a:xfrm>
        </p:spPr>
        <p:txBody>
          <a:bodyPr/>
          <a:lstStyle/>
          <a:p>
            <a:r>
              <a:rPr lang="en-US" dirty="0">
                <a:solidFill>
                  <a:schemeClr val="tx2"/>
                </a:solidFill>
              </a:rPr>
              <a:t>Conclusion</a:t>
            </a:r>
            <a:endParaRPr lang="en-IN" dirty="0">
              <a:solidFill>
                <a:schemeClr val="tx2"/>
              </a:solidFill>
            </a:endParaRPr>
          </a:p>
        </p:txBody>
      </p:sp>
      <p:sp>
        <p:nvSpPr>
          <p:cNvPr id="10" name="Content Placeholder 2">
            <a:extLst>
              <a:ext uri="{FF2B5EF4-FFF2-40B4-BE49-F238E27FC236}">
                <a16:creationId xmlns:a16="http://schemas.microsoft.com/office/drawing/2014/main" id="{7D84F7E9-0603-AE3E-2D8A-66412BB46A27}"/>
              </a:ext>
            </a:extLst>
          </p:cNvPr>
          <p:cNvSpPr>
            <a:spLocks noGrp="1"/>
          </p:cNvSpPr>
          <p:nvPr>
            <p:ph idx="1"/>
          </p:nvPr>
        </p:nvSpPr>
        <p:spPr>
          <a:xfrm>
            <a:off x="781050" y="1521619"/>
            <a:ext cx="7886700" cy="3263504"/>
          </a:xfrm>
        </p:spPr>
        <p:txBody>
          <a:bodyPr>
            <a:normAutofit fontScale="77500" lnSpcReduction="20000"/>
          </a:bodyPr>
          <a:lstStyle/>
          <a:p>
            <a:r>
              <a:rPr lang="en-US" b="1" dirty="0">
                <a:solidFill>
                  <a:schemeClr val="tx2"/>
                </a:solidFill>
              </a:rPr>
              <a:t>Efficiency:</a:t>
            </a:r>
            <a:r>
              <a:rPr lang="en-US" dirty="0">
                <a:solidFill>
                  <a:schemeClr val="tx2"/>
                </a:solidFill>
              </a:rPr>
              <a:t> CEU is highly efficient in the unlearning process.</a:t>
            </a:r>
          </a:p>
          <a:p>
            <a:r>
              <a:rPr lang="en-US" b="1" dirty="0">
                <a:solidFill>
                  <a:schemeClr val="tx2"/>
                </a:solidFill>
              </a:rPr>
              <a:t>Theoretical Guarantee:</a:t>
            </a:r>
            <a:r>
              <a:rPr lang="en-US" dirty="0">
                <a:solidFill>
                  <a:schemeClr val="tx2"/>
                </a:solidFill>
              </a:rPr>
              <a:t> CEU offers a robust theoretical guarantee, assuring the effectiveness of the unlearning procedure.</a:t>
            </a:r>
          </a:p>
          <a:p>
            <a:r>
              <a:rPr lang="en-US" b="1" dirty="0">
                <a:solidFill>
                  <a:schemeClr val="tx2"/>
                </a:solidFill>
              </a:rPr>
              <a:t>Performance:</a:t>
            </a:r>
            <a:r>
              <a:rPr lang="en-US" dirty="0">
                <a:solidFill>
                  <a:schemeClr val="tx2"/>
                </a:solidFill>
              </a:rPr>
              <a:t> CEU consistently matches or surpasses retraining and the two baselines across all evaluation metrics.</a:t>
            </a:r>
          </a:p>
          <a:p>
            <a:r>
              <a:rPr lang="en-IN" sz="2300" b="1" i="0" dirty="0">
                <a:solidFill>
                  <a:schemeClr val="tx2"/>
                </a:solidFill>
                <a:effectLst/>
                <a:latin typeface="Avenir Next LT Pro (Body)"/>
              </a:rPr>
              <a:t>Future Research Directions</a:t>
            </a:r>
            <a:r>
              <a:rPr lang="en-US" sz="2300" b="1" dirty="0">
                <a:solidFill>
                  <a:schemeClr val="tx2"/>
                </a:solidFill>
                <a:latin typeface="Avenir Next LT Pro (Body)"/>
              </a:rPr>
              <a:t>:</a:t>
            </a:r>
          </a:p>
          <a:p>
            <a:r>
              <a:rPr lang="en-US" b="1" dirty="0">
                <a:solidFill>
                  <a:schemeClr val="tx2"/>
                </a:solidFill>
              </a:rPr>
              <a:t>Node Unlearning:</a:t>
            </a:r>
            <a:r>
              <a:rPr lang="en-US" dirty="0">
                <a:solidFill>
                  <a:schemeClr val="tx2"/>
                </a:solidFill>
              </a:rPr>
              <a:t> Exploring efficient and certified methods for removing nodes from graphs, considering the challenge of removing node features and labels.</a:t>
            </a:r>
          </a:p>
          <a:p>
            <a:r>
              <a:rPr lang="en-US" b="1" dirty="0">
                <a:solidFill>
                  <a:schemeClr val="tx2"/>
                </a:solidFill>
              </a:rPr>
              <a:t>Additional Constraints:</a:t>
            </a:r>
            <a:r>
              <a:rPr lang="en-US" dirty="0">
                <a:solidFill>
                  <a:schemeClr val="tx2"/>
                </a:solidFill>
              </a:rPr>
              <a:t> Investigating the introduction of constraints on unlearning, such as defining an unlearning capacity to manage the maximum number of edges that can be deleted while maintaining model accuracy.</a:t>
            </a:r>
          </a:p>
          <a:p>
            <a:endParaRPr lang="en-US" dirty="0">
              <a:solidFill>
                <a:schemeClr val="tx2"/>
              </a:solidFill>
            </a:endParaRPr>
          </a:p>
          <a:p>
            <a:endParaRPr lang="en-IN" dirty="0">
              <a:solidFill>
                <a:schemeClr val="tx2"/>
              </a:solidFill>
            </a:endParaRPr>
          </a:p>
        </p:txBody>
      </p:sp>
    </p:spTree>
    <p:extLst>
      <p:ext uri="{BB962C8B-B14F-4D97-AF65-F5344CB8AC3E}">
        <p14:creationId xmlns:p14="http://schemas.microsoft.com/office/powerpoint/2010/main" val="13631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0" name="Rectangle 49">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1" name="Rectangle 50">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5646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52" name="Right Triangle 51">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DFDDC80-91B7-918A-8187-59EB31FD427C}"/>
              </a:ext>
            </a:extLst>
          </p:cNvPr>
          <p:cNvSpPr>
            <a:spLocks noGrp="1"/>
          </p:cNvSpPr>
          <p:nvPr>
            <p:ph type="title"/>
          </p:nvPr>
        </p:nvSpPr>
        <p:spPr>
          <a:xfrm>
            <a:off x="342901" y="540580"/>
            <a:ext cx="2799809" cy="4148309"/>
          </a:xfrm>
        </p:spPr>
        <p:txBody>
          <a:bodyPr>
            <a:normAutofit/>
          </a:bodyPr>
          <a:lstStyle/>
          <a:p>
            <a:r>
              <a:rPr lang="en-GB" b="1">
                <a:ea typeface="+mj-lt"/>
                <a:cs typeface="+mj-lt"/>
              </a:rPr>
              <a:t>Edge Unlearning in Graph Neural Networks</a:t>
            </a:r>
            <a:endParaRPr lang="en-US" dirty="0"/>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3830" y="-349131"/>
            <a:ext cx="5143501" cy="584176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aphicFrame>
        <p:nvGraphicFramePr>
          <p:cNvPr id="54" name="Content Placeholder 2">
            <a:extLst>
              <a:ext uri="{FF2B5EF4-FFF2-40B4-BE49-F238E27FC236}">
                <a16:creationId xmlns:a16="http://schemas.microsoft.com/office/drawing/2014/main" id="{E899A2EE-3259-BA77-369F-A8A50C9D212F}"/>
              </a:ext>
            </a:extLst>
          </p:cNvPr>
          <p:cNvGraphicFramePr>
            <a:graphicFrameLocks noGrp="1"/>
          </p:cNvGraphicFramePr>
          <p:nvPr>
            <p:ph idx="1"/>
            <p:extLst>
              <p:ext uri="{D42A27DB-BD31-4B8C-83A1-F6EECF244321}">
                <p14:modId xmlns:p14="http://schemas.microsoft.com/office/powerpoint/2010/main" val="1571398053"/>
              </p:ext>
            </p:extLst>
          </p:nvPr>
        </p:nvGraphicFramePr>
        <p:xfrm>
          <a:off x="3874134" y="138786"/>
          <a:ext cx="5123339" cy="4544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99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35" name="Rectangle 134">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36" name="Right Triangle 135">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197477" y="3268515"/>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37" name="Freeform: Shape 58">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505874" y="3507571"/>
            <a:ext cx="1666649" cy="1600283"/>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Avenir Next LT Pro"/>
            </a:endParaRPr>
          </a:p>
        </p:txBody>
      </p:sp>
      <p:grpSp>
        <p:nvGrpSpPr>
          <p:cNvPr id="138" name="Group 13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161120" cy="51435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4A96A3A-D245-FC94-4575-D4242F94B7FB}"/>
              </a:ext>
            </a:extLst>
          </p:cNvPr>
          <p:cNvSpPr>
            <a:spLocks noGrp="1"/>
          </p:cNvSpPr>
          <p:nvPr>
            <p:ph type="title"/>
          </p:nvPr>
        </p:nvSpPr>
        <p:spPr>
          <a:xfrm>
            <a:off x="314677" y="2983023"/>
            <a:ext cx="3394151" cy="1281654"/>
          </a:xfrm>
        </p:spPr>
        <p:txBody>
          <a:bodyPr anchor="ctr">
            <a:normAutofit/>
          </a:bodyPr>
          <a:lstStyle/>
          <a:p>
            <a:r>
              <a:rPr lang="en-GB" dirty="0">
                <a:solidFill>
                  <a:schemeClr val="tx2"/>
                </a:solidFill>
                <a:ea typeface="+mj-lt"/>
                <a:cs typeface="+mj-lt"/>
              </a:rPr>
              <a:t>Edge</a:t>
            </a:r>
            <a:r>
              <a:rPr lang="en-GB" dirty="0">
                <a:solidFill>
                  <a:schemeClr val="tx2"/>
                </a:solidFill>
                <a:cs typeface="Posterama"/>
              </a:rPr>
              <a:t> Unlearning</a:t>
            </a:r>
          </a:p>
        </p:txBody>
      </p:sp>
      <p:pic>
        <p:nvPicPr>
          <p:cNvPr id="4" name="Content Placeholder 3" descr="A group of people with different faces&#10;&#10;Description automatically generated">
            <a:extLst>
              <a:ext uri="{FF2B5EF4-FFF2-40B4-BE49-F238E27FC236}">
                <a16:creationId xmlns:a16="http://schemas.microsoft.com/office/drawing/2014/main" id="{8DE64AC6-4BFF-3FB7-2BC2-1CE7D17B32A5}"/>
              </a:ext>
            </a:extLst>
          </p:cNvPr>
          <p:cNvPicPr>
            <a:picLocks noChangeAspect="1"/>
          </p:cNvPicPr>
          <p:nvPr/>
        </p:nvPicPr>
        <p:blipFill rotWithShape="1">
          <a:blip r:embed="rId2"/>
          <a:srcRect t="7118" b="29206"/>
          <a:stretch/>
        </p:blipFill>
        <p:spPr>
          <a:xfrm>
            <a:off x="-18772" y="1514"/>
            <a:ext cx="9161119" cy="2537538"/>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graphicFrame>
        <p:nvGraphicFramePr>
          <p:cNvPr id="92" name="Content Placeholder 7">
            <a:extLst>
              <a:ext uri="{FF2B5EF4-FFF2-40B4-BE49-F238E27FC236}">
                <a16:creationId xmlns:a16="http://schemas.microsoft.com/office/drawing/2014/main" id="{B572A424-AECB-1AE4-EAD2-BAA3C542E4A4}"/>
              </a:ext>
            </a:extLst>
          </p:cNvPr>
          <p:cNvGraphicFramePr>
            <a:graphicFrameLocks noGrp="1"/>
          </p:cNvGraphicFramePr>
          <p:nvPr>
            <p:ph idx="1"/>
            <p:extLst>
              <p:ext uri="{D42A27DB-BD31-4B8C-83A1-F6EECF244321}">
                <p14:modId xmlns:p14="http://schemas.microsoft.com/office/powerpoint/2010/main" val="1521783896"/>
              </p:ext>
            </p:extLst>
          </p:nvPr>
        </p:nvGraphicFramePr>
        <p:xfrm>
          <a:off x="3891623" y="2256300"/>
          <a:ext cx="5115037" cy="2592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69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47" name="Rectangle 146">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48" name="Right Triangle 147">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425900"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149" name="Group 14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161120" cy="5143500"/>
            <a:chOff x="-6214" y="-1"/>
            <a:chExt cx="12214827" cy="6858000"/>
          </a:xfrm>
        </p:grpSpPr>
        <p:cxnSp>
          <p:nvCxnSpPr>
            <p:cNvPr id="108" name="Straight Connector 10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0" name="Rectangle 149">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056" y="1379882"/>
            <a:ext cx="8843357" cy="33038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 name="Title 1">
            <a:extLst>
              <a:ext uri="{FF2B5EF4-FFF2-40B4-BE49-F238E27FC236}">
                <a16:creationId xmlns:a16="http://schemas.microsoft.com/office/drawing/2014/main" id="{A9D34592-BDCF-D22F-0849-B3FCFF7D0B40}"/>
              </a:ext>
            </a:extLst>
          </p:cNvPr>
          <p:cNvSpPr>
            <a:spLocks noGrp="1"/>
          </p:cNvSpPr>
          <p:nvPr>
            <p:ph type="title"/>
          </p:nvPr>
        </p:nvSpPr>
        <p:spPr>
          <a:xfrm>
            <a:off x="228603" y="254993"/>
            <a:ext cx="6636941" cy="1026111"/>
          </a:xfrm>
        </p:spPr>
        <p:txBody>
          <a:bodyPr>
            <a:normAutofit/>
          </a:bodyPr>
          <a:lstStyle/>
          <a:p>
            <a:pPr algn="ctr"/>
            <a:r>
              <a:rPr lang="en-GB" b="1">
                <a:solidFill>
                  <a:schemeClr val="tx2">
                    <a:alpha val="80000"/>
                  </a:schemeClr>
                </a:solidFill>
                <a:ea typeface="+mj-lt"/>
                <a:cs typeface="+mj-lt"/>
              </a:rPr>
              <a:t>Why Edge Unlearning in Graphs</a:t>
            </a:r>
            <a:endParaRPr lang="en-US">
              <a:solidFill>
                <a:schemeClr val="tx2">
                  <a:alpha val="80000"/>
                </a:schemeClr>
              </a:solidFill>
            </a:endParaRPr>
          </a:p>
        </p:txBody>
      </p:sp>
      <p:graphicFrame>
        <p:nvGraphicFramePr>
          <p:cNvPr id="5" name="Content Placeholder 2">
            <a:extLst>
              <a:ext uri="{FF2B5EF4-FFF2-40B4-BE49-F238E27FC236}">
                <a16:creationId xmlns:a16="http://schemas.microsoft.com/office/drawing/2014/main" id="{487D846C-0285-7405-D175-5E0C56EE5B35}"/>
              </a:ext>
            </a:extLst>
          </p:cNvPr>
          <p:cNvGraphicFramePr>
            <a:graphicFrameLocks noGrp="1"/>
          </p:cNvGraphicFramePr>
          <p:nvPr>
            <p:ph idx="1"/>
          </p:nvPr>
        </p:nvGraphicFramePr>
        <p:xfrm>
          <a:off x="256826" y="1409007"/>
          <a:ext cx="8626601" cy="2982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15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1" name="Rectangle 10">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188493" y="1166778"/>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5" name="Flowchart: Document 14">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08220" y="1308222"/>
            <a:ext cx="5143500" cy="2527060"/>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prstClr val="white"/>
              </a:solidFill>
              <a:latin typeface="Avenir Next LT Pro"/>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161120" cy="51435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8512A52-34AB-A8F5-3821-9FABAA08DFE5}"/>
              </a:ext>
            </a:extLst>
          </p:cNvPr>
          <p:cNvSpPr>
            <a:spLocks noGrp="1"/>
          </p:cNvSpPr>
          <p:nvPr>
            <p:ph type="title"/>
          </p:nvPr>
        </p:nvSpPr>
        <p:spPr>
          <a:xfrm>
            <a:off x="4343401" y="549262"/>
            <a:ext cx="4057649" cy="1680551"/>
          </a:xfrm>
        </p:spPr>
        <p:txBody>
          <a:bodyPr>
            <a:normAutofit/>
          </a:bodyPr>
          <a:lstStyle/>
          <a:p>
            <a:r>
              <a:rPr lang="en-GB" b="1">
                <a:solidFill>
                  <a:schemeClr val="tx2"/>
                </a:solidFill>
                <a:ea typeface="+mj-lt"/>
                <a:cs typeface="+mj-lt"/>
              </a:rPr>
              <a:t>CEU Framework</a:t>
            </a:r>
            <a:endParaRPr lang="en-US">
              <a:solidFill>
                <a:schemeClr val="tx2"/>
              </a:solidFill>
            </a:endParaRPr>
          </a:p>
        </p:txBody>
      </p:sp>
      <p:pic>
        <p:nvPicPr>
          <p:cNvPr id="4" name="Picture 3" descr="A diagram of a graph&#10;&#10;Description automatically generated">
            <a:extLst>
              <a:ext uri="{FF2B5EF4-FFF2-40B4-BE49-F238E27FC236}">
                <a16:creationId xmlns:a16="http://schemas.microsoft.com/office/drawing/2014/main" id="{D2DBCE01-11B6-836D-429B-EF68AF6AB52C}"/>
              </a:ext>
            </a:extLst>
          </p:cNvPr>
          <p:cNvPicPr>
            <a:picLocks noChangeAspect="1"/>
          </p:cNvPicPr>
          <p:nvPr/>
        </p:nvPicPr>
        <p:blipFill>
          <a:blip r:embed="rId2"/>
          <a:stretch>
            <a:fillRect/>
          </a:stretch>
        </p:blipFill>
        <p:spPr>
          <a:xfrm>
            <a:off x="162917" y="1377081"/>
            <a:ext cx="3757212" cy="2470367"/>
          </a:xfrm>
          <a:prstGeom prst="rect">
            <a:avLst/>
          </a:prstGeom>
        </p:spPr>
      </p:pic>
      <p:sp>
        <p:nvSpPr>
          <p:cNvPr id="3" name="Content Placeholder 2">
            <a:extLst>
              <a:ext uri="{FF2B5EF4-FFF2-40B4-BE49-F238E27FC236}">
                <a16:creationId xmlns:a16="http://schemas.microsoft.com/office/drawing/2014/main" id="{446EBC26-0339-AE71-151D-8610050DC0DB}"/>
              </a:ext>
            </a:extLst>
          </p:cNvPr>
          <p:cNvSpPr>
            <a:spLocks noGrp="1"/>
          </p:cNvSpPr>
          <p:nvPr>
            <p:ph idx="1"/>
          </p:nvPr>
        </p:nvSpPr>
        <p:spPr>
          <a:xfrm>
            <a:off x="4343401" y="2448624"/>
            <a:ext cx="4057649" cy="2235093"/>
          </a:xfrm>
        </p:spPr>
        <p:txBody>
          <a:bodyPr vert="horz" lIns="68580" tIns="34290" rIns="68580" bIns="34290" rtlCol="0" anchor="t">
            <a:normAutofit lnSpcReduction="10000"/>
          </a:bodyPr>
          <a:lstStyle/>
          <a:p>
            <a:r>
              <a:rPr lang="en-GB" sz="1350" dirty="0">
                <a:solidFill>
                  <a:schemeClr val="tx2"/>
                </a:solidFill>
                <a:ea typeface="+mn-lt"/>
                <a:cs typeface="+mn-lt"/>
              </a:rPr>
              <a:t>Proposing CEU (Certified Edge Unlearning) as a solution to the complexities of edge unlearning in GNNs. </a:t>
            </a:r>
            <a:endParaRPr lang="en-US">
              <a:solidFill>
                <a:schemeClr val="tx2"/>
              </a:solidFill>
            </a:endParaRPr>
          </a:p>
          <a:p>
            <a:pPr>
              <a:buClr>
                <a:srgbClr val="FFFFFF"/>
              </a:buClr>
            </a:pPr>
            <a:r>
              <a:rPr lang="en-GB" sz="1350" dirty="0">
                <a:solidFill>
                  <a:schemeClr val="tx2"/>
                </a:solidFill>
                <a:ea typeface="+mn-lt"/>
                <a:cs typeface="+mn-lt"/>
              </a:rPr>
              <a:t>CEU is designed to efficiently update the parameters of a pre-trained GNN model in a single step, ensuring that the influence of removed edges is effectively eliminated. </a:t>
            </a:r>
            <a:endParaRPr lang="en-GB">
              <a:solidFill>
                <a:schemeClr val="tx2"/>
              </a:solidFill>
              <a:ea typeface="+mn-lt"/>
              <a:cs typeface="+mn-lt"/>
            </a:endParaRPr>
          </a:p>
          <a:p>
            <a:pPr>
              <a:buClr>
                <a:srgbClr val="FFFFFF"/>
              </a:buClr>
            </a:pPr>
            <a:r>
              <a:rPr lang="en-GB" sz="1350" dirty="0">
                <a:solidFill>
                  <a:schemeClr val="tx2"/>
                </a:solidFill>
                <a:ea typeface="+mn-lt"/>
                <a:cs typeface="+mn-lt"/>
              </a:rPr>
              <a:t>This process is underpinned by theoretical guarantees.</a:t>
            </a:r>
            <a:endParaRPr lang="en-GB">
              <a:solidFill>
                <a:schemeClr val="tx2"/>
              </a:solidFill>
            </a:endParaRPr>
          </a:p>
          <a:p>
            <a:pPr>
              <a:buClr>
                <a:srgbClr val="FFFFFF"/>
              </a:buClr>
            </a:pPr>
            <a:endParaRPr lang="en-GB" sz="1350">
              <a:solidFill>
                <a:schemeClr val="tx2"/>
              </a:solidFill>
            </a:endParaRPr>
          </a:p>
        </p:txBody>
      </p:sp>
    </p:spTree>
    <p:extLst>
      <p:ext uri="{BB962C8B-B14F-4D97-AF65-F5344CB8AC3E}">
        <p14:creationId xmlns:p14="http://schemas.microsoft.com/office/powerpoint/2010/main" val="128065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5646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06077" y="-213109"/>
            <a:ext cx="426217" cy="426217"/>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0" y="-1"/>
            <a:ext cx="9161120" cy="51435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B72E030-9339-FA80-1BF8-047F82FD79E0}"/>
              </a:ext>
            </a:extLst>
          </p:cNvPr>
          <p:cNvSpPr>
            <a:spLocks noGrp="1"/>
          </p:cNvSpPr>
          <p:nvPr>
            <p:ph type="title"/>
          </p:nvPr>
        </p:nvSpPr>
        <p:spPr>
          <a:xfrm>
            <a:off x="342901" y="540580"/>
            <a:ext cx="2799809" cy="4148309"/>
          </a:xfrm>
        </p:spPr>
        <p:txBody>
          <a:bodyPr>
            <a:normAutofit/>
          </a:bodyPr>
          <a:lstStyle/>
          <a:p>
            <a:r>
              <a:rPr lang="en-GB" b="1">
                <a:ea typeface="+mj-lt"/>
                <a:cs typeface="+mj-lt"/>
              </a:rPr>
              <a:t>Retraining vs. CEU</a:t>
            </a:r>
            <a:endParaRPr lang="en-US" dirty="0">
              <a:ea typeface="+mj-lt"/>
              <a:cs typeface="+mj-lt"/>
            </a:endParaRPr>
          </a:p>
          <a:p>
            <a:br>
              <a:rPr lang="en-US" dirty="0"/>
            </a:br>
            <a:endParaRPr lang="en-US" dirty="0"/>
          </a:p>
          <a:p>
            <a:endParaRPr lang="en-GB" dirty="0">
              <a:cs typeface="Posterama"/>
            </a:endParaRP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3830" y="-349131"/>
            <a:ext cx="5143501" cy="584176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aphicFrame>
        <p:nvGraphicFramePr>
          <p:cNvPr id="5" name="Content Placeholder 2">
            <a:extLst>
              <a:ext uri="{FF2B5EF4-FFF2-40B4-BE49-F238E27FC236}">
                <a16:creationId xmlns:a16="http://schemas.microsoft.com/office/drawing/2014/main" id="{66FE016C-8C53-2FA6-F96C-1B0441644113}"/>
              </a:ext>
            </a:extLst>
          </p:cNvPr>
          <p:cNvGraphicFramePr>
            <a:graphicFrameLocks noGrp="1"/>
          </p:cNvGraphicFramePr>
          <p:nvPr>
            <p:ph idx="1"/>
            <p:extLst>
              <p:ext uri="{D42A27DB-BD31-4B8C-83A1-F6EECF244321}">
                <p14:modId xmlns:p14="http://schemas.microsoft.com/office/powerpoint/2010/main" val="854247623"/>
              </p:ext>
            </p:extLst>
          </p:nvPr>
        </p:nvGraphicFramePr>
        <p:xfrm>
          <a:off x="3874134" y="138786"/>
          <a:ext cx="5123339" cy="4544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94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1"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56460" cy="51435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425900" y="-213109"/>
            <a:ext cx="426217" cy="426217"/>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161120" cy="51435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056" y="1379882"/>
            <a:ext cx="8843357" cy="33038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venir Next LT Pro"/>
            </a:endParaRPr>
          </a:p>
        </p:txBody>
      </p:sp>
      <p:sp>
        <p:nvSpPr>
          <p:cNvPr id="2" name="Title 1">
            <a:extLst>
              <a:ext uri="{FF2B5EF4-FFF2-40B4-BE49-F238E27FC236}">
                <a16:creationId xmlns:a16="http://schemas.microsoft.com/office/drawing/2014/main" id="{10D86720-2452-507A-9710-E4610AC11BC6}"/>
              </a:ext>
            </a:extLst>
          </p:cNvPr>
          <p:cNvSpPr>
            <a:spLocks noGrp="1"/>
          </p:cNvSpPr>
          <p:nvPr>
            <p:ph type="title"/>
          </p:nvPr>
        </p:nvSpPr>
        <p:spPr>
          <a:xfrm>
            <a:off x="228603" y="254994"/>
            <a:ext cx="8626607" cy="1124888"/>
          </a:xfrm>
        </p:spPr>
        <p:txBody>
          <a:bodyPr>
            <a:normAutofit/>
          </a:bodyPr>
          <a:lstStyle/>
          <a:p>
            <a:pPr algn="ctr"/>
            <a:r>
              <a:rPr lang="en-GB">
                <a:solidFill>
                  <a:schemeClr val="tx2">
                    <a:alpha val="80000"/>
                  </a:schemeClr>
                </a:solidFill>
                <a:cs typeface="Posterama"/>
              </a:rPr>
              <a:t>Related Works</a:t>
            </a:r>
            <a:endParaRPr lang="en-GB">
              <a:solidFill>
                <a:schemeClr val="tx2">
                  <a:alpha val="80000"/>
                </a:schemeClr>
              </a:solidFill>
            </a:endParaRPr>
          </a:p>
        </p:txBody>
      </p:sp>
      <p:graphicFrame>
        <p:nvGraphicFramePr>
          <p:cNvPr id="5" name="Content Placeholder 2">
            <a:extLst>
              <a:ext uri="{FF2B5EF4-FFF2-40B4-BE49-F238E27FC236}">
                <a16:creationId xmlns:a16="http://schemas.microsoft.com/office/drawing/2014/main" id="{CE842651-D67C-6918-28A0-4BED6055AC2A}"/>
              </a:ext>
            </a:extLst>
          </p:cNvPr>
          <p:cNvGraphicFramePr>
            <a:graphicFrameLocks noGrp="1"/>
          </p:cNvGraphicFramePr>
          <p:nvPr>
            <p:ph idx="1"/>
            <p:extLst>
              <p:ext uri="{D42A27DB-BD31-4B8C-83A1-F6EECF244321}">
                <p14:modId xmlns:p14="http://schemas.microsoft.com/office/powerpoint/2010/main" val="1386480559"/>
              </p:ext>
            </p:extLst>
          </p:nvPr>
        </p:nvGraphicFramePr>
        <p:xfrm>
          <a:off x="228604" y="1543062"/>
          <a:ext cx="8626601" cy="2982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899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E7C8-6B8E-7D1D-D8BA-2ED14C04D4E6}"/>
              </a:ext>
            </a:extLst>
          </p:cNvPr>
          <p:cNvSpPr>
            <a:spLocks noGrp="1"/>
          </p:cNvSpPr>
          <p:nvPr>
            <p:ph type="title"/>
          </p:nvPr>
        </p:nvSpPr>
        <p:spPr/>
        <p:txBody>
          <a:bodyPr/>
          <a:lstStyle/>
          <a:p>
            <a:r>
              <a:rPr lang="en-GB" dirty="0">
                <a:cs typeface="Posterama"/>
              </a:rPr>
              <a:t>Insufficiency of Existing Approaches</a:t>
            </a:r>
            <a:endParaRPr lang="en-GB" dirty="0"/>
          </a:p>
        </p:txBody>
      </p:sp>
      <p:pic>
        <p:nvPicPr>
          <p:cNvPr id="4" name="Content Placeholder 3" descr="A table with text on it&#10;&#10;Description automatically generated">
            <a:extLst>
              <a:ext uri="{FF2B5EF4-FFF2-40B4-BE49-F238E27FC236}">
                <a16:creationId xmlns:a16="http://schemas.microsoft.com/office/drawing/2014/main" id="{989613C1-75ED-1EB6-9BD0-EDA2D0577C6E}"/>
              </a:ext>
            </a:extLst>
          </p:cNvPr>
          <p:cNvPicPr>
            <a:picLocks noGrp="1" noChangeAspect="1"/>
          </p:cNvPicPr>
          <p:nvPr>
            <p:ph idx="1"/>
          </p:nvPr>
        </p:nvPicPr>
        <p:blipFill>
          <a:blip r:embed="rId2"/>
          <a:stretch>
            <a:fillRect/>
          </a:stretch>
        </p:blipFill>
        <p:spPr>
          <a:xfrm>
            <a:off x="703641" y="1369219"/>
            <a:ext cx="7320718" cy="3263504"/>
          </a:xfrm>
        </p:spPr>
      </p:pic>
    </p:spTree>
    <p:extLst>
      <p:ext uri="{BB962C8B-B14F-4D97-AF65-F5344CB8AC3E}">
        <p14:creationId xmlns:p14="http://schemas.microsoft.com/office/powerpoint/2010/main" val="3661385188"/>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2440</Words>
  <Application>Microsoft Office PowerPoint</Application>
  <PresentationFormat>On-screen Show (16:9)</PresentationFormat>
  <Paragraphs>159</Paragraphs>
  <Slides>28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vt:lpstr>
      <vt:lpstr>Avenir Next LT Pro (Body)</vt:lpstr>
      <vt:lpstr>Calibri</vt:lpstr>
      <vt:lpstr>Posterama</vt:lpstr>
      <vt:lpstr>Söhne</vt:lpstr>
      <vt:lpstr>SineVTI</vt:lpstr>
      <vt:lpstr>Certified Edge Unlearning for Graph Neural Networks</vt:lpstr>
      <vt:lpstr>Introduction and Context</vt:lpstr>
      <vt:lpstr>Edge Unlearning in Graph Neural Networks</vt:lpstr>
      <vt:lpstr>Edge Unlearning</vt:lpstr>
      <vt:lpstr>Why Edge Unlearning in Graphs</vt:lpstr>
      <vt:lpstr>CEU Framework</vt:lpstr>
      <vt:lpstr>Retraining vs. CEU   </vt:lpstr>
      <vt:lpstr>Related Works</vt:lpstr>
      <vt:lpstr>Insufficiency of Existing Approaches</vt:lpstr>
      <vt:lpstr>Theoretical Analysis</vt:lpstr>
      <vt:lpstr>Contributions</vt:lpstr>
      <vt:lpstr>PowerPoint Presentation</vt:lpstr>
      <vt:lpstr>Problem Formulation</vt:lpstr>
      <vt:lpstr>Certified Guarantee</vt:lpstr>
      <vt:lpstr>Methodology</vt:lpstr>
      <vt:lpstr>Methodology</vt:lpstr>
      <vt:lpstr>Methodology</vt:lpstr>
      <vt:lpstr>PowerPoint Presentation</vt:lpstr>
      <vt:lpstr>Experiment Setup</vt:lpstr>
      <vt:lpstr>Experiment Setup</vt:lpstr>
      <vt:lpstr>Model Accuracy</vt:lpstr>
      <vt:lpstr>Unlearning Efficiency</vt:lpstr>
      <vt:lpstr>Unlearning Efficacy</vt:lpstr>
      <vt:lpstr>Comparison with CGU</vt:lpstr>
      <vt:lpstr>Model accuracy on complex GNNs</vt:lpstr>
      <vt:lpstr>PowerPoint Presentation</vt:lpstr>
      <vt:lpstr>Unlearning efficacy on complex GNNs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Formulation</dc:title>
  <dc:creator>Srivatsa</dc:creator>
  <cp:lastModifiedBy>Bhamidipati, Srivatsa</cp:lastModifiedBy>
  <cp:revision>5</cp:revision>
  <dcterms:modified xsi:type="dcterms:W3CDTF">2023-11-07T15:08:11Z</dcterms:modified>
</cp:coreProperties>
</file>