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64" r:id="rId7"/>
    <p:sldId id="260" r:id="rId8"/>
    <p:sldId id="274" r:id="rId9"/>
    <p:sldId id="279" r:id="rId10"/>
    <p:sldId id="278" r:id="rId11"/>
    <p:sldId id="281" r:id="rId12"/>
    <p:sldId id="282" r:id="rId13"/>
    <p:sldId id="280" r:id="rId14"/>
    <p:sldId id="272" r:id="rId15"/>
    <p:sldId id="273" r:id="rId16"/>
    <p:sldId id="265" r:id="rId17"/>
    <p:sldId id="276" r:id="rId18"/>
    <p:sldId id="27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0EC"/>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111" d="100"/>
          <a:sy n="111" d="100"/>
        </p:scale>
        <p:origin x="59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nunul Huq" userId="810ff17db2248e98" providerId="LiveId" clId="{4015DB80-0AB6-49F1-88D9-CF6414B254CE}"/>
    <pc:docChg chg="modSld">
      <pc:chgData name="Mashnunul Huq" userId="810ff17db2248e98" providerId="LiveId" clId="{4015DB80-0AB6-49F1-88D9-CF6414B254CE}" dt="2024-02-21T14:03:42.222" v="8" actId="14100"/>
      <pc:docMkLst>
        <pc:docMk/>
      </pc:docMkLst>
      <pc:sldChg chg="modSp mod">
        <pc:chgData name="Mashnunul Huq" userId="810ff17db2248e98" providerId="LiveId" clId="{4015DB80-0AB6-49F1-88D9-CF6414B254CE}" dt="2024-02-21T14:03:42.222" v="8" actId="14100"/>
        <pc:sldMkLst>
          <pc:docMk/>
          <pc:sldMk cId="1486631859" sldId="272"/>
        </pc:sldMkLst>
        <pc:spChg chg="mod">
          <ac:chgData name="Mashnunul Huq" userId="810ff17db2248e98" providerId="LiveId" clId="{4015DB80-0AB6-49F1-88D9-CF6414B254CE}" dt="2024-02-21T14:03:39.885" v="7" actId="14100"/>
          <ac:spMkLst>
            <pc:docMk/>
            <pc:sldMk cId="1486631859" sldId="272"/>
            <ac:spMk id="12" creationId="{7871FD53-3D68-F13E-2E7C-D5FE163F68FA}"/>
          </ac:spMkLst>
        </pc:spChg>
        <pc:spChg chg="mod">
          <ac:chgData name="Mashnunul Huq" userId="810ff17db2248e98" providerId="LiveId" clId="{4015DB80-0AB6-49F1-88D9-CF6414B254CE}" dt="2024-02-21T14:03:42.222" v="8" actId="14100"/>
          <ac:spMkLst>
            <pc:docMk/>
            <pc:sldMk cId="1486631859" sldId="272"/>
            <ac:spMk id="13" creationId="{D5BEE3AB-7CEC-763E-E705-FCB96D1258D0}"/>
          </ac:spMkLst>
        </pc:spChg>
      </pc:sldChg>
      <pc:sldChg chg="modSp mod">
        <pc:chgData name="Mashnunul Huq" userId="810ff17db2248e98" providerId="LiveId" clId="{4015DB80-0AB6-49F1-88D9-CF6414B254CE}" dt="2024-02-21T09:47:19.754" v="6" actId="1037"/>
        <pc:sldMkLst>
          <pc:docMk/>
          <pc:sldMk cId="4294115029" sldId="273"/>
        </pc:sldMkLst>
        <pc:spChg chg="mod">
          <ac:chgData name="Mashnunul Huq" userId="810ff17db2248e98" providerId="LiveId" clId="{4015DB80-0AB6-49F1-88D9-CF6414B254CE}" dt="2024-02-21T09:47:19.754" v="6" actId="1037"/>
          <ac:spMkLst>
            <pc:docMk/>
            <pc:sldMk cId="4294115029" sldId="273"/>
            <ac:spMk id="61" creationId="{A363B1C4-93AE-63AD-8429-2D94647DF2A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2/21/2024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FRA-UAS/mobcomwise23-24-teamslicex"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8.xml"/><Relationship Id="rId5" Type="http://schemas.openxmlformats.org/officeDocument/2006/relationships/image" Target="../media/image22.jpg"/><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267200" y="744718"/>
            <a:ext cx="7007258" cy="716437"/>
          </a:xfrm>
        </p:spPr>
        <p:txBody>
          <a:bodyPr anchor="b">
            <a:normAutofit fontScale="90000"/>
          </a:bodyPr>
          <a:lstStyle/>
          <a:p>
            <a:r>
              <a:rPr lang="en-US" sz="3300" dirty="0">
                <a:solidFill>
                  <a:schemeClr val="tx1"/>
                </a:solidFill>
              </a:rPr>
              <a:t>Simulation of a complete 5g environment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4267200" y="1696826"/>
            <a:ext cx="4179570" cy="490194"/>
          </a:xfrm>
        </p:spPr>
        <p:txBody>
          <a:bodyPr>
            <a:normAutofit/>
          </a:bodyPr>
          <a:lstStyle/>
          <a:p>
            <a:r>
              <a:rPr lang="en-US" dirty="0">
                <a:solidFill>
                  <a:schemeClr val="tx1"/>
                </a:solidFill>
              </a:rPr>
              <a:t>Using Open5GS and UERANSIM </a:t>
            </a:r>
          </a:p>
        </p:txBody>
      </p:sp>
      <p:sp>
        <p:nvSpPr>
          <p:cNvPr id="13" name="Slide Number Placeholder 4">
            <a:extLst>
              <a:ext uri="{FF2B5EF4-FFF2-40B4-BE49-F238E27FC236}">
                <a16:creationId xmlns:a16="http://schemas.microsoft.com/office/drawing/2014/main" id="{B08BCE77-EE0E-7973-A736-5A42C6492E34}"/>
              </a:ext>
            </a:extLst>
          </p:cNvPr>
          <p:cNvSpPr>
            <a:spLocks noGrp="1"/>
          </p:cNvSpPr>
          <p:nvPr>
            <p:ph type="sldNum" sz="quarter" idx="12"/>
          </p:nvPr>
        </p:nvSpPr>
        <p:spPr>
          <a:xfrm>
            <a:off x="9579428" y="6356350"/>
            <a:ext cx="1774371" cy="365125"/>
          </a:xfrm>
        </p:spPr>
        <p:txBody>
          <a:bodyPr/>
          <a:lstStyle/>
          <a:p>
            <a:pPr>
              <a:spcAft>
                <a:spcPts val="600"/>
              </a:spcAft>
            </a:pPr>
            <a:fld id="{A49DFD55-3C28-40EF-9E31-A92D2E4017FF}" type="slidenum">
              <a:rPr lang="en-US" smtClean="0"/>
              <a:pPr>
                <a:spcAft>
                  <a:spcPts val="600"/>
                </a:spcAft>
              </a:pPr>
              <a:t>1</a:t>
            </a:fld>
            <a:endParaRPr lang="en-US"/>
          </a:p>
        </p:txBody>
      </p:sp>
      <p:pic>
        <p:nvPicPr>
          <p:cNvPr id="5" name="Graphic 4">
            <a:extLst>
              <a:ext uri="{FF2B5EF4-FFF2-40B4-BE49-F238E27FC236}">
                <a16:creationId xmlns:a16="http://schemas.microsoft.com/office/drawing/2014/main" id="{136DDE1C-DF26-E4B0-43B5-3C4BBFE38E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3047" y="4457231"/>
            <a:ext cx="3990108" cy="1656051"/>
          </a:xfrm>
          <a:prstGeom prst="rect">
            <a:avLst/>
          </a:prstGeom>
        </p:spPr>
      </p:pic>
      <p:sp>
        <p:nvSpPr>
          <p:cNvPr id="6" name="TextBox 5">
            <a:extLst>
              <a:ext uri="{FF2B5EF4-FFF2-40B4-BE49-F238E27FC236}">
                <a16:creationId xmlns:a16="http://schemas.microsoft.com/office/drawing/2014/main" id="{7E1B895A-3238-ADE8-7D46-1935F3C60191}"/>
              </a:ext>
            </a:extLst>
          </p:cNvPr>
          <p:cNvSpPr txBox="1"/>
          <p:nvPr/>
        </p:nvSpPr>
        <p:spPr>
          <a:xfrm>
            <a:off x="4267200" y="2658359"/>
            <a:ext cx="6507192" cy="369332"/>
          </a:xfrm>
          <a:prstGeom prst="rect">
            <a:avLst/>
          </a:prstGeom>
          <a:noFill/>
        </p:spPr>
        <p:txBody>
          <a:bodyPr wrap="square" rtlCol="0">
            <a:spAutoFit/>
          </a:bodyPr>
          <a:lstStyle/>
          <a:p>
            <a:r>
              <a:rPr lang="en-US" dirty="0"/>
              <a:t>Presentation for Mobile Computing (WS2023-24) by TeamSliceX</a:t>
            </a:r>
          </a:p>
        </p:txBody>
      </p:sp>
      <p:sp>
        <p:nvSpPr>
          <p:cNvPr id="7" name="TextBox 6">
            <a:extLst>
              <a:ext uri="{FF2B5EF4-FFF2-40B4-BE49-F238E27FC236}">
                <a16:creationId xmlns:a16="http://schemas.microsoft.com/office/drawing/2014/main" id="{8937261C-47DC-4CA3-ABE2-F2407CFD01AC}"/>
              </a:ext>
            </a:extLst>
          </p:cNvPr>
          <p:cNvSpPr txBox="1"/>
          <p:nvPr/>
        </p:nvSpPr>
        <p:spPr>
          <a:xfrm>
            <a:off x="4267201" y="3429000"/>
            <a:ext cx="3953774" cy="369332"/>
          </a:xfrm>
          <a:prstGeom prst="rect">
            <a:avLst/>
          </a:prstGeom>
          <a:noFill/>
        </p:spPr>
        <p:txBody>
          <a:bodyPr wrap="square" rtlCol="0">
            <a:spAutoFit/>
          </a:bodyPr>
          <a:lstStyle/>
          <a:p>
            <a:r>
              <a:rPr lang="en-US" dirty="0"/>
              <a:t>M.Eng in Information Technology</a:t>
            </a:r>
          </a:p>
        </p:txBody>
      </p:sp>
      <p:sp>
        <p:nvSpPr>
          <p:cNvPr id="9" name="TextBox 8">
            <a:extLst>
              <a:ext uri="{FF2B5EF4-FFF2-40B4-BE49-F238E27FC236}">
                <a16:creationId xmlns:a16="http://schemas.microsoft.com/office/drawing/2014/main" id="{A89B73E3-6772-08B7-EACF-BC98C87B4E29}"/>
              </a:ext>
            </a:extLst>
          </p:cNvPr>
          <p:cNvSpPr txBox="1"/>
          <p:nvPr/>
        </p:nvSpPr>
        <p:spPr>
          <a:xfrm>
            <a:off x="4258954" y="4088921"/>
            <a:ext cx="3418556" cy="369332"/>
          </a:xfrm>
          <a:prstGeom prst="rect">
            <a:avLst/>
          </a:prstGeom>
          <a:noFill/>
        </p:spPr>
        <p:txBody>
          <a:bodyPr wrap="square" rtlCol="0">
            <a:spAutoFit/>
          </a:bodyPr>
          <a:lstStyle/>
          <a:p>
            <a:r>
              <a:rPr lang="en-US" dirty="0"/>
              <a:t>Date: 22.02.2024</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48E75-DC4E-1AC9-F648-B2B0E602C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7F6F0-BE8B-BE64-1644-AD4B31CF75C9}"/>
              </a:ext>
            </a:extLst>
          </p:cNvPr>
          <p:cNvSpPr>
            <a:spLocks noGrp="1"/>
          </p:cNvSpPr>
          <p:nvPr>
            <p:ph type="title"/>
          </p:nvPr>
        </p:nvSpPr>
        <p:spPr>
          <a:xfrm>
            <a:off x="5476875" y="2900218"/>
            <a:ext cx="5111750" cy="1089891"/>
          </a:xfrm>
        </p:spPr>
        <p:txBody>
          <a:bodyPr anchor="b">
            <a:normAutofit/>
          </a:bodyPr>
          <a:lstStyle/>
          <a:p>
            <a:pPr algn="ctr"/>
            <a:r>
              <a:rPr lang="en-US" dirty="0"/>
              <a:t>Architecture Designs of our project</a:t>
            </a:r>
          </a:p>
        </p:txBody>
      </p:sp>
      <p:sp>
        <p:nvSpPr>
          <p:cNvPr id="11" name="Slide Number Placeholder 4">
            <a:extLst>
              <a:ext uri="{FF2B5EF4-FFF2-40B4-BE49-F238E27FC236}">
                <a16:creationId xmlns:a16="http://schemas.microsoft.com/office/drawing/2014/main" id="{599F9D34-D20C-2B2C-6EC8-5F354BD96A91}"/>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10</a:t>
            </a:fld>
            <a:endParaRPr lang="en-US"/>
          </a:p>
        </p:txBody>
      </p:sp>
    </p:spTree>
    <p:extLst>
      <p:ext uri="{BB962C8B-B14F-4D97-AF65-F5344CB8AC3E}">
        <p14:creationId xmlns:p14="http://schemas.microsoft.com/office/powerpoint/2010/main" val="1252868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A569F77-4403-D5FC-CC7F-952A0E934398}"/>
              </a:ext>
            </a:extLst>
          </p:cNvPr>
          <p:cNvSpPr/>
          <p:nvPr/>
        </p:nvSpPr>
        <p:spPr>
          <a:xfrm>
            <a:off x="175436" y="3566858"/>
            <a:ext cx="2180252" cy="325328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ln w="0"/>
                <a:solidFill>
                  <a:schemeClr val="tx1"/>
                </a:solidFill>
                <a:effectLst>
                  <a:outerShdw blurRad="38100" dist="19050" dir="2700000" algn="tl" rotWithShape="0">
                    <a:schemeClr val="dk1">
                      <a:alpha val="40000"/>
                    </a:schemeClr>
                  </a:outerShdw>
                </a:effectLst>
              </a:rPr>
              <a:t>VM 5</a:t>
            </a:r>
            <a:endParaRPr lang="en-US" dirty="0">
              <a:ln w="0"/>
              <a:solidFill>
                <a:schemeClr val="tx1"/>
              </a:solidFill>
              <a:effectLst>
                <a:outerShdw blurRad="38100" dist="19050" dir="2700000" algn="tl" rotWithShape="0">
                  <a:schemeClr val="dk1">
                    <a:alpha val="40000"/>
                  </a:schemeClr>
                </a:outerShdw>
              </a:effectLst>
            </a:endParaRPr>
          </a:p>
        </p:txBody>
      </p:sp>
      <p:sp>
        <p:nvSpPr>
          <p:cNvPr id="4" name="Rectangle: Rounded Corners 3">
            <a:extLst>
              <a:ext uri="{FF2B5EF4-FFF2-40B4-BE49-F238E27FC236}">
                <a16:creationId xmlns:a16="http://schemas.microsoft.com/office/drawing/2014/main" id="{EA42EFB8-41B9-EC06-36ED-4D58FCDCD31E}"/>
              </a:ext>
            </a:extLst>
          </p:cNvPr>
          <p:cNvSpPr>
            <a:spLocks noGrp="1" noRot="1" noMove="1" noResize="1" noEditPoints="1" noAdjustHandles="1" noChangeArrowheads="1" noChangeShapeType="1"/>
          </p:cNvSpPr>
          <p:nvPr/>
        </p:nvSpPr>
        <p:spPr>
          <a:xfrm>
            <a:off x="2839615" y="345232"/>
            <a:ext cx="8048625" cy="1857375"/>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rgbClr val="FF0000"/>
                </a:solidFill>
              </a:rPr>
              <a:t>Open5GS 5GCore Core-Plane</a:t>
            </a:r>
          </a:p>
          <a:p>
            <a:pPr algn="ctr"/>
            <a:r>
              <a:rPr lang="en-GB" dirty="0">
                <a:solidFill>
                  <a:srgbClr val="FF0000"/>
                </a:solidFill>
              </a:rPr>
              <a:t>IP: 192.168.100.4-6/24</a:t>
            </a:r>
            <a:endParaRPr lang="en-US" dirty="0">
              <a:solidFill>
                <a:srgbClr val="FF0000"/>
              </a:solidFill>
            </a:endParaRPr>
          </a:p>
        </p:txBody>
      </p:sp>
      <p:sp>
        <p:nvSpPr>
          <p:cNvPr id="5" name="Rectangle: Rounded Corners 4">
            <a:extLst>
              <a:ext uri="{FF2B5EF4-FFF2-40B4-BE49-F238E27FC236}">
                <a16:creationId xmlns:a16="http://schemas.microsoft.com/office/drawing/2014/main" id="{7234A2C8-D9A8-53EB-BD14-3C9B194A0EBE}"/>
              </a:ext>
            </a:extLst>
          </p:cNvPr>
          <p:cNvSpPr>
            <a:spLocks noGrp="1" noRot="1" noMove="1" noResize="1" noEditPoints="1" noAdjustHandles="1" noChangeArrowheads="1" noChangeShapeType="1"/>
          </p:cNvSpPr>
          <p:nvPr/>
        </p:nvSpPr>
        <p:spPr>
          <a:xfrm>
            <a:off x="2907749" y="2533261"/>
            <a:ext cx="7912359" cy="1791477"/>
          </a:xfrm>
          <a:prstGeom prst="roundRect">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rgbClr val="FF0000"/>
                </a:solidFill>
              </a:rPr>
              <a:t>Open5GS 5GCore User-Plane1</a:t>
            </a:r>
          </a:p>
          <a:p>
            <a:pPr algn="ctr"/>
            <a:r>
              <a:rPr lang="en-GB" dirty="0">
                <a:solidFill>
                  <a:srgbClr val="FF0000"/>
                </a:solidFill>
              </a:rPr>
              <a:t>IP: 192.168.100.11/24</a:t>
            </a:r>
            <a:endParaRPr lang="en-US" dirty="0">
              <a:solidFill>
                <a:srgbClr val="FF0000"/>
              </a:solidFill>
            </a:endParaRPr>
          </a:p>
        </p:txBody>
      </p:sp>
      <p:sp>
        <p:nvSpPr>
          <p:cNvPr id="6" name="Rectangle: Rounded Corners 5">
            <a:extLst>
              <a:ext uri="{FF2B5EF4-FFF2-40B4-BE49-F238E27FC236}">
                <a16:creationId xmlns:a16="http://schemas.microsoft.com/office/drawing/2014/main" id="{75CB3B19-718B-36CD-4848-EA4A9A31EFD1}"/>
              </a:ext>
            </a:extLst>
          </p:cNvPr>
          <p:cNvSpPr>
            <a:spLocks noGrp="1" noRot="1" noMove="1" noResize="1" noEditPoints="1" noAdjustHandles="1" noChangeArrowheads="1" noChangeShapeType="1"/>
          </p:cNvSpPr>
          <p:nvPr/>
        </p:nvSpPr>
        <p:spPr>
          <a:xfrm>
            <a:off x="3097763" y="4767943"/>
            <a:ext cx="7722345" cy="1744825"/>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rgbClr val="FF0000"/>
                </a:solidFill>
              </a:rPr>
              <a:t>Open5GS 5GCore User-Plane2</a:t>
            </a:r>
          </a:p>
          <a:p>
            <a:pPr algn="ctr"/>
            <a:r>
              <a:rPr lang="en-GB" dirty="0">
                <a:solidFill>
                  <a:srgbClr val="FF0000"/>
                </a:solidFill>
              </a:rPr>
              <a:t>IP: 192.168.100.12/24</a:t>
            </a:r>
            <a:endParaRPr lang="en-US" dirty="0">
              <a:solidFill>
                <a:srgbClr val="FF0000"/>
              </a:solidFill>
            </a:endParaRPr>
          </a:p>
        </p:txBody>
      </p:sp>
      <p:sp>
        <p:nvSpPr>
          <p:cNvPr id="2" name="Rectangle 1">
            <a:extLst>
              <a:ext uri="{FF2B5EF4-FFF2-40B4-BE49-F238E27FC236}">
                <a16:creationId xmlns:a16="http://schemas.microsoft.com/office/drawing/2014/main" id="{DBEEEC85-CB09-4C91-82E9-1AF708CBAF01}"/>
              </a:ext>
            </a:extLst>
          </p:cNvPr>
          <p:cNvSpPr/>
          <p:nvPr/>
        </p:nvSpPr>
        <p:spPr>
          <a:xfrm>
            <a:off x="186612" y="8805"/>
            <a:ext cx="2180252" cy="34414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ln w="0"/>
                <a:solidFill>
                  <a:schemeClr val="tx1"/>
                </a:solidFill>
                <a:effectLst>
                  <a:outerShdw blurRad="38100" dist="19050" dir="2700000" algn="tl" rotWithShape="0">
                    <a:schemeClr val="dk1">
                      <a:alpha val="40000"/>
                    </a:schemeClr>
                  </a:outerShdw>
                </a:effectLst>
              </a:rPr>
              <a:t>VM 4</a:t>
            </a:r>
            <a:endParaRPr lang="en-US"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221BF528-6508-4A3E-CE9B-13B2509A37D1}"/>
              </a:ext>
            </a:extLst>
          </p:cNvPr>
          <p:cNvSpPr/>
          <p:nvPr/>
        </p:nvSpPr>
        <p:spPr>
          <a:xfrm>
            <a:off x="480408" y="543478"/>
            <a:ext cx="1474237" cy="282141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GB" sz="1400" dirty="0">
                <a:ln w="0"/>
                <a:solidFill>
                  <a:schemeClr val="tx1"/>
                </a:solidFill>
              </a:rPr>
              <a:t>UERANSIM</a:t>
            </a:r>
          </a:p>
          <a:p>
            <a:pPr algn="ctr"/>
            <a:r>
              <a:rPr lang="en-GB" sz="1400" dirty="0">
                <a:ln w="0"/>
                <a:solidFill>
                  <a:schemeClr val="tx1"/>
                </a:solidFill>
              </a:rPr>
              <a:t>gNodeB</a:t>
            </a:r>
            <a:endParaRPr lang="en-US" sz="1400" dirty="0">
              <a:ln w="0"/>
              <a:solidFill>
                <a:schemeClr val="tx1"/>
              </a:solidFill>
            </a:endParaRPr>
          </a:p>
          <a:p>
            <a:pPr algn="ctr"/>
            <a:r>
              <a:rPr lang="en-US" sz="1400" dirty="0">
                <a:ln w="0"/>
                <a:solidFill>
                  <a:schemeClr val="tx1"/>
                </a:solidFill>
              </a:rPr>
              <a:t>IP: 192.168.100.20</a:t>
            </a:r>
            <a:endParaRPr lang="en-GB" sz="1400" dirty="0">
              <a:ln w="0"/>
              <a:solidFill>
                <a:schemeClr val="tx1"/>
              </a:solidFill>
            </a:endParaRPr>
          </a:p>
        </p:txBody>
      </p:sp>
      <p:sp>
        <p:nvSpPr>
          <p:cNvPr id="9" name="TextBox 8">
            <a:extLst>
              <a:ext uri="{FF2B5EF4-FFF2-40B4-BE49-F238E27FC236}">
                <a16:creationId xmlns:a16="http://schemas.microsoft.com/office/drawing/2014/main" id="{B8E30300-3915-7E62-CAC3-8D8B5FE5DE94}"/>
              </a:ext>
            </a:extLst>
          </p:cNvPr>
          <p:cNvSpPr txBox="1"/>
          <p:nvPr/>
        </p:nvSpPr>
        <p:spPr>
          <a:xfrm>
            <a:off x="3181739" y="1340892"/>
            <a:ext cx="1296956" cy="553998"/>
          </a:xfrm>
          <a:prstGeom prst="rect">
            <a:avLst/>
          </a:prstGeom>
          <a:noFill/>
          <a:ln>
            <a:solidFill>
              <a:schemeClr val="tx1"/>
            </a:solidFill>
          </a:ln>
        </p:spPr>
        <p:txBody>
          <a:bodyPr wrap="square" rtlCol="0">
            <a:spAutoFit/>
          </a:bodyPr>
          <a:lstStyle/>
          <a:p>
            <a:r>
              <a:rPr lang="en-GB" dirty="0"/>
              <a:t>AMF</a:t>
            </a:r>
          </a:p>
          <a:p>
            <a:r>
              <a:rPr lang="en-GB" sz="1200" dirty="0">
                <a:solidFill>
                  <a:srgbClr val="7030A0"/>
                </a:solidFill>
              </a:rPr>
              <a:t>IP:192.168.100.4</a:t>
            </a:r>
            <a:endParaRPr lang="en-US" sz="1200" dirty="0">
              <a:solidFill>
                <a:srgbClr val="7030A0"/>
              </a:solidFill>
            </a:endParaRPr>
          </a:p>
        </p:txBody>
      </p:sp>
      <p:sp>
        <p:nvSpPr>
          <p:cNvPr id="10" name="TextBox 9">
            <a:extLst>
              <a:ext uri="{FF2B5EF4-FFF2-40B4-BE49-F238E27FC236}">
                <a16:creationId xmlns:a16="http://schemas.microsoft.com/office/drawing/2014/main" id="{A20E4BBD-B984-D2D0-13ED-244F04E84754}"/>
              </a:ext>
            </a:extLst>
          </p:cNvPr>
          <p:cNvSpPr txBox="1"/>
          <p:nvPr/>
        </p:nvSpPr>
        <p:spPr>
          <a:xfrm>
            <a:off x="5554824" y="1340892"/>
            <a:ext cx="1296955" cy="553998"/>
          </a:xfrm>
          <a:prstGeom prst="rect">
            <a:avLst/>
          </a:prstGeom>
          <a:solidFill>
            <a:schemeClr val="bg1"/>
          </a:solidFill>
          <a:ln>
            <a:solidFill>
              <a:schemeClr val="tx1"/>
            </a:solidFill>
          </a:ln>
        </p:spPr>
        <p:txBody>
          <a:bodyPr wrap="square" rtlCol="0">
            <a:spAutoFit/>
          </a:bodyPr>
          <a:lstStyle/>
          <a:p>
            <a:r>
              <a:rPr lang="en-GB" dirty="0"/>
              <a:t>SMF1</a:t>
            </a:r>
          </a:p>
          <a:p>
            <a:r>
              <a:rPr lang="en-GB" sz="1200" dirty="0">
                <a:solidFill>
                  <a:srgbClr val="7030A0"/>
                </a:solidFill>
              </a:rPr>
              <a:t>IP:192.168.100.5</a:t>
            </a:r>
            <a:endParaRPr lang="en-US" dirty="0"/>
          </a:p>
        </p:txBody>
      </p:sp>
      <p:sp>
        <p:nvSpPr>
          <p:cNvPr id="11" name="TextBox 10">
            <a:extLst>
              <a:ext uri="{FF2B5EF4-FFF2-40B4-BE49-F238E27FC236}">
                <a16:creationId xmlns:a16="http://schemas.microsoft.com/office/drawing/2014/main" id="{19A8AF94-F895-D545-3CB2-4CFEED706B2A}"/>
              </a:ext>
            </a:extLst>
          </p:cNvPr>
          <p:cNvSpPr txBox="1"/>
          <p:nvPr/>
        </p:nvSpPr>
        <p:spPr>
          <a:xfrm>
            <a:off x="7927908" y="1340892"/>
            <a:ext cx="1296954" cy="553998"/>
          </a:xfrm>
          <a:prstGeom prst="rect">
            <a:avLst/>
          </a:prstGeom>
          <a:solidFill>
            <a:schemeClr val="accent4">
              <a:lumMod val="60000"/>
              <a:lumOff val="40000"/>
            </a:schemeClr>
          </a:solidFill>
          <a:ln>
            <a:solidFill>
              <a:schemeClr val="tx1"/>
            </a:solidFill>
          </a:ln>
        </p:spPr>
        <p:txBody>
          <a:bodyPr wrap="square" rtlCol="0">
            <a:spAutoFit/>
          </a:bodyPr>
          <a:lstStyle/>
          <a:p>
            <a:r>
              <a:rPr lang="en-GB" dirty="0"/>
              <a:t>SMF2</a:t>
            </a:r>
          </a:p>
          <a:p>
            <a:r>
              <a:rPr lang="en-GB" sz="1200" dirty="0">
                <a:solidFill>
                  <a:srgbClr val="7030A0"/>
                </a:solidFill>
              </a:rPr>
              <a:t>IP:192.168.100.6</a:t>
            </a:r>
            <a:endParaRPr lang="en-US" dirty="0"/>
          </a:p>
        </p:txBody>
      </p:sp>
      <p:sp>
        <p:nvSpPr>
          <p:cNvPr id="12" name="TextBox 11">
            <a:extLst>
              <a:ext uri="{FF2B5EF4-FFF2-40B4-BE49-F238E27FC236}">
                <a16:creationId xmlns:a16="http://schemas.microsoft.com/office/drawing/2014/main" id="{7871FD53-3D68-F13E-2E7C-D5FE163F68FA}"/>
              </a:ext>
            </a:extLst>
          </p:cNvPr>
          <p:cNvSpPr txBox="1"/>
          <p:nvPr/>
        </p:nvSpPr>
        <p:spPr>
          <a:xfrm>
            <a:off x="6129917" y="3300609"/>
            <a:ext cx="829018" cy="369332"/>
          </a:xfrm>
          <a:prstGeom prst="rect">
            <a:avLst/>
          </a:prstGeom>
          <a:noFill/>
          <a:ln>
            <a:solidFill>
              <a:schemeClr val="tx1"/>
            </a:solidFill>
          </a:ln>
        </p:spPr>
        <p:txBody>
          <a:bodyPr wrap="square" rtlCol="0">
            <a:spAutoFit/>
          </a:bodyPr>
          <a:lstStyle/>
          <a:p>
            <a:r>
              <a:rPr lang="en-GB" dirty="0"/>
              <a:t>UPF 1</a:t>
            </a:r>
            <a:endParaRPr lang="en-US" dirty="0"/>
          </a:p>
        </p:txBody>
      </p:sp>
      <p:sp>
        <p:nvSpPr>
          <p:cNvPr id="13" name="TextBox 12">
            <a:extLst>
              <a:ext uri="{FF2B5EF4-FFF2-40B4-BE49-F238E27FC236}">
                <a16:creationId xmlns:a16="http://schemas.microsoft.com/office/drawing/2014/main" id="{D5BEE3AB-7CEC-763E-E705-FCB96D1258D0}"/>
              </a:ext>
            </a:extLst>
          </p:cNvPr>
          <p:cNvSpPr txBox="1"/>
          <p:nvPr/>
        </p:nvSpPr>
        <p:spPr>
          <a:xfrm>
            <a:off x="6234257" y="5455689"/>
            <a:ext cx="822796" cy="369332"/>
          </a:xfrm>
          <a:prstGeom prst="rect">
            <a:avLst/>
          </a:prstGeom>
          <a:noFill/>
          <a:ln>
            <a:solidFill>
              <a:schemeClr val="tx1"/>
            </a:solidFill>
          </a:ln>
        </p:spPr>
        <p:txBody>
          <a:bodyPr wrap="square" rtlCol="0">
            <a:spAutoFit/>
          </a:bodyPr>
          <a:lstStyle/>
          <a:p>
            <a:r>
              <a:rPr lang="en-GB" dirty="0"/>
              <a:t>UPF 2</a:t>
            </a:r>
            <a:endParaRPr lang="en-US" dirty="0"/>
          </a:p>
        </p:txBody>
      </p:sp>
      <p:sp>
        <p:nvSpPr>
          <p:cNvPr id="3" name="TextBox 2">
            <a:extLst>
              <a:ext uri="{FF2B5EF4-FFF2-40B4-BE49-F238E27FC236}">
                <a16:creationId xmlns:a16="http://schemas.microsoft.com/office/drawing/2014/main" id="{20CABEDF-68B3-2820-10D0-18FD6C54081C}"/>
              </a:ext>
            </a:extLst>
          </p:cNvPr>
          <p:cNvSpPr txBox="1"/>
          <p:nvPr/>
        </p:nvSpPr>
        <p:spPr>
          <a:xfrm>
            <a:off x="3147017" y="363605"/>
            <a:ext cx="683200" cy="369332"/>
          </a:xfrm>
          <a:prstGeom prst="rect">
            <a:avLst/>
          </a:prstGeom>
          <a:noFill/>
        </p:spPr>
        <p:txBody>
          <a:bodyPr wrap="none" rtlCol="0">
            <a:spAutoFit/>
          </a:bodyPr>
          <a:lstStyle/>
          <a:p>
            <a:r>
              <a:rPr lang="en-GB" dirty="0"/>
              <a:t>VM 1</a:t>
            </a:r>
            <a:endParaRPr lang="en-US" dirty="0"/>
          </a:p>
        </p:txBody>
      </p:sp>
      <p:sp>
        <p:nvSpPr>
          <p:cNvPr id="14" name="TextBox 13">
            <a:extLst>
              <a:ext uri="{FF2B5EF4-FFF2-40B4-BE49-F238E27FC236}">
                <a16:creationId xmlns:a16="http://schemas.microsoft.com/office/drawing/2014/main" id="{3F842707-7575-08FE-70D1-95AB5BC536A2}"/>
              </a:ext>
            </a:extLst>
          </p:cNvPr>
          <p:cNvSpPr txBox="1"/>
          <p:nvPr/>
        </p:nvSpPr>
        <p:spPr>
          <a:xfrm>
            <a:off x="3147017" y="2547022"/>
            <a:ext cx="683200" cy="369332"/>
          </a:xfrm>
          <a:prstGeom prst="rect">
            <a:avLst/>
          </a:prstGeom>
          <a:noFill/>
        </p:spPr>
        <p:txBody>
          <a:bodyPr wrap="none" rtlCol="0">
            <a:spAutoFit/>
          </a:bodyPr>
          <a:lstStyle/>
          <a:p>
            <a:r>
              <a:rPr lang="en-GB" dirty="0"/>
              <a:t>VM 2</a:t>
            </a:r>
            <a:endParaRPr lang="en-US" dirty="0"/>
          </a:p>
        </p:txBody>
      </p:sp>
      <p:sp>
        <p:nvSpPr>
          <p:cNvPr id="15" name="TextBox 14">
            <a:extLst>
              <a:ext uri="{FF2B5EF4-FFF2-40B4-BE49-F238E27FC236}">
                <a16:creationId xmlns:a16="http://schemas.microsoft.com/office/drawing/2014/main" id="{6472C0B4-716C-D082-D39C-AC160545492D}"/>
              </a:ext>
            </a:extLst>
          </p:cNvPr>
          <p:cNvSpPr txBox="1"/>
          <p:nvPr/>
        </p:nvSpPr>
        <p:spPr>
          <a:xfrm>
            <a:off x="3186405" y="4767943"/>
            <a:ext cx="683200" cy="369332"/>
          </a:xfrm>
          <a:prstGeom prst="rect">
            <a:avLst/>
          </a:prstGeom>
          <a:noFill/>
        </p:spPr>
        <p:txBody>
          <a:bodyPr wrap="none" rtlCol="0">
            <a:spAutoFit/>
          </a:bodyPr>
          <a:lstStyle/>
          <a:p>
            <a:r>
              <a:rPr lang="en-GB" dirty="0"/>
              <a:t>VM 3</a:t>
            </a:r>
            <a:endParaRPr lang="en-US" dirty="0"/>
          </a:p>
        </p:txBody>
      </p:sp>
      <p:sp>
        <p:nvSpPr>
          <p:cNvPr id="16" name="TextBox 15">
            <a:extLst>
              <a:ext uri="{FF2B5EF4-FFF2-40B4-BE49-F238E27FC236}">
                <a16:creationId xmlns:a16="http://schemas.microsoft.com/office/drawing/2014/main" id="{395916CD-7C4E-D953-7FBC-C40EF3A32CF9}"/>
              </a:ext>
            </a:extLst>
          </p:cNvPr>
          <p:cNvSpPr txBox="1"/>
          <p:nvPr/>
        </p:nvSpPr>
        <p:spPr>
          <a:xfrm>
            <a:off x="689991" y="1518317"/>
            <a:ext cx="1070806" cy="892552"/>
          </a:xfrm>
          <a:prstGeom prst="rect">
            <a:avLst/>
          </a:prstGeom>
          <a:noFill/>
        </p:spPr>
        <p:txBody>
          <a:bodyPr wrap="none" rtlCol="0">
            <a:spAutoFit/>
          </a:bodyPr>
          <a:lstStyle/>
          <a:p>
            <a:r>
              <a:rPr lang="en-GB" sz="1200" dirty="0"/>
              <a:t>When</a:t>
            </a:r>
            <a:r>
              <a:rPr lang="en-GB" dirty="0"/>
              <a:t> </a:t>
            </a:r>
          </a:p>
          <a:p>
            <a:r>
              <a:rPr lang="en-GB" sz="1400" dirty="0"/>
              <a:t>uesimtun0/</a:t>
            </a:r>
          </a:p>
          <a:p>
            <a:r>
              <a:rPr lang="en-GB" dirty="0"/>
              <a:t>10.45.0.2</a:t>
            </a:r>
            <a:endParaRPr lang="en-US" dirty="0"/>
          </a:p>
        </p:txBody>
      </p:sp>
      <p:sp>
        <p:nvSpPr>
          <p:cNvPr id="18" name="TextBox 17">
            <a:extLst>
              <a:ext uri="{FF2B5EF4-FFF2-40B4-BE49-F238E27FC236}">
                <a16:creationId xmlns:a16="http://schemas.microsoft.com/office/drawing/2014/main" id="{DA45CC2B-4F7E-F4D0-E6BB-C474445BA698}"/>
              </a:ext>
            </a:extLst>
          </p:cNvPr>
          <p:cNvSpPr txBox="1"/>
          <p:nvPr/>
        </p:nvSpPr>
        <p:spPr>
          <a:xfrm>
            <a:off x="2992602" y="3043639"/>
            <a:ext cx="1194558" cy="523220"/>
          </a:xfrm>
          <a:prstGeom prst="rect">
            <a:avLst/>
          </a:prstGeom>
          <a:noFill/>
        </p:spPr>
        <p:txBody>
          <a:bodyPr wrap="none" rtlCol="0">
            <a:spAutoFit/>
          </a:bodyPr>
          <a:lstStyle/>
          <a:p>
            <a:r>
              <a:rPr lang="en-GB" sz="1400" b="1" dirty="0">
                <a:solidFill>
                  <a:schemeClr val="accent1">
                    <a:lumMod val="75000"/>
                  </a:schemeClr>
                </a:solidFill>
              </a:rPr>
              <a:t>SST=1</a:t>
            </a:r>
          </a:p>
          <a:p>
            <a:r>
              <a:rPr lang="en-GB" sz="1400" b="1" dirty="0">
                <a:solidFill>
                  <a:schemeClr val="accent1">
                    <a:lumMod val="75000"/>
                  </a:schemeClr>
                </a:solidFill>
              </a:rPr>
              <a:t>SD=0x000001</a:t>
            </a:r>
            <a:endParaRPr lang="en-US" b="1" dirty="0">
              <a:solidFill>
                <a:schemeClr val="accent1">
                  <a:lumMod val="75000"/>
                </a:schemeClr>
              </a:solidFill>
            </a:endParaRPr>
          </a:p>
        </p:txBody>
      </p:sp>
      <p:sp>
        <p:nvSpPr>
          <p:cNvPr id="19" name="TextBox 18">
            <a:extLst>
              <a:ext uri="{FF2B5EF4-FFF2-40B4-BE49-F238E27FC236}">
                <a16:creationId xmlns:a16="http://schemas.microsoft.com/office/drawing/2014/main" id="{239221B6-3890-6961-F789-EC5D24CF14D3}"/>
              </a:ext>
            </a:extLst>
          </p:cNvPr>
          <p:cNvSpPr txBox="1"/>
          <p:nvPr/>
        </p:nvSpPr>
        <p:spPr>
          <a:xfrm>
            <a:off x="3181739" y="5581399"/>
            <a:ext cx="1194558" cy="523220"/>
          </a:xfrm>
          <a:prstGeom prst="rect">
            <a:avLst/>
          </a:prstGeom>
          <a:noFill/>
        </p:spPr>
        <p:txBody>
          <a:bodyPr wrap="none" rtlCol="0">
            <a:spAutoFit/>
          </a:bodyPr>
          <a:lstStyle/>
          <a:p>
            <a:r>
              <a:rPr lang="en-GB" sz="1400" b="1" dirty="0">
                <a:solidFill>
                  <a:schemeClr val="accent1">
                    <a:lumMod val="75000"/>
                  </a:schemeClr>
                </a:solidFill>
              </a:rPr>
              <a:t>SST=1</a:t>
            </a:r>
          </a:p>
          <a:p>
            <a:r>
              <a:rPr lang="en-GB" sz="1400" b="1" dirty="0">
                <a:solidFill>
                  <a:schemeClr val="accent1">
                    <a:lumMod val="75000"/>
                  </a:schemeClr>
                </a:solidFill>
              </a:rPr>
              <a:t>SD=0x000002</a:t>
            </a:r>
            <a:endParaRPr lang="en-US" b="1" dirty="0">
              <a:solidFill>
                <a:schemeClr val="accent1">
                  <a:lumMod val="75000"/>
                </a:schemeClr>
              </a:solidFill>
            </a:endParaRPr>
          </a:p>
        </p:txBody>
      </p:sp>
      <p:sp>
        <p:nvSpPr>
          <p:cNvPr id="20" name="Arrow: Right 19">
            <a:extLst>
              <a:ext uri="{FF2B5EF4-FFF2-40B4-BE49-F238E27FC236}">
                <a16:creationId xmlns:a16="http://schemas.microsoft.com/office/drawing/2014/main" id="{F545191C-FED5-E115-358F-26F2045E5166}"/>
              </a:ext>
            </a:extLst>
          </p:cNvPr>
          <p:cNvSpPr/>
          <p:nvPr/>
        </p:nvSpPr>
        <p:spPr>
          <a:xfrm>
            <a:off x="1964383" y="3104986"/>
            <a:ext cx="1070806" cy="3452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5072923C-578E-D7FC-F941-907A05610F22}"/>
              </a:ext>
            </a:extLst>
          </p:cNvPr>
          <p:cNvSpPr/>
          <p:nvPr/>
        </p:nvSpPr>
        <p:spPr>
          <a:xfrm>
            <a:off x="1984969" y="5684738"/>
            <a:ext cx="1201436" cy="345233"/>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FCAC7D5E-74F6-2E62-9D8B-DB23D897201D}"/>
              </a:ext>
            </a:extLst>
          </p:cNvPr>
          <p:cNvSpPr/>
          <p:nvPr/>
        </p:nvSpPr>
        <p:spPr>
          <a:xfrm>
            <a:off x="8472196" y="1894887"/>
            <a:ext cx="317241" cy="2873055"/>
          </a:xfrm>
          <a:prstGeom prst="down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58D98ED9-55DA-99DF-2F95-97502C93E5D9}"/>
              </a:ext>
            </a:extLst>
          </p:cNvPr>
          <p:cNvSpPr/>
          <p:nvPr/>
        </p:nvSpPr>
        <p:spPr>
          <a:xfrm>
            <a:off x="5917016" y="1894888"/>
            <a:ext cx="317241" cy="622432"/>
          </a:xfrm>
          <a:prstGeom prst="down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123D06BC-B92B-AA23-7E97-22D875EB821C}"/>
              </a:ext>
            </a:extLst>
          </p:cNvPr>
          <p:cNvSpPr/>
          <p:nvPr/>
        </p:nvSpPr>
        <p:spPr>
          <a:xfrm>
            <a:off x="4478694" y="1418253"/>
            <a:ext cx="1076130" cy="8397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Elbow 36">
            <a:extLst>
              <a:ext uri="{FF2B5EF4-FFF2-40B4-BE49-F238E27FC236}">
                <a16:creationId xmlns:a16="http://schemas.microsoft.com/office/drawing/2014/main" id="{7EE18AD2-CAF2-37C9-E090-1AB45AF45182}"/>
              </a:ext>
            </a:extLst>
          </p:cNvPr>
          <p:cNvCxnSpPr>
            <a:cxnSpLocks/>
            <a:stCxn id="9" idx="2"/>
          </p:cNvCxnSpPr>
          <p:nvPr/>
        </p:nvCxnSpPr>
        <p:spPr>
          <a:xfrm rot="16200000" flipH="1">
            <a:off x="5614170" y="110936"/>
            <a:ext cx="187667" cy="3755573"/>
          </a:xfrm>
          <a:prstGeom prst="bentConnector2">
            <a:avLst/>
          </a:prstGeom>
          <a:ln>
            <a:solidFill>
              <a:schemeClr val="accent4">
                <a:lumMod val="60000"/>
                <a:lumOff val="40000"/>
              </a:schemeClr>
            </a:solidFill>
          </a:ln>
        </p:spPr>
        <p:style>
          <a:lnRef idx="3">
            <a:schemeClr val="dk1"/>
          </a:lnRef>
          <a:fillRef idx="0">
            <a:schemeClr val="dk1"/>
          </a:fillRef>
          <a:effectRef idx="2">
            <a:schemeClr val="dk1"/>
          </a:effectRef>
          <a:fontRef idx="minor">
            <a:schemeClr val="tx1"/>
          </a:fontRef>
        </p:style>
      </p:cxnSp>
      <p:cxnSp>
        <p:nvCxnSpPr>
          <p:cNvPr id="39" name="Connector: Elbow 38">
            <a:extLst>
              <a:ext uri="{FF2B5EF4-FFF2-40B4-BE49-F238E27FC236}">
                <a16:creationId xmlns:a16="http://schemas.microsoft.com/office/drawing/2014/main" id="{C56404C0-316B-5572-72C5-A5E8C18C0C63}"/>
              </a:ext>
            </a:extLst>
          </p:cNvPr>
          <p:cNvCxnSpPr>
            <a:cxnSpLocks/>
            <a:endCxn id="11" idx="1"/>
          </p:cNvCxnSpPr>
          <p:nvPr/>
        </p:nvCxnSpPr>
        <p:spPr>
          <a:xfrm rot="5400000" flipH="1" flipV="1">
            <a:off x="7520768" y="1682916"/>
            <a:ext cx="472165" cy="342116"/>
          </a:xfrm>
          <a:prstGeom prst="bentConnector2">
            <a:avLst/>
          </a:prstGeom>
          <a:ln>
            <a:solidFill>
              <a:schemeClr val="accent4">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5F1A8523-8007-BFB7-1EDC-2E01B34E6C68}"/>
              </a:ext>
            </a:extLst>
          </p:cNvPr>
          <p:cNvCxnSpPr/>
          <p:nvPr/>
        </p:nvCxnSpPr>
        <p:spPr>
          <a:xfrm>
            <a:off x="2907749" y="1035700"/>
            <a:ext cx="7729149"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C95A4B1-F3CB-7AAC-820C-71A6D7739100}"/>
              </a:ext>
            </a:extLst>
          </p:cNvPr>
          <p:cNvSpPr txBox="1"/>
          <p:nvPr/>
        </p:nvSpPr>
        <p:spPr>
          <a:xfrm>
            <a:off x="9011692" y="1010238"/>
            <a:ext cx="1910779" cy="307777"/>
          </a:xfrm>
          <a:prstGeom prst="rect">
            <a:avLst/>
          </a:prstGeom>
          <a:noFill/>
        </p:spPr>
        <p:txBody>
          <a:bodyPr wrap="none" rtlCol="0">
            <a:spAutoFit/>
          </a:bodyPr>
          <a:lstStyle/>
          <a:p>
            <a:r>
              <a:rPr lang="en-GB" sz="1400" b="1" dirty="0"/>
              <a:t>Service Based Interface</a:t>
            </a:r>
            <a:endParaRPr lang="en-US" sz="1400" b="1" dirty="0"/>
          </a:p>
        </p:txBody>
      </p:sp>
      <p:cxnSp>
        <p:nvCxnSpPr>
          <p:cNvPr id="46" name="Straight Arrow Connector 45">
            <a:extLst>
              <a:ext uri="{FF2B5EF4-FFF2-40B4-BE49-F238E27FC236}">
                <a16:creationId xmlns:a16="http://schemas.microsoft.com/office/drawing/2014/main" id="{6CF38749-54DA-D670-6D0F-5462003A04F0}"/>
              </a:ext>
            </a:extLst>
          </p:cNvPr>
          <p:cNvCxnSpPr>
            <a:cxnSpLocks/>
            <a:endCxn id="9" idx="0"/>
          </p:cNvCxnSpPr>
          <p:nvPr/>
        </p:nvCxnSpPr>
        <p:spPr>
          <a:xfrm>
            <a:off x="3830217" y="1035700"/>
            <a:ext cx="0" cy="305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B2200F6-BEA4-08FF-1159-A416C561D533}"/>
              </a:ext>
            </a:extLst>
          </p:cNvPr>
          <p:cNvCxnSpPr>
            <a:cxnSpLocks/>
            <a:endCxn id="10" idx="0"/>
          </p:cNvCxnSpPr>
          <p:nvPr/>
        </p:nvCxnSpPr>
        <p:spPr>
          <a:xfrm>
            <a:off x="6203301" y="1027155"/>
            <a:ext cx="1" cy="313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FD17310-3062-BE4E-1B5A-8F01A7CE026C}"/>
              </a:ext>
            </a:extLst>
          </p:cNvPr>
          <p:cNvCxnSpPr>
            <a:cxnSpLocks/>
          </p:cNvCxnSpPr>
          <p:nvPr/>
        </p:nvCxnSpPr>
        <p:spPr>
          <a:xfrm>
            <a:off x="8576385" y="1033175"/>
            <a:ext cx="1" cy="30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C31858C-BBBD-F82F-9896-ABE3906F7A03}"/>
              </a:ext>
            </a:extLst>
          </p:cNvPr>
          <p:cNvSpPr txBox="1"/>
          <p:nvPr/>
        </p:nvSpPr>
        <p:spPr>
          <a:xfrm>
            <a:off x="3187931" y="997342"/>
            <a:ext cx="704039" cy="253916"/>
          </a:xfrm>
          <a:prstGeom prst="rect">
            <a:avLst/>
          </a:prstGeom>
          <a:noFill/>
        </p:spPr>
        <p:txBody>
          <a:bodyPr wrap="none" rtlCol="0">
            <a:spAutoFit/>
          </a:bodyPr>
          <a:lstStyle/>
          <a:p>
            <a:r>
              <a:rPr lang="en-GB" sz="1000" b="1" dirty="0"/>
              <a:t>127.0.0.5</a:t>
            </a:r>
            <a:endParaRPr lang="en-US" sz="1000" b="1" dirty="0"/>
          </a:p>
        </p:txBody>
      </p:sp>
      <p:sp>
        <p:nvSpPr>
          <p:cNvPr id="63" name="TextBox 62">
            <a:extLst>
              <a:ext uri="{FF2B5EF4-FFF2-40B4-BE49-F238E27FC236}">
                <a16:creationId xmlns:a16="http://schemas.microsoft.com/office/drawing/2014/main" id="{479F843C-FF65-D215-1553-59DAA351CFCA}"/>
              </a:ext>
            </a:extLst>
          </p:cNvPr>
          <p:cNvSpPr txBox="1"/>
          <p:nvPr/>
        </p:nvSpPr>
        <p:spPr>
          <a:xfrm>
            <a:off x="5564329" y="997342"/>
            <a:ext cx="679994" cy="246221"/>
          </a:xfrm>
          <a:prstGeom prst="rect">
            <a:avLst/>
          </a:prstGeom>
          <a:noFill/>
        </p:spPr>
        <p:txBody>
          <a:bodyPr wrap="none" rtlCol="0">
            <a:spAutoFit/>
          </a:bodyPr>
          <a:lstStyle/>
          <a:p>
            <a:r>
              <a:rPr lang="en-GB" sz="1000" b="1" dirty="0"/>
              <a:t>127.0.0.4</a:t>
            </a:r>
            <a:endParaRPr lang="en-US" sz="1000" b="1" dirty="0"/>
          </a:p>
        </p:txBody>
      </p:sp>
      <p:sp>
        <p:nvSpPr>
          <p:cNvPr id="64" name="TextBox 63">
            <a:extLst>
              <a:ext uri="{FF2B5EF4-FFF2-40B4-BE49-F238E27FC236}">
                <a16:creationId xmlns:a16="http://schemas.microsoft.com/office/drawing/2014/main" id="{32DAED88-690B-59C9-DE1E-8A8A859297D0}"/>
              </a:ext>
            </a:extLst>
          </p:cNvPr>
          <p:cNvSpPr txBox="1"/>
          <p:nvPr/>
        </p:nvSpPr>
        <p:spPr>
          <a:xfrm>
            <a:off x="7865817" y="997342"/>
            <a:ext cx="745717" cy="246221"/>
          </a:xfrm>
          <a:prstGeom prst="rect">
            <a:avLst/>
          </a:prstGeom>
          <a:noFill/>
        </p:spPr>
        <p:txBody>
          <a:bodyPr wrap="none" rtlCol="0">
            <a:spAutoFit/>
          </a:bodyPr>
          <a:lstStyle/>
          <a:p>
            <a:r>
              <a:rPr lang="en-GB" sz="1000" b="1" dirty="0"/>
              <a:t>127.0.0.24</a:t>
            </a:r>
            <a:endParaRPr lang="en-US" sz="1000" b="1" dirty="0"/>
          </a:p>
        </p:txBody>
      </p:sp>
      <p:sp>
        <p:nvSpPr>
          <p:cNvPr id="23" name="Rectangle 22">
            <a:extLst>
              <a:ext uri="{FF2B5EF4-FFF2-40B4-BE49-F238E27FC236}">
                <a16:creationId xmlns:a16="http://schemas.microsoft.com/office/drawing/2014/main" id="{DB0AE497-12C5-71B0-9851-7316AB52542C}"/>
              </a:ext>
            </a:extLst>
          </p:cNvPr>
          <p:cNvSpPr/>
          <p:nvPr/>
        </p:nvSpPr>
        <p:spPr>
          <a:xfrm>
            <a:off x="517610" y="3899561"/>
            <a:ext cx="1474237" cy="274383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GB" sz="1400" dirty="0">
                <a:ln w="0"/>
                <a:solidFill>
                  <a:schemeClr val="tx1"/>
                </a:solidFill>
              </a:rPr>
              <a:t>UERANSIM</a:t>
            </a:r>
          </a:p>
          <a:p>
            <a:pPr algn="ctr"/>
            <a:r>
              <a:rPr lang="en-GB" sz="1400" dirty="0">
                <a:ln w="0"/>
                <a:solidFill>
                  <a:schemeClr val="tx1"/>
                </a:solidFill>
              </a:rPr>
              <a:t>gNodeB</a:t>
            </a:r>
            <a:endParaRPr lang="en-US" sz="1400" dirty="0">
              <a:ln w="0"/>
              <a:solidFill>
                <a:schemeClr val="tx1"/>
              </a:solidFill>
            </a:endParaRPr>
          </a:p>
          <a:p>
            <a:pPr algn="ctr"/>
            <a:r>
              <a:rPr lang="en-US" sz="1400" dirty="0">
                <a:ln w="0"/>
                <a:solidFill>
                  <a:schemeClr val="tx1"/>
                </a:solidFill>
              </a:rPr>
              <a:t>IP: 192.168.100.21</a:t>
            </a:r>
          </a:p>
          <a:p>
            <a:pPr algn="ctr"/>
            <a:r>
              <a:rPr lang="en-GB" sz="1400" dirty="0">
                <a:ln w="0"/>
                <a:solidFill>
                  <a:schemeClr val="tx1"/>
                </a:solidFill>
              </a:rPr>
              <a:t>IMSI-001010000000001</a:t>
            </a:r>
            <a:endParaRPr lang="en-US" sz="1400" dirty="0">
              <a:ln w="0"/>
              <a:solidFill>
                <a:schemeClr val="tx1"/>
              </a:solidFill>
            </a:endParaRPr>
          </a:p>
          <a:p>
            <a:pPr algn="ctr"/>
            <a:endParaRPr lang="en-GB" sz="1400" dirty="0">
              <a:ln w="0"/>
              <a:solidFill>
                <a:schemeClr val="tx1"/>
              </a:solidFill>
            </a:endParaRPr>
          </a:p>
        </p:txBody>
      </p:sp>
      <p:sp>
        <p:nvSpPr>
          <p:cNvPr id="17" name="TextBox 16">
            <a:extLst>
              <a:ext uri="{FF2B5EF4-FFF2-40B4-BE49-F238E27FC236}">
                <a16:creationId xmlns:a16="http://schemas.microsoft.com/office/drawing/2014/main" id="{3874504B-56E9-A5FE-1FD2-0531828A84FF}"/>
              </a:ext>
            </a:extLst>
          </p:cNvPr>
          <p:cNvSpPr txBox="1"/>
          <p:nvPr/>
        </p:nvSpPr>
        <p:spPr>
          <a:xfrm>
            <a:off x="746785" y="3924725"/>
            <a:ext cx="1059906" cy="769441"/>
          </a:xfrm>
          <a:prstGeom prst="rect">
            <a:avLst/>
          </a:prstGeom>
          <a:noFill/>
        </p:spPr>
        <p:txBody>
          <a:bodyPr wrap="none" rtlCol="0">
            <a:spAutoFit/>
          </a:bodyPr>
          <a:lstStyle/>
          <a:p>
            <a:r>
              <a:rPr lang="en-GB" sz="1200" dirty="0"/>
              <a:t>When </a:t>
            </a:r>
          </a:p>
          <a:p>
            <a:r>
              <a:rPr lang="en-GB" sz="1400" dirty="0"/>
              <a:t>Uesimtun0/</a:t>
            </a:r>
          </a:p>
          <a:p>
            <a:r>
              <a:rPr lang="en-GB" dirty="0"/>
              <a:t>10.46.0.2</a:t>
            </a:r>
            <a:endParaRPr lang="en-US" dirty="0"/>
          </a:p>
        </p:txBody>
      </p:sp>
      <p:sp>
        <p:nvSpPr>
          <p:cNvPr id="24" name="TextBox 23">
            <a:extLst>
              <a:ext uri="{FF2B5EF4-FFF2-40B4-BE49-F238E27FC236}">
                <a16:creationId xmlns:a16="http://schemas.microsoft.com/office/drawing/2014/main" id="{C10FC3AC-246A-822D-C0A1-99C63859666D}"/>
              </a:ext>
            </a:extLst>
          </p:cNvPr>
          <p:cNvSpPr txBox="1"/>
          <p:nvPr/>
        </p:nvSpPr>
        <p:spPr>
          <a:xfrm>
            <a:off x="480406" y="613845"/>
            <a:ext cx="1474239" cy="1384995"/>
          </a:xfrm>
          <a:prstGeom prst="rect">
            <a:avLst/>
          </a:prstGeom>
          <a:noFill/>
        </p:spPr>
        <p:txBody>
          <a:bodyPr wrap="square" rtlCol="0">
            <a:spAutoFit/>
          </a:bodyPr>
          <a:lstStyle/>
          <a:p>
            <a:pPr algn="ctr"/>
            <a:r>
              <a:rPr lang="en-GB" sz="1400" dirty="0">
                <a:ln w="0"/>
                <a:solidFill>
                  <a:schemeClr val="tx1"/>
                </a:solidFill>
              </a:rPr>
              <a:t>UERANSIM</a:t>
            </a:r>
          </a:p>
          <a:p>
            <a:pPr algn="ctr"/>
            <a:r>
              <a:rPr lang="en-GB" sz="1400" dirty="0">
                <a:ln w="0"/>
                <a:solidFill>
                  <a:schemeClr val="tx1"/>
                </a:solidFill>
              </a:rPr>
              <a:t>UE</a:t>
            </a:r>
          </a:p>
          <a:p>
            <a:pPr algn="ctr"/>
            <a:r>
              <a:rPr lang="en-GB" sz="1400" dirty="0">
                <a:ln w="0"/>
                <a:solidFill>
                  <a:schemeClr val="tx1"/>
                </a:solidFill>
              </a:rPr>
              <a:t>IMSI-001010000000000</a:t>
            </a:r>
            <a:endParaRPr lang="en-US" sz="1400" dirty="0">
              <a:ln w="0"/>
              <a:solidFill>
                <a:schemeClr val="tx1"/>
              </a:solidFill>
            </a:endParaRPr>
          </a:p>
          <a:p>
            <a:endParaRPr lang="en-US" sz="1400" dirty="0"/>
          </a:p>
        </p:txBody>
      </p:sp>
      <p:sp>
        <p:nvSpPr>
          <p:cNvPr id="28" name="TextBox 27">
            <a:extLst>
              <a:ext uri="{FF2B5EF4-FFF2-40B4-BE49-F238E27FC236}">
                <a16:creationId xmlns:a16="http://schemas.microsoft.com/office/drawing/2014/main" id="{0B5A7C0B-DC41-FAE3-A1AA-02907F719EAD}"/>
              </a:ext>
            </a:extLst>
          </p:cNvPr>
          <p:cNvSpPr txBox="1"/>
          <p:nvPr/>
        </p:nvSpPr>
        <p:spPr>
          <a:xfrm>
            <a:off x="10878734" y="1198373"/>
            <a:ext cx="1296953" cy="507831"/>
          </a:xfrm>
          <a:prstGeom prst="rect">
            <a:avLst/>
          </a:prstGeom>
          <a:solidFill>
            <a:schemeClr val="bg1">
              <a:lumMod val="75000"/>
            </a:schemeClr>
          </a:solidFill>
          <a:ln>
            <a:solidFill>
              <a:schemeClr val="tx1"/>
            </a:solidFill>
          </a:ln>
        </p:spPr>
        <p:txBody>
          <a:bodyPr wrap="square" rtlCol="0">
            <a:spAutoFit/>
          </a:bodyPr>
          <a:lstStyle/>
          <a:p>
            <a:r>
              <a:rPr lang="en-GB" dirty="0"/>
              <a:t>NextCloud</a:t>
            </a:r>
          </a:p>
          <a:p>
            <a:r>
              <a:rPr lang="en-GB" sz="800" dirty="0">
                <a:solidFill>
                  <a:srgbClr val="7030A0"/>
                </a:solidFill>
              </a:rPr>
              <a:t>IP:192.168.100.(4-6)/24</a:t>
            </a:r>
            <a:endParaRPr lang="en-US" sz="800" dirty="0">
              <a:solidFill>
                <a:srgbClr val="7030A0"/>
              </a:solidFill>
            </a:endParaRPr>
          </a:p>
        </p:txBody>
      </p:sp>
      <p:sp>
        <p:nvSpPr>
          <p:cNvPr id="31" name="L-Shape 30">
            <a:extLst>
              <a:ext uri="{FF2B5EF4-FFF2-40B4-BE49-F238E27FC236}">
                <a16:creationId xmlns:a16="http://schemas.microsoft.com/office/drawing/2014/main" id="{231050AA-2DA2-ACA2-F81F-AD2497AAC225}"/>
              </a:ext>
            </a:extLst>
          </p:cNvPr>
          <p:cNvSpPr/>
          <p:nvPr/>
        </p:nvSpPr>
        <p:spPr>
          <a:xfrm flipH="1">
            <a:off x="10820108" y="1706204"/>
            <a:ext cx="642693" cy="1449489"/>
          </a:xfrm>
          <a:prstGeom prst="corner">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Shape 32">
            <a:extLst>
              <a:ext uri="{FF2B5EF4-FFF2-40B4-BE49-F238E27FC236}">
                <a16:creationId xmlns:a16="http://schemas.microsoft.com/office/drawing/2014/main" id="{D25B50F9-B977-3817-03F2-F062730759BF}"/>
              </a:ext>
            </a:extLst>
          </p:cNvPr>
          <p:cNvSpPr/>
          <p:nvPr/>
        </p:nvSpPr>
        <p:spPr>
          <a:xfrm flipH="1">
            <a:off x="10820106" y="1706204"/>
            <a:ext cx="1296953" cy="4323767"/>
          </a:xfrm>
          <a:prstGeom prst="corne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BBEB75E-0E0B-9B84-3D7B-3D576963C491}"/>
              </a:ext>
            </a:extLst>
          </p:cNvPr>
          <p:cNvSpPr txBox="1"/>
          <p:nvPr/>
        </p:nvSpPr>
        <p:spPr>
          <a:xfrm>
            <a:off x="8257309" y="5455689"/>
            <a:ext cx="3759255" cy="923330"/>
          </a:xfrm>
          <a:prstGeom prst="rect">
            <a:avLst/>
          </a:prstGeom>
          <a:noFill/>
        </p:spPr>
        <p:txBody>
          <a:bodyPr wrap="square" rtlCol="0">
            <a:spAutoFit/>
          </a:bodyPr>
          <a:lstStyle/>
          <a:p>
            <a:r>
              <a:rPr lang="en-US" dirty="0"/>
              <a:t>Architectural design of 5G network for File Sharing and internet pinging using Open5gs &amp; UERANSIM</a:t>
            </a:r>
          </a:p>
        </p:txBody>
      </p:sp>
    </p:spTree>
    <p:extLst>
      <p:ext uri="{BB962C8B-B14F-4D97-AF65-F5344CB8AC3E}">
        <p14:creationId xmlns:p14="http://schemas.microsoft.com/office/powerpoint/2010/main" val="1486631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9A44A78-56A4-2F37-845E-4B98958C2246}"/>
            </a:ext>
          </a:extLst>
        </p:cNvPr>
        <p:cNvGrpSpPr/>
        <p:nvPr/>
      </p:nvGrpSpPr>
      <p:grpSpPr>
        <a:xfrm>
          <a:off x="0" y="0"/>
          <a:ext cx="0" cy="0"/>
          <a:chOff x="0" y="0"/>
          <a:chExt cx="0" cy="0"/>
        </a:xfrm>
      </p:grpSpPr>
      <p:sp>
        <p:nvSpPr>
          <p:cNvPr id="80" name="Rectangle 79">
            <a:extLst>
              <a:ext uri="{FF2B5EF4-FFF2-40B4-BE49-F238E27FC236}">
                <a16:creationId xmlns:a16="http://schemas.microsoft.com/office/drawing/2014/main" id="{5745EC5A-42E2-588E-661E-2F8733130589}"/>
              </a:ext>
            </a:extLst>
          </p:cNvPr>
          <p:cNvSpPr/>
          <p:nvPr/>
        </p:nvSpPr>
        <p:spPr>
          <a:xfrm>
            <a:off x="186612" y="8805"/>
            <a:ext cx="2180252" cy="3441414"/>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ln w="0"/>
                <a:solidFill>
                  <a:schemeClr val="tx1"/>
                </a:solidFill>
                <a:effectLst>
                  <a:outerShdw blurRad="38100" dist="19050" dir="2700000" algn="tl" rotWithShape="0">
                    <a:schemeClr val="dk1">
                      <a:alpha val="40000"/>
                    </a:schemeClr>
                  </a:outerShdw>
                </a:effectLst>
              </a:rPr>
              <a:t>VM 4</a:t>
            </a:r>
            <a:endParaRPr lang="en-US" dirty="0">
              <a:ln w="0"/>
              <a:solidFill>
                <a:schemeClr val="tx1"/>
              </a:solidFill>
              <a:effectLst>
                <a:outerShdw blurRad="38100" dist="19050" dir="2700000" algn="tl" rotWithShape="0">
                  <a:schemeClr val="dk1">
                    <a:alpha val="40000"/>
                  </a:schemeClr>
                </a:outerShdw>
              </a:effectLst>
            </a:endParaRPr>
          </a:p>
        </p:txBody>
      </p:sp>
      <p:sp>
        <p:nvSpPr>
          <p:cNvPr id="22" name="Rectangle 21">
            <a:extLst>
              <a:ext uri="{FF2B5EF4-FFF2-40B4-BE49-F238E27FC236}">
                <a16:creationId xmlns:a16="http://schemas.microsoft.com/office/drawing/2014/main" id="{F0A36228-E09E-E2FB-ABF1-7FD2824D45B0}"/>
              </a:ext>
            </a:extLst>
          </p:cNvPr>
          <p:cNvSpPr/>
          <p:nvPr/>
        </p:nvSpPr>
        <p:spPr>
          <a:xfrm>
            <a:off x="175436" y="3566858"/>
            <a:ext cx="2180252" cy="3253281"/>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ln w="0"/>
                <a:solidFill>
                  <a:schemeClr val="tx1"/>
                </a:solidFill>
                <a:effectLst>
                  <a:outerShdw blurRad="38100" dist="19050" dir="2700000" algn="tl" rotWithShape="0">
                    <a:schemeClr val="dk1">
                      <a:alpha val="40000"/>
                    </a:schemeClr>
                  </a:outerShdw>
                </a:effectLst>
              </a:rPr>
              <a:t>VM 5</a:t>
            </a:r>
            <a:endParaRPr lang="en-US" dirty="0">
              <a:ln w="0"/>
              <a:solidFill>
                <a:schemeClr val="tx1"/>
              </a:solidFill>
              <a:effectLst>
                <a:outerShdw blurRad="38100" dist="19050" dir="2700000" algn="tl" rotWithShape="0">
                  <a:schemeClr val="dk1">
                    <a:alpha val="40000"/>
                  </a:schemeClr>
                </a:outerShdw>
              </a:effectLst>
            </a:endParaRPr>
          </a:p>
        </p:txBody>
      </p:sp>
      <p:sp>
        <p:nvSpPr>
          <p:cNvPr id="25" name="Rectangle: Rounded Corners 24">
            <a:extLst>
              <a:ext uri="{FF2B5EF4-FFF2-40B4-BE49-F238E27FC236}">
                <a16:creationId xmlns:a16="http://schemas.microsoft.com/office/drawing/2014/main" id="{496BD299-0B46-6730-13C1-B71689BF673F}"/>
              </a:ext>
            </a:extLst>
          </p:cNvPr>
          <p:cNvSpPr/>
          <p:nvPr/>
        </p:nvSpPr>
        <p:spPr>
          <a:xfrm>
            <a:off x="2839615" y="345232"/>
            <a:ext cx="8048625" cy="1857375"/>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rgbClr val="FF0000"/>
                </a:solidFill>
              </a:rPr>
              <a:t>Open5GS 5GCore Core-Plane</a:t>
            </a:r>
          </a:p>
          <a:p>
            <a:pPr algn="ctr"/>
            <a:r>
              <a:rPr lang="en-GB" dirty="0">
                <a:solidFill>
                  <a:srgbClr val="FF0000"/>
                </a:solidFill>
              </a:rPr>
              <a:t>IP: 192.168.100.21-23/24</a:t>
            </a:r>
            <a:endParaRPr lang="en-US" dirty="0">
              <a:solidFill>
                <a:srgbClr val="FF0000"/>
              </a:solidFill>
            </a:endParaRPr>
          </a:p>
        </p:txBody>
      </p:sp>
      <p:sp>
        <p:nvSpPr>
          <p:cNvPr id="32" name="Rectangle: Rounded Corners 31">
            <a:extLst>
              <a:ext uri="{FF2B5EF4-FFF2-40B4-BE49-F238E27FC236}">
                <a16:creationId xmlns:a16="http://schemas.microsoft.com/office/drawing/2014/main" id="{545756BA-D915-72CB-A0C3-79E2CB6FC041}"/>
              </a:ext>
            </a:extLst>
          </p:cNvPr>
          <p:cNvSpPr/>
          <p:nvPr/>
        </p:nvSpPr>
        <p:spPr>
          <a:xfrm>
            <a:off x="2907749" y="2533261"/>
            <a:ext cx="7912359" cy="1791477"/>
          </a:xfrm>
          <a:prstGeom prst="roundRect">
            <a:avLst/>
          </a:prstGeom>
          <a:solidFill>
            <a:schemeClr val="accent1">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rgbClr val="FF0000"/>
                </a:solidFill>
              </a:rPr>
              <a:t>Open5GS 5GCore User-Plane1</a:t>
            </a:r>
          </a:p>
          <a:p>
            <a:pPr algn="ctr"/>
            <a:r>
              <a:rPr lang="en-GB" dirty="0">
                <a:solidFill>
                  <a:srgbClr val="FF0000"/>
                </a:solidFill>
              </a:rPr>
              <a:t>IP: 192.168.100.31/24</a:t>
            </a:r>
            <a:endParaRPr lang="en-US" dirty="0">
              <a:solidFill>
                <a:srgbClr val="FF0000"/>
              </a:solidFill>
            </a:endParaRPr>
          </a:p>
        </p:txBody>
      </p:sp>
      <p:sp>
        <p:nvSpPr>
          <p:cNvPr id="34" name="Rectangle: Rounded Corners 33">
            <a:extLst>
              <a:ext uri="{FF2B5EF4-FFF2-40B4-BE49-F238E27FC236}">
                <a16:creationId xmlns:a16="http://schemas.microsoft.com/office/drawing/2014/main" id="{F11B24F8-ECCA-F5CC-0DDF-3270E9C65B2F}"/>
              </a:ext>
            </a:extLst>
          </p:cNvPr>
          <p:cNvSpPr/>
          <p:nvPr/>
        </p:nvSpPr>
        <p:spPr>
          <a:xfrm>
            <a:off x="3097763" y="4767943"/>
            <a:ext cx="7722345" cy="1744825"/>
          </a:xfrm>
          <a:prstGeom prst="round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solidFill>
                  <a:srgbClr val="FF0000"/>
                </a:solidFill>
              </a:rPr>
              <a:t>Open5GS 5GCore User-Plane2</a:t>
            </a:r>
          </a:p>
          <a:p>
            <a:pPr algn="ctr"/>
            <a:r>
              <a:rPr lang="en-GB" dirty="0">
                <a:solidFill>
                  <a:srgbClr val="FF0000"/>
                </a:solidFill>
              </a:rPr>
              <a:t>IP: 192.168.100.32/24</a:t>
            </a:r>
            <a:endParaRPr lang="en-US" dirty="0">
              <a:solidFill>
                <a:srgbClr val="FF0000"/>
              </a:solidFill>
            </a:endParaRPr>
          </a:p>
        </p:txBody>
      </p:sp>
      <p:sp>
        <p:nvSpPr>
          <p:cNvPr id="35" name="Rectangle 34">
            <a:extLst>
              <a:ext uri="{FF2B5EF4-FFF2-40B4-BE49-F238E27FC236}">
                <a16:creationId xmlns:a16="http://schemas.microsoft.com/office/drawing/2014/main" id="{349900F0-B482-CDBF-1F49-EAE348BDB510}"/>
              </a:ext>
            </a:extLst>
          </p:cNvPr>
          <p:cNvSpPr/>
          <p:nvPr/>
        </p:nvSpPr>
        <p:spPr>
          <a:xfrm>
            <a:off x="480408" y="543478"/>
            <a:ext cx="1474237" cy="2821410"/>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GB" sz="1400" dirty="0">
                <a:ln w="0"/>
                <a:solidFill>
                  <a:schemeClr val="tx1"/>
                </a:solidFill>
              </a:rPr>
              <a:t>UERANSIM</a:t>
            </a:r>
          </a:p>
          <a:p>
            <a:pPr algn="ctr"/>
            <a:r>
              <a:rPr lang="en-GB" sz="1400" dirty="0" err="1">
                <a:ln w="0"/>
                <a:solidFill>
                  <a:schemeClr val="tx1"/>
                </a:solidFill>
              </a:rPr>
              <a:t>gNodeB</a:t>
            </a:r>
            <a:endParaRPr lang="en-US" sz="1400" dirty="0">
              <a:ln w="0"/>
              <a:solidFill>
                <a:schemeClr val="tx1"/>
              </a:solidFill>
            </a:endParaRPr>
          </a:p>
          <a:p>
            <a:pPr algn="ctr"/>
            <a:r>
              <a:rPr lang="en-US" sz="1400" dirty="0">
                <a:ln w="0"/>
                <a:solidFill>
                  <a:schemeClr val="tx1"/>
                </a:solidFill>
              </a:rPr>
              <a:t>IP: 192.168.100.33</a:t>
            </a:r>
            <a:endParaRPr lang="en-GB" sz="1400" dirty="0">
              <a:ln w="0"/>
              <a:solidFill>
                <a:schemeClr val="tx1"/>
              </a:solidFill>
            </a:endParaRPr>
          </a:p>
        </p:txBody>
      </p:sp>
      <p:sp>
        <p:nvSpPr>
          <p:cNvPr id="36" name="TextBox 35">
            <a:extLst>
              <a:ext uri="{FF2B5EF4-FFF2-40B4-BE49-F238E27FC236}">
                <a16:creationId xmlns:a16="http://schemas.microsoft.com/office/drawing/2014/main" id="{96BD3FED-BC38-94DC-5DA1-09863ADB7DBE}"/>
              </a:ext>
            </a:extLst>
          </p:cNvPr>
          <p:cNvSpPr txBox="1"/>
          <p:nvPr/>
        </p:nvSpPr>
        <p:spPr>
          <a:xfrm>
            <a:off x="3181739" y="1340892"/>
            <a:ext cx="1367690" cy="553998"/>
          </a:xfrm>
          <a:prstGeom prst="rect">
            <a:avLst/>
          </a:prstGeom>
          <a:noFill/>
          <a:ln>
            <a:solidFill>
              <a:schemeClr val="tx1"/>
            </a:solidFill>
          </a:ln>
        </p:spPr>
        <p:txBody>
          <a:bodyPr wrap="square" rtlCol="0">
            <a:spAutoFit/>
          </a:bodyPr>
          <a:lstStyle/>
          <a:p>
            <a:r>
              <a:rPr lang="en-GB" dirty="0"/>
              <a:t>AMF</a:t>
            </a:r>
          </a:p>
          <a:p>
            <a:r>
              <a:rPr lang="en-GB" sz="1200" dirty="0">
                <a:solidFill>
                  <a:srgbClr val="7030A0"/>
                </a:solidFill>
              </a:rPr>
              <a:t>IP:192.168.100.21</a:t>
            </a:r>
            <a:endParaRPr lang="en-US" sz="1200" dirty="0">
              <a:solidFill>
                <a:srgbClr val="7030A0"/>
              </a:solidFill>
            </a:endParaRPr>
          </a:p>
        </p:txBody>
      </p:sp>
      <p:sp>
        <p:nvSpPr>
          <p:cNvPr id="43" name="TextBox 42">
            <a:extLst>
              <a:ext uri="{FF2B5EF4-FFF2-40B4-BE49-F238E27FC236}">
                <a16:creationId xmlns:a16="http://schemas.microsoft.com/office/drawing/2014/main" id="{73E56352-8F8C-674B-A46E-823C282BC538}"/>
              </a:ext>
            </a:extLst>
          </p:cNvPr>
          <p:cNvSpPr txBox="1"/>
          <p:nvPr/>
        </p:nvSpPr>
        <p:spPr>
          <a:xfrm>
            <a:off x="5554824" y="1340892"/>
            <a:ext cx="1404111" cy="553998"/>
          </a:xfrm>
          <a:prstGeom prst="rect">
            <a:avLst/>
          </a:prstGeom>
          <a:solidFill>
            <a:schemeClr val="bg1"/>
          </a:solidFill>
          <a:ln>
            <a:solidFill>
              <a:schemeClr val="tx1"/>
            </a:solidFill>
          </a:ln>
        </p:spPr>
        <p:txBody>
          <a:bodyPr wrap="square" rtlCol="0">
            <a:spAutoFit/>
          </a:bodyPr>
          <a:lstStyle/>
          <a:p>
            <a:r>
              <a:rPr lang="en-GB" dirty="0"/>
              <a:t>SMF1</a:t>
            </a:r>
          </a:p>
          <a:p>
            <a:r>
              <a:rPr lang="en-GB" sz="1200" dirty="0">
                <a:solidFill>
                  <a:srgbClr val="7030A0"/>
                </a:solidFill>
              </a:rPr>
              <a:t>IP:192.168.100.22</a:t>
            </a:r>
            <a:endParaRPr lang="en-US" dirty="0"/>
          </a:p>
        </p:txBody>
      </p:sp>
      <p:sp>
        <p:nvSpPr>
          <p:cNvPr id="44" name="TextBox 43">
            <a:extLst>
              <a:ext uri="{FF2B5EF4-FFF2-40B4-BE49-F238E27FC236}">
                <a16:creationId xmlns:a16="http://schemas.microsoft.com/office/drawing/2014/main" id="{5207B328-8778-6C64-D8AC-B5CC44078A38}"/>
              </a:ext>
            </a:extLst>
          </p:cNvPr>
          <p:cNvSpPr txBox="1"/>
          <p:nvPr/>
        </p:nvSpPr>
        <p:spPr>
          <a:xfrm>
            <a:off x="7927907" y="1340892"/>
            <a:ext cx="1404111" cy="553998"/>
          </a:xfrm>
          <a:prstGeom prst="rect">
            <a:avLst/>
          </a:prstGeom>
          <a:solidFill>
            <a:schemeClr val="accent4">
              <a:lumMod val="60000"/>
              <a:lumOff val="40000"/>
            </a:schemeClr>
          </a:solidFill>
          <a:ln>
            <a:solidFill>
              <a:schemeClr val="tx1"/>
            </a:solidFill>
          </a:ln>
        </p:spPr>
        <p:txBody>
          <a:bodyPr wrap="square" rtlCol="0">
            <a:spAutoFit/>
          </a:bodyPr>
          <a:lstStyle/>
          <a:p>
            <a:r>
              <a:rPr lang="en-GB" dirty="0"/>
              <a:t>SMF2</a:t>
            </a:r>
          </a:p>
          <a:p>
            <a:r>
              <a:rPr lang="en-GB" sz="1200" dirty="0">
                <a:solidFill>
                  <a:srgbClr val="7030A0"/>
                </a:solidFill>
              </a:rPr>
              <a:t>IP:192.168.100.23</a:t>
            </a:r>
            <a:endParaRPr lang="en-US" dirty="0"/>
          </a:p>
        </p:txBody>
      </p:sp>
      <p:sp>
        <p:nvSpPr>
          <p:cNvPr id="83" name="L-Shape 82">
            <a:extLst>
              <a:ext uri="{FF2B5EF4-FFF2-40B4-BE49-F238E27FC236}">
                <a16:creationId xmlns:a16="http://schemas.microsoft.com/office/drawing/2014/main" id="{0A3D9A91-BED8-DED9-6C82-538104F937B9}"/>
              </a:ext>
            </a:extLst>
          </p:cNvPr>
          <p:cNvSpPr/>
          <p:nvPr/>
        </p:nvSpPr>
        <p:spPr>
          <a:xfrm>
            <a:off x="2541882" y="380872"/>
            <a:ext cx="646046" cy="3673543"/>
          </a:xfrm>
          <a:prstGeom prst="corner">
            <a:avLst/>
          </a:prstGeom>
          <a:solidFill>
            <a:srgbClr val="F2F0EC"/>
          </a:solidFill>
          <a:ln>
            <a:solidFill>
              <a:srgbClr val="F2F0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C81D4BA0-8BA0-2B98-3155-609B1E626777}"/>
              </a:ext>
            </a:extLst>
          </p:cNvPr>
          <p:cNvSpPr txBox="1"/>
          <p:nvPr/>
        </p:nvSpPr>
        <p:spPr>
          <a:xfrm>
            <a:off x="6118741" y="3300609"/>
            <a:ext cx="840194" cy="369332"/>
          </a:xfrm>
          <a:prstGeom prst="rect">
            <a:avLst/>
          </a:prstGeom>
          <a:noFill/>
          <a:ln>
            <a:solidFill>
              <a:schemeClr val="tx1"/>
            </a:solidFill>
          </a:ln>
        </p:spPr>
        <p:txBody>
          <a:bodyPr wrap="square" rtlCol="0">
            <a:spAutoFit/>
          </a:bodyPr>
          <a:lstStyle/>
          <a:p>
            <a:r>
              <a:rPr lang="en-GB" dirty="0"/>
              <a:t>UPF 1</a:t>
            </a:r>
            <a:endParaRPr lang="en-US" dirty="0"/>
          </a:p>
        </p:txBody>
      </p:sp>
      <p:sp>
        <p:nvSpPr>
          <p:cNvPr id="46" name="TextBox 45">
            <a:extLst>
              <a:ext uri="{FF2B5EF4-FFF2-40B4-BE49-F238E27FC236}">
                <a16:creationId xmlns:a16="http://schemas.microsoft.com/office/drawing/2014/main" id="{20D25A6C-E5E2-7E31-5AE0-BAD7773F6449}"/>
              </a:ext>
            </a:extLst>
          </p:cNvPr>
          <p:cNvSpPr txBox="1"/>
          <p:nvPr/>
        </p:nvSpPr>
        <p:spPr>
          <a:xfrm>
            <a:off x="6194318" y="5455689"/>
            <a:ext cx="862735" cy="369332"/>
          </a:xfrm>
          <a:prstGeom prst="rect">
            <a:avLst/>
          </a:prstGeom>
          <a:noFill/>
          <a:ln>
            <a:solidFill>
              <a:schemeClr val="tx1"/>
            </a:solidFill>
          </a:ln>
        </p:spPr>
        <p:txBody>
          <a:bodyPr wrap="square" rtlCol="0">
            <a:spAutoFit/>
          </a:bodyPr>
          <a:lstStyle/>
          <a:p>
            <a:r>
              <a:rPr lang="en-GB" dirty="0"/>
              <a:t>UPF 2</a:t>
            </a:r>
            <a:endParaRPr lang="en-US" dirty="0"/>
          </a:p>
        </p:txBody>
      </p:sp>
      <p:sp>
        <p:nvSpPr>
          <p:cNvPr id="47" name="TextBox 46">
            <a:extLst>
              <a:ext uri="{FF2B5EF4-FFF2-40B4-BE49-F238E27FC236}">
                <a16:creationId xmlns:a16="http://schemas.microsoft.com/office/drawing/2014/main" id="{3D9C745D-9509-1527-634F-B172BA5C6C7C}"/>
              </a:ext>
            </a:extLst>
          </p:cNvPr>
          <p:cNvSpPr txBox="1"/>
          <p:nvPr/>
        </p:nvSpPr>
        <p:spPr>
          <a:xfrm>
            <a:off x="3147017" y="363605"/>
            <a:ext cx="683200" cy="369332"/>
          </a:xfrm>
          <a:prstGeom prst="rect">
            <a:avLst/>
          </a:prstGeom>
          <a:noFill/>
        </p:spPr>
        <p:txBody>
          <a:bodyPr wrap="none" rtlCol="0">
            <a:spAutoFit/>
          </a:bodyPr>
          <a:lstStyle/>
          <a:p>
            <a:r>
              <a:rPr lang="en-GB" dirty="0"/>
              <a:t>VM 1</a:t>
            </a:r>
            <a:endParaRPr lang="en-US" dirty="0"/>
          </a:p>
        </p:txBody>
      </p:sp>
      <p:sp>
        <p:nvSpPr>
          <p:cNvPr id="48" name="TextBox 47">
            <a:extLst>
              <a:ext uri="{FF2B5EF4-FFF2-40B4-BE49-F238E27FC236}">
                <a16:creationId xmlns:a16="http://schemas.microsoft.com/office/drawing/2014/main" id="{DB1AF77A-EBCA-786D-843F-2762AB64733E}"/>
              </a:ext>
            </a:extLst>
          </p:cNvPr>
          <p:cNvSpPr txBox="1"/>
          <p:nvPr/>
        </p:nvSpPr>
        <p:spPr>
          <a:xfrm>
            <a:off x="3147017" y="2547022"/>
            <a:ext cx="683200" cy="369332"/>
          </a:xfrm>
          <a:prstGeom prst="rect">
            <a:avLst/>
          </a:prstGeom>
          <a:noFill/>
        </p:spPr>
        <p:txBody>
          <a:bodyPr wrap="none" rtlCol="0">
            <a:spAutoFit/>
          </a:bodyPr>
          <a:lstStyle/>
          <a:p>
            <a:r>
              <a:rPr lang="en-GB" dirty="0"/>
              <a:t>VM 2</a:t>
            </a:r>
            <a:endParaRPr lang="en-US" dirty="0"/>
          </a:p>
        </p:txBody>
      </p:sp>
      <p:sp>
        <p:nvSpPr>
          <p:cNvPr id="49" name="TextBox 48">
            <a:extLst>
              <a:ext uri="{FF2B5EF4-FFF2-40B4-BE49-F238E27FC236}">
                <a16:creationId xmlns:a16="http://schemas.microsoft.com/office/drawing/2014/main" id="{17D58B92-E71F-93F8-9472-5C5FA8125DB4}"/>
              </a:ext>
            </a:extLst>
          </p:cNvPr>
          <p:cNvSpPr txBox="1"/>
          <p:nvPr/>
        </p:nvSpPr>
        <p:spPr>
          <a:xfrm>
            <a:off x="3186405" y="4767943"/>
            <a:ext cx="683200" cy="369332"/>
          </a:xfrm>
          <a:prstGeom prst="rect">
            <a:avLst/>
          </a:prstGeom>
          <a:noFill/>
        </p:spPr>
        <p:txBody>
          <a:bodyPr wrap="none" rtlCol="0">
            <a:spAutoFit/>
          </a:bodyPr>
          <a:lstStyle/>
          <a:p>
            <a:r>
              <a:rPr lang="en-GB" dirty="0"/>
              <a:t>VM 3</a:t>
            </a:r>
            <a:endParaRPr lang="en-US" dirty="0"/>
          </a:p>
        </p:txBody>
      </p:sp>
      <p:sp>
        <p:nvSpPr>
          <p:cNvPr id="50" name="TextBox 49">
            <a:extLst>
              <a:ext uri="{FF2B5EF4-FFF2-40B4-BE49-F238E27FC236}">
                <a16:creationId xmlns:a16="http://schemas.microsoft.com/office/drawing/2014/main" id="{70E42955-7918-5806-3932-748DA208BAB0}"/>
              </a:ext>
            </a:extLst>
          </p:cNvPr>
          <p:cNvSpPr txBox="1"/>
          <p:nvPr/>
        </p:nvSpPr>
        <p:spPr>
          <a:xfrm>
            <a:off x="689991" y="1499655"/>
            <a:ext cx="1032590" cy="1077218"/>
          </a:xfrm>
          <a:prstGeom prst="rect">
            <a:avLst/>
          </a:prstGeom>
          <a:noFill/>
        </p:spPr>
        <p:txBody>
          <a:bodyPr wrap="none" rtlCol="0">
            <a:spAutoFit/>
          </a:bodyPr>
          <a:lstStyle/>
          <a:p>
            <a:r>
              <a:rPr lang="en-GB" sz="1200" dirty="0"/>
              <a:t>When</a:t>
            </a:r>
            <a:r>
              <a:rPr lang="en-GB" dirty="0"/>
              <a:t> </a:t>
            </a:r>
          </a:p>
          <a:p>
            <a:r>
              <a:rPr lang="en-GB" sz="1400" dirty="0"/>
              <a:t>uesimtun0/</a:t>
            </a:r>
          </a:p>
          <a:p>
            <a:r>
              <a:rPr lang="en-GB" sz="1600" dirty="0"/>
              <a:t>10.47.0.2</a:t>
            </a:r>
          </a:p>
          <a:p>
            <a:r>
              <a:rPr lang="en-GB" sz="1600" dirty="0"/>
              <a:t>10.49.0.2</a:t>
            </a:r>
            <a:endParaRPr lang="en-US" sz="1600" dirty="0"/>
          </a:p>
        </p:txBody>
      </p:sp>
      <p:sp>
        <p:nvSpPr>
          <p:cNvPr id="52" name="TextBox 51">
            <a:extLst>
              <a:ext uri="{FF2B5EF4-FFF2-40B4-BE49-F238E27FC236}">
                <a16:creationId xmlns:a16="http://schemas.microsoft.com/office/drawing/2014/main" id="{8C2609CA-3671-B910-DA5C-449D7DF4CE80}"/>
              </a:ext>
            </a:extLst>
          </p:cNvPr>
          <p:cNvSpPr txBox="1"/>
          <p:nvPr/>
        </p:nvSpPr>
        <p:spPr>
          <a:xfrm>
            <a:off x="2992602" y="3043639"/>
            <a:ext cx="1194558" cy="523220"/>
          </a:xfrm>
          <a:prstGeom prst="rect">
            <a:avLst/>
          </a:prstGeom>
          <a:noFill/>
        </p:spPr>
        <p:txBody>
          <a:bodyPr wrap="none" rtlCol="0">
            <a:spAutoFit/>
          </a:bodyPr>
          <a:lstStyle/>
          <a:p>
            <a:r>
              <a:rPr lang="en-GB" sz="1400" b="1" dirty="0">
                <a:solidFill>
                  <a:schemeClr val="accent1">
                    <a:lumMod val="75000"/>
                  </a:schemeClr>
                </a:solidFill>
              </a:rPr>
              <a:t>SST=1</a:t>
            </a:r>
          </a:p>
          <a:p>
            <a:r>
              <a:rPr lang="en-GB" sz="1400" b="1" dirty="0">
                <a:solidFill>
                  <a:schemeClr val="accent1">
                    <a:lumMod val="75000"/>
                  </a:schemeClr>
                </a:solidFill>
              </a:rPr>
              <a:t>SD=0x000001</a:t>
            </a:r>
            <a:endParaRPr lang="en-US" b="1" dirty="0">
              <a:solidFill>
                <a:schemeClr val="accent1">
                  <a:lumMod val="75000"/>
                </a:schemeClr>
              </a:solidFill>
            </a:endParaRPr>
          </a:p>
        </p:txBody>
      </p:sp>
      <p:sp>
        <p:nvSpPr>
          <p:cNvPr id="53" name="TextBox 52">
            <a:extLst>
              <a:ext uri="{FF2B5EF4-FFF2-40B4-BE49-F238E27FC236}">
                <a16:creationId xmlns:a16="http://schemas.microsoft.com/office/drawing/2014/main" id="{CF8D6DD9-E004-328D-3A37-91B648E22C32}"/>
              </a:ext>
            </a:extLst>
          </p:cNvPr>
          <p:cNvSpPr txBox="1"/>
          <p:nvPr/>
        </p:nvSpPr>
        <p:spPr>
          <a:xfrm>
            <a:off x="3181739" y="5581399"/>
            <a:ext cx="1194558" cy="523220"/>
          </a:xfrm>
          <a:prstGeom prst="rect">
            <a:avLst/>
          </a:prstGeom>
          <a:noFill/>
        </p:spPr>
        <p:txBody>
          <a:bodyPr wrap="none" rtlCol="0">
            <a:spAutoFit/>
          </a:bodyPr>
          <a:lstStyle/>
          <a:p>
            <a:r>
              <a:rPr lang="en-GB" sz="1400" b="1" dirty="0"/>
              <a:t>SST=1</a:t>
            </a:r>
          </a:p>
          <a:p>
            <a:r>
              <a:rPr lang="en-GB" sz="1400" b="1" dirty="0"/>
              <a:t>SD=0x000002</a:t>
            </a:r>
            <a:endParaRPr lang="en-US" b="1" dirty="0"/>
          </a:p>
        </p:txBody>
      </p:sp>
      <p:sp>
        <p:nvSpPr>
          <p:cNvPr id="54" name="Arrow: Right 53">
            <a:extLst>
              <a:ext uri="{FF2B5EF4-FFF2-40B4-BE49-F238E27FC236}">
                <a16:creationId xmlns:a16="http://schemas.microsoft.com/office/drawing/2014/main" id="{80892071-19EC-9C5B-597F-B2A74BA17EEA}"/>
              </a:ext>
            </a:extLst>
          </p:cNvPr>
          <p:cNvSpPr/>
          <p:nvPr/>
        </p:nvSpPr>
        <p:spPr>
          <a:xfrm>
            <a:off x="1984969" y="5684738"/>
            <a:ext cx="1201436" cy="345233"/>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Down 54">
            <a:extLst>
              <a:ext uri="{FF2B5EF4-FFF2-40B4-BE49-F238E27FC236}">
                <a16:creationId xmlns:a16="http://schemas.microsoft.com/office/drawing/2014/main" id="{858692A9-D37F-D1C1-9B81-F2836F3A015A}"/>
              </a:ext>
            </a:extLst>
          </p:cNvPr>
          <p:cNvSpPr/>
          <p:nvPr/>
        </p:nvSpPr>
        <p:spPr>
          <a:xfrm>
            <a:off x="8472196" y="1894887"/>
            <a:ext cx="317241" cy="2873055"/>
          </a:xfrm>
          <a:prstGeom prst="downArrow">
            <a:avLst/>
          </a:prstGeom>
          <a:solidFill>
            <a:srgbClr val="FFD9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Down 55">
            <a:extLst>
              <a:ext uri="{FF2B5EF4-FFF2-40B4-BE49-F238E27FC236}">
                <a16:creationId xmlns:a16="http://schemas.microsoft.com/office/drawing/2014/main" id="{250F73CE-C914-41A7-8939-FAC114067714}"/>
              </a:ext>
            </a:extLst>
          </p:cNvPr>
          <p:cNvSpPr/>
          <p:nvPr/>
        </p:nvSpPr>
        <p:spPr>
          <a:xfrm>
            <a:off x="5917016" y="1894888"/>
            <a:ext cx="317241" cy="622432"/>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Arrow: Right 56">
            <a:extLst>
              <a:ext uri="{FF2B5EF4-FFF2-40B4-BE49-F238E27FC236}">
                <a16:creationId xmlns:a16="http://schemas.microsoft.com/office/drawing/2014/main" id="{6B3AD091-84EC-2BAC-A1CA-C38C2F4325A1}"/>
              </a:ext>
            </a:extLst>
          </p:cNvPr>
          <p:cNvSpPr/>
          <p:nvPr/>
        </p:nvSpPr>
        <p:spPr>
          <a:xfrm>
            <a:off x="4537320" y="1418253"/>
            <a:ext cx="1017503" cy="77974"/>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Connector: Elbow 57">
            <a:extLst>
              <a:ext uri="{FF2B5EF4-FFF2-40B4-BE49-F238E27FC236}">
                <a16:creationId xmlns:a16="http://schemas.microsoft.com/office/drawing/2014/main" id="{04BDF510-D44C-CFDB-780E-A163B46732C6}"/>
              </a:ext>
            </a:extLst>
          </p:cNvPr>
          <p:cNvCxnSpPr>
            <a:cxnSpLocks/>
            <a:stCxn id="36" idx="2"/>
          </p:cNvCxnSpPr>
          <p:nvPr/>
        </p:nvCxnSpPr>
        <p:spPr>
          <a:xfrm rot="16200000" flipH="1">
            <a:off x="5631853" y="128621"/>
            <a:ext cx="187666" cy="3720204"/>
          </a:xfrm>
          <a:prstGeom prst="bentConnector2">
            <a:avLst/>
          </a:prstGeom>
          <a:ln>
            <a:solidFill>
              <a:schemeClr val="accent4">
                <a:lumMod val="60000"/>
                <a:lumOff val="40000"/>
              </a:schemeClr>
            </a:solidFill>
          </a:ln>
        </p:spPr>
        <p:style>
          <a:lnRef idx="3">
            <a:schemeClr val="dk1"/>
          </a:lnRef>
          <a:fillRef idx="0">
            <a:schemeClr val="dk1"/>
          </a:fillRef>
          <a:effectRef idx="2">
            <a:schemeClr val="dk1"/>
          </a:effectRef>
          <a:fontRef idx="minor">
            <a:schemeClr val="tx1"/>
          </a:fontRef>
        </p:style>
      </p:cxnSp>
      <p:cxnSp>
        <p:nvCxnSpPr>
          <p:cNvPr id="59" name="Connector: Elbow 58">
            <a:extLst>
              <a:ext uri="{FF2B5EF4-FFF2-40B4-BE49-F238E27FC236}">
                <a16:creationId xmlns:a16="http://schemas.microsoft.com/office/drawing/2014/main" id="{C2083B74-774E-7CC6-C92F-0FAEEC6D00EE}"/>
              </a:ext>
            </a:extLst>
          </p:cNvPr>
          <p:cNvCxnSpPr>
            <a:cxnSpLocks/>
            <a:endCxn id="44" idx="1"/>
          </p:cNvCxnSpPr>
          <p:nvPr/>
        </p:nvCxnSpPr>
        <p:spPr>
          <a:xfrm rot="5400000" flipH="1" flipV="1">
            <a:off x="7520765" y="1682917"/>
            <a:ext cx="472168" cy="342116"/>
          </a:xfrm>
          <a:prstGeom prst="bentConnector2">
            <a:avLst/>
          </a:prstGeom>
          <a:ln>
            <a:solidFill>
              <a:schemeClr val="accent4">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AB811A6B-4C4C-2701-2EA7-9BAAB4F38927}"/>
              </a:ext>
            </a:extLst>
          </p:cNvPr>
          <p:cNvCxnSpPr/>
          <p:nvPr/>
        </p:nvCxnSpPr>
        <p:spPr>
          <a:xfrm>
            <a:off x="2907749" y="1035700"/>
            <a:ext cx="7729149"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A363B1C4-93AE-63AD-8429-2D94647DF2A8}"/>
              </a:ext>
            </a:extLst>
          </p:cNvPr>
          <p:cNvSpPr txBox="1"/>
          <p:nvPr/>
        </p:nvSpPr>
        <p:spPr>
          <a:xfrm>
            <a:off x="8951310" y="1010238"/>
            <a:ext cx="1910779" cy="307777"/>
          </a:xfrm>
          <a:prstGeom prst="rect">
            <a:avLst/>
          </a:prstGeom>
          <a:noFill/>
        </p:spPr>
        <p:txBody>
          <a:bodyPr wrap="none" rtlCol="0">
            <a:spAutoFit/>
          </a:bodyPr>
          <a:lstStyle/>
          <a:p>
            <a:r>
              <a:rPr lang="en-GB" sz="1400" b="1" dirty="0"/>
              <a:t>Service Based Interface</a:t>
            </a:r>
            <a:endParaRPr lang="en-US" sz="1400" b="1" dirty="0"/>
          </a:p>
        </p:txBody>
      </p:sp>
      <p:cxnSp>
        <p:nvCxnSpPr>
          <p:cNvPr id="65" name="Straight Arrow Connector 64">
            <a:extLst>
              <a:ext uri="{FF2B5EF4-FFF2-40B4-BE49-F238E27FC236}">
                <a16:creationId xmlns:a16="http://schemas.microsoft.com/office/drawing/2014/main" id="{E06ECABA-11BD-95A0-B96E-17FF1CE36331}"/>
              </a:ext>
            </a:extLst>
          </p:cNvPr>
          <p:cNvCxnSpPr>
            <a:cxnSpLocks/>
          </p:cNvCxnSpPr>
          <p:nvPr/>
        </p:nvCxnSpPr>
        <p:spPr>
          <a:xfrm>
            <a:off x="8576385" y="1033175"/>
            <a:ext cx="1" cy="30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CE4D69D-54C7-3289-CEAD-9881383EE723}"/>
              </a:ext>
            </a:extLst>
          </p:cNvPr>
          <p:cNvSpPr txBox="1"/>
          <p:nvPr/>
        </p:nvSpPr>
        <p:spPr>
          <a:xfrm>
            <a:off x="3187931" y="997342"/>
            <a:ext cx="704039" cy="253916"/>
          </a:xfrm>
          <a:prstGeom prst="rect">
            <a:avLst/>
          </a:prstGeom>
          <a:noFill/>
        </p:spPr>
        <p:txBody>
          <a:bodyPr wrap="none" rtlCol="0">
            <a:spAutoFit/>
          </a:bodyPr>
          <a:lstStyle/>
          <a:p>
            <a:r>
              <a:rPr lang="en-GB" sz="1000" b="1" dirty="0"/>
              <a:t>127.0.0.5</a:t>
            </a:r>
            <a:endParaRPr lang="en-US" sz="1000" b="1" dirty="0"/>
          </a:p>
        </p:txBody>
      </p:sp>
      <p:sp>
        <p:nvSpPr>
          <p:cNvPr id="67" name="TextBox 66">
            <a:extLst>
              <a:ext uri="{FF2B5EF4-FFF2-40B4-BE49-F238E27FC236}">
                <a16:creationId xmlns:a16="http://schemas.microsoft.com/office/drawing/2014/main" id="{55C62A65-0DF5-4E5D-C4D8-D5757445E1CC}"/>
              </a:ext>
            </a:extLst>
          </p:cNvPr>
          <p:cNvSpPr txBox="1"/>
          <p:nvPr/>
        </p:nvSpPr>
        <p:spPr>
          <a:xfrm>
            <a:off x="5564329" y="997342"/>
            <a:ext cx="679994" cy="246221"/>
          </a:xfrm>
          <a:prstGeom prst="rect">
            <a:avLst/>
          </a:prstGeom>
          <a:noFill/>
        </p:spPr>
        <p:txBody>
          <a:bodyPr wrap="none" rtlCol="0">
            <a:spAutoFit/>
          </a:bodyPr>
          <a:lstStyle/>
          <a:p>
            <a:r>
              <a:rPr lang="en-GB" sz="1000" b="1" dirty="0"/>
              <a:t>127.0.0.4</a:t>
            </a:r>
            <a:endParaRPr lang="en-US" sz="1000" b="1" dirty="0"/>
          </a:p>
        </p:txBody>
      </p:sp>
      <p:sp>
        <p:nvSpPr>
          <p:cNvPr id="68" name="TextBox 67">
            <a:extLst>
              <a:ext uri="{FF2B5EF4-FFF2-40B4-BE49-F238E27FC236}">
                <a16:creationId xmlns:a16="http://schemas.microsoft.com/office/drawing/2014/main" id="{164B36E3-8BB7-37E6-B46A-705048AD874A}"/>
              </a:ext>
            </a:extLst>
          </p:cNvPr>
          <p:cNvSpPr txBox="1"/>
          <p:nvPr/>
        </p:nvSpPr>
        <p:spPr>
          <a:xfrm>
            <a:off x="7865817" y="997342"/>
            <a:ext cx="745717" cy="246221"/>
          </a:xfrm>
          <a:prstGeom prst="rect">
            <a:avLst/>
          </a:prstGeom>
          <a:noFill/>
        </p:spPr>
        <p:txBody>
          <a:bodyPr wrap="none" rtlCol="0">
            <a:spAutoFit/>
          </a:bodyPr>
          <a:lstStyle/>
          <a:p>
            <a:r>
              <a:rPr lang="en-GB" sz="1000" b="1" dirty="0"/>
              <a:t>127.0.0.24</a:t>
            </a:r>
            <a:endParaRPr lang="en-US" sz="1000" b="1" dirty="0"/>
          </a:p>
        </p:txBody>
      </p:sp>
      <p:sp>
        <p:nvSpPr>
          <p:cNvPr id="69" name="Rectangle 68">
            <a:extLst>
              <a:ext uri="{FF2B5EF4-FFF2-40B4-BE49-F238E27FC236}">
                <a16:creationId xmlns:a16="http://schemas.microsoft.com/office/drawing/2014/main" id="{B34753CE-F119-98BD-4428-F4675849EE49}"/>
              </a:ext>
            </a:extLst>
          </p:cNvPr>
          <p:cNvSpPr/>
          <p:nvPr/>
        </p:nvSpPr>
        <p:spPr>
          <a:xfrm>
            <a:off x="517610" y="3899561"/>
            <a:ext cx="1474237" cy="2743835"/>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GB" sz="1400" dirty="0">
                <a:ln w="0"/>
                <a:solidFill>
                  <a:schemeClr val="tx1"/>
                </a:solidFill>
              </a:rPr>
              <a:t>UERANSIM</a:t>
            </a:r>
          </a:p>
          <a:p>
            <a:pPr algn="ctr"/>
            <a:r>
              <a:rPr lang="en-GB" sz="1400" dirty="0" err="1">
                <a:ln w="0"/>
                <a:solidFill>
                  <a:schemeClr val="tx1"/>
                </a:solidFill>
              </a:rPr>
              <a:t>gNodeB</a:t>
            </a:r>
            <a:endParaRPr lang="en-US" sz="1400" dirty="0">
              <a:ln w="0"/>
              <a:solidFill>
                <a:schemeClr val="tx1"/>
              </a:solidFill>
            </a:endParaRPr>
          </a:p>
          <a:p>
            <a:pPr algn="ctr"/>
            <a:r>
              <a:rPr lang="en-US" sz="1400" dirty="0">
                <a:ln w="0"/>
                <a:solidFill>
                  <a:schemeClr val="tx1"/>
                </a:solidFill>
              </a:rPr>
              <a:t>IP: 192.168.100.34</a:t>
            </a:r>
          </a:p>
          <a:p>
            <a:pPr algn="ctr"/>
            <a:r>
              <a:rPr lang="en-GB" sz="1400" dirty="0">
                <a:ln w="0"/>
                <a:solidFill>
                  <a:schemeClr val="tx1"/>
                </a:solidFill>
              </a:rPr>
              <a:t>IMSI-001010000000001</a:t>
            </a:r>
            <a:endParaRPr lang="en-US" sz="1400" dirty="0">
              <a:ln w="0"/>
              <a:solidFill>
                <a:schemeClr val="tx1"/>
              </a:solidFill>
            </a:endParaRPr>
          </a:p>
          <a:p>
            <a:pPr algn="ctr"/>
            <a:endParaRPr lang="en-GB" sz="1400" dirty="0">
              <a:ln w="0"/>
              <a:solidFill>
                <a:schemeClr val="tx1"/>
              </a:solidFill>
            </a:endParaRPr>
          </a:p>
        </p:txBody>
      </p:sp>
      <p:sp>
        <p:nvSpPr>
          <p:cNvPr id="70" name="TextBox 69">
            <a:extLst>
              <a:ext uri="{FF2B5EF4-FFF2-40B4-BE49-F238E27FC236}">
                <a16:creationId xmlns:a16="http://schemas.microsoft.com/office/drawing/2014/main" id="{A74C1776-A063-5231-09F9-1208D6410C45}"/>
              </a:ext>
            </a:extLst>
          </p:cNvPr>
          <p:cNvSpPr txBox="1"/>
          <p:nvPr/>
        </p:nvSpPr>
        <p:spPr>
          <a:xfrm>
            <a:off x="746785" y="3924725"/>
            <a:ext cx="1059906" cy="1046440"/>
          </a:xfrm>
          <a:prstGeom prst="rect">
            <a:avLst/>
          </a:prstGeom>
          <a:noFill/>
        </p:spPr>
        <p:txBody>
          <a:bodyPr wrap="none" rtlCol="0">
            <a:spAutoFit/>
          </a:bodyPr>
          <a:lstStyle/>
          <a:p>
            <a:r>
              <a:rPr lang="en-GB" sz="1200" dirty="0"/>
              <a:t>When </a:t>
            </a:r>
          </a:p>
          <a:p>
            <a:r>
              <a:rPr lang="en-GB" sz="1400" dirty="0"/>
              <a:t>Uesimtun0/</a:t>
            </a:r>
          </a:p>
          <a:p>
            <a:r>
              <a:rPr lang="en-GB" dirty="0"/>
              <a:t>10.48.0.2</a:t>
            </a:r>
          </a:p>
          <a:p>
            <a:r>
              <a:rPr lang="en-GB" dirty="0"/>
              <a:t>10.50.0.2</a:t>
            </a:r>
            <a:endParaRPr lang="en-US" dirty="0"/>
          </a:p>
        </p:txBody>
      </p:sp>
      <p:sp>
        <p:nvSpPr>
          <p:cNvPr id="71" name="TextBox 70">
            <a:extLst>
              <a:ext uri="{FF2B5EF4-FFF2-40B4-BE49-F238E27FC236}">
                <a16:creationId xmlns:a16="http://schemas.microsoft.com/office/drawing/2014/main" id="{93E40206-8AA9-E422-A1FC-51496BF3A193}"/>
              </a:ext>
            </a:extLst>
          </p:cNvPr>
          <p:cNvSpPr txBox="1"/>
          <p:nvPr/>
        </p:nvSpPr>
        <p:spPr>
          <a:xfrm>
            <a:off x="480406" y="613845"/>
            <a:ext cx="1474239" cy="1384995"/>
          </a:xfrm>
          <a:prstGeom prst="rect">
            <a:avLst/>
          </a:prstGeom>
          <a:noFill/>
        </p:spPr>
        <p:txBody>
          <a:bodyPr wrap="square" rtlCol="0">
            <a:spAutoFit/>
          </a:bodyPr>
          <a:lstStyle/>
          <a:p>
            <a:pPr algn="ctr"/>
            <a:r>
              <a:rPr lang="en-GB" sz="1400" dirty="0">
                <a:ln w="0"/>
                <a:solidFill>
                  <a:schemeClr val="tx1"/>
                </a:solidFill>
              </a:rPr>
              <a:t>UERANSIM</a:t>
            </a:r>
          </a:p>
          <a:p>
            <a:pPr algn="ctr"/>
            <a:r>
              <a:rPr lang="en-GB" sz="1400" dirty="0">
                <a:ln w="0"/>
                <a:solidFill>
                  <a:schemeClr val="tx1"/>
                </a:solidFill>
              </a:rPr>
              <a:t>UE</a:t>
            </a:r>
          </a:p>
          <a:p>
            <a:pPr algn="ctr"/>
            <a:r>
              <a:rPr lang="en-GB" sz="1400" dirty="0">
                <a:ln w="0"/>
                <a:solidFill>
                  <a:schemeClr val="tx1"/>
                </a:solidFill>
              </a:rPr>
              <a:t>IMSI-001010000000000</a:t>
            </a:r>
            <a:endParaRPr lang="en-US" sz="1400" dirty="0">
              <a:ln w="0"/>
              <a:solidFill>
                <a:schemeClr val="tx1"/>
              </a:solidFill>
            </a:endParaRPr>
          </a:p>
          <a:p>
            <a:endParaRPr lang="en-US" sz="1400" dirty="0"/>
          </a:p>
        </p:txBody>
      </p:sp>
      <p:sp>
        <p:nvSpPr>
          <p:cNvPr id="72" name="TextBox 71">
            <a:extLst>
              <a:ext uri="{FF2B5EF4-FFF2-40B4-BE49-F238E27FC236}">
                <a16:creationId xmlns:a16="http://schemas.microsoft.com/office/drawing/2014/main" id="{4A84B760-643A-B64C-816E-E30D30475955}"/>
              </a:ext>
            </a:extLst>
          </p:cNvPr>
          <p:cNvSpPr txBox="1"/>
          <p:nvPr/>
        </p:nvSpPr>
        <p:spPr>
          <a:xfrm>
            <a:off x="10878734" y="1198373"/>
            <a:ext cx="1296953" cy="507831"/>
          </a:xfrm>
          <a:prstGeom prst="rect">
            <a:avLst/>
          </a:prstGeom>
          <a:solidFill>
            <a:schemeClr val="accent6">
              <a:lumMod val="60000"/>
              <a:lumOff val="40000"/>
            </a:schemeClr>
          </a:solidFill>
          <a:ln>
            <a:solidFill>
              <a:schemeClr val="tx1"/>
            </a:solidFill>
          </a:ln>
        </p:spPr>
        <p:txBody>
          <a:bodyPr wrap="square" rtlCol="0">
            <a:spAutoFit/>
          </a:bodyPr>
          <a:lstStyle/>
          <a:p>
            <a:r>
              <a:rPr lang="en-GB" dirty="0" err="1"/>
              <a:t>Kamailio</a:t>
            </a:r>
            <a:endParaRPr lang="en-GB" dirty="0"/>
          </a:p>
          <a:p>
            <a:r>
              <a:rPr lang="en-GB" sz="900" dirty="0">
                <a:solidFill>
                  <a:srgbClr val="7030A0"/>
                </a:solidFill>
              </a:rPr>
              <a:t>IP:192.168.100.24/24</a:t>
            </a:r>
            <a:endParaRPr lang="en-US" sz="900" dirty="0">
              <a:solidFill>
                <a:srgbClr val="7030A0"/>
              </a:solidFill>
            </a:endParaRPr>
          </a:p>
        </p:txBody>
      </p:sp>
      <p:sp>
        <p:nvSpPr>
          <p:cNvPr id="73" name="L-Shape 72">
            <a:extLst>
              <a:ext uri="{FF2B5EF4-FFF2-40B4-BE49-F238E27FC236}">
                <a16:creationId xmlns:a16="http://schemas.microsoft.com/office/drawing/2014/main" id="{45632F8B-08F0-072C-FA9B-91E168FA1CAF}"/>
              </a:ext>
            </a:extLst>
          </p:cNvPr>
          <p:cNvSpPr/>
          <p:nvPr/>
        </p:nvSpPr>
        <p:spPr>
          <a:xfrm flipH="1">
            <a:off x="10820108" y="1706204"/>
            <a:ext cx="642693" cy="1449489"/>
          </a:xfrm>
          <a:prstGeom prst="corner">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L-Shape 73">
            <a:extLst>
              <a:ext uri="{FF2B5EF4-FFF2-40B4-BE49-F238E27FC236}">
                <a16:creationId xmlns:a16="http://schemas.microsoft.com/office/drawing/2014/main" id="{4D098762-5EF8-CAA4-D06C-701A341EFBDF}"/>
              </a:ext>
            </a:extLst>
          </p:cNvPr>
          <p:cNvSpPr/>
          <p:nvPr/>
        </p:nvSpPr>
        <p:spPr>
          <a:xfrm flipH="1">
            <a:off x="10820106" y="1706204"/>
            <a:ext cx="1296953" cy="4323767"/>
          </a:xfrm>
          <a:prstGeom prst="corner">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133125BA-8C56-188B-582D-CB48B46302E6}"/>
              </a:ext>
            </a:extLst>
          </p:cNvPr>
          <p:cNvCxnSpPr>
            <a:cxnSpLocks/>
          </p:cNvCxnSpPr>
          <p:nvPr/>
        </p:nvCxnSpPr>
        <p:spPr>
          <a:xfrm>
            <a:off x="6194318" y="1033175"/>
            <a:ext cx="1" cy="30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7572346-5984-E365-D344-7C81AE103A3B}"/>
              </a:ext>
            </a:extLst>
          </p:cNvPr>
          <p:cNvCxnSpPr>
            <a:cxnSpLocks/>
          </p:cNvCxnSpPr>
          <p:nvPr/>
        </p:nvCxnSpPr>
        <p:spPr>
          <a:xfrm>
            <a:off x="3865348" y="1033175"/>
            <a:ext cx="1" cy="306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L-Shape 76">
            <a:extLst>
              <a:ext uri="{FF2B5EF4-FFF2-40B4-BE49-F238E27FC236}">
                <a16:creationId xmlns:a16="http://schemas.microsoft.com/office/drawing/2014/main" id="{8CE35531-DAC1-5893-0769-023FBF0E871B}"/>
              </a:ext>
            </a:extLst>
          </p:cNvPr>
          <p:cNvSpPr/>
          <p:nvPr/>
        </p:nvSpPr>
        <p:spPr>
          <a:xfrm>
            <a:off x="2371059" y="363605"/>
            <a:ext cx="726704" cy="5092084"/>
          </a:xfrm>
          <a:prstGeom prst="corner">
            <a:avLst/>
          </a:prstGeom>
          <a:solidFill>
            <a:srgbClr val="F4B183"/>
          </a:solidFill>
          <a:ln>
            <a:solidFill>
              <a:srgbClr val="F4B18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4400E41-AF49-848D-857A-EA3C24893F81}"/>
              </a:ext>
            </a:extLst>
          </p:cNvPr>
          <p:cNvSpPr txBox="1"/>
          <p:nvPr/>
        </p:nvSpPr>
        <p:spPr>
          <a:xfrm>
            <a:off x="8044873" y="5455689"/>
            <a:ext cx="3971691" cy="923330"/>
          </a:xfrm>
          <a:prstGeom prst="rect">
            <a:avLst/>
          </a:prstGeom>
          <a:noFill/>
        </p:spPr>
        <p:txBody>
          <a:bodyPr wrap="square" rtlCol="0">
            <a:spAutoFit/>
          </a:bodyPr>
          <a:lstStyle/>
          <a:p>
            <a:r>
              <a:rPr lang="en-US" dirty="0"/>
              <a:t>Architectural design of 5G network for VoIP Calling and Video Streaming using Open5GS &amp; UERANSIM</a:t>
            </a:r>
          </a:p>
        </p:txBody>
      </p:sp>
      <p:sp>
        <p:nvSpPr>
          <p:cNvPr id="78" name="Arrow: Right 77">
            <a:extLst>
              <a:ext uri="{FF2B5EF4-FFF2-40B4-BE49-F238E27FC236}">
                <a16:creationId xmlns:a16="http://schemas.microsoft.com/office/drawing/2014/main" id="{C856B6F3-D288-9148-81CB-472CB5005CC4}"/>
              </a:ext>
            </a:extLst>
          </p:cNvPr>
          <p:cNvSpPr/>
          <p:nvPr/>
        </p:nvSpPr>
        <p:spPr>
          <a:xfrm>
            <a:off x="1964383" y="3104986"/>
            <a:ext cx="1070806" cy="3452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38124DC1-B04F-3489-A7E1-AB691D76E473}"/>
              </a:ext>
            </a:extLst>
          </p:cNvPr>
          <p:cNvSpPr txBox="1"/>
          <p:nvPr/>
        </p:nvSpPr>
        <p:spPr>
          <a:xfrm>
            <a:off x="2360834" y="18662"/>
            <a:ext cx="2334578" cy="369332"/>
          </a:xfrm>
          <a:prstGeom prst="rect">
            <a:avLst/>
          </a:prstGeom>
          <a:solidFill>
            <a:srgbClr val="FFE699"/>
          </a:solidFill>
          <a:ln>
            <a:solidFill>
              <a:srgbClr val="FFE699"/>
            </a:solidFill>
          </a:ln>
        </p:spPr>
        <p:txBody>
          <a:bodyPr wrap="square" rtlCol="0">
            <a:spAutoFit/>
          </a:bodyPr>
          <a:lstStyle/>
          <a:p>
            <a:r>
              <a:rPr lang="en-GB" dirty="0" err="1"/>
              <a:t>JellyFin</a:t>
            </a:r>
            <a:r>
              <a:rPr lang="en-GB" dirty="0"/>
              <a:t> </a:t>
            </a:r>
            <a:r>
              <a:rPr lang="en-GB" sz="900" dirty="0">
                <a:solidFill>
                  <a:srgbClr val="7030A0"/>
                </a:solidFill>
              </a:rPr>
              <a:t>http://192.168.100.33:8096</a:t>
            </a:r>
            <a:endParaRPr lang="en-US" sz="900" dirty="0">
              <a:solidFill>
                <a:srgbClr val="7030A0"/>
              </a:solidFill>
            </a:endParaRPr>
          </a:p>
        </p:txBody>
      </p:sp>
      <p:sp>
        <p:nvSpPr>
          <p:cNvPr id="81" name="TextBox 80">
            <a:extLst>
              <a:ext uri="{FF2B5EF4-FFF2-40B4-BE49-F238E27FC236}">
                <a16:creationId xmlns:a16="http://schemas.microsoft.com/office/drawing/2014/main" id="{651A526E-40A0-0A7E-367B-044A004C0287}"/>
              </a:ext>
            </a:extLst>
          </p:cNvPr>
          <p:cNvSpPr txBox="1"/>
          <p:nvPr/>
        </p:nvSpPr>
        <p:spPr>
          <a:xfrm>
            <a:off x="3165472" y="5071313"/>
            <a:ext cx="1197764" cy="523220"/>
          </a:xfrm>
          <a:prstGeom prst="rect">
            <a:avLst/>
          </a:prstGeom>
          <a:noFill/>
        </p:spPr>
        <p:txBody>
          <a:bodyPr wrap="none" rtlCol="0">
            <a:spAutoFit/>
          </a:bodyPr>
          <a:lstStyle/>
          <a:p>
            <a:r>
              <a:rPr lang="en-GB" sz="1400" b="1" dirty="0"/>
              <a:t>SST=2</a:t>
            </a:r>
          </a:p>
          <a:p>
            <a:r>
              <a:rPr lang="en-GB" sz="1400" b="1" dirty="0"/>
              <a:t>SD=0x000004</a:t>
            </a:r>
            <a:endParaRPr lang="en-US" b="1" dirty="0"/>
          </a:p>
        </p:txBody>
      </p:sp>
      <p:sp>
        <p:nvSpPr>
          <p:cNvPr id="82" name="TextBox 81">
            <a:extLst>
              <a:ext uri="{FF2B5EF4-FFF2-40B4-BE49-F238E27FC236}">
                <a16:creationId xmlns:a16="http://schemas.microsoft.com/office/drawing/2014/main" id="{9A88B84A-030B-A499-9B3F-D4A6BE6769A9}"/>
              </a:ext>
            </a:extLst>
          </p:cNvPr>
          <p:cNvSpPr txBox="1"/>
          <p:nvPr/>
        </p:nvSpPr>
        <p:spPr>
          <a:xfrm>
            <a:off x="3027205" y="3625868"/>
            <a:ext cx="1197764" cy="523220"/>
          </a:xfrm>
          <a:prstGeom prst="rect">
            <a:avLst/>
          </a:prstGeom>
          <a:noFill/>
        </p:spPr>
        <p:txBody>
          <a:bodyPr wrap="none" rtlCol="0">
            <a:spAutoFit/>
          </a:bodyPr>
          <a:lstStyle/>
          <a:p>
            <a:r>
              <a:rPr lang="en-GB" sz="1400" b="1" dirty="0">
                <a:solidFill>
                  <a:schemeClr val="accent1">
                    <a:lumMod val="75000"/>
                  </a:schemeClr>
                </a:solidFill>
              </a:rPr>
              <a:t>SST=2</a:t>
            </a:r>
          </a:p>
          <a:p>
            <a:r>
              <a:rPr lang="en-GB" sz="1400" b="1" dirty="0">
                <a:solidFill>
                  <a:schemeClr val="accent1">
                    <a:lumMod val="75000"/>
                  </a:schemeClr>
                </a:solidFill>
              </a:rPr>
              <a:t>SD=0x000003</a:t>
            </a:r>
            <a:endParaRPr lang="en-US" b="1" dirty="0">
              <a:solidFill>
                <a:schemeClr val="accent1">
                  <a:lumMod val="75000"/>
                </a:schemeClr>
              </a:solidFill>
            </a:endParaRPr>
          </a:p>
        </p:txBody>
      </p:sp>
    </p:spTree>
    <p:extLst>
      <p:ext uri="{BB962C8B-B14F-4D97-AF65-F5344CB8AC3E}">
        <p14:creationId xmlns:p14="http://schemas.microsoft.com/office/powerpoint/2010/main" val="429411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476875" y="803565"/>
            <a:ext cx="5111750" cy="609599"/>
          </a:xfrm>
        </p:spPr>
        <p:txBody>
          <a:bodyPr anchor="b">
            <a:normAutofit/>
          </a:bodyPr>
          <a:lstStyle/>
          <a:p>
            <a:r>
              <a:rPr lang="en-US" sz="2400" dirty="0"/>
              <a:t>Architecture Explanation:</a:t>
            </a:r>
          </a:p>
        </p:txBody>
      </p:sp>
      <p:sp>
        <p:nvSpPr>
          <p:cNvPr id="3" name="Subtitle 2">
            <a:extLst>
              <a:ext uri="{FF2B5EF4-FFF2-40B4-BE49-F238E27FC236}">
                <a16:creationId xmlns:a16="http://schemas.microsoft.com/office/drawing/2014/main" id="{45FD0450-A909-4CD9-8912-96A19ACEB7CB}"/>
              </a:ext>
            </a:extLst>
          </p:cNvPr>
          <p:cNvSpPr>
            <a:spLocks noGrp="1"/>
          </p:cNvSpPr>
          <p:nvPr>
            <p:ph type="body" idx="1"/>
          </p:nvPr>
        </p:nvSpPr>
        <p:spPr>
          <a:xfrm>
            <a:off x="5476875" y="1782618"/>
            <a:ext cx="5111750" cy="4350327"/>
          </a:xfrm>
        </p:spPr>
        <p:txBody>
          <a:bodyPr>
            <a:normAutofit fontScale="92500" lnSpcReduction="10000"/>
          </a:bodyPr>
          <a:lstStyle/>
          <a:p>
            <a:pPr marL="342900" indent="-342900">
              <a:buFont typeface="Arial" panose="020B0604020202020204" pitchFamily="34" charset="0"/>
              <a:buChar char="•"/>
            </a:pPr>
            <a:r>
              <a:rPr lang="en-US" dirty="0"/>
              <a:t>All network components are configured in different VMs</a:t>
            </a:r>
          </a:p>
          <a:p>
            <a:pPr marL="342900" indent="-342900">
              <a:buFont typeface="Arial" panose="020B0604020202020204" pitchFamily="34" charset="0"/>
              <a:buChar char="•"/>
            </a:pPr>
            <a:r>
              <a:rPr lang="en-US" dirty="0"/>
              <a:t>Four UEs were created in separate VMs. We have provided separate slicing to individual User Equipment to access the File sharing, streaming and VoIP calling services. The corresponding details of services are available to a particular UE.</a:t>
            </a:r>
          </a:p>
          <a:p>
            <a:pPr marL="342900" indent="-342900">
              <a:buFont typeface="Arial" panose="020B0604020202020204" pitchFamily="34" charset="0"/>
              <a:buChar char="•"/>
            </a:pPr>
            <a:r>
              <a:rPr lang="en-US" dirty="0"/>
              <a:t>As per the project requirement UE1 and UE2 (of MultiVMApproach Folder Configuration in GitHub) have access to File Sharing, UEConfigs and UEConfigs2 (of MultiVMForKamailioServer Folder Configuration in GitHub) have VoIP calling service, UE3 and UE4 (of MultiVMForKamailioServer Folder Configuration in github) Streaming services and associated with UPF-1 and UPF-2. UE3 and UE4 have access to VoIP calling service and associated with UPF-3 and UPF-4. Then UE5 and UE6 have access to VoIP calling service and associated with UPF-3 and UPF-4.</a:t>
            </a:r>
          </a:p>
          <a:p>
            <a:pPr marL="342900" indent="-342900">
              <a:buFont typeface="Arial" panose="020B0604020202020204" pitchFamily="34" charset="0"/>
              <a:buChar char="•"/>
            </a:pPr>
            <a:r>
              <a:rPr lang="en-US" dirty="0"/>
              <a:t>Each of the four SMF files are used for network slice selection as per the slicing parameters provided by the UEs. </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13</a:t>
            </a:fld>
            <a:endParaRPr lang="en-US"/>
          </a:p>
        </p:txBody>
      </p:sp>
    </p:spTree>
    <p:extLst>
      <p:ext uri="{BB962C8B-B14F-4D97-AF65-F5344CB8AC3E}">
        <p14:creationId xmlns:p14="http://schemas.microsoft.com/office/powerpoint/2010/main" val="74437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FF78F9B-C1E6-A20A-E5A0-54543448C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40D2C-154B-E5D5-DBAA-E3EFDD5408EC}"/>
              </a:ext>
            </a:extLst>
          </p:cNvPr>
          <p:cNvSpPr>
            <a:spLocks noGrp="1"/>
          </p:cNvSpPr>
          <p:nvPr>
            <p:ph type="title"/>
          </p:nvPr>
        </p:nvSpPr>
        <p:spPr>
          <a:xfrm>
            <a:off x="5476875" y="803565"/>
            <a:ext cx="5111750" cy="609599"/>
          </a:xfrm>
        </p:spPr>
        <p:txBody>
          <a:bodyPr anchor="b">
            <a:normAutofit/>
          </a:bodyPr>
          <a:lstStyle/>
          <a:p>
            <a:r>
              <a:rPr lang="en-US" sz="2400" dirty="0"/>
              <a:t>Architecture Explanation:</a:t>
            </a:r>
          </a:p>
        </p:txBody>
      </p:sp>
      <p:sp>
        <p:nvSpPr>
          <p:cNvPr id="3" name="Subtitle 2">
            <a:extLst>
              <a:ext uri="{FF2B5EF4-FFF2-40B4-BE49-F238E27FC236}">
                <a16:creationId xmlns:a16="http://schemas.microsoft.com/office/drawing/2014/main" id="{B4D9FFAE-F084-7671-B28E-8C62E4674D8F}"/>
              </a:ext>
            </a:extLst>
          </p:cNvPr>
          <p:cNvSpPr>
            <a:spLocks noGrp="1"/>
          </p:cNvSpPr>
          <p:nvPr>
            <p:ph type="body" idx="1"/>
          </p:nvPr>
        </p:nvSpPr>
        <p:spPr>
          <a:xfrm>
            <a:off x="5476875" y="1782618"/>
            <a:ext cx="5111750" cy="4350327"/>
          </a:xfrm>
        </p:spPr>
        <p:txBody>
          <a:bodyPr>
            <a:normAutofit/>
          </a:bodyPr>
          <a:lstStyle/>
          <a:p>
            <a:pPr marL="285750" indent="-285750">
              <a:buFont typeface="Arial" panose="020B0604020202020204" pitchFamily="34" charset="0"/>
              <a:buChar char="•"/>
            </a:pPr>
            <a:r>
              <a:rPr lang="en-US" dirty="0"/>
              <a:t>The data network consists of NextCloud server for providing File sharing service to UE1 and UE2 installed in MainCore VMs corresponding to MultiVMApproach Folder Configuration in github. JellyFin server for providing live streaming service to UE5 and UE6 installed in MainCore2 VMs corresponding to MultiVMForKamailioServer Folder Configuration in github. Kamailio server for providing VoIP calling server to UE3 and UE4 installed in MainCore2 VMs corresponding to MultiVMForKamailioServer Folder </a:t>
            </a:r>
          </a:p>
          <a:p>
            <a:pPr marL="285750" indent="-285750">
              <a:buFont typeface="Arial" panose="020B0604020202020204" pitchFamily="34" charset="0"/>
              <a:buChar char="•"/>
            </a:pPr>
            <a:r>
              <a:rPr lang="en-US" dirty="0"/>
              <a:t>Each slice is associated with the different Data Network subnet to access services.</a:t>
            </a:r>
          </a:p>
          <a:p>
            <a:pPr marL="285750" indent="-285750">
              <a:buFont typeface="Arial" panose="020B0604020202020204" pitchFamily="34" charset="0"/>
              <a:buChar char="•"/>
            </a:pPr>
            <a:r>
              <a:rPr lang="en-US" dirty="0"/>
              <a:t>We have used standard 5QI values for providing the File sharing, streaming and VoIP</a:t>
            </a:r>
          </a:p>
        </p:txBody>
      </p:sp>
      <p:sp>
        <p:nvSpPr>
          <p:cNvPr id="6" name="Slide Number Placeholder 5">
            <a:extLst>
              <a:ext uri="{FF2B5EF4-FFF2-40B4-BE49-F238E27FC236}">
                <a16:creationId xmlns:a16="http://schemas.microsoft.com/office/drawing/2014/main" id="{3990BFC2-6ACB-7160-5893-26A46AB96A2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14</a:t>
            </a:fld>
            <a:endParaRPr lang="en-US"/>
          </a:p>
        </p:txBody>
      </p:sp>
    </p:spTree>
    <p:extLst>
      <p:ext uri="{BB962C8B-B14F-4D97-AF65-F5344CB8AC3E}">
        <p14:creationId xmlns:p14="http://schemas.microsoft.com/office/powerpoint/2010/main" val="227695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05E9853-D12C-2921-4917-BCEB468960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01FB4-FFB8-E4E4-F83A-DEB056330873}"/>
              </a:ext>
            </a:extLst>
          </p:cNvPr>
          <p:cNvSpPr>
            <a:spLocks noGrp="1"/>
          </p:cNvSpPr>
          <p:nvPr>
            <p:ph type="title"/>
          </p:nvPr>
        </p:nvSpPr>
        <p:spPr>
          <a:xfrm>
            <a:off x="5476875" y="803565"/>
            <a:ext cx="5111750" cy="609599"/>
          </a:xfrm>
        </p:spPr>
        <p:txBody>
          <a:bodyPr anchor="b">
            <a:normAutofit/>
          </a:bodyPr>
          <a:lstStyle/>
          <a:p>
            <a:r>
              <a:rPr lang="en-US" sz="2400" dirty="0"/>
              <a:t>LIMITATIONS of our project:</a:t>
            </a:r>
          </a:p>
        </p:txBody>
      </p:sp>
      <p:sp>
        <p:nvSpPr>
          <p:cNvPr id="3" name="Subtitle 2">
            <a:extLst>
              <a:ext uri="{FF2B5EF4-FFF2-40B4-BE49-F238E27FC236}">
                <a16:creationId xmlns:a16="http://schemas.microsoft.com/office/drawing/2014/main" id="{1B983216-8004-BCA0-09FC-8F55E2216890}"/>
              </a:ext>
            </a:extLst>
          </p:cNvPr>
          <p:cNvSpPr>
            <a:spLocks noGrp="1"/>
          </p:cNvSpPr>
          <p:nvPr>
            <p:ph type="body" idx="1"/>
          </p:nvPr>
        </p:nvSpPr>
        <p:spPr>
          <a:xfrm>
            <a:off x="5476875" y="1782618"/>
            <a:ext cx="5111750" cy="4350327"/>
          </a:xfrm>
        </p:spPr>
        <p:txBody>
          <a:bodyPr>
            <a:normAutofit/>
          </a:bodyPr>
          <a:lstStyle/>
          <a:p>
            <a:pPr marL="285750" indent="-285750">
              <a:buFont typeface="Arial" panose="020B0604020202020204" pitchFamily="34" charset="0"/>
              <a:buChar char="•"/>
            </a:pPr>
            <a:r>
              <a:rPr lang="en-US" dirty="0"/>
              <a:t>It is found in the implementation process of srsRAN that ZMQ (virtual radio in srsRAN) only support a single eNB and a single UE. </a:t>
            </a:r>
          </a:p>
          <a:p>
            <a:pPr marL="285750" indent="-285750">
              <a:buFont typeface="Arial" panose="020B0604020202020204" pitchFamily="34" charset="0"/>
              <a:buChar char="•"/>
            </a:pPr>
            <a:r>
              <a:rPr lang="en-US" dirty="0"/>
              <a:t>To run more than one user equipment, multiple UE/gNB pairs are required to setup in different VMs.</a:t>
            </a:r>
          </a:p>
          <a:p>
            <a:pPr marL="285750" indent="-285750">
              <a:buFont typeface="Arial" panose="020B0604020202020204" pitchFamily="34" charset="0"/>
              <a:buChar char="•"/>
            </a:pPr>
            <a:r>
              <a:rPr lang="en-US" dirty="0"/>
              <a:t>In the configuration of UERANSIM and Open5GS more than one SST value is at the beginning of the project was not supported. Later Open5GS developers fixed it and now both SST and SD values are probable separation technique for sessions now.</a:t>
            </a:r>
          </a:p>
        </p:txBody>
      </p:sp>
      <p:sp>
        <p:nvSpPr>
          <p:cNvPr id="6" name="Slide Number Placeholder 5">
            <a:extLst>
              <a:ext uri="{FF2B5EF4-FFF2-40B4-BE49-F238E27FC236}">
                <a16:creationId xmlns:a16="http://schemas.microsoft.com/office/drawing/2014/main" id="{50D57709-92A0-572A-FD15-EBF17931C16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15</a:t>
            </a:fld>
            <a:endParaRPr lang="en-US"/>
          </a:p>
        </p:txBody>
      </p:sp>
    </p:spTree>
    <p:extLst>
      <p:ext uri="{BB962C8B-B14F-4D97-AF65-F5344CB8AC3E}">
        <p14:creationId xmlns:p14="http://schemas.microsoft.com/office/powerpoint/2010/main" val="313734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pPr algn="ctr"/>
            <a:r>
              <a:rPr lang="en-US" dirty="0"/>
              <a:t>Thank you</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pPr algn="ctr"/>
            <a:r>
              <a:rPr lang="en-US" dirty="0"/>
              <a:t>Now, lets move to live demonstration of our project​.</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252157"/>
            <a:ext cx="5111750" cy="2398145"/>
          </a:xfrm>
        </p:spPr>
        <p:txBody>
          <a:bodyPr>
            <a:normAutofit fontScale="85000" lnSpcReduction="20000"/>
          </a:bodyPr>
          <a:lstStyle/>
          <a:p>
            <a:pPr marL="285750" indent="-285750">
              <a:buFont typeface="Arial" panose="020B0604020202020204" pitchFamily="34" charset="0"/>
              <a:buChar char="•"/>
            </a:pPr>
            <a:r>
              <a:rPr lang="en-US" dirty="0"/>
              <a:t>Our project aims to simulate the flexibility and adaptability of a 5G network by implementing network slicing. It involves deploying a 5G Stand Alone network using Open5GS as the core and UERANSIM for the 5G-RAN. </a:t>
            </a:r>
          </a:p>
          <a:p>
            <a:pPr marL="285750" indent="-285750">
              <a:buFont typeface="Arial" panose="020B0604020202020204" pitchFamily="34" charset="0"/>
              <a:buChar char="•"/>
            </a:pPr>
            <a:r>
              <a:rPr lang="en-US" dirty="0"/>
              <a:t>The main objective is to enable network slicing for File Sharing, Streaming, and VOIP calling services for two tenant groups. Due to software limitations, Open5GS and SRSRAN were replaced with UERANSIM for network slicing.</a:t>
            </a:r>
          </a:p>
          <a:p>
            <a:pPr marL="285750" indent="-285750">
              <a:buFont typeface="Arial" panose="020B0604020202020204" pitchFamily="34" charset="0"/>
              <a:buChar char="•"/>
            </a:pPr>
            <a:r>
              <a:rPr lang="en-US" dirty="0"/>
              <a:t>Kamailio, Next Cloud, and </a:t>
            </a:r>
            <a:r>
              <a:rPr lang="en-US" dirty="0" err="1"/>
              <a:t>JellyFin</a:t>
            </a:r>
            <a:r>
              <a:rPr lang="en-US" dirty="0"/>
              <a:t> servers were configured separately for VOIP Calling, File Sharing, and Video Streaming services.</a:t>
            </a:r>
          </a:p>
          <a:p>
            <a:pPr marL="285750" indent="-285750">
              <a:buFont typeface="Arial" panose="020B0604020202020204" pitchFamily="34" charset="0"/>
              <a:buChar char="•"/>
            </a:pPr>
            <a:r>
              <a:rPr lang="en-US" dirty="0"/>
              <a:t>Link to our repository in github: </a:t>
            </a:r>
            <a:r>
              <a:rPr lang="en-US" dirty="0">
                <a:hlinkClick r:id="rId2"/>
              </a:rPr>
              <a:t>https://github.com/FRA-UAS/mobcomwise23-24-teamslicex</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sz="1400" dirty="0"/>
              <a:t>Mashnunul Huq</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sz="1000" dirty="0"/>
              <a:t>(1384042)</a:t>
            </a:r>
            <a:endParaRPr lang="en-US" dirty="0"/>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Anurag De</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sz="1000" dirty="0"/>
              <a:t>(1400450)</a:t>
            </a:r>
            <a:endParaRPr lang="en-US" dirty="0"/>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Sourav Paul Sumit</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sz="1000" dirty="0"/>
              <a:t>(1344118)</a:t>
            </a:r>
            <a:endParaRPr lang="en-US" dirty="0"/>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Erdi Tras</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(1427187)</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33" name="Picture Placeholder 32" descr="A person wearing sunglasses and standing in front of a grass field&#10;&#10;Description automatically generated">
            <a:extLst>
              <a:ext uri="{FF2B5EF4-FFF2-40B4-BE49-F238E27FC236}">
                <a16:creationId xmlns:a16="http://schemas.microsoft.com/office/drawing/2014/main" id="{86D6DD92-ABC8-41C8-C40E-750D41883278}"/>
              </a:ext>
            </a:extLst>
          </p:cNvPr>
          <p:cNvPicPr>
            <a:picLocks noGrp="1" noChangeAspect="1"/>
          </p:cNvPicPr>
          <p:nvPr>
            <p:ph type="pic" sz="quarter" idx="14"/>
          </p:nvPr>
        </p:nvPicPr>
        <p:blipFill>
          <a:blip r:embed="rId2"/>
          <a:srcRect l="43" r="43"/>
          <a:stretch>
            <a:fillRect/>
          </a:stretch>
        </p:blipFill>
        <p:spPr/>
      </p:pic>
      <p:pic>
        <p:nvPicPr>
          <p:cNvPr id="23" name="Picture Placeholder 22" descr="A person in a suit&#10;&#10;Description automatically generated">
            <a:extLst>
              <a:ext uri="{FF2B5EF4-FFF2-40B4-BE49-F238E27FC236}">
                <a16:creationId xmlns:a16="http://schemas.microsoft.com/office/drawing/2014/main" id="{522F68F8-9359-3178-1869-57B43C2BC3B8}"/>
              </a:ext>
            </a:extLst>
          </p:cNvPr>
          <p:cNvPicPr>
            <a:picLocks noGrp="1" noChangeAspect="1"/>
          </p:cNvPicPr>
          <p:nvPr>
            <p:ph type="pic" sz="quarter" idx="16"/>
          </p:nvPr>
        </p:nvPicPr>
        <p:blipFill>
          <a:blip r:embed="rId3"/>
          <a:srcRect l="43" r="43"/>
          <a:stretch>
            <a:fillRect/>
          </a:stretch>
        </p:blipFill>
        <p:spPr/>
      </p:pic>
      <p:pic>
        <p:nvPicPr>
          <p:cNvPr id="29" name="Picture Placeholder 28" descr="A person with short dark hair&#10;&#10;Description automatically generated">
            <a:extLst>
              <a:ext uri="{FF2B5EF4-FFF2-40B4-BE49-F238E27FC236}">
                <a16:creationId xmlns:a16="http://schemas.microsoft.com/office/drawing/2014/main" id="{70EFAB58-055C-C56B-7F75-938319A5EA1D}"/>
              </a:ext>
            </a:extLst>
          </p:cNvPr>
          <p:cNvPicPr>
            <a:picLocks noGrp="1" noChangeAspect="1"/>
          </p:cNvPicPr>
          <p:nvPr>
            <p:ph type="pic" sz="quarter" idx="17"/>
          </p:nvPr>
        </p:nvPicPr>
        <p:blipFill>
          <a:blip r:embed="rId4"/>
          <a:srcRect/>
          <a:stretch>
            <a:fillRect/>
          </a:stretch>
        </p:blipFill>
        <p:spPr/>
      </p:pic>
      <p:pic>
        <p:nvPicPr>
          <p:cNvPr id="35" name="Picture Placeholder 34" descr="A person standing in front of a pyramid&#10;&#10;Description automatically generated">
            <a:extLst>
              <a:ext uri="{FF2B5EF4-FFF2-40B4-BE49-F238E27FC236}">
                <a16:creationId xmlns:a16="http://schemas.microsoft.com/office/drawing/2014/main" id="{F3B76CC4-E67B-3604-6B26-8B597288F683}"/>
              </a:ext>
            </a:extLst>
          </p:cNvPr>
          <p:cNvPicPr>
            <a:picLocks noGrp="1" noChangeAspect="1"/>
          </p:cNvPicPr>
          <p:nvPr>
            <p:ph type="pic" sz="quarter" idx="15"/>
          </p:nvPr>
        </p:nvPicPr>
        <p:blipFill>
          <a:blip r:embed="rId5"/>
          <a:srcRect l="43" r="43"/>
          <a:stretch>
            <a:fillRect/>
          </a:stretch>
        </p:blipFill>
        <p:spPr/>
      </p:pic>
    </p:spTree>
    <p:extLst>
      <p:ext uri="{BB962C8B-B14F-4D97-AF65-F5344CB8AC3E}">
        <p14:creationId xmlns:p14="http://schemas.microsoft.com/office/powerpoint/2010/main" val="261930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8"/>
            <a:ext cx="8421688" cy="1112114"/>
          </a:xfrm>
        </p:spPr>
        <p:txBody>
          <a:bodyPr/>
          <a:lstStyle/>
          <a:p>
            <a:r>
              <a:rPr lang="en-US" dirty="0"/>
              <a:t>Primary components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1894789"/>
            <a:ext cx="3924300" cy="452486"/>
          </a:xfrm>
        </p:spPr>
        <p:txBody>
          <a:bodyPr/>
          <a:lstStyle/>
          <a:p>
            <a:pPr algn="ctr"/>
            <a:r>
              <a:rPr lang="en-US" dirty="0"/>
              <a:t>Open5gs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2549236"/>
            <a:ext cx="3924300" cy="3283237"/>
          </a:xfrm>
        </p:spPr>
        <p:txBody>
          <a:bodyPr>
            <a:normAutofit lnSpcReduction="10000"/>
          </a:bodyPr>
          <a:lstStyle/>
          <a:p>
            <a:pPr marL="285750" indent="-285750">
              <a:buFont typeface="Arial" panose="020B0604020202020204" pitchFamily="34" charset="0"/>
              <a:buChar char="•"/>
            </a:pPr>
            <a:r>
              <a:rPr lang="en-US" dirty="0"/>
              <a:t>Open5GS is an open-source project aimed at implementing a 5G mobile core network using C-language. </a:t>
            </a:r>
          </a:p>
          <a:p>
            <a:pPr marL="285750" indent="-285750">
              <a:buFont typeface="Arial" panose="020B0604020202020204" pitchFamily="34" charset="0"/>
              <a:buChar char="•"/>
            </a:pPr>
            <a:r>
              <a:rPr lang="en-US" dirty="0"/>
              <a:t>It aims to enable 5G Core network functions and is designed to be interoperable with existing network infrastructure. </a:t>
            </a:r>
          </a:p>
          <a:p>
            <a:pPr marL="285750" indent="-285750">
              <a:buFont typeface="Arial" panose="020B0604020202020204" pitchFamily="34" charset="0"/>
              <a:buChar char="•"/>
            </a:pPr>
            <a:r>
              <a:rPr lang="en-US" dirty="0"/>
              <a:t>Open5GS provides interfaces for integration with legacy 4G/LTE networks and interconnecting with external networks and services.</a:t>
            </a:r>
          </a:p>
          <a:p>
            <a:pPr marL="285750" indent="-285750">
              <a:buFont typeface="Arial" panose="020B0604020202020204" pitchFamily="34" charset="0"/>
              <a:buChar char="•"/>
            </a:pPr>
            <a:r>
              <a:rPr lang="en-US" dirty="0"/>
              <a:t>Acts as the control plane of the 5G core network of our project.</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286486" y="1894790"/>
            <a:ext cx="3943627" cy="452486"/>
          </a:xfrm>
        </p:spPr>
        <p:txBody>
          <a:bodyPr/>
          <a:lstStyle/>
          <a:p>
            <a:pPr algn="ctr"/>
            <a:r>
              <a:rPr lang="en-US" dirty="0"/>
              <a:t>UERANSIM</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2549236"/>
            <a:ext cx="3943627" cy="3283237"/>
          </a:xfrm>
        </p:spPr>
        <p:txBody>
          <a:bodyPr>
            <a:normAutofit lnSpcReduction="10000"/>
          </a:bodyPr>
          <a:lstStyle/>
          <a:p>
            <a:pPr marL="285750" indent="-285750">
              <a:buFont typeface="Arial" panose="020B0604020202020204" pitchFamily="34" charset="0"/>
              <a:buChar char="•"/>
            </a:pPr>
            <a:r>
              <a:rPr lang="en-US" dirty="0"/>
              <a:t>UERANSIM is an open-source implementation of the User Equipment (UE) side of the 5G Radio Access Network (RAN), developed as part of the OpenAirInterface project, which comprises of multiple UEs and gNB. </a:t>
            </a:r>
          </a:p>
          <a:p>
            <a:pPr marL="285750" indent="-285750">
              <a:buFont typeface="Arial" panose="020B0604020202020204" pitchFamily="34" charset="0"/>
              <a:buChar char="•"/>
            </a:pPr>
            <a:r>
              <a:rPr lang="en-US" dirty="0"/>
              <a:t>It simulates the behavior of a 5G UE, allowing developers, researchers, and network operators to test and experiment with 5G networks in a controlled environment. </a:t>
            </a:r>
          </a:p>
          <a:p>
            <a:pPr marL="285750" indent="-285750">
              <a:buFont typeface="Arial" panose="020B0604020202020204" pitchFamily="34" charset="0"/>
              <a:buChar char="•"/>
            </a:pPr>
            <a:r>
              <a:rPr lang="en-US" dirty="0"/>
              <a:t>It can be integrated with third-party core network solutions to build complete end-to-end mobile wireless networks.</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DFCBF-A7B8-A258-3570-ED875717F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30650-DB30-51F5-EDAA-9FFD116220A9}"/>
              </a:ext>
            </a:extLst>
          </p:cNvPr>
          <p:cNvSpPr>
            <a:spLocks noGrp="1"/>
          </p:cNvSpPr>
          <p:nvPr>
            <p:ph type="title"/>
          </p:nvPr>
        </p:nvSpPr>
        <p:spPr>
          <a:xfrm>
            <a:off x="2933700" y="415637"/>
            <a:ext cx="8421688" cy="1802104"/>
          </a:xfrm>
        </p:spPr>
        <p:txBody>
          <a:bodyPr/>
          <a:lstStyle/>
          <a:p>
            <a:r>
              <a:rPr lang="en-US" dirty="0"/>
              <a:t>Other tools used</a:t>
            </a:r>
          </a:p>
        </p:txBody>
      </p:sp>
      <p:sp>
        <p:nvSpPr>
          <p:cNvPr id="3" name="Text Placeholder 2">
            <a:extLst>
              <a:ext uri="{FF2B5EF4-FFF2-40B4-BE49-F238E27FC236}">
                <a16:creationId xmlns:a16="http://schemas.microsoft.com/office/drawing/2014/main" id="{10D90690-6075-7CC0-97CC-60165158A955}"/>
              </a:ext>
            </a:extLst>
          </p:cNvPr>
          <p:cNvSpPr>
            <a:spLocks noGrp="1"/>
          </p:cNvSpPr>
          <p:nvPr>
            <p:ph type="body" idx="1"/>
          </p:nvPr>
        </p:nvSpPr>
        <p:spPr>
          <a:xfrm>
            <a:off x="2257733" y="1764145"/>
            <a:ext cx="4600267" cy="453595"/>
          </a:xfrm>
        </p:spPr>
        <p:txBody>
          <a:bodyPr/>
          <a:lstStyle/>
          <a:p>
            <a:pPr algn="ctr"/>
            <a:r>
              <a:rPr lang="en-US" dirty="0"/>
              <a:t>VirtualBox</a:t>
            </a:r>
          </a:p>
        </p:txBody>
      </p:sp>
      <p:sp>
        <p:nvSpPr>
          <p:cNvPr id="4" name="Content Placeholder 3">
            <a:extLst>
              <a:ext uri="{FF2B5EF4-FFF2-40B4-BE49-F238E27FC236}">
                <a16:creationId xmlns:a16="http://schemas.microsoft.com/office/drawing/2014/main" id="{6B24E30B-FC52-B6AB-12D1-4BEF9E053166}"/>
              </a:ext>
            </a:extLst>
          </p:cNvPr>
          <p:cNvSpPr>
            <a:spLocks noGrp="1"/>
          </p:cNvSpPr>
          <p:nvPr>
            <p:ph sz="half" idx="2"/>
          </p:nvPr>
        </p:nvSpPr>
        <p:spPr>
          <a:xfrm>
            <a:off x="2257733" y="2217741"/>
            <a:ext cx="4600267" cy="1365968"/>
          </a:xfrm>
        </p:spPr>
        <p:txBody>
          <a:bodyPr>
            <a:normAutofit lnSpcReduction="10000"/>
          </a:bodyPr>
          <a:lstStyle/>
          <a:p>
            <a:pPr marL="285750" indent="-285750">
              <a:buFont typeface="Arial" panose="020B0604020202020204" pitchFamily="34" charset="0"/>
              <a:buChar char="•"/>
            </a:pPr>
            <a:r>
              <a:rPr lang="en-US" dirty="0"/>
              <a:t>Oracle's VirtualBox is an open-source virtualization software that enables simultaneous running of multiple operating systems on a single physical machine. It supports various host operating systems and guest OSes, including Windows 11, Linux, and Solaris.</a:t>
            </a:r>
          </a:p>
        </p:txBody>
      </p:sp>
      <p:sp>
        <p:nvSpPr>
          <p:cNvPr id="5" name="Text Placeholder 4">
            <a:extLst>
              <a:ext uri="{FF2B5EF4-FFF2-40B4-BE49-F238E27FC236}">
                <a16:creationId xmlns:a16="http://schemas.microsoft.com/office/drawing/2014/main" id="{1C39550F-E6D3-E74B-67B6-3933E7DD9391}"/>
              </a:ext>
            </a:extLst>
          </p:cNvPr>
          <p:cNvSpPr>
            <a:spLocks noGrp="1"/>
          </p:cNvSpPr>
          <p:nvPr>
            <p:ph type="body" sz="quarter" idx="3"/>
          </p:nvPr>
        </p:nvSpPr>
        <p:spPr>
          <a:xfrm>
            <a:off x="7185891" y="1764145"/>
            <a:ext cx="4167910" cy="453595"/>
          </a:xfrm>
        </p:spPr>
        <p:txBody>
          <a:bodyPr/>
          <a:lstStyle/>
          <a:p>
            <a:pPr algn="ctr"/>
            <a:r>
              <a:rPr lang="en-US" dirty="0"/>
              <a:t>Linphone</a:t>
            </a:r>
          </a:p>
        </p:txBody>
      </p:sp>
      <p:sp>
        <p:nvSpPr>
          <p:cNvPr id="6" name="Content Placeholder 5">
            <a:extLst>
              <a:ext uri="{FF2B5EF4-FFF2-40B4-BE49-F238E27FC236}">
                <a16:creationId xmlns:a16="http://schemas.microsoft.com/office/drawing/2014/main" id="{D4E72935-8CC7-2063-A91E-F75DF1784833}"/>
              </a:ext>
            </a:extLst>
          </p:cNvPr>
          <p:cNvSpPr>
            <a:spLocks noGrp="1"/>
          </p:cNvSpPr>
          <p:nvPr>
            <p:ph sz="quarter" idx="4"/>
          </p:nvPr>
        </p:nvSpPr>
        <p:spPr>
          <a:xfrm>
            <a:off x="7185891" y="2217740"/>
            <a:ext cx="4167910" cy="1116587"/>
          </a:xfrm>
        </p:spPr>
        <p:txBody>
          <a:bodyPr>
            <a:normAutofit lnSpcReduction="10000"/>
          </a:bodyPr>
          <a:lstStyle/>
          <a:p>
            <a:pPr marL="285750" indent="-285750">
              <a:buFont typeface="Arial" panose="020B0604020202020204" pitchFamily="34" charset="0"/>
              <a:buChar char="•"/>
            </a:pPr>
            <a:r>
              <a:rPr lang="en-US" dirty="0"/>
              <a:t>To support VoIP calls, the Linphone v4.4.21 was installed in the end user UERANSIM VM’s where GNB and UEs are situated.</a:t>
            </a:r>
          </a:p>
        </p:txBody>
      </p:sp>
      <p:sp>
        <p:nvSpPr>
          <p:cNvPr id="9" name="Slide Number Placeholder 8">
            <a:extLst>
              <a:ext uri="{FF2B5EF4-FFF2-40B4-BE49-F238E27FC236}">
                <a16:creationId xmlns:a16="http://schemas.microsoft.com/office/drawing/2014/main" id="{FCF0F075-D25A-1294-2348-1696B5F7FB86}"/>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7" name="Text Placeholder 2">
            <a:extLst>
              <a:ext uri="{FF2B5EF4-FFF2-40B4-BE49-F238E27FC236}">
                <a16:creationId xmlns:a16="http://schemas.microsoft.com/office/drawing/2014/main" id="{770B192A-237A-B8FC-1CA2-313FA2E1ECA2}"/>
              </a:ext>
            </a:extLst>
          </p:cNvPr>
          <p:cNvSpPr txBox="1">
            <a:spLocks/>
          </p:cNvSpPr>
          <p:nvPr/>
        </p:nvSpPr>
        <p:spPr>
          <a:xfrm>
            <a:off x="2078182" y="3429000"/>
            <a:ext cx="4932219" cy="45359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Kamailio</a:t>
            </a:r>
          </a:p>
        </p:txBody>
      </p:sp>
      <p:sp>
        <p:nvSpPr>
          <p:cNvPr id="8" name="Text Placeholder 4">
            <a:extLst>
              <a:ext uri="{FF2B5EF4-FFF2-40B4-BE49-F238E27FC236}">
                <a16:creationId xmlns:a16="http://schemas.microsoft.com/office/drawing/2014/main" id="{80A9D45D-7EED-D513-735E-82939BC8B9CA}"/>
              </a:ext>
            </a:extLst>
          </p:cNvPr>
          <p:cNvSpPr txBox="1">
            <a:spLocks/>
          </p:cNvSpPr>
          <p:nvPr/>
        </p:nvSpPr>
        <p:spPr>
          <a:xfrm>
            <a:off x="7056878" y="3429000"/>
            <a:ext cx="4449323" cy="45359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Wireshark</a:t>
            </a:r>
          </a:p>
        </p:txBody>
      </p:sp>
      <p:sp>
        <p:nvSpPr>
          <p:cNvPr id="10" name="Content Placeholder 3">
            <a:extLst>
              <a:ext uri="{FF2B5EF4-FFF2-40B4-BE49-F238E27FC236}">
                <a16:creationId xmlns:a16="http://schemas.microsoft.com/office/drawing/2014/main" id="{B7BE8759-EC43-F109-FF0F-6B17344FBC3E}"/>
              </a:ext>
            </a:extLst>
          </p:cNvPr>
          <p:cNvSpPr txBox="1">
            <a:spLocks/>
          </p:cNvSpPr>
          <p:nvPr/>
        </p:nvSpPr>
        <p:spPr>
          <a:xfrm>
            <a:off x="2257733" y="3882595"/>
            <a:ext cx="4619595" cy="91237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300" dirty="0">
                <a:latin typeface="+mj-lt"/>
              </a:rPr>
              <a:t>For SIP VoIP Calling, Kamailio v5.5.1 is installed in the system. This feature will provide a SIP calling service for desired network slice.</a:t>
            </a:r>
          </a:p>
        </p:txBody>
      </p:sp>
      <p:sp>
        <p:nvSpPr>
          <p:cNvPr id="11" name="Content Placeholder 3">
            <a:extLst>
              <a:ext uri="{FF2B5EF4-FFF2-40B4-BE49-F238E27FC236}">
                <a16:creationId xmlns:a16="http://schemas.microsoft.com/office/drawing/2014/main" id="{91449050-F8B7-6317-1368-399CC78F5174}"/>
              </a:ext>
            </a:extLst>
          </p:cNvPr>
          <p:cNvSpPr txBox="1">
            <a:spLocks/>
          </p:cNvSpPr>
          <p:nvPr/>
        </p:nvSpPr>
        <p:spPr>
          <a:xfrm>
            <a:off x="2257732" y="5376578"/>
            <a:ext cx="4771995" cy="97977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300" dirty="0">
                <a:latin typeface="+mj-lt"/>
              </a:rPr>
              <a:t>To simulate a file sharing platform, NextCloud v28 is installed.</a:t>
            </a:r>
          </a:p>
        </p:txBody>
      </p:sp>
      <p:sp>
        <p:nvSpPr>
          <p:cNvPr id="12" name="Text Placeholder 2">
            <a:extLst>
              <a:ext uri="{FF2B5EF4-FFF2-40B4-BE49-F238E27FC236}">
                <a16:creationId xmlns:a16="http://schemas.microsoft.com/office/drawing/2014/main" id="{85B5969A-8268-5FE7-4B8F-4987112B0F71}"/>
              </a:ext>
            </a:extLst>
          </p:cNvPr>
          <p:cNvSpPr txBox="1">
            <a:spLocks/>
          </p:cNvSpPr>
          <p:nvPr/>
        </p:nvSpPr>
        <p:spPr>
          <a:xfrm>
            <a:off x="2078183" y="4794968"/>
            <a:ext cx="5084618" cy="49746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2000" dirty="0">
                <a:latin typeface="+mj-lt"/>
              </a:rPr>
              <a:t>NextCloud</a:t>
            </a:r>
            <a:endParaRPr lang="en-US" dirty="0"/>
          </a:p>
        </p:txBody>
      </p:sp>
      <p:sp>
        <p:nvSpPr>
          <p:cNvPr id="13" name="Content Placeholder 5">
            <a:extLst>
              <a:ext uri="{FF2B5EF4-FFF2-40B4-BE49-F238E27FC236}">
                <a16:creationId xmlns:a16="http://schemas.microsoft.com/office/drawing/2014/main" id="{7CEB65A7-2549-8185-823F-A663065582A1}"/>
              </a:ext>
            </a:extLst>
          </p:cNvPr>
          <p:cNvSpPr txBox="1">
            <a:spLocks/>
          </p:cNvSpPr>
          <p:nvPr/>
        </p:nvSpPr>
        <p:spPr>
          <a:xfrm>
            <a:off x="7177223" y="3977267"/>
            <a:ext cx="4328978" cy="94571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For traffic collecting and analysis, the required LXC container has Wireshark v3.2.3 installed as a packet capture tool.</a:t>
            </a:r>
          </a:p>
        </p:txBody>
      </p:sp>
      <p:sp>
        <p:nvSpPr>
          <p:cNvPr id="15" name="Text Placeholder 4">
            <a:extLst>
              <a:ext uri="{FF2B5EF4-FFF2-40B4-BE49-F238E27FC236}">
                <a16:creationId xmlns:a16="http://schemas.microsoft.com/office/drawing/2014/main" id="{EA0322E4-D6A0-E0DB-BADA-59A790C4A5BF}"/>
              </a:ext>
            </a:extLst>
          </p:cNvPr>
          <p:cNvSpPr txBox="1">
            <a:spLocks/>
          </p:cNvSpPr>
          <p:nvPr/>
        </p:nvSpPr>
        <p:spPr>
          <a:xfrm>
            <a:off x="7010401" y="4922982"/>
            <a:ext cx="4648200" cy="45359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JellyFin</a:t>
            </a:r>
          </a:p>
        </p:txBody>
      </p:sp>
      <p:sp>
        <p:nvSpPr>
          <p:cNvPr id="16" name="Content Placeholder 5">
            <a:extLst>
              <a:ext uri="{FF2B5EF4-FFF2-40B4-BE49-F238E27FC236}">
                <a16:creationId xmlns:a16="http://schemas.microsoft.com/office/drawing/2014/main" id="{CB651DCA-FE64-72ED-E0BB-8A3D6CB541A5}"/>
              </a:ext>
            </a:extLst>
          </p:cNvPr>
          <p:cNvSpPr txBox="1">
            <a:spLocks/>
          </p:cNvSpPr>
          <p:nvPr/>
        </p:nvSpPr>
        <p:spPr>
          <a:xfrm>
            <a:off x="7185891" y="5376577"/>
            <a:ext cx="4472710" cy="8487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To achieve video streaming services, JellyFin v10.8.13 is installed in first UE of the Kamailio server setup.</a:t>
            </a:r>
          </a:p>
        </p:txBody>
      </p:sp>
    </p:spTree>
    <p:extLst>
      <p:ext uri="{BB962C8B-B14F-4D97-AF65-F5344CB8AC3E}">
        <p14:creationId xmlns:p14="http://schemas.microsoft.com/office/powerpoint/2010/main" val="198292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9AC2C-6292-D146-CB10-B625F557C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3279A-A0F3-36C2-4B06-BED21B2FD154}"/>
              </a:ext>
            </a:extLst>
          </p:cNvPr>
          <p:cNvSpPr>
            <a:spLocks noGrp="1"/>
          </p:cNvSpPr>
          <p:nvPr>
            <p:ph type="title"/>
          </p:nvPr>
        </p:nvSpPr>
        <p:spPr>
          <a:xfrm>
            <a:off x="5476875" y="2900218"/>
            <a:ext cx="5111750" cy="1089891"/>
          </a:xfrm>
        </p:spPr>
        <p:txBody>
          <a:bodyPr anchor="b">
            <a:normAutofit/>
          </a:bodyPr>
          <a:lstStyle/>
          <a:p>
            <a:pPr algn="ctr"/>
            <a:r>
              <a:rPr lang="en-US" dirty="0"/>
              <a:t>Key theoretical concepts</a:t>
            </a:r>
          </a:p>
        </p:txBody>
      </p:sp>
      <p:sp>
        <p:nvSpPr>
          <p:cNvPr id="11" name="Slide Number Placeholder 4">
            <a:extLst>
              <a:ext uri="{FF2B5EF4-FFF2-40B4-BE49-F238E27FC236}">
                <a16:creationId xmlns:a16="http://schemas.microsoft.com/office/drawing/2014/main" id="{9E6229AD-4742-1A95-0F0D-11979648F6A4}"/>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6</a:t>
            </a:fld>
            <a:endParaRPr lang="en-US"/>
          </a:p>
        </p:txBody>
      </p:sp>
    </p:spTree>
    <p:extLst>
      <p:ext uri="{BB962C8B-B14F-4D97-AF65-F5344CB8AC3E}">
        <p14:creationId xmlns:p14="http://schemas.microsoft.com/office/powerpoint/2010/main" val="181041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890C53A-0FFA-CBAA-5CCF-1A9828542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C70CF-C7F0-71CA-4F6D-77451F2924FF}"/>
              </a:ext>
            </a:extLst>
          </p:cNvPr>
          <p:cNvSpPr>
            <a:spLocks noGrp="1"/>
          </p:cNvSpPr>
          <p:nvPr>
            <p:ph type="title"/>
          </p:nvPr>
        </p:nvSpPr>
        <p:spPr>
          <a:xfrm>
            <a:off x="5476875" y="803565"/>
            <a:ext cx="5111750" cy="609599"/>
          </a:xfrm>
        </p:spPr>
        <p:txBody>
          <a:bodyPr anchor="b">
            <a:normAutofit fontScale="90000"/>
          </a:bodyPr>
          <a:lstStyle/>
          <a:p>
            <a:pPr algn="ctr"/>
            <a:r>
              <a:rPr lang="en-US" sz="2400" dirty="0"/>
              <a:t>5G CORE</a:t>
            </a:r>
            <a:br>
              <a:rPr lang="en-US" sz="2400" dirty="0"/>
            </a:br>
            <a:endParaRPr lang="en-US" sz="2400" dirty="0"/>
          </a:p>
        </p:txBody>
      </p:sp>
      <p:sp>
        <p:nvSpPr>
          <p:cNvPr id="3" name="Subtitle 2">
            <a:extLst>
              <a:ext uri="{FF2B5EF4-FFF2-40B4-BE49-F238E27FC236}">
                <a16:creationId xmlns:a16="http://schemas.microsoft.com/office/drawing/2014/main" id="{1D965DC1-68F6-8A16-7324-8B75A6450805}"/>
              </a:ext>
            </a:extLst>
          </p:cNvPr>
          <p:cNvSpPr>
            <a:spLocks noGrp="1"/>
          </p:cNvSpPr>
          <p:nvPr>
            <p:ph type="body" idx="1"/>
          </p:nvPr>
        </p:nvSpPr>
        <p:spPr>
          <a:xfrm>
            <a:off x="5476875" y="1782618"/>
            <a:ext cx="5111750" cy="4350327"/>
          </a:xfrm>
        </p:spPr>
        <p:txBody>
          <a:bodyPr>
            <a:normAutofit/>
          </a:bodyPr>
          <a:lstStyle/>
          <a:p>
            <a:pPr marL="285750" indent="-285750">
              <a:buFont typeface="Arial" panose="020B0604020202020204" pitchFamily="34" charset="0"/>
              <a:buChar char="•"/>
            </a:pPr>
            <a:r>
              <a:rPr lang="en-US" dirty="0"/>
              <a:t>The 5G Core (5GC) is the central intelligence of a 5G network, managing data traffic, connecting with User Equipment (UE), providing essential network services, and enhancing security measures. </a:t>
            </a:r>
          </a:p>
          <a:p>
            <a:pPr marL="285750" indent="-285750">
              <a:buFont typeface="Arial" panose="020B0604020202020204" pitchFamily="34" charset="0"/>
              <a:buChar char="•"/>
            </a:pPr>
            <a:r>
              <a:rPr lang="en-US" dirty="0"/>
              <a:t>It consists of two functional planes: the Control Plane and the User Plane, which operate independently for flexible scalability and dynamic deployments. The User Plane consists of UE, Radio Access Network, and User Plane Function (UPF), while the Control Plane includes functions like Access and Mobility Management Function (AMF) and Session Management Function (SMF). </a:t>
            </a:r>
          </a:p>
          <a:p>
            <a:pPr marL="285750" indent="-285750">
              <a:buFont typeface="Arial" panose="020B0604020202020204" pitchFamily="34" charset="0"/>
              <a:buChar char="•"/>
            </a:pPr>
            <a:r>
              <a:rPr lang="en-US" dirty="0"/>
              <a:t>Open-source projects like Open5gs are used for implementing 5G Stand-Alone networks.</a:t>
            </a: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60A0BD26-6BCE-6D0A-840F-AEB1D85CD9E0}"/>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7</a:t>
            </a:fld>
            <a:endParaRPr lang="en-US" dirty="0"/>
          </a:p>
        </p:txBody>
      </p:sp>
    </p:spTree>
    <p:extLst>
      <p:ext uri="{BB962C8B-B14F-4D97-AF65-F5344CB8AC3E}">
        <p14:creationId xmlns:p14="http://schemas.microsoft.com/office/powerpoint/2010/main" val="287120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E2556B1A-4ACF-738C-86D8-A788440AA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48622-B6AF-A4B2-3555-3A9DC78B3487}"/>
              </a:ext>
            </a:extLst>
          </p:cNvPr>
          <p:cNvSpPr>
            <a:spLocks noGrp="1"/>
          </p:cNvSpPr>
          <p:nvPr>
            <p:ph type="title"/>
          </p:nvPr>
        </p:nvSpPr>
        <p:spPr>
          <a:xfrm>
            <a:off x="5476875" y="803565"/>
            <a:ext cx="5111750" cy="609599"/>
          </a:xfrm>
        </p:spPr>
        <p:txBody>
          <a:bodyPr anchor="b">
            <a:normAutofit fontScale="90000"/>
          </a:bodyPr>
          <a:lstStyle/>
          <a:p>
            <a:pPr algn="ctr"/>
            <a:r>
              <a:rPr lang="en-US" sz="2400" dirty="0"/>
              <a:t>RADIO ACCESS NETWORKS (RAN)</a:t>
            </a:r>
            <a:br>
              <a:rPr lang="en-US" sz="2400" dirty="0"/>
            </a:br>
            <a:endParaRPr lang="en-US" sz="2400" dirty="0"/>
          </a:p>
        </p:txBody>
      </p:sp>
      <p:sp>
        <p:nvSpPr>
          <p:cNvPr id="3" name="Subtitle 2">
            <a:extLst>
              <a:ext uri="{FF2B5EF4-FFF2-40B4-BE49-F238E27FC236}">
                <a16:creationId xmlns:a16="http://schemas.microsoft.com/office/drawing/2014/main" id="{1A4CD80D-6026-89D8-4A68-A00599564745}"/>
              </a:ext>
            </a:extLst>
          </p:cNvPr>
          <p:cNvSpPr>
            <a:spLocks noGrp="1"/>
          </p:cNvSpPr>
          <p:nvPr>
            <p:ph type="body" idx="1"/>
          </p:nvPr>
        </p:nvSpPr>
        <p:spPr>
          <a:xfrm>
            <a:off x="5476875" y="1782618"/>
            <a:ext cx="5111750" cy="4350327"/>
          </a:xfrm>
        </p:spPr>
        <p:txBody>
          <a:bodyPr>
            <a:normAutofit/>
          </a:bodyPr>
          <a:lstStyle/>
          <a:p>
            <a:pPr marL="285750" indent="-285750">
              <a:buFont typeface="Arial" panose="020B0604020202020204" pitchFamily="34" charset="0"/>
              <a:buChar char="•"/>
            </a:pPr>
            <a:r>
              <a:rPr lang="en-US" dirty="0"/>
              <a:t>Radio Access Network (RAN) plays a vital role in wireless communication systems, establishing radio connections between individual devices and different parts of the network.</a:t>
            </a:r>
          </a:p>
          <a:p>
            <a:pPr marL="285750" indent="-285750">
              <a:buFont typeface="Arial" panose="020B0604020202020204" pitchFamily="34" charset="0"/>
              <a:buChar char="•"/>
            </a:pPr>
            <a:r>
              <a:rPr lang="en-US" dirty="0"/>
              <a:t>Facilitates connections between devices like cellphones, computers, or remotely controlled machines. </a:t>
            </a:r>
          </a:p>
          <a:p>
            <a:pPr marL="285750" indent="-285750">
              <a:buFont typeface="Arial" panose="020B0604020202020204" pitchFamily="34" charset="0"/>
              <a:buChar char="•"/>
            </a:pPr>
            <a:r>
              <a:rPr lang="en-US" dirty="0"/>
              <a:t>This project focuses on connection experimentation using UERANSIM, an open-source project consisting of gNodeB and UE. gNodeB manages user traffic on simulated radio links, while UE acts as a subscriber.</a:t>
            </a:r>
          </a:p>
          <a:p>
            <a:pPr marL="285750" indent="-285750">
              <a:buFont typeface="Arial" panose="020B0604020202020204" pitchFamily="34" charset="0"/>
              <a:buChar char="•"/>
            </a:pPr>
            <a:r>
              <a:rPr lang="en-US" dirty="0"/>
              <a:t>UERANSIM works perfectly with Open5GS, unlike srsRAN, which has compatibility issues with Open5GS Core.</a:t>
            </a:r>
          </a:p>
          <a:p>
            <a:pPr marL="285750" indent="-28575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940380E4-5627-F241-4D23-481602417F7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dirty="0"/>
          </a:p>
        </p:txBody>
      </p:sp>
    </p:spTree>
    <p:extLst>
      <p:ext uri="{BB962C8B-B14F-4D97-AF65-F5344CB8AC3E}">
        <p14:creationId xmlns:p14="http://schemas.microsoft.com/office/powerpoint/2010/main" val="1747375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A5F4AD7-2691-6080-B276-29166366C5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DC6097-56D5-C3CE-8BED-20EEE780028B}"/>
              </a:ext>
            </a:extLst>
          </p:cNvPr>
          <p:cNvSpPr>
            <a:spLocks noGrp="1"/>
          </p:cNvSpPr>
          <p:nvPr>
            <p:ph type="title"/>
          </p:nvPr>
        </p:nvSpPr>
        <p:spPr>
          <a:xfrm>
            <a:off x="5476875" y="803565"/>
            <a:ext cx="5111750" cy="609599"/>
          </a:xfrm>
        </p:spPr>
        <p:txBody>
          <a:bodyPr anchor="b">
            <a:normAutofit fontScale="90000"/>
          </a:bodyPr>
          <a:lstStyle/>
          <a:p>
            <a:pPr algn="ctr"/>
            <a:r>
              <a:rPr lang="en-US" sz="2400" dirty="0"/>
              <a:t>RADIO ACCESS NETWORKS (RAN)</a:t>
            </a:r>
            <a:br>
              <a:rPr lang="en-US" sz="2400" dirty="0"/>
            </a:br>
            <a:endParaRPr lang="en-US" sz="2400" dirty="0"/>
          </a:p>
        </p:txBody>
      </p:sp>
      <p:sp>
        <p:nvSpPr>
          <p:cNvPr id="3" name="Subtitle 2">
            <a:extLst>
              <a:ext uri="{FF2B5EF4-FFF2-40B4-BE49-F238E27FC236}">
                <a16:creationId xmlns:a16="http://schemas.microsoft.com/office/drawing/2014/main" id="{401D4804-D996-0400-3D7C-98C5B4AC14CB}"/>
              </a:ext>
            </a:extLst>
          </p:cNvPr>
          <p:cNvSpPr>
            <a:spLocks noGrp="1"/>
          </p:cNvSpPr>
          <p:nvPr>
            <p:ph type="body" idx="1"/>
          </p:nvPr>
        </p:nvSpPr>
        <p:spPr>
          <a:xfrm>
            <a:off x="5476875" y="1782618"/>
            <a:ext cx="5111750" cy="4350327"/>
          </a:xfrm>
        </p:spPr>
        <p:txBody>
          <a:bodyPr>
            <a:normAutofit lnSpcReduction="10000"/>
          </a:bodyPr>
          <a:lstStyle/>
          <a:p>
            <a:pPr marL="285750" indent="-285750">
              <a:buFont typeface="Arial" panose="020B0604020202020204" pitchFamily="34" charset="0"/>
              <a:buChar char="•"/>
            </a:pPr>
            <a:r>
              <a:rPr lang="en-US" dirty="0"/>
              <a:t>Network Slicing is a key technology in the 5G era, allowing the sharing of a single telecommunication network infrastructure by multiple logical networks, known as network slices. </a:t>
            </a:r>
          </a:p>
          <a:p>
            <a:pPr marL="285750" indent="-285750">
              <a:buFont typeface="Arial" panose="020B0604020202020204" pitchFamily="34" charset="0"/>
              <a:buChar char="•"/>
            </a:pPr>
            <a:r>
              <a:rPr lang="en-US" dirty="0"/>
              <a:t>It enhances the flexibility, efficiency, and security of 5G networks, allowing them to cater to various service requirements. </a:t>
            </a:r>
          </a:p>
          <a:p>
            <a:pPr marL="285750" indent="-285750">
              <a:buFont typeface="Arial" panose="020B0604020202020204" pitchFamily="34" charset="0"/>
              <a:buChar char="•"/>
            </a:pPr>
            <a:r>
              <a:rPr lang="en-US" dirty="0"/>
              <a:t>Network slices can support mobile broadband applications within one slice and dedicate another slice to specific non-mobile applications, all using shared physical resources. Virtualization technologies like Software-Defined Networking (SDN) and Network Function Virtualization (NFV) enable 5G network operators to create customized networks tailored to specific functional, QoS, and user-specific requirements.</a:t>
            </a:r>
          </a:p>
          <a:p>
            <a:pPr marL="285750" indent="-285750">
              <a:buFont typeface="Arial" panose="020B0604020202020204" pitchFamily="34" charset="0"/>
              <a:buChar char="•"/>
            </a:pPr>
            <a:r>
              <a:rPr lang="en-US" dirty="0"/>
              <a:t>Network slicing enables the creation of numerous virtual networks on a shared physical infrastructure, allowing for efficient and interactive resource utilization.</a:t>
            </a:r>
          </a:p>
        </p:txBody>
      </p:sp>
      <p:sp>
        <p:nvSpPr>
          <p:cNvPr id="6" name="Slide Number Placeholder 5">
            <a:extLst>
              <a:ext uri="{FF2B5EF4-FFF2-40B4-BE49-F238E27FC236}">
                <a16:creationId xmlns:a16="http://schemas.microsoft.com/office/drawing/2014/main" id="{32B5CB34-7AFC-5B10-7E97-189A0C1E2FB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dirty="0"/>
          </a:p>
        </p:txBody>
      </p:sp>
    </p:spTree>
    <p:extLst>
      <p:ext uri="{BB962C8B-B14F-4D97-AF65-F5344CB8AC3E}">
        <p14:creationId xmlns:p14="http://schemas.microsoft.com/office/powerpoint/2010/main" val="368038971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{A69C93EB-E28D-4E3A-AA07-79A79713686A}tf67328976_win32</Template>
  <TotalTime>620</TotalTime>
  <Words>1457</Words>
  <Application>Microsoft Office PowerPoint</Application>
  <PresentationFormat>Widescreen</PresentationFormat>
  <Paragraphs>186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Office Theme</vt:lpstr>
      <vt:lpstr>Simulation of a complete 5g environment</vt:lpstr>
      <vt:lpstr>INTRODUCTION</vt:lpstr>
      <vt:lpstr>MEET OUR TEAM</vt:lpstr>
      <vt:lpstr>Primary components</vt:lpstr>
      <vt:lpstr>Other tools used</vt:lpstr>
      <vt:lpstr>Key theoretical concepts</vt:lpstr>
      <vt:lpstr>5G CORE </vt:lpstr>
      <vt:lpstr>RADIO ACCESS NETWORKS (RAN) </vt:lpstr>
      <vt:lpstr>RADIO ACCESS NETWORKS (RAN) </vt:lpstr>
      <vt:lpstr>Architecture Designs of our project</vt:lpstr>
      <vt:lpstr>PowerPoint Presentation</vt:lpstr>
      <vt:lpstr>PowerPoint Presentation</vt:lpstr>
      <vt:lpstr>Architecture Explanation:</vt:lpstr>
      <vt:lpstr>Architecture Explanation:</vt:lpstr>
      <vt:lpstr>LIMITATIONS of our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a complete 5g environment</dc:title>
  <dc:creator>Anurag De</dc:creator>
  <cp:lastModifiedBy>Mashnunul Huq</cp:lastModifiedBy>
  <cp:revision>24</cp:revision>
  <dcterms:created xsi:type="dcterms:W3CDTF">2024-02-20T22:43:21Z</dcterms:created>
  <dcterms:modified xsi:type="dcterms:W3CDTF">2024-02-21T14:03:45Z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