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1" r:id="rId14"/>
    <p:sldId id="272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238EA-1819-2B68-2781-FA8846FC6F66}" v="478" dt="2025-05-08T22:26:30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5230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1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1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3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67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4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6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4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8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3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6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236A28f6HQel-2nL7BXM-OUXSmicRnVY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903" y="951547"/>
            <a:ext cx="7833906" cy="287442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4E008E"/>
                </a:solidFill>
                <a:latin typeface="Open Sans"/>
                <a:ea typeface="Open Sans"/>
                <a:cs typeface="Open Sans"/>
              </a:rPr>
              <a:t>COMP.SEC.300-2024-2025-1 Secure Programming</a:t>
            </a:r>
            <a:br>
              <a:rPr lang="en-US" sz="4000" b="1" dirty="0">
                <a:latin typeface="Open Sans"/>
                <a:ea typeface="Open Sans"/>
                <a:cs typeface="Open Sans"/>
              </a:rPr>
            </a:br>
            <a:r>
              <a:rPr lang="en-US" sz="4000" dirty="0">
                <a:ea typeface="Calibri"/>
                <a:cs typeface="Calibri"/>
              </a:rPr>
              <a:t>Secure Chat System</a:t>
            </a:r>
            <a:endParaRPr lang="en-US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394" y="3199375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err="1">
                <a:ea typeface="Calibri"/>
                <a:cs typeface="Calibri"/>
              </a:rPr>
              <a:t>Hussn</a:t>
            </a:r>
            <a:r>
              <a:rPr lang="en-US" sz="2000" dirty="0">
                <a:ea typeface="Calibri"/>
                <a:cs typeface="Calibri"/>
              </a:rPr>
              <a:t> Ul Maab</a:t>
            </a:r>
          </a:p>
          <a:p>
            <a:pPr algn="l"/>
            <a:r>
              <a:rPr lang="en-US" sz="2000" err="1">
                <a:ea typeface="Calibri"/>
                <a:cs typeface="Calibri"/>
              </a:rPr>
              <a:t>Zannatun</a:t>
            </a:r>
            <a:r>
              <a:rPr lang="en-US" sz="2000" dirty="0">
                <a:ea typeface="Calibri"/>
                <a:cs typeface="Calibri"/>
              </a:rPr>
              <a:t> Nayeem Chowdhury</a:t>
            </a:r>
          </a:p>
          <a:p>
            <a:pPr algn="l"/>
            <a:r>
              <a:rPr lang="en-US" sz="2000" dirty="0">
                <a:ea typeface="Calibri"/>
                <a:cs typeface="Calibri"/>
              </a:rPr>
              <a:t>Sourav Podder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4895860" cy="740815"/>
          </a:xfrm>
        </p:spPr>
        <p:txBody>
          <a:bodyPr/>
          <a:lstStyle/>
          <a:p>
            <a:r>
              <a:rPr dirty="0"/>
              <a:t>Security Features (</a:t>
            </a:r>
            <a:r>
              <a:rPr lang="en-US" dirty="0"/>
              <a:t>5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36866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dirty="0"/>
              <a:t>5. Session Management</a:t>
            </a:r>
            <a:endParaRPr lang="en-US" dirty="0"/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- JWT with 1-hour expiration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Secure, HTTP-only cookies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pic>
        <p:nvPicPr>
          <p:cNvPr id="4" name="Picture 3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865167DA-E0A2-0980-00B5-5C6B24F7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03" y="3106115"/>
            <a:ext cx="7309699" cy="12029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F8E-681C-5995-9C0E-D46196DE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5" y="334188"/>
            <a:ext cx="5152138" cy="720313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Security Features (6)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DCBB-9D77-F9CC-BFFE-C53F6F2F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128" y="1047323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6. Rate Limiting &amp; Account Lockout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 - Prevents brute-force login attacks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 - Uses express-rate-limit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154DA8FF-F63B-1458-1EC9-EEA4A018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31" y="2567031"/>
            <a:ext cx="7713574" cy="28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6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4496067" cy="720313"/>
          </a:xfrm>
        </p:spPr>
        <p:txBody>
          <a:bodyPr/>
          <a:lstStyle/>
          <a:p>
            <a:r>
              <a:rPr dirty="0"/>
              <a:t>Security Features (</a:t>
            </a:r>
            <a:r>
              <a:rPr lang="en-US" dirty="0"/>
              <a:t>7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80381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dirty="0"/>
              <a:t>7. Secure Error Handling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- Custom middleware hides server errors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42F2C-E3CE-F99A-436F-2485555C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29" y="2899523"/>
            <a:ext cx="7871702" cy="10652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11B0-F239-9058-C082-671E7D9A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2497098" cy="6485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676528A-6E22-FC1D-3D9F-86BBDC0B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631" y="2641526"/>
            <a:ext cx="8002505" cy="1835473"/>
          </a:xfrm>
        </p:spPr>
      </p:pic>
    </p:spTree>
    <p:extLst>
      <p:ext uri="{BB962C8B-B14F-4D97-AF65-F5344CB8AC3E}">
        <p14:creationId xmlns:p14="http://schemas.microsoft.com/office/powerpoint/2010/main" val="208699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4633-FAB3-4900-4E62-1A9A49C1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5879968" cy="1089353"/>
          </a:xfrm>
        </p:spPr>
        <p:txBody>
          <a:bodyPr/>
          <a:lstStyle/>
          <a:p>
            <a:r>
              <a:rPr lang="en-US" dirty="0"/>
              <a:t>Testing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9B56-0A38-2F22-3344-0614A778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649" y="1713646"/>
            <a:ext cx="7704667" cy="3332816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Testing Frameworks &amp; Tools Used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Jest – JavaScript testing framework for assertions and test </a:t>
            </a:r>
            <a:r>
              <a:rPr lang="en-US">
                <a:ea typeface="+mn-lt"/>
                <a:cs typeface="+mn-lt"/>
              </a:rPr>
              <a:t>running.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 err="1">
                <a:ea typeface="+mn-lt"/>
                <a:cs typeface="+mn-lt"/>
              </a:rPr>
              <a:t>Supertest</a:t>
            </a:r>
            <a:r>
              <a:rPr lang="en-US" dirty="0">
                <a:ea typeface="+mn-lt"/>
                <a:cs typeface="+mn-lt"/>
              </a:rPr>
              <a:t> – For making HTTP requests to your Express app endpoints.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SQLite (in-memory) – Used to isolate and simulate database operations for each test run.</a:t>
            </a:r>
          </a:p>
        </p:txBody>
      </p:sp>
    </p:spTree>
    <p:extLst>
      <p:ext uri="{BB962C8B-B14F-4D97-AF65-F5344CB8AC3E}">
        <p14:creationId xmlns:p14="http://schemas.microsoft.com/office/powerpoint/2010/main" val="299648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386883" cy="1079102"/>
          </a:xfrm>
        </p:spPr>
        <p:txBody>
          <a:bodyPr/>
          <a:lstStyle/>
          <a:p>
            <a:r>
              <a:t>Messaging &amp;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667" y="1764901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dirty="0"/>
              <a:t>Real-time messaging with Socket.IO</a:t>
            </a:r>
            <a:endParaRPr lang="en-US"/>
          </a:p>
          <a:p>
            <a:pPr marL="342900" indent="-342900"/>
            <a:r>
              <a:rPr dirty="0"/>
              <a:t>Features: avatars, timestamps, chat bubbles</a:t>
            </a:r>
            <a:endParaRPr>
              <a:ea typeface="Calibri"/>
              <a:cs typeface="Calibri"/>
            </a:endParaRPr>
          </a:p>
          <a:p>
            <a:pPr marL="342900" indent="-342900"/>
            <a:r>
              <a:rPr dirty="0"/>
              <a:t>Admin tools: clear chat, user role control</a:t>
            </a:r>
            <a:endParaRPr dirty="0">
              <a:ea typeface="Calibri"/>
              <a:cs typeface="Calibri"/>
            </a:endParaRPr>
          </a:p>
          <a:p>
            <a:pPr marL="342900" indent="-342900"/>
            <a:r>
              <a:rPr dirty="0"/>
              <a:t>Smooth UI/UX with toast alerts and loaders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448389" cy="1232869"/>
          </a:xfrm>
        </p:spPr>
        <p:txBody>
          <a:bodyPr/>
          <a:lstStyle/>
          <a:p>
            <a:r>
              <a:t>Scope of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895" y="1887915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dirty="0"/>
              <a:t>1. Add End-to-End Encryption (E2EE)</a:t>
            </a:r>
            <a:endParaRPr lang="en-US" dirty="0"/>
          </a:p>
          <a:p>
            <a:pPr marL="0" indent="0">
              <a:buNone/>
            </a:pPr>
            <a:r>
              <a:rPr dirty="0"/>
              <a:t>2. Integrate Two-Factor Authentication (2FA)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3. Use scalable databases like PostgreSQL or MongoDB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4. Enable push notifications and offline support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520147" cy="1150860"/>
          </a:xfr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49422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dirty="0"/>
              <a:t>The Secure Chat System integrates real-time features with strong security mechanisms.</a:t>
            </a:r>
            <a:endParaRPr lang="en-US" dirty="0"/>
          </a:p>
          <a:p>
            <a:pPr marL="342900" indent="-342900"/>
            <a:r>
              <a:rPr dirty="0"/>
              <a:t>Designed using security-by-design principles.</a:t>
            </a:r>
            <a:endParaRPr dirty="0">
              <a:ea typeface="Calibri"/>
              <a:cs typeface="Calibri"/>
            </a:endParaRPr>
          </a:p>
          <a:p>
            <a:pPr marL="342900" indent="-342900"/>
            <a:r>
              <a:rPr dirty="0"/>
              <a:t>Future-ready: scalable, extensible, and cross-platform.</a:t>
            </a:r>
            <a:endParaRPr dirty="0">
              <a:ea typeface="Calibri"/>
              <a:cs typeface="Calibri"/>
            </a:endParaRPr>
          </a:p>
          <a:p>
            <a:pPr marL="342900" indent="-342900"/>
            <a:r>
              <a:rPr dirty="0"/>
              <a:t>Suitable for institutional, educational, or organizational deployment.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423314" cy="996462"/>
          </a:xfr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69831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dirty="0"/>
              <a:t>Real-time communication is essential in both personal and professional domains.</a:t>
            </a:r>
            <a:endParaRPr lang="en-US" dirty="0">
              <a:ea typeface="Calibri"/>
              <a:cs typeface="Calibri"/>
            </a:endParaRPr>
          </a:p>
          <a:p>
            <a:pPr marL="342900" indent="-342900"/>
            <a:r>
              <a:rPr dirty="0"/>
              <a:t>Traditional chat apps often lack strong security features.</a:t>
            </a:r>
            <a:endParaRPr lang="en-US" dirty="0">
              <a:ea typeface="Calibri"/>
              <a:cs typeface="Calibri"/>
            </a:endParaRPr>
          </a:p>
          <a:p>
            <a:pPr marL="342900" indent="-342900"/>
            <a:r>
              <a:rPr dirty="0"/>
              <a:t>Our project aims to deliver a secure, real-time messaging platform with strong encryption and user controls.</a:t>
            </a:r>
            <a:endParaRPr dirty="0">
              <a:ea typeface="Calibri"/>
              <a:cs typeface="Calibri"/>
            </a:endParaRPr>
          </a:p>
          <a:p>
            <a:pPr marL="342900" indent="-342900"/>
            <a:r>
              <a:rPr dirty="0"/>
              <a:t>Developed for both web and mobile using a full-stack architecture.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509896" cy="1273873"/>
          </a:xfrm>
        </p:spPr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0928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dirty="0"/>
              <a:t>Provide secure user authentication and access control.</a:t>
            </a:r>
            <a:endParaRPr lang="en-US" dirty="0"/>
          </a:p>
          <a:p>
            <a:pPr marL="342900" indent="-342900"/>
            <a:r>
              <a:rPr dirty="0"/>
              <a:t>Ensure data privacy using encryption techniques.</a:t>
            </a:r>
            <a:endParaRPr dirty="0">
              <a:ea typeface="Calibri"/>
              <a:cs typeface="Calibri"/>
            </a:endParaRPr>
          </a:p>
          <a:p>
            <a:pPr marL="342900" indent="-342900"/>
            <a:r>
              <a:rPr dirty="0"/>
              <a:t>Prevent common web security vulnerabilities.</a:t>
            </a:r>
            <a:endParaRPr dirty="0">
              <a:ea typeface="Calibri"/>
              <a:cs typeface="Calibri"/>
            </a:endParaRPr>
          </a:p>
          <a:p>
            <a:pPr marL="342900" indent="-342900"/>
            <a:r>
              <a:rPr dirty="0"/>
              <a:t>Enable smooth real-time communication with a good user experience.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233116" cy="925335"/>
          </a:xfrm>
        </p:spPr>
        <p:txBody>
          <a:bodyPr/>
          <a:lstStyle/>
          <a:p>
            <a:r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895" y="1764901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dirty="0"/>
              <a:t>Backend: Node.js + Express + SQLite</a:t>
            </a:r>
            <a:r>
              <a:rPr lang="en-US" dirty="0"/>
              <a:t> </a:t>
            </a:r>
            <a:endParaRPr lang="en-US" dirty="0">
              <a:ea typeface="Calibri"/>
              <a:cs typeface="Calibri"/>
            </a:endParaRPr>
          </a:p>
          <a:p>
            <a:pPr marL="342900" indent="-342900"/>
            <a:r>
              <a:rPr dirty="0"/>
              <a:t>Frontend: Web &amp; Mobile (with </a:t>
            </a:r>
            <a:r>
              <a:rPr dirty="0" err="1"/>
              <a:t>SharedPreferences</a:t>
            </a:r>
            <a:r>
              <a:rPr dirty="0"/>
              <a:t> and cookies)</a:t>
            </a:r>
            <a:r>
              <a:rPr lang="en-US" dirty="0"/>
              <a:t> + Flutter(Mobile App)</a:t>
            </a:r>
          </a:p>
          <a:p>
            <a:pPr marL="342900" indent="-342900"/>
            <a:r>
              <a:rPr dirty="0"/>
              <a:t>Real-time: Socket.IO/WebSocket</a:t>
            </a:r>
            <a:endParaRPr dirty="0">
              <a:ea typeface="Calibri"/>
              <a:cs typeface="Calibri"/>
            </a:endParaRPr>
          </a:p>
          <a:p>
            <a:pPr marL="342900" indent="-342900"/>
            <a:r>
              <a:rPr dirty="0"/>
              <a:t>Security-first design with </a:t>
            </a:r>
            <a:r>
              <a:rPr lang="en-US" dirty="0"/>
              <a:t>7 </a:t>
            </a:r>
            <a:r>
              <a:rPr dirty="0"/>
              <a:t>core features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E3AE-75CD-626A-4A2F-11C91757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6766821" cy="762000"/>
          </a:xfrm>
        </p:spPr>
        <p:txBody>
          <a:bodyPr/>
          <a:lstStyle/>
          <a:p>
            <a:r>
              <a:rPr lang="en-US" dirty="0"/>
              <a:t>Demo of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4AE1-2F50-05C2-7E3E-747119CC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12631"/>
            <a:ext cx="7704667" cy="3332816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https://drive.google.com/file/d/1236A28f6HQel-2nL7BXM-OUXSmicRnVY/view?usp=sharing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8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5162389" cy="382026"/>
          </a:xfrm>
        </p:spPr>
        <p:txBody>
          <a:bodyPr>
            <a:normAutofit fontScale="90000"/>
          </a:bodyPr>
          <a:lstStyle/>
          <a:p>
            <a:r>
              <a:rPr dirty="0"/>
              <a:t>Security Features (</a:t>
            </a:r>
            <a:r>
              <a:rPr lang="en-US" dirty="0"/>
              <a:t>1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00" y="1190155"/>
            <a:ext cx="8229600" cy="4710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dirty="0"/>
              <a:t>1. User Authentication</a:t>
            </a:r>
            <a:endParaRPr lang="en-US"/>
          </a:p>
          <a:p>
            <a:pPr marL="0" indent="0">
              <a:buNone/>
            </a:pPr>
            <a:r>
              <a:rPr dirty="0"/>
              <a:t> - </a:t>
            </a:r>
            <a:r>
              <a:rPr err="1"/>
              <a:t>Bcrypt</a:t>
            </a:r>
            <a:r>
              <a:rPr dirty="0"/>
              <a:t> password hashing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- JWT-based session </a:t>
            </a:r>
            <a:r>
              <a:rPr lang="en-US" dirty="0"/>
              <a:t>control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6E8DFDA-3E01-6878-DACB-562531B7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84" y="2826596"/>
            <a:ext cx="5878975" cy="3296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9CA5-1037-0859-7F82-1994B362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4588327" cy="679308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Security Features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E54B-7AC7-CEF2-C646-C0B25582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17" y="1129332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ea typeface="Calibri"/>
                <a:cs typeface="Calibri"/>
              </a:rPr>
              <a:t>2. Input Validation &amp; Sanitization</a:t>
            </a:r>
            <a:endParaRPr lang="en-US" dirty="0"/>
          </a:p>
          <a:p>
            <a:pPr marL="0" indent="0">
              <a:buNone/>
            </a:pPr>
            <a:r>
              <a:rPr lang="en-US" sz="1500" dirty="0">
                <a:ea typeface="Calibri"/>
                <a:cs typeface="Calibri"/>
              </a:rPr>
              <a:t>- Prevents XSS, SQL injection, and command injection</a:t>
            </a:r>
          </a:p>
          <a:p>
            <a:pPr marL="0" indent="0">
              <a:buNone/>
            </a:pPr>
            <a:r>
              <a:rPr lang="en-US" sz="1500" dirty="0">
                <a:ea typeface="Calibri"/>
                <a:cs typeface="Calibri"/>
              </a:rPr>
              <a:t>- Uses validator.js and </a:t>
            </a:r>
            <a:r>
              <a:rPr lang="en-US" sz="1500" err="1">
                <a:ea typeface="Calibri"/>
                <a:cs typeface="Calibri"/>
              </a:rPr>
              <a:t>xss</a:t>
            </a:r>
            <a:r>
              <a:rPr lang="en-US" sz="1500" dirty="0">
                <a:ea typeface="Calibri"/>
                <a:cs typeface="Calibri"/>
              </a:rPr>
              <a:t> libraries</a:t>
            </a:r>
          </a:p>
          <a:p>
            <a:endParaRPr lang="en-US" sz="15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500" dirty="0">
              <a:ea typeface="Calibri"/>
              <a:cs typeface="Calibri"/>
            </a:endParaRP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E6AD8A7-BB13-573E-2DCB-A14E0BDB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2" y="2371756"/>
            <a:ext cx="7924116" cy="31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5326407" cy="320519"/>
          </a:xfrm>
        </p:spPr>
        <p:txBody>
          <a:bodyPr>
            <a:normAutofit fontScale="90000"/>
          </a:bodyPr>
          <a:lstStyle/>
          <a:p>
            <a:r>
              <a:rPr dirty="0"/>
              <a:t>Security Features (</a:t>
            </a:r>
            <a:r>
              <a:rPr lang="en-US" dirty="0"/>
              <a:t>3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008" y="944129"/>
            <a:ext cx="8229600" cy="52025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dirty="0"/>
              <a:t>3. Data Encryption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AES-256-CBC encryption at rest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SSL/TLS for data-in-transit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4345A50-0E9B-94CC-E1EA-96B30474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97" y="2506280"/>
            <a:ext cx="5761131" cy="36188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D507-84F6-82C0-2120-E456A9B4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5203394" cy="720313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Security Features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7E6F-C202-3449-FAE3-EAD05AFA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395861"/>
            <a:ext cx="7704667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4. Role-Based Access Control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 - Admin vs. regular users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 - Admins can clear chat history and access protected routes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F772A966-E773-A905-1641-2F587920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64" y="3324823"/>
            <a:ext cx="6047094" cy="27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63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Parallax</vt:lpstr>
      <vt:lpstr>COMP.SEC.300-2024-2025-1 Secure Programming Secure Chat System </vt:lpstr>
      <vt:lpstr>Introduction</vt:lpstr>
      <vt:lpstr>Project Objectives</vt:lpstr>
      <vt:lpstr>System Implementation</vt:lpstr>
      <vt:lpstr>Demo of Mobile App</vt:lpstr>
      <vt:lpstr>Security Features (1)</vt:lpstr>
      <vt:lpstr>Security Features (2)</vt:lpstr>
      <vt:lpstr>Security Features (3)</vt:lpstr>
      <vt:lpstr>Security Features (4)</vt:lpstr>
      <vt:lpstr>Security Features (5)</vt:lpstr>
      <vt:lpstr>Security Features (6)</vt:lpstr>
      <vt:lpstr>Security Features (7)</vt:lpstr>
      <vt:lpstr>Testing</vt:lpstr>
      <vt:lpstr>Testing Implementation</vt:lpstr>
      <vt:lpstr>Messaging &amp; User Interface</vt:lpstr>
      <vt:lpstr>Scope of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221</cp:revision>
  <dcterms:created xsi:type="dcterms:W3CDTF">2013-01-27T09:14:16Z</dcterms:created>
  <dcterms:modified xsi:type="dcterms:W3CDTF">2025-05-08T22:30:37Z</dcterms:modified>
  <cp:category/>
</cp:coreProperties>
</file>