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6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7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8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9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  <p:sldMasterId id="2147483673" r:id="rId2"/>
    <p:sldMasterId id="2147483683" r:id="rId3"/>
    <p:sldMasterId id="2147483693" r:id="rId4"/>
    <p:sldMasterId id="2147483703" r:id="rId5"/>
    <p:sldMasterId id="2147483713" r:id="rId6"/>
    <p:sldMasterId id="2147483723" r:id="rId7"/>
    <p:sldMasterId id="2147483733" r:id="rId8"/>
    <p:sldMasterId id="2147483743" r:id="rId9"/>
    <p:sldMasterId id="2147483753" r:id="rId10"/>
  </p:sldMasterIdLst>
  <p:notesMasterIdLst>
    <p:notesMasterId r:id="rId29"/>
  </p:notesMasterIdLst>
  <p:sldIdLst>
    <p:sldId id="279" r:id="rId11"/>
    <p:sldId id="275" r:id="rId12"/>
    <p:sldId id="258" r:id="rId13"/>
    <p:sldId id="259" r:id="rId14"/>
    <p:sldId id="260" r:id="rId15"/>
    <p:sldId id="276" r:id="rId16"/>
    <p:sldId id="269" r:id="rId17"/>
    <p:sldId id="262" r:id="rId18"/>
    <p:sldId id="271" r:id="rId19"/>
    <p:sldId id="273" r:id="rId20"/>
    <p:sldId id="264" r:id="rId21"/>
    <p:sldId id="274" r:id="rId22"/>
    <p:sldId id="268" r:id="rId23"/>
    <p:sldId id="272" r:id="rId24"/>
    <p:sldId id="267" r:id="rId25"/>
    <p:sldId id="277" r:id="rId26"/>
    <p:sldId id="278" r:id="rId27"/>
    <p:sldId id="280" r:id="rId28"/>
  </p:sldIdLst>
  <p:sldSz cx="9144000" cy="5143500" type="screen16x9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898"/>
    <a:srgbClr val="FFFFFF"/>
    <a:srgbClr val="FF5050"/>
    <a:srgbClr val="CC66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52F75C-0F21-4CBB-A966-90C8A92C34A4}">
  <a:tblStyle styleId="{9352F75C-0F21-4CBB-A966-90C8A92C34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253" autoAdjust="0"/>
    <p:restoredTop sz="96224" autoAdjust="0"/>
  </p:normalViewPr>
  <p:slideViewPr>
    <p:cSldViewPr snapToGrid="0">
      <p:cViewPr varScale="1">
        <p:scale>
          <a:sx n="127" d="100"/>
          <a:sy n="127" d="100"/>
        </p:scale>
        <p:origin x="126" y="4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3cb3c4911d_6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g13cb3c4911d_6_1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13cb3c4911d_6_1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3d6d0dc3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43d6d0dc3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3d6d0dc3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43d6d0dc3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974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3d6d0dc3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43d6d0dc3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3d6d0dc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43d6d0dc3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3d6d0dc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43d6d0dc3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43d6d0dc3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43d6d0dc3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43d6d0dc3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43d6d0dc3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3d6d0dc3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43d6d0dc3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3d6d0dc37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43d6d0dc37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3d6d0dc37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43d6d0dc37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4667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3d6d0dc3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43d6d0dc3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0435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Uni Siegen Allgemein: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14B02A-39E0-7220-4BA8-A4047E72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fld id="{81323E8F-38F6-4907-8695-B1E8A10D714D}" type="datetime1">
              <a:rPr lang="de-DE"/>
              <a:pPr>
                <a:defRPr/>
              </a:pPr>
              <a:t>12.08.2022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E0D945-5264-5F17-6233-0C933C485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51B505-23A5-5863-338D-1D9E3247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943984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">
  <p:cSld name="1_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5999560" y="788663"/>
            <a:ext cx="2674143" cy="1788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>
            <a:spLocks noGrp="1"/>
          </p:cNvSpPr>
          <p:nvPr>
            <p:ph type="pic" idx="2"/>
          </p:nvPr>
        </p:nvSpPr>
        <p:spPr>
          <a:xfrm>
            <a:off x="0" y="0"/>
            <a:ext cx="558927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5999560" y="2676525"/>
            <a:ext cx="2674143" cy="1298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5pPr>
            <a:lvl6pPr marL="2743200" lvl="5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103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2251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Uni Siegen Allgemein mit Slogan: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CDEEAF-4B8C-B81F-CF28-2C0E0FCE3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fld id="{CA8E2407-2BFE-43B4-B856-5EFEBF25C3DC}" type="datetime1">
              <a:rPr lang="de-DE"/>
              <a:pPr>
                <a:defRPr/>
              </a:pPr>
              <a:t>12.08.2022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6F05D3-33C7-1D43-642F-67F7EB528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EE621D-1431-A528-4C8A-111876964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B76E1E-C962-4D92-B3DF-4BAEB987A78B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19166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 Siegen Allgemein mit Slogan: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951571"/>
            <a:ext cx="8229600" cy="3643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C80DA8-5FF3-1B12-52C8-F62B32FAD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fld id="{646898D7-460C-4AF8-AB35-DBAB1B75890E}" type="datetime1">
              <a:rPr lang="de-DE"/>
              <a:pPr>
                <a:defRPr/>
              </a:pPr>
              <a:t>12.08.2022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868733-5670-06F1-3AE0-356EFB071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68F1CA-70A3-FE37-E895-2D468C0A7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612A8F-B64C-44D7-87A7-7EBAF9CF01C9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38428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 Siegen Allgemein mit Slogan: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83619"/>
            <a:ext cx="8229600" cy="321100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9532" y="816555"/>
            <a:ext cx="8244916" cy="432048"/>
          </a:xfrm>
        </p:spPr>
        <p:txBody>
          <a:bodyPr anchor="ctr">
            <a:normAutofit/>
          </a:bodyPr>
          <a:lstStyle>
            <a:lvl1pPr>
              <a:buNone/>
              <a:defRPr sz="2100">
                <a:solidFill>
                  <a:srgbClr val="030385"/>
                </a:solidFill>
                <a:latin typeface="Bliss 2 Medium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4D42F0-CCAE-AE5C-3E4B-99E08386BE9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fld id="{B2F008D6-E501-4793-B794-C6E7A4D92590}" type="datetime1">
              <a:rPr lang="de-DE"/>
              <a:pPr>
                <a:defRPr/>
              </a:pPr>
              <a:t>12.08.2022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C30972-899F-EA81-C2EB-109B6145BA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37B7C3-27A4-9D15-1D04-67425C1CDB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E752F636-D3AC-46CA-907E-27FBE5664E00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56356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i Siegen Allgemein mit Slogan: 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AE6104-6D38-E00B-D199-92E91F545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fld id="{6748033C-1D3C-468B-B0F0-44BA31BA2262}" type="datetime1">
              <a:rPr lang="de-DE"/>
              <a:pPr>
                <a:defRPr/>
              </a:pPr>
              <a:t>12.08.2022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43F35F-D62F-FD1A-5089-77E9D9572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3EFEDE-3C4B-2379-7608-62D1BCEC3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C4E6E2-18AA-4767-8589-9ACF8960320C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0199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 Siegen Allgemein mit Slogan: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951571"/>
            <a:ext cx="4038600" cy="364305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951571"/>
            <a:ext cx="4038600" cy="364305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DFB80E-1F1B-A038-8D28-96A2CB42A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fld id="{2B18B0B3-86E5-4FA9-BA43-39F10197B48B}" type="datetime1">
              <a:rPr lang="de-DE"/>
              <a:pPr>
                <a:defRPr/>
              </a:pPr>
              <a:t>12.08.2022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DA3363-D896-2086-FCD6-3B242DC4A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5FF2C3-3DB3-A5CC-B557-3B684622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04B9EE-911F-4369-AB94-8DB267ED2304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4660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 Siegen Allgemein mit Slogan: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957802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491631"/>
            <a:ext cx="4040188" cy="310299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951570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491631"/>
            <a:ext cx="4041775" cy="310299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119A92E-EA0D-FEF9-A8C2-B60C23E0D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fld id="{5A44EDC8-F4D9-4CCA-B737-12F91D7349D9}" type="datetime1">
              <a:rPr lang="de-DE"/>
              <a:pPr>
                <a:defRPr/>
              </a:pPr>
              <a:t>12.08.2022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A429E5B-1460-9026-2E3E-1F883BDDE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3F7A153-7556-0BC6-199D-4AD324469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8DE84D-4A5F-4DEF-A124-52EF625499D9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888264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Uni Siegen Allgemein mit Slogan: 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059582"/>
            <a:ext cx="5486400" cy="2486099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DD2432-64DE-70A6-3AEF-E10FDCBD0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fld id="{091572DD-4ADC-4EE6-A86B-FC52479CD201}" type="datetime1">
              <a:rPr lang="de-DE"/>
              <a:pPr>
                <a:defRPr/>
              </a:pPr>
              <a:t>12.08.2022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24CA04-2AD6-72A1-68C0-747B46B1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6ADBC3-8C7D-C1C5-DEA1-DBC3FDC0B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FFDF40-BF93-4ABF-8285-314F2284E674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0757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ERN Uni Siegen Allgemein mit Slogan: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9">
            <a:extLst>
              <a:ext uri="{FF2B5EF4-FFF2-40B4-BE49-F238E27FC236}">
                <a16:creationId xmlns:a16="http://schemas.microsoft.com/office/drawing/2014/main" id="{866FFC1B-E162-B5C8-B299-939213F8ACA1}"/>
              </a:ext>
            </a:extLst>
          </p:cNvPr>
          <p:cNvSpPr txBox="1"/>
          <p:nvPr/>
        </p:nvSpPr>
        <p:spPr>
          <a:xfrm>
            <a:off x="6804025" y="4786313"/>
            <a:ext cx="2160588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de-DE" sz="1200" dirty="0">
                <a:solidFill>
                  <a:schemeClr val="bg1"/>
                </a:solidFill>
                <a:latin typeface="Bliss 2 Bold" pitchFamily="50" charset="0"/>
                <a:cs typeface="Arial" charset="0"/>
              </a:rPr>
              <a:t>www.uni-siegen.de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951571"/>
            <a:ext cx="8229600" cy="3643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602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ni Siegen Allgemein: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951571"/>
            <a:ext cx="8229600" cy="3643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E222E1-D44A-ED40-B09D-B15447265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fld id="{59ABD6CA-D678-405B-8571-76959B49F66A}" type="datetime1">
              <a:rPr lang="de-DE"/>
              <a:pPr>
                <a:defRPr/>
              </a:pPr>
              <a:t>12.08.2022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D90BB0-30CD-9B39-11AD-3C20E8B3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072EC3-BB24-9EE9-EEB4-F7E6CA60E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6270278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ERN Uni Siegen Allgemein mit Slogan: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9">
            <a:extLst>
              <a:ext uri="{FF2B5EF4-FFF2-40B4-BE49-F238E27FC236}">
                <a16:creationId xmlns:a16="http://schemas.microsoft.com/office/drawing/2014/main" id="{1E080B02-7578-1DE9-AE4D-E55ED87EC98B}"/>
              </a:ext>
            </a:extLst>
          </p:cNvPr>
          <p:cNvSpPr txBox="1"/>
          <p:nvPr/>
        </p:nvSpPr>
        <p:spPr>
          <a:xfrm>
            <a:off x="6804025" y="4786313"/>
            <a:ext cx="2160588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de-DE" sz="1200" dirty="0">
                <a:solidFill>
                  <a:schemeClr val="bg1"/>
                </a:solidFill>
                <a:latin typeface="Bliss 2 Bold" pitchFamily="50" charset="0"/>
                <a:cs typeface="Arial" charset="0"/>
              </a:rPr>
              <a:t>www.uni-siegen.de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83619"/>
            <a:ext cx="8229600" cy="321100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9532" y="816555"/>
            <a:ext cx="8244916" cy="432048"/>
          </a:xfrm>
        </p:spPr>
        <p:txBody>
          <a:bodyPr anchor="ctr">
            <a:normAutofit/>
          </a:bodyPr>
          <a:lstStyle>
            <a:lvl1pPr>
              <a:buNone/>
              <a:defRPr sz="2100">
                <a:solidFill>
                  <a:srgbClr val="030385"/>
                </a:solidFill>
                <a:latin typeface="Bliss 2 Medium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3893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ak I (mit Logo):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155A69-679E-D067-227C-E7E0E41A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fld id="{690F210F-1D3E-4FA2-A242-22A0F3B195BB}" type="datetime1">
              <a:rPr lang="de-DE"/>
              <a:pPr>
                <a:defRPr/>
              </a:pPr>
              <a:t>12.08.2022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A21B01-35D8-354B-9836-D1A42795E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C572D9-4445-8C18-EA3C-68D10266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CA32B-B976-4D16-AA24-267DA9323918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148313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k I (mit Logo):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951571"/>
            <a:ext cx="8229600" cy="3643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80DE73-6A71-634E-DB5C-F82CE234D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fld id="{339679AA-8017-468D-B52C-6B7FD7297718}" type="datetime1">
              <a:rPr lang="de-DE"/>
              <a:pPr>
                <a:defRPr/>
              </a:pPr>
              <a:t>12.08.2022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BC9B7A-61F9-5B53-6D61-86F7180F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ED05E9-F03F-518E-0061-FE52145CE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C5DCC0-D1CC-4DEC-BD9B-E1031344ED98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652150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k I (mit Logo):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83619"/>
            <a:ext cx="8229600" cy="321100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9532" y="816555"/>
            <a:ext cx="8244916" cy="432048"/>
          </a:xfrm>
        </p:spPr>
        <p:txBody>
          <a:bodyPr anchor="ctr">
            <a:normAutofit/>
          </a:bodyPr>
          <a:lstStyle>
            <a:lvl1pPr>
              <a:buNone/>
              <a:defRPr sz="2100">
                <a:solidFill>
                  <a:srgbClr val="AF1821"/>
                </a:solidFill>
                <a:latin typeface="Bliss 2 Medium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6DE189-6536-68EC-641D-64B4EA84BEC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fld id="{290D19DE-BFF0-43A4-917E-BD424E9595A3}" type="datetime1">
              <a:rPr lang="de-DE"/>
              <a:pPr>
                <a:defRPr/>
              </a:pPr>
              <a:t>12.08.2022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A4789E-4584-A96E-DBA2-DF47A7926B2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44E7F1-3D06-FF8A-7F18-167E01680C9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3EAFC2EF-8A8C-4AD6-920F-CC0B9B005C47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96975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Fak I (mit Logo): 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5D1054-320C-5D08-9D4F-A2C0279C9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fld id="{5A2F74FD-5E8D-4B1B-AA3F-570D74ED1D0B}" type="datetime1">
              <a:rPr lang="de-DE"/>
              <a:pPr>
                <a:defRPr/>
              </a:pPr>
              <a:t>12.08.2022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192BE2-56C8-FE3C-607E-89F7CFAEA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D606E7-6E54-A6AD-7F15-AC6AEE7E3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484C09-E708-43B8-9898-2F6073777E3E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811525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k I (mit Logo):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951571"/>
            <a:ext cx="4038600" cy="364305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951571"/>
            <a:ext cx="4038600" cy="364305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903D4E-B1A5-0E9A-8835-DF84642BA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fld id="{B32C4BBC-7E6F-4CA9-A190-D8ECD36C6309}" type="datetime1">
              <a:rPr lang="de-DE"/>
              <a:pPr>
                <a:defRPr/>
              </a:pPr>
              <a:t>12.08.2022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CD119A-E4C7-B5CC-E7DE-7FF3A0A67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CFC32F-EC82-5E41-37C1-0AFF8CED4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BE7330-1678-4A57-B9D5-FA70A13F3C70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574846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k I (mit Logo):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951570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491631"/>
            <a:ext cx="4040188" cy="310299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951570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491631"/>
            <a:ext cx="4041775" cy="310299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058ACB-975B-4C4E-7371-2F43308B7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fld id="{A6BCC1C2-82D8-4099-B8E0-20685BEDC9C8}" type="datetime1">
              <a:rPr lang="de-DE"/>
              <a:pPr>
                <a:defRPr/>
              </a:pPr>
              <a:t>12.08.2022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1D1FA3B-CA5D-76CF-E579-8982DD60B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5091A1F-6EF8-C901-726C-9CC71EB12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6780E6-55A3-47D5-9060-F5C34AE2C7CF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844221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Fak I (mit Logo): 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059582"/>
            <a:ext cx="5486400" cy="2486099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589BF1-607E-9715-51D4-A30EA6596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fld id="{1349386B-CADD-4D29-9E74-8BACFBFE49DC}" type="datetime1">
              <a:rPr lang="de-DE"/>
              <a:pPr>
                <a:defRPr/>
              </a:pPr>
              <a:t>12.08.2022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2014DB-5D2E-E615-9341-436E9D427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8A4A34-F8DA-BE57-F47E-2CF7DBF58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2B5BB-EC63-4B45-9608-70EB32B2484B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21382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ERN Fak I (mit Logo):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10">
            <a:extLst>
              <a:ext uri="{FF2B5EF4-FFF2-40B4-BE49-F238E27FC236}">
                <a16:creationId xmlns:a16="http://schemas.microsoft.com/office/drawing/2014/main" id="{0519FD63-8119-2BD8-C51F-F45FB5E6C1D5}"/>
              </a:ext>
            </a:extLst>
          </p:cNvPr>
          <p:cNvSpPr txBox="1"/>
          <p:nvPr/>
        </p:nvSpPr>
        <p:spPr>
          <a:xfrm>
            <a:off x="6804025" y="4786313"/>
            <a:ext cx="2160588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de-DE" sz="1200" dirty="0">
                <a:solidFill>
                  <a:schemeClr val="bg1"/>
                </a:solidFill>
                <a:latin typeface="Bliss 2 Bold" pitchFamily="50" charset="0"/>
                <a:cs typeface="Arial" charset="0"/>
              </a:rPr>
              <a:t>www.uni-siegen.de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83619"/>
            <a:ext cx="8229600" cy="321100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9532" y="816555"/>
            <a:ext cx="8244916" cy="432048"/>
          </a:xfrm>
        </p:spPr>
        <p:txBody>
          <a:bodyPr anchor="ctr">
            <a:normAutofit/>
          </a:bodyPr>
          <a:lstStyle>
            <a:lvl1pPr>
              <a:buNone/>
              <a:defRPr sz="2100">
                <a:solidFill>
                  <a:srgbClr val="AF1821"/>
                </a:solidFill>
                <a:latin typeface="Bliss 2 Medium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65463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ERN Fak I (mit Logo):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10">
            <a:extLst>
              <a:ext uri="{FF2B5EF4-FFF2-40B4-BE49-F238E27FC236}">
                <a16:creationId xmlns:a16="http://schemas.microsoft.com/office/drawing/2014/main" id="{240B4F3B-346E-CF86-50B3-0D52B9F7827B}"/>
              </a:ext>
            </a:extLst>
          </p:cNvPr>
          <p:cNvSpPr txBox="1"/>
          <p:nvPr/>
        </p:nvSpPr>
        <p:spPr>
          <a:xfrm>
            <a:off x="6804025" y="4786313"/>
            <a:ext cx="2160588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de-DE" sz="1200" dirty="0">
                <a:solidFill>
                  <a:schemeClr val="bg1"/>
                </a:solidFill>
                <a:latin typeface="Bliss 2 Bold" pitchFamily="50" charset="0"/>
                <a:cs typeface="Arial" charset="0"/>
              </a:rPr>
              <a:t>www.uni-siegen.de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951571"/>
            <a:ext cx="8229600" cy="3643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99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ni Siegen Allgemein: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83619"/>
            <a:ext cx="8229600" cy="321100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9532" y="816555"/>
            <a:ext cx="8244916" cy="432048"/>
          </a:xfrm>
        </p:spPr>
        <p:txBody>
          <a:bodyPr anchor="ctr">
            <a:normAutofit/>
          </a:bodyPr>
          <a:lstStyle>
            <a:lvl1pPr>
              <a:buNone/>
              <a:defRPr sz="2100">
                <a:solidFill>
                  <a:srgbClr val="030385"/>
                </a:solidFill>
                <a:latin typeface="Bliss 2 Medium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7F6511-9053-BF90-82DB-9413750CB4C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fld id="{CDA1EB14-A3CA-4198-A734-FD3E393B56F4}" type="datetime1">
              <a:rPr lang="de-DE"/>
              <a:pPr>
                <a:defRPr/>
              </a:pPr>
              <a:t>12.08.2022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4D06BE-A695-071A-262C-7F962F3B6B5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29C565-D196-46C3-06F5-7EB0F427E06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13132502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ak I: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A1C3E1-8C80-79DB-32F1-F29A56587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fld id="{848BDFCF-0B1A-4023-8200-71BAB8165BD8}" type="datetime1">
              <a:rPr lang="de-DE"/>
              <a:pPr>
                <a:defRPr/>
              </a:pPr>
              <a:t>12.08.2022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6B8847-A041-208C-7E21-E39E51AC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9A0659-241C-D278-FDA1-5E64AE718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fld id="{69C67956-BE25-4BCA-BF31-4D43B4788A19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243884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k I: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951571"/>
            <a:ext cx="8229600" cy="3643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060ECD-F336-C2D8-40ED-FC4B0017C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fld id="{AA55984E-9C0F-4BDC-990C-7E629C0D7622}" type="datetime1">
              <a:rPr lang="de-DE"/>
              <a:pPr>
                <a:defRPr/>
              </a:pPr>
              <a:t>12.08.2022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8627BF-B5FD-04A1-59BB-3A3EBEEBD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B60AC9-9AE1-931A-A449-CF9F32C18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fld id="{F378FC18-B246-47D7-9301-CBE21B95E625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626662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k I: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83619"/>
            <a:ext cx="8229600" cy="321100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9532" y="816555"/>
            <a:ext cx="8244916" cy="432048"/>
          </a:xfrm>
        </p:spPr>
        <p:txBody>
          <a:bodyPr anchor="ctr">
            <a:normAutofit/>
          </a:bodyPr>
          <a:lstStyle>
            <a:lvl1pPr>
              <a:buNone/>
              <a:defRPr sz="2100">
                <a:solidFill>
                  <a:srgbClr val="AF1821"/>
                </a:solidFill>
                <a:latin typeface="Bliss 2 Medium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28EDF9-8B93-A483-75F7-B602039E519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fld id="{E0659AAF-AFF9-416A-94FB-0D98F78B41F5}" type="datetime1">
              <a:rPr lang="de-DE"/>
              <a:pPr>
                <a:defRPr/>
              </a:pPr>
              <a:t>12.08.2022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C68C60-3331-3344-F242-9E61E5CF1DA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9951D1-C150-90EE-D7C7-A06A69F1E7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fld id="{4EA0F006-4CE6-4B84-A192-F97DDB6B01F6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065008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Fak I: 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F85FDB-4E8A-F2A4-D0E2-507D99288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fld id="{1E1FC3E9-ABE0-41ED-AC98-05F3DB3C938B}" type="datetime1">
              <a:rPr lang="de-DE"/>
              <a:pPr>
                <a:defRPr/>
              </a:pPr>
              <a:t>12.08.2022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069BBF-697C-E1CA-A1D8-926BAC3E3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C2F555-BCFB-1BF9-891A-FB7B0B18B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fld id="{7C709C7A-05DD-4A69-938D-70C734D96A24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564684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k I: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951571"/>
            <a:ext cx="4038600" cy="364305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951571"/>
            <a:ext cx="4038600" cy="364305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FD4921-E7DF-89EB-1A6E-2327CAF6A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fld id="{E25F2673-26B6-4926-AD0B-AA0E4AAB7B8D}" type="datetime1">
              <a:rPr lang="de-DE"/>
              <a:pPr>
                <a:defRPr/>
              </a:pPr>
              <a:t>12.08.2022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60A1E3-2E03-F8D3-E5A8-39998A87C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AEF9EB-CAF4-2ED7-1C04-F5DF2DA9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fld id="{3E96E105-6F69-43C1-99B5-539A298698B3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803238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k I: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951570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491631"/>
            <a:ext cx="4040188" cy="310299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951570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491631"/>
            <a:ext cx="4041775" cy="310299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C6E2B53-06DA-65A2-5B37-97DBED659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fld id="{07BD7683-D5EB-4AF3-921A-EB3C9291B353}" type="datetime1">
              <a:rPr lang="de-DE"/>
              <a:pPr>
                <a:defRPr/>
              </a:pPr>
              <a:t>12.08.2022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D0BF38-92F8-B7BC-C959-35CCF6C4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C1BE92A-483F-50FB-F23C-CD25B78C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fld id="{42836A18-8EEC-4B2E-AFE1-7241E999F371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11243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Fak I: 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059582"/>
            <a:ext cx="5486400" cy="2486099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892978-01E7-3CCA-47B7-A04BA3B4C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fld id="{33665FCF-F23C-47F7-BC47-AB259E9A045E}" type="datetime1">
              <a:rPr lang="de-DE"/>
              <a:pPr>
                <a:defRPr/>
              </a:pPr>
              <a:t>12.08.2022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C0DB28-3CCC-9194-DAED-697EDB8A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FD9EA5-8ADC-8FFE-C3D1-D4BEBB6EA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fld id="{988794B4-99B7-4AFA-B62F-CD5818900EE1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386192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ERN Fak I: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9">
            <a:extLst>
              <a:ext uri="{FF2B5EF4-FFF2-40B4-BE49-F238E27FC236}">
                <a16:creationId xmlns:a16="http://schemas.microsoft.com/office/drawing/2014/main" id="{A11C2D9B-FC36-ECE9-BFE5-5507A9208C3D}"/>
              </a:ext>
            </a:extLst>
          </p:cNvPr>
          <p:cNvSpPr txBox="1"/>
          <p:nvPr/>
        </p:nvSpPr>
        <p:spPr>
          <a:xfrm>
            <a:off x="6804025" y="4786313"/>
            <a:ext cx="2160588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de-DE" sz="1200" dirty="0">
                <a:solidFill>
                  <a:schemeClr val="bg1"/>
                </a:solidFill>
                <a:latin typeface="Bliss 2 Bold" pitchFamily="50" charset="0"/>
                <a:cs typeface="Arial" charset="0"/>
              </a:rPr>
              <a:t>www.uni-siegen.de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83619"/>
            <a:ext cx="8229600" cy="321100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9532" y="816555"/>
            <a:ext cx="8244916" cy="432048"/>
          </a:xfrm>
        </p:spPr>
        <p:txBody>
          <a:bodyPr anchor="ctr">
            <a:normAutofit/>
          </a:bodyPr>
          <a:lstStyle>
            <a:lvl1pPr>
              <a:buNone/>
              <a:defRPr sz="2100">
                <a:solidFill>
                  <a:srgbClr val="AF1821"/>
                </a:solidFill>
                <a:latin typeface="Bliss 2 Medium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44958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ERN Fak I: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9">
            <a:extLst>
              <a:ext uri="{FF2B5EF4-FFF2-40B4-BE49-F238E27FC236}">
                <a16:creationId xmlns:a16="http://schemas.microsoft.com/office/drawing/2014/main" id="{5B9C3746-0F2B-2FE5-F89D-41D5F26516DF}"/>
              </a:ext>
            </a:extLst>
          </p:cNvPr>
          <p:cNvSpPr txBox="1"/>
          <p:nvPr/>
        </p:nvSpPr>
        <p:spPr>
          <a:xfrm>
            <a:off x="6804025" y="4786313"/>
            <a:ext cx="2160588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de-DE" sz="1200" dirty="0">
                <a:solidFill>
                  <a:schemeClr val="bg1"/>
                </a:solidFill>
                <a:latin typeface="Bliss 2 Bold" pitchFamily="50" charset="0"/>
                <a:cs typeface="Arial" charset="0"/>
              </a:rPr>
              <a:t>www.uni-siegen.de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951571"/>
            <a:ext cx="8229600" cy="3643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40789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ak II (mit Logo):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FA3227-1932-4751-5159-4A000C12E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fld id="{149BB562-52A2-4A09-B77D-3CB5AC92C27B}" type="datetime1">
              <a:rPr lang="de-DE"/>
              <a:pPr>
                <a:defRPr/>
              </a:pPr>
              <a:t>12.08.2022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3C154E-C5CA-84A9-3FB4-B4B7E75CB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74655B-17E7-DF74-E65E-AA81BAD57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74E01B-52FE-45A5-84AB-E60BADA5BBE8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3025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i Siegen Allgemein: 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3F5897-0969-DFBE-0D5B-381116193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fld id="{E5B99655-D866-4051-B94B-DC08261C5B4D}" type="datetime1">
              <a:rPr lang="de-DE"/>
              <a:pPr>
                <a:defRPr/>
              </a:pPr>
              <a:t>12.08.2022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80CA7A-4A1C-6FD7-E57D-5DA0B8FAD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AE492B-5800-8C39-817D-58D16178C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0987863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k II (mit Logo):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951571"/>
            <a:ext cx="8229600" cy="3643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090E4F-55A7-AC80-3ABD-7D4B74DF1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fld id="{61C7462E-FFF5-452F-AF33-CBEB6D7BCC00}" type="datetime1">
              <a:rPr lang="de-DE"/>
              <a:pPr>
                <a:defRPr/>
              </a:pPr>
              <a:t>12.08.2022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CEC1FE-EDB9-4909-D5E1-7467981D3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43C0C0-92D3-ED4E-2353-4B55646D6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1C341D-7041-46DE-AD1C-F79A1226E459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246637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k II (mit Logo):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83619"/>
            <a:ext cx="8229600" cy="321100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9532" y="816555"/>
            <a:ext cx="8244916" cy="432048"/>
          </a:xfrm>
        </p:spPr>
        <p:txBody>
          <a:bodyPr anchor="ctr">
            <a:normAutofit/>
          </a:bodyPr>
          <a:lstStyle>
            <a:lvl1pPr>
              <a:buNone/>
              <a:defRPr sz="2100">
                <a:solidFill>
                  <a:srgbClr val="030385"/>
                </a:solidFill>
                <a:latin typeface="Bliss 2 Medium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16508A-292C-F58E-D86E-6C3072B7C5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fld id="{30FFD036-AA90-4275-8BA7-D9A73AF0C4A8}" type="datetime1">
              <a:rPr lang="de-DE"/>
              <a:pPr>
                <a:defRPr/>
              </a:pPr>
              <a:t>12.08.2022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A88892-2FC0-E864-87BD-D1521C99987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97E54C-36B2-AD82-F9FD-2DD34315996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A3918A3E-82A4-494F-889F-D6E3074C7279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9901736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Fak II (mit Logo): 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296DB1-A802-F2E5-0AB0-1EB5CE48E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fld id="{04C7CE8C-D34C-4A7E-B091-238E22A2B76C}" type="datetime1">
              <a:rPr lang="de-DE"/>
              <a:pPr>
                <a:defRPr/>
              </a:pPr>
              <a:t>12.08.2022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F2BB27-B276-F8DA-2422-EF30EFBC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24B2D6-054A-CF55-4523-CF631DFCC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05460C-E586-4D45-9EFE-69465A0FD050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855429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k II (mit Logo):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951571"/>
            <a:ext cx="4038600" cy="364305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951571"/>
            <a:ext cx="4038600" cy="364305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42DD54-7060-FE9F-5EB3-7E72C0C3C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fld id="{1BC4DA84-4C9B-4C9E-93C9-31989F305FAA}" type="datetime1">
              <a:rPr lang="de-DE"/>
              <a:pPr>
                <a:defRPr/>
              </a:pPr>
              <a:t>12.08.2022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1053A0-51B4-1C20-3CDA-FC23DFA2C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CC6C72-2922-E193-25AC-C2C63B57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B351C7-BFA0-4B36-A1E8-CF36A270BAD9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445782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k II (mit Logo):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951570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491631"/>
            <a:ext cx="4040188" cy="310299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951570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491631"/>
            <a:ext cx="4041775" cy="310299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8543111-36CE-DBE8-56F0-F15AD4CC1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fld id="{A634BC8D-0DE3-453E-A20B-2303C9AEFE61}" type="datetime1">
              <a:rPr lang="de-DE"/>
              <a:pPr>
                <a:defRPr/>
              </a:pPr>
              <a:t>12.08.2022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2802FCB-91CF-972A-1ECB-D6C9B30C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B91EAD9-C873-353E-A6A4-39905BFC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EBA875-0949-4756-9684-A0446727FE7C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716908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Fak II (mit Logo): 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059582"/>
            <a:ext cx="5486400" cy="2486099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20A035-8120-6360-67C0-E622487D1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fld id="{5441CD24-BFCD-4512-A726-CBBD16DA3B5B}" type="datetime1">
              <a:rPr lang="de-DE"/>
              <a:pPr>
                <a:defRPr/>
              </a:pPr>
              <a:t>12.08.2022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44CE54-4360-FC1E-17B9-A7B88E0E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6351BD-4CBC-03D6-DA63-11786CDA7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7EE307-8319-418C-BD59-202A0A0C3018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6534275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ERN Fak II (mit Logo):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10">
            <a:extLst>
              <a:ext uri="{FF2B5EF4-FFF2-40B4-BE49-F238E27FC236}">
                <a16:creationId xmlns:a16="http://schemas.microsoft.com/office/drawing/2014/main" id="{8EE71233-0EDB-7E87-7577-21E0AE622902}"/>
              </a:ext>
            </a:extLst>
          </p:cNvPr>
          <p:cNvSpPr txBox="1"/>
          <p:nvPr/>
        </p:nvSpPr>
        <p:spPr>
          <a:xfrm>
            <a:off x="6804025" y="4786313"/>
            <a:ext cx="2160588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de-DE" sz="1200" dirty="0">
                <a:solidFill>
                  <a:schemeClr val="bg1"/>
                </a:solidFill>
                <a:latin typeface="Bliss 2 Bold" pitchFamily="50" charset="0"/>
                <a:cs typeface="Arial" charset="0"/>
              </a:rPr>
              <a:t>www.uni-siegen.de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83619"/>
            <a:ext cx="8229600" cy="321100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9532" y="816555"/>
            <a:ext cx="8244916" cy="432048"/>
          </a:xfrm>
        </p:spPr>
        <p:txBody>
          <a:bodyPr anchor="ctr">
            <a:normAutofit/>
          </a:bodyPr>
          <a:lstStyle>
            <a:lvl1pPr>
              <a:buNone/>
              <a:defRPr sz="2100">
                <a:solidFill>
                  <a:srgbClr val="030385"/>
                </a:solidFill>
                <a:latin typeface="Bliss 2 Medium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6846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ERN Fak II (mit Logo):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10">
            <a:extLst>
              <a:ext uri="{FF2B5EF4-FFF2-40B4-BE49-F238E27FC236}">
                <a16:creationId xmlns:a16="http://schemas.microsoft.com/office/drawing/2014/main" id="{739F38A5-8909-2E00-0D45-162F2C2203B1}"/>
              </a:ext>
            </a:extLst>
          </p:cNvPr>
          <p:cNvSpPr txBox="1"/>
          <p:nvPr/>
        </p:nvSpPr>
        <p:spPr>
          <a:xfrm>
            <a:off x="6804025" y="4786313"/>
            <a:ext cx="2160588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de-DE" sz="1200" dirty="0">
                <a:solidFill>
                  <a:schemeClr val="bg1"/>
                </a:solidFill>
                <a:latin typeface="Bliss 2 Bold" pitchFamily="50" charset="0"/>
                <a:cs typeface="Arial" charset="0"/>
              </a:rPr>
              <a:t>www.uni-siegen.de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951571"/>
            <a:ext cx="8229600" cy="3643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1541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ak II: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2F2950-7B7D-3016-E883-D4BCD3ABB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fld id="{CBFD90D2-F2F6-4E44-831E-276B39B45D37}" type="datetime1">
              <a:rPr lang="de-DE"/>
              <a:pPr>
                <a:defRPr/>
              </a:pPr>
              <a:t>12.08.2022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2A45FD-9698-8FF9-CB5C-D1F35A87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CDD68B-4399-F1A3-7F6D-75BA78F6A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DAF1AE-EB0D-4FA7-B3C0-2C79954D3C76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573227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k II: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951571"/>
            <a:ext cx="8229600" cy="3643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D253E0-BF0A-CB8F-36D9-CF92C5525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fld id="{603A8FA6-3EA0-46E2-96FC-6DF168E0996C}" type="datetime1">
              <a:rPr lang="de-DE"/>
              <a:pPr>
                <a:defRPr/>
              </a:pPr>
              <a:t>12.08.2022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8E90A1-5B7E-AADB-7DCA-008D4A796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17E36B-120D-0883-648B-16F93BA5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E21F16-9806-4CFC-8D2D-6CF00207B767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46218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ni Siegen Allgemein: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951571"/>
            <a:ext cx="4038600" cy="364305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951571"/>
            <a:ext cx="4038600" cy="364305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DF8721-E99D-1428-FD71-10851E68B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fld id="{78AE4E0C-F5DE-404E-96EA-428BA9D6F6AD}" type="datetime1">
              <a:rPr lang="de-DE"/>
              <a:pPr>
                <a:defRPr/>
              </a:pPr>
              <a:t>12.08.2022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70F443-30CA-14CF-F85C-0FAAD1FAA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15F359-DD15-E6FE-AC65-8313BEE8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5334866"/>
      </p:ext>
    </p:extLst>
  </p:cSld>
  <p:clrMapOvr>
    <a:masterClrMapping/>
  </p:clrMapOvr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k II: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83619"/>
            <a:ext cx="8229600" cy="321100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9532" y="816555"/>
            <a:ext cx="8244916" cy="432048"/>
          </a:xfrm>
        </p:spPr>
        <p:txBody>
          <a:bodyPr anchor="ctr">
            <a:normAutofit/>
          </a:bodyPr>
          <a:lstStyle>
            <a:lvl1pPr>
              <a:buNone/>
              <a:defRPr sz="2100">
                <a:solidFill>
                  <a:srgbClr val="030385"/>
                </a:solidFill>
                <a:latin typeface="Bliss 2 Medium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97842E-E11D-C5A7-A530-959688D43AE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fld id="{B6C3926E-E5B0-441F-9C54-113819AB1EF2}" type="datetime1">
              <a:rPr lang="de-DE"/>
              <a:pPr>
                <a:defRPr/>
              </a:pPr>
              <a:t>12.08.2022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17F9A3-7D59-4F27-8CDE-D5D31ED2DFA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AEB445-83D3-4E28-61FB-4DCB35C5CEF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6DDF23DD-93B1-443C-B0D5-63F9C5900E75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7167587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Fak II: 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99C41A-1901-A07D-D852-09D5B2CE2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fld id="{A761028C-D864-4630-8D6E-061852B7B7C8}" type="datetime1">
              <a:rPr lang="de-DE"/>
              <a:pPr>
                <a:defRPr/>
              </a:pPr>
              <a:t>12.08.2022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06F995-ECD1-BFBF-AF2C-38C9B745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10E8D3-F1D3-116E-A798-CC8C5236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D80AF6-5AED-4845-B58C-0E11EAB6BA0E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567627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k II: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951571"/>
            <a:ext cx="4038600" cy="364305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951571"/>
            <a:ext cx="4038600" cy="364305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451B24-411E-9A58-1561-A2D7BD16C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fld id="{CD089C1B-BF69-4C2C-8A16-E1ADB66E119C}" type="datetime1">
              <a:rPr lang="de-DE"/>
              <a:pPr>
                <a:defRPr/>
              </a:pPr>
              <a:t>12.08.2022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295B39-06E6-AF60-1BF4-9FCE9AEBA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E609A1-CB9D-EF67-6BAF-16A21056B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E60090-EC9E-4282-879A-10C85DCE2DAD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9633912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k II: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951570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491631"/>
            <a:ext cx="4040188" cy="310299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951570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491631"/>
            <a:ext cx="4041775" cy="310299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A7B82B5-B0AC-3604-81F3-CC95A5E72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fld id="{03D4E68C-BAC3-4054-A4D1-1F682C51423E}" type="datetime1">
              <a:rPr lang="de-DE"/>
              <a:pPr>
                <a:defRPr/>
              </a:pPr>
              <a:t>12.08.2022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DB875F3-DEF4-EDD5-708F-9FC75FD92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0B9758C-A4A1-52F7-4B9F-EDB20E11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10C8EC-1FDD-43AC-919C-FC6A5DFDB68A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5587353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Fak II: 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059582"/>
            <a:ext cx="5486400" cy="2486099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A9F82F-D5FD-9502-9454-076471834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fld id="{C1CD7B26-CE3B-4D49-8B2E-A2188E5C27E5}" type="datetime1">
              <a:rPr lang="de-DE"/>
              <a:pPr>
                <a:defRPr/>
              </a:pPr>
              <a:t>12.08.2022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A0691A-E191-C8B7-1303-B8D536C1B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786B9E-AF9D-CE2D-2F7C-EAEA4E7D1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180949-AF71-4595-B9BD-A223C77F79D2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144754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ERN Fak II: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9">
            <a:extLst>
              <a:ext uri="{FF2B5EF4-FFF2-40B4-BE49-F238E27FC236}">
                <a16:creationId xmlns:a16="http://schemas.microsoft.com/office/drawing/2014/main" id="{C9E54E56-8F5B-6E11-83CD-6CED29493A81}"/>
              </a:ext>
            </a:extLst>
          </p:cNvPr>
          <p:cNvSpPr txBox="1"/>
          <p:nvPr/>
        </p:nvSpPr>
        <p:spPr>
          <a:xfrm>
            <a:off x="6804025" y="4786313"/>
            <a:ext cx="2160588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de-DE" sz="1200" dirty="0">
                <a:solidFill>
                  <a:schemeClr val="bg1"/>
                </a:solidFill>
                <a:latin typeface="Bliss 2 Bold" pitchFamily="50" charset="0"/>
                <a:cs typeface="Arial" charset="0"/>
              </a:rPr>
              <a:t>www.uni-siegen.de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83619"/>
            <a:ext cx="8229600" cy="321100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9532" y="816555"/>
            <a:ext cx="8244916" cy="432048"/>
          </a:xfrm>
        </p:spPr>
        <p:txBody>
          <a:bodyPr anchor="ctr">
            <a:normAutofit/>
          </a:bodyPr>
          <a:lstStyle>
            <a:lvl1pPr>
              <a:buNone/>
              <a:defRPr sz="2100">
                <a:solidFill>
                  <a:srgbClr val="030385"/>
                </a:solidFill>
                <a:latin typeface="Bliss 2 Medium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170992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ERN Fak II: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9">
            <a:extLst>
              <a:ext uri="{FF2B5EF4-FFF2-40B4-BE49-F238E27FC236}">
                <a16:creationId xmlns:a16="http://schemas.microsoft.com/office/drawing/2014/main" id="{4228AF1B-74A4-56ED-1F03-E9FD393E4C48}"/>
              </a:ext>
            </a:extLst>
          </p:cNvPr>
          <p:cNvSpPr txBox="1"/>
          <p:nvPr/>
        </p:nvSpPr>
        <p:spPr>
          <a:xfrm>
            <a:off x="6804025" y="4786313"/>
            <a:ext cx="2160588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de-DE" sz="1200" dirty="0">
                <a:solidFill>
                  <a:schemeClr val="bg1"/>
                </a:solidFill>
                <a:latin typeface="Bliss 2 Bold" pitchFamily="50" charset="0"/>
                <a:cs typeface="Arial" charset="0"/>
              </a:rPr>
              <a:t>www.uni-siegen.de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951571"/>
            <a:ext cx="8229600" cy="3643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867630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ak III (mit Logo):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3D97C4-E2E0-6931-D789-5885DF455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fld id="{4CE551C0-84DB-4458-B320-A752A8DB561B}" type="datetime1">
              <a:rPr lang="de-DE"/>
              <a:pPr>
                <a:defRPr/>
              </a:pPr>
              <a:t>12.08.2022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2640CF-03BF-9F24-6075-7B75B9D91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05FA46-6D6A-2C4A-F0AE-228353AB5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E95851-23FE-46BF-B905-51F14C64EA65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385565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k III (mit Logo):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951571"/>
            <a:ext cx="8229600" cy="3643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B13AF6-B2BD-2374-C658-C998F3358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fld id="{32A1509E-F8FA-4684-A243-49CBB817C126}" type="datetime1">
              <a:rPr lang="de-DE"/>
              <a:pPr>
                <a:defRPr/>
              </a:pPr>
              <a:t>12.08.2022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397531-F908-B628-FB93-D060C6FBB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7C5891-169B-72B6-1F04-B830D4578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94B349-A205-4A2F-9E1E-3EBC1FDB45C6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5198163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k III (mit Logo):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83619"/>
            <a:ext cx="8229600" cy="321100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9532" y="816555"/>
            <a:ext cx="8244916" cy="432048"/>
          </a:xfrm>
        </p:spPr>
        <p:txBody>
          <a:bodyPr anchor="ctr">
            <a:normAutofit/>
          </a:bodyPr>
          <a:lstStyle>
            <a:lvl1pPr>
              <a:buNone/>
              <a:defRPr sz="2100">
                <a:solidFill>
                  <a:srgbClr val="409527"/>
                </a:solidFill>
                <a:latin typeface="Bliss 2 Medium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B6439C-8343-60E2-0190-8C22D404EC9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fld id="{29D36197-6B2D-446C-B958-615DCAB5451F}" type="datetime1">
              <a:rPr lang="de-DE"/>
              <a:pPr>
                <a:defRPr/>
              </a:pPr>
              <a:t>12.08.2022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9C4D56-67BD-B582-EE00-3F6C2388454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7417D6-7186-C24A-0522-6DE68F2533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4876BAFE-F168-43B6-8E03-FCF7BF6FE203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11864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ni Siegen Allgemein: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957802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491631"/>
            <a:ext cx="4040188" cy="310299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951570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491631"/>
            <a:ext cx="4041775" cy="310299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272165F-E691-3844-01D0-0A25E2629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fld id="{FBAB03BA-C4E8-41BE-AA88-5482C6B6A919}" type="datetime1">
              <a:rPr lang="de-DE"/>
              <a:pPr>
                <a:defRPr/>
              </a:pPr>
              <a:t>12.08.2022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C49844F-F97A-0D51-E616-988212EB4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A757BF9-82B2-C2B2-083E-3AE31874D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0359886"/>
      </p:ext>
    </p:extLst>
  </p:cSld>
  <p:clrMapOvr>
    <a:masterClrMapping/>
  </p:clrMapOvr>
  <p:hf sldNum="0"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Fak III (mit Logo): 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09A02A-EF23-2075-A181-EBEC8099C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fld id="{D27E1C08-389F-4E06-8433-568AADC92F0F}" type="datetime1">
              <a:rPr lang="de-DE"/>
              <a:pPr>
                <a:defRPr/>
              </a:pPr>
              <a:t>12.08.2022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2CC03B-2887-A131-5FBD-5BD55D5A8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A7010F-1F4B-0651-8CDF-B784BE49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F217E7-12E4-4A0B-AB2F-531A3B480E10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634044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k III (mit Logo):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951571"/>
            <a:ext cx="4038600" cy="364305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951571"/>
            <a:ext cx="4038600" cy="364305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BDC291-0B4E-4ABE-0CCF-C0810BF39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fld id="{C5EEDA7A-A9E8-488B-9098-896902639A5E}" type="datetime1">
              <a:rPr lang="de-DE"/>
              <a:pPr>
                <a:defRPr/>
              </a:pPr>
              <a:t>12.08.2022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2B6812-AD4B-06BF-5794-8256F3AD6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57512D-5621-FE47-1B0C-41F0744D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54433-74E7-47ED-8C32-738E08856BC9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3006528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k III (mit Logo):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957802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491631"/>
            <a:ext cx="4040188" cy="310299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951570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491631"/>
            <a:ext cx="4041775" cy="310299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BF6C14B-C2DF-6899-017E-79014F22C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fld id="{3A57195E-20C5-4B19-A55E-E0C2D9DF9758}" type="datetime1">
              <a:rPr lang="de-DE"/>
              <a:pPr>
                <a:defRPr/>
              </a:pPr>
              <a:t>12.08.2022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F835DAE-F725-7F3D-FC59-B78F4263A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ECA61A-FDE0-D474-037F-D78A64E6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6F1199-1A5C-405F-B121-604A8F50E866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2924503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Fak III (mit Logo): 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059582"/>
            <a:ext cx="5486400" cy="2486099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2361CC-B887-0A44-4F7D-B9DB8FB3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fld id="{2C29901C-4657-401E-B438-70237A054771}" type="datetime1">
              <a:rPr lang="de-DE"/>
              <a:pPr>
                <a:defRPr/>
              </a:pPr>
              <a:t>12.08.2022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E6D4FE-001C-6317-BCB5-D71AF863A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D981C08-196B-0A92-8AD5-F16441C1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41211-62B6-4BCF-A98B-D28B42AC73CD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208717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ERN Fak III (mit Logo):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10">
            <a:extLst>
              <a:ext uri="{FF2B5EF4-FFF2-40B4-BE49-F238E27FC236}">
                <a16:creationId xmlns:a16="http://schemas.microsoft.com/office/drawing/2014/main" id="{DCB910A8-4AA5-A1C4-64CE-4E64681A3C36}"/>
              </a:ext>
            </a:extLst>
          </p:cNvPr>
          <p:cNvSpPr txBox="1"/>
          <p:nvPr/>
        </p:nvSpPr>
        <p:spPr>
          <a:xfrm>
            <a:off x="6804025" y="4786313"/>
            <a:ext cx="2160588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de-DE" sz="1200" dirty="0">
                <a:solidFill>
                  <a:schemeClr val="bg1"/>
                </a:solidFill>
                <a:latin typeface="Bliss 2 Bold" pitchFamily="50" charset="0"/>
                <a:cs typeface="Arial" charset="0"/>
              </a:rPr>
              <a:t>www.uni-siegen.de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951571"/>
            <a:ext cx="8229600" cy="3643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418715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ERN Fak III (mit Logo):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10">
            <a:extLst>
              <a:ext uri="{FF2B5EF4-FFF2-40B4-BE49-F238E27FC236}">
                <a16:creationId xmlns:a16="http://schemas.microsoft.com/office/drawing/2014/main" id="{57F10D67-3303-9201-38C6-286F296D18D4}"/>
              </a:ext>
            </a:extLst>
          </p:cNvPr>
          <p:cNvSpPr txBox="1"/>
          <p:nvPr/>
        </p:nvSpPr>
        <p:spPr>
          <a:xfrm>
            <a:off x="6804025" y="4786313"/>
            <a:ext cx="2160588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de-DE" sz="1200" dirty="0">
                <a:solidFill>
                  <a:schemeClr val="bg1"/>
                </a:solidFill>
                <a:latin typeface="Bliss 2 Bold" pitchFamily="50" charset="0"/>
                <a:cs typeface="Arial" charset="0"/>
              </a:rPr>
              <a:t>www.uni-siegen.de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83619"/>
            <a:ext cx="8229600" cy="321100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9532" y="816555"/>
            <a:ext cx="8244916" cy="432048"/>
          </a:xfrm>
        </p:spPr>
        <p:txBody>
          <a:bodyPr anchor="ctr">
            <a:normAutofit/>
          </a:bodyPr>
          <a:lstStyle>
            <a:lvl1pPr>
              <a:buNone/>
              <a:defRPr sz="2100">
                <a:solidFill>
                  <a:srgbClr val="409527"/>
                </a:solidFill>
                <a:latin typeface="Bliss 2 Medium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79032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ak III: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99A498-E719-C7C2-2F1C-9080F0BC1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fld id="{AA274AF3-0E05-437D-BF07-EB05D1E3DC05}" type="datetime1">
              <a:rPr lang="de-DE"/>
              <a:pPr>
                <a:defRPr/>
              </a:pPr>
              <a:t>12.08.2022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5BE0DD-4781-EA83-8063-FED21A249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8AD7F9-89DE-3399-480C-29020632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EE40B8-6ED1-4C31-B432-7BFF45B71AC6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2311790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k III: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951571"/>
            <a:ext cx="8229600" cy="3643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3C8FE9-5661-9A65-B856-71089AF4B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fld id="{77DFFE6B-AAE4-43AC-95B9-B57212032E79}" type="datetime1">
              <a:rPr lang="de-DE"/>
              <a:pPr>
                <a:defRPr/>
              </a:pPr>
              <a:t>12.08.2022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276372-CCF7-7E8D-7F64-1E8AFA66D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3E70EE-361B-FF44-2FBB-DE122C5DA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F02085-C3D5-4C14-B445-1967B868431E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6104705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k III: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83619"/>
            <a:ext cx="8229600" cy="321100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9532" y="816555"/>
            <a:ext cx="8244916" cy="432048"/>
          </a:xfrm>
        </p:spPr>
        <p:txBody>
          <a:bodyPr anchor="ctr">
            <a:normAutofit/>
          </a:bodyPr>
          <a:lstStyle>
            <a:lvl1pPr>
              <a:buNone/>
              <a:defRPr sz="2100">
                <a:solidFill>
                  <a:srgbClr val="409527"/>
                </a:solidFill>
                <a:latin typeface="Bliss 2 Medium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41C28E-B2C1-BBBA-517D-A859869373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fld id="{49AFF1B8-0F9E-4D4F-AD1E-AD3822DDDEBB}" type="datetime1">
              <a:rPr lang="de-DE"/>
              <a:pPr>
                <a:defRPr/>
              </a:pPr>
              <a:t>12.08.2022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ADF917-C6CD-FAA7-6F2D-6E485626266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E2CDC0-B527-ECF1-27B9-77028B93595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A981F59A-D23D-4562-A69A-2937F0453D7D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2300740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Fak III: 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33B5AD-2843-CE93-6897-B69A55940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fld id="{4F0D6E59-73F9-49B3-BCFD-E0C8C6445320}" type="datetime1">
              <a:rPr lang="de-DE"/>
              <a:pPr>
                <a:defRPr/>
              </a:pPr>
              <a:t>12.08.2022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D87FC1-3459-DBEA-8A7E-56958B63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5812D0-C51D-BCA6-0B32-41F0317D0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D8350A-5CAD-4468-95BC-C931BF2E4A6E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8361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Uni Siegen Allgemein: 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059582"/>
            <a:ext cx="5486400" cy="2486099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EC650A-1032-2F0D-FE02-A1BA1708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fld id="{55E703E5-62B8-4CDD-8641-9BDA8B7B9FA7}" type="datetime1">
              <a:rPr lang="de-DE"/>
              <a:pPr>
                <a:defRPr/>
              </a:pPr>
              <a:t>12.08.2022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42A765-0993-7174-DCD1-1112FCD13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B92D1D-9727-6A22-9790-8C0EC80E0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98731344"/>
      </p:ext>
    </p:extLst>
  </p:cSld>
  <p:clrMapOvr>
    <a:masterClrMapping/>
  </p:clrMapOvr>
  <p:hf sldNum="0"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k III: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951571"/>
            <a:ext cx="4038600" cy="364305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951571"/>
            <a:ext cx="4038600" cy="364305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3F7DEC-8FF8-390D-B2E7-E2212CA38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fld id="{53BCE8B5-9F06-4E28-BFA0-EEAC91E296BD}" type="datetime1">
              <a:rPr lang="de-DE"/>
              <a:pPr>
                <a:defRPr/>
              </a:pPr>
              <a:t>12.08.2022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E5D290-A18F-C844-2410-2FC38A301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6B44F1-D18D-DAEB-6DAF-08F24B0F7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B5FE27-3306-4EAF-840F-73539A727E48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6393038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k III: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951570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491631"/>
            <a:ext cx="4040188" cy="310299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951570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491631"/>
            <a:ext cx="4041775" cy="310299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68EB3EC-8EC1-BA0C-A061-1042BCAFD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fld id="{702536BD-FA2E-4646-858D-5F9586B42EB6}" type="datetime1">
              <a:rPr lang="de-DE"/>
              <a:pPr>
                <a:defRPr/>
              </a:pPr>
              <a:t>12.08.2022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F0C4CD2-3809-45FD-5D9B-0AD26A31B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7AA500-1379-7B88-54F5-0DA64B149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F4D481-81C2-47C4-AC7F-2B3FDE64CCC8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6847964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Fak III: 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059582"/>
            <a:ext cx="5486400" cy="2486099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AB39D0-2137-057B-05DE-0F333949F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fld id="{78F73260-6DF6-41E8-B8CE-69B2F3DC979F}" type="datetime1">
              <a:rPr lang="de-DE"/>
              <a:pPr>
                <a:defRPr/>
              </a:pPr>
              <a:t>12.08.2022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1D920F-CEC4-9320-4809-AA8BAAA3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24ED41-4907-A41C-778B-566F13E6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84AD82-636D-40B8-9B66-0EDCCBC3DF4C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77111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ERN Fak III: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9">
            <a:extLst>
              <a:ext uri="{FF2B5EF4-FFF2-40B4-BE49-F238E27FC236}">
                <a16:creationId xmlns:a16="http://schemas.microsoft.com/office/drawing/2014/main" id="{B1403F72-0948-BAAA-CE0E-B883C12C90EA}"/>
              </a:ext>
            </a:extLst>
          </p:cNvPr>
          <p:cNvSpPr txBox="1"/>
          <p:nvPr/>
        </p:nvSpPr>
        <p:spPr>
          <a:xfrm>
            <a:off x="6804025" y="4786313"/>
            <a:ext cx="2160588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de-DE" sz="1200" dirty="0">
                <a:solidFill>
                  <a:schemeClr val="bg1"/>
                </a:solidFill>
                <a:latin typeface="Bliss 2 Bold" pitchFamily="50" charset="0"/>
                <a:cs typeface="Arial" charset="0"/>
              </a:rPr>
              <a:t>www.uni-siegen.de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951571"/>
            <a:ext cx="8229600" cy="3643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1739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ERN Fak III: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9">
            <a:extLst>
              <a:ext uri="{FF2B5EF4-FFF2-40B4-BE49-F238E27FC236}">
                <a16:creationId xmlns:a16="http://schemas.microsoft.com/office/drawing/2014/main" id="{29EE6056-45AA-E10D-D73F-206BFE18BDC9}"/>
              </a:ext>
            </a:extLst>
          </p:cNvPr>
          <p:cNvSpPr txBox="1"/>
          <p:nvPr/>
        </p:nvSpPr>
        <p:spPr>
          <a:xfrm>
            <a:off x="6804025" y="4786313"/>
            <a:ext cx="2160588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de-DE" sz="1200" dirty="0">
                <a:solidFill>
                  <a:schemeClr val="bg1"/>
                </a:solidFill>
                <a:latin typeface="Bliss 2 Bold" pitchFamily="50" charset="0"/>
                <a:cs typeface="Arial" charset="0"/>
              </a:rPr>
              <a:t>www.uni-siegen.de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83619"/>
            <a:ext cx="8229600" cy="321100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9532" y="816555"/>
            <a:ext cx="8244916" cy="432048"/>
          </a:xfrm>
        </p:spPr>
        <p:txBody>
          <a:bodyPr anchor="ctr">
            <a:normAutofit/>
          </a:bodyPr>
          <a:lstStyle>
            <a:lvl1pPr>
              <a:buNone/>
              <a:defRPr sz="2100">
                <a:solidFill>
                  <a:srgbClr val="409527"/>
                </a:solidFill>
                <a:latin typeface="Bliss 2 Medium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019223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ak IV (mit Logo):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747C05-31A9-014A-E6D0-FFBD2069A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fld id="{EE17D759-E9B4-41C2-BE0B-C02A47E35521}" type="datetime1">
              <a:rPr lang="de-DE"/>
              <a:pPr>
                <a:defRPr/>
              </a:pPr>
              <a:t>12.08.2022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49E6A3-1412-E701-76A9-CD89CD4CD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1F3405-6B5C-336F-6B2D-1DA4D985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F78505-8EC2-45C5-8FB6-AF4863CC80B9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1021658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k IV (mit Logo):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951571"/>
            <a:ext cx="8229600" cy="3643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48E3C9-7538-B79E-B432-ED20C8C4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fld id="{7D32C65A-C405-4308-93E4-07A1C1674635}" type="datetime1">
              <a:rPr lang="de-DE"/>
              <a:pPr>
                <a:defRPr/>
              </a:pPr>
              <a:t>12.08.2022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02C2E7-C4A5-4AE2-2267-9DA302F53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73B1E1-EE21-583C-EAC2-BE1AC003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B7350A-DE23-446E-A625-FC8AE0476C48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3510307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k IV (mit Logo):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83619"/>
            <a:ext cx="8229600" cy="321100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9532" y="816555"/>
            <a:ext cx="8244916" cy="432048"/>
          </a:xfrm>
        </p:spPr>
        <p:txBody>
          <a:bodyPr anchor="ctr">
            <a:normAutofit/>
          </a:bodyPr>
          <a:lstStyle>
            <a:lvl1pPr>
              <a:buNone/>
              <a:defRPr sz="2100">
                <a:solidFill>
                  <a:srgbClr val="611543"/>
                </a:solidFill>
                <a:latin typeface="Bliss 2 Medium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DFEBCA-C49A-7EDE-EA10-7DACD9D5B85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fld id="{57B6DA2F-34AA-4CF0-A718-D1838105AA91}" type="datetime1">
              <a:rPr lang="de-DE"/>
              <a:pPr>
                <a:defRPr/>
              </a:pPr>
              <a:t>12.08.2022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B9C4B6-BC22-131B-B238-54D81293044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CFD6FE-54B1-5E12-AAB8-D55B3D5EAF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4E892D80-16CA-43DB-8A0D-86953CC5ED79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4931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Fak IV (mit Logo): 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26B8AF-3DAA-14B8-CDF9-443F35696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fld id="{D568F4FF-4465-4D59-9CA5-88A35225C84E}" type="datetime1">
              <a:rPr lang="de-DE"/>
              <a:pPr>
                <a:defRPr/>
              </a:pPr>
              <a:t>12.08.2022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3A14E8-BB74-5B81-90A1-CB023BA3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69CCAF-9BEE-E941-91DE-45E2147C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2C3AF9-F072-4CE3-B7BA-C849B95B6B5C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147159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k IV (mit Logo):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951571"/>
            <a:ext cx="4038600" cy="364305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951571"/>
            <a:ext cx="4038600" cy="364305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D8432E-81E3-F905-30D2-CB9B23E00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fld id="{351C3FC6-9C7C-44C1-8CF8-A5D1D435B827}" type="datetime1">
              <a:rPr lang="de-DE"/>
              <a:pPr>
                <a:defRPr/>
              </a:pPr>
              <a:t>12.08.2022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88146A-22D7-7B39-B17E-CA4C68108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F6744E-D093-5823-194F-44EE67E4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0CACEB-210D-40F1-92E1-E75CC34991E3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1832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TERN Uni Siegen Allgemein: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8">
            <a:extLst>
              <a:ext uri="{FF2B5EF4-FFF2-40B4-BE49-F238E27FC236}">
                <a16:creationId xmlns:a16="http://schemas.microsoft.com/office/drawing/2014/main" id="{A81E7511-FD75-A809-8FF8-2ECA6EF9F184}"/>
              </a:ext>
            </a:extLst>
          </p:cNvPr>
          <p:cNvSpPr txBox="1"/>
          <p:nvPr/>
        </p:nvSpPr>
        <p:spPr>
          <a:xfrm>
            <a:off x="6804025" y="4786313"/>
            <a:ext cx="2160588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de-DE" sz="1200" dirty="0">
                <a:solidFill>
                  <a:schemeClr val="bg1"/>
                </a:solidFill>
                <a:latin typeface="Bliss 2 Bold" pitchFamily="50" charset="0"/>
                <a:cs typeface="Arial" charset="0"/>
              </a:rPr>
              <a:t>www.uni-siegen.de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83619"/>
            <a:ext cx="8229600" cy="321100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9532" y="816555"/>
            <a:ext cx="8244916" cy="432048"/>
          </a:xfrm>
        </p:spPr>
        <p:txBody>
          <a:bodyPr anchor="ctr">
            <a:normAutofit/>
          </a:bodyPr>
          <a:lstStyle>
            <a:lvl1pPr>
              <a:buNone/>
              <a:defRPr sz="2100">
                <a:solidFill>
                  <a:srgbClr val="030385"/>
                </a:solidFill>
                <a:latin typeface="Bliss 2 Medium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210754"/>
      </p:ext>
    </p:extLst>
  </p:cSld>
  <p:clrMapOvr>
    <a:masterClrMapping/>
  </p:clrMapOvr>
  <p:hf sldNum="0"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k IV (mit Logo):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951570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491631"/>
            <a:ext cx="4040188" cy="310299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951570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491631"/>
            <a:ext cx="4041775" cy="310299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CA16784-8747-43B1-C20D-48F14D387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fld id="{5F151785-7A4F-49EC-A182-C93F895FBCD9}" type="datetime1">
              <a:rPr lang="de-DE"/>
              <a:pPr>
                <a:defRPr/>
              </a:pPr>
              <a:t>12.08.2022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D1AD383-DC52-2F2D-0BAD-13A377DFF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7ABC50A-5F1D-0D9F-4A1C-F90C5C207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845286-F942-4C11-A8DA-812B8E94D043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2468960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Fak IV (mit Logo): 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059582"/>
            <a:ext cx="5486400" cy="2486099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84F577-92F8-0B43-8305-D00B24F5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fld id="{3FF1D3F1-51C5-404F-BC95-BC1FD58CC28D}" type="datetime1">
              <a:rPr lang="de-DE"/>
              <a:pPr>
                <a:defRPr/>
              </a:pPr>
              <a:t>12.08.2022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41A060-104C-4B42-4A57-A4BC83DB3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B70B53-EE3E-EF54-4A0C-9E51EC3AB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CAB62D-1123-4965-8072-E1E5C3C3349C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7678657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ERN Fak IV (mit Logo):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10">
            <a:extLst>
              <a:ext uri="{FF2B5EF4-FFF2-40B4-BE49-F238E27FC236}">
                <a16:creationId xmlns:a16="http://schemas.microsoft.com/office/drawing/2014/main" id="{4815428A-C485-E7E3-0F2B-0D8EEDA18A0F}"/>
              </a:ext>
            </a:extLst>
          </p:cNvPr>
          <p:cNvSpPr txBox="1"/>
          <p:nvPr/>
        </p:nvSpPr>
        <p:spPr>
          <a:xfrm>
            <a:off x="6804025" y="4786313"/>
            <a:ext cx="2160588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de-DE" sz="1200" dirty="0">
                <a:solidFill>
                  <a:schemeClr val="bg1"/>
                </a:solidFill>
                <a:latin typeface="Bliss 2 Bold" pitchFamily="50" charset="0"/>
                <a:cs typeface="Arial" charset="0"/>
              </a:rPr>
              <a:t>www.uni-siegen.de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951571"/>
            <a:ext cx="8229600" cy="3643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854465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ERN Fak IV (mit Logo):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10">
            <a:extLst>
              <a:ext uri="{FF2B5EF4-FFF2-40B4-BE49-F238E27FC236}">
                <a16:creationId xmlns:a16="http://schemas.microsoft.com/office/drawing/2014/main" id="{EF095CD7-BD11-F911-6FE6-34C326A00ABB}"/>
              </a:ext>
            </a:extLst>
          </p:cNvPr>
          <p:cNvSpPr txBox="1"/>
          <p:nvPr/>
        </p:nvSpPr>
        <p:spPr>
          <a:xfrm>
            <a:off x="6804025" y="4786313"/>
            <a:ext cx="2160588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de-DE" sz="1200" dirty="0">
                <a:solidFill>
                  <a:schemeClr val="bg1"/>
                </a:solidFill>
                <a:latin typeface="Bliss 2 Bold" pitchFamily="50" charset="0"/>
                <a:cs typeface="Arial" charset="0"/>
              </a:rPr>
              <a:t>www.uni-siegen.de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83619"/>
            <a:ext cx="8229600" cy="321100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9532" y="816555"/>
            <a:ext cx="8244916" cy="432048"/>
          </a:xfrm>
        </p:spPr>
        <p:txBody>
          <a:bodyPr anchor="ctr">
            <a:normAutofit/>
          </a:bodyPr>
          <a:lstStyle>
            <a:lvl1pPr>
              <a:buNone/>
              <a:defRPr sz="2100">
                <a:solidFill>
                  <a:srgbClr val="611543"/>
                </a:solidFill>
                <a:latin typeface="Bliss 2 Medium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76435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ak IV: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98C237-3A6E-6400-9DE6-1B2D8360D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fld id="{4656D911-1F32-496B-93A8-018D105C3B84}" type="datetime1">
              <a:rPr lang="de-DE"/>
              <a:pPr>
                <a:defRPr/>
              </a:pPr>
              <a:t>12.08.2022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AA5165-164D-9FD5-B4CC-6FA84300C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8D2199-9EA5-21F7-33A0-FDD3BD9A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D9FA23-4C66-4430-BC14-F1FEBCAA31BB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8571939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k IV: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951571"/>
            <a:ext cx="8229600" cy="3643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CC4321-003E-8762-1FCC-EBE916252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fld id="{5145AEEC-BD60-4059-A06F-5E750ACD72B4}" type="datetime1">
              <a:rPr lang="de-DE"/>
              <a:pPr>
                <a:defRPr/>
              </a:pPr>
              <a:t>12.08.2022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667520-B339-4F7E-E431-6D91E275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850281-11D1-AB64-CBC2-55886090D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F89645-5EEC-4B36-B451-E11A06346806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1225056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k IV: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83619"/>
            <a:ext cx="8229600" cy="321100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9532" y="816555"/>
            <a:ext cx="8244916" cy="432048"/>
          </a:xfrm>
        </p:spPr>
        <p:txBody>
          <a:bodyPr anchor="ctr">
            <a:normAutofit/>
          </a:bodyPr>
          <a:lstStyle>
            <a:lvl1pPr>
              <a:buNone/>
              <a:defRPr sz="2100">
                <a:solidFill>
                  <a:srgbClr val="611543"/>
                </a:solidFill>
                <a:latin typeface="Bliss 2 Medium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90C276-1D44-0054-816C-D56FC50746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fld id="{28A08C95-5F88-4AC5-ACBC-EFDCB4D251F0}" type="datetime1">
              <a:rPr lang="de-DE"/>
              <a:pPr>
                <a:defRPr/>
              </a:pPr>
              <a:t>12.08.2022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A2CE59-233B-01DF-BBBA-B0BAD561DE2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3FE668-F4EF-426C-5EED-C162DE18127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12212790-060A-4D29-B783-C2105D4219BA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7010869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Fak IV: 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AD13F0-1F5B-125E-A9C5-48C06760C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fld id="{76ABE9CB-F987-4A08-8157-C0F132A21391}" type="datetime1">
              <a:rPr lang="de-DE"/>
              <a:pPr>
                <a:defRPr/>
              </a:pPr>
              <a:t>12.08.2022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18FD14-0006-755C-12B2-6132BA399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EEB4A9-F8A3-840E-7EFC-F825B760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67FC77-96A5-4B14-995C-9BB437E97DB5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1731309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k IV: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951571"/>
            <a:ext cx="4038600" cy="364305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951571"/>
            <a:ext cx="4038600" cy="364305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BE987F-9CD7-EB1A-A9A4-DA65258E4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fld id="{C0980329-33B3-4337-AAB9-5BD0DFE37A9F}" type="datetime1">
              <a:rPr lang="de-DE"/>
              <a:pPr>
                <a:defRPr/>
              </a:pPr>
              <a:t>12.08.2022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D33EC9-6CC0-33BC-A1FF-010FCD155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D565DE-6B12-105C-5E2D-3D9AB2B99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ED847D-2EB9-4421-B159-AAF6E0BD5A70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6170281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k IV: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951570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491631"/>
            <a:ext cx="4040188" cy="310299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951570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491631"/>
            <a:ext cx="4041775" cy="310299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A9BC86A-F7DE-41E1-5AAC-B1E3FACC5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fld id="{90CE1C45-15B7-4422-9BB1-7C332B78E84E}" type="datetime1">
              <a:rPr lang="de-DE"/>
              <a:pPr>
                <a:defRPr/>
              </a:pPr>
              <a:t>12.08.2022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8A2928-0357-C392-0BC8-FA0F6A7A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B1711D-832F-22E0-B9FA-41E193555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2AD99A-FEF8-4DFE-B524-B2FE49C6CDD3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67698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TERN Uni Siegen Allgemein: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8">
            <a:extLst>
              <a:ext uri="{FF2B5EF4-FFF2-40B4-BE49-F238E27FC236}">
                <a16:creationId xmlns:a16="http://schemas.microsoft.com/office/drawing/2014/main" id="{B511CD3E-6273-BA03-0BEE-5C74EAF18647}"/>
              </a:ext>
            </a:extLst>
          </p:cNvPr>
          <p:cNvSpPr txBox="1"/>
          <p:nvPr/>
        </p:nvSpPr>
        <p:spPr>
          <a:xfrm>
            <a:off x="6804025" y="4786313"/>
            <a:ext cx="2160588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de-DE" sz="1200" dirty="0">
                <a:solidFill>
                  <a:schemeClr val="bg1"/>
                </a:solidFill>
                <a:latin typeface="Bliss 2 Bold" pitchFamily="50" charset="0"/>
                <a:cs typeface="Arial" charset="0"/>
              </a:rPr>
              <a:t>www.uni-siegen.de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951571"/>
            <a:ext cx="8229600" cy="3643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3058020"/>
      </p:ext>
    </p:extLst>
  </p:cSld>
  <p:clrMapOvr>
    <a:masterClrMapping/>
  </p:clrMapOvr>
  <p:hf sldNum="0" hdr="0" ft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Fak IV: 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059582"/>
            <a:ext cx="5486400" cy="2486099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0345FC-27D2-C8D9-60A4-01BEDA8E9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fld id="{A46A9969-269A-4B48-BBB5-7DBE66AB6AAF}" type="datetime1">
              <a:rPr lang="de-DE"/>
              <a:pPr>
                <a:defRPr/>
              </a:pPr>
              <a:t>12.08.2022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9A2D2E-E393-9F47-30A6-7101ABDBA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iss 2 Regular" pitchFamily="5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4BAA2B-ABC2-BF68-C06E-E82089B8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B3F7C-737C-4601-AE0C-E492C36322E5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7450198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ERN Fak IV: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9">
            <a:extLst>
              <a:ext uri="{FF2B5EF4-FFF2-40B4-BE49-F238E27FC236}">
                <a16:creationId xmlns:a16="http://schemas.microsoft.com/office/drawing/2014/main" id="{59273306-9D94-8563-B3BF-12AD804D9034}"/>
              </a:ext>
            </a:extLst>
          </p:cNvPr>
          <p:cNvSpPr txBox="1"/>
          <p:nvPr/>
        </p:nvSpPr>
        <p:spPr>
          <a:xfrm>
            <a:off x="6804025" y="4786313"/>
            <a:ext cx="2160588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de-DE" sz="1200" dirty="0">
                <a:solidFill>
                  <a:schemeClr val="bg1"/>
                </a:solidFill>
                <a:latin typeface="Bliss 2 Bold" pitchFamily="50" charset="0"/>
                <a:cs typeface="Arial" charset="0"/>
              </a:rPr>
              <a:t>www.uni-siegen.de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951571"/>
            <a:ext cx="8229600" cy="3643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145817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ERN Fak IV: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9">
            <a:extLst>
              <a:ext uri="{FF2B5EF4-FFF2-40B4-BE49-F238E27FC236}">
                <a16:creationId xmlns:a16="http://schemas.microsoft.com/office/drawing/2014/main" id="{EA71B7CD-32EC-87F4-21ED-FA61C32ADF52}"/>
              </a:ext>
            </a:extLst>
          </p:cNvPr>
          <p:cNvSpPr txBox="1"/>
          <p:nvPr/>
        </p:nvSpPr>
        <p:spPr>
          <a:xfrm>
            <a:off x="6804025" y="4786313"/>
            <a:ext cx="2160588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de-DE" sz="1200" dirty="0">
                <a:solidFill>
                  <a:schemeClr val="bg1"/>
                </a:solidFill>
                <a:latin typeface="Bliss 2 Bold" pitchFamily="50" charset="0"/>
                <a:cs typeface="Arial" charset="0"/>
              </a:rPr>
              <a:t>www.uni-siegen.de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83619"/>
            <a:ext cx="8229600" cy="321100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9532" y="816555"/>
            <a:ext cx="8244916" cy="432048"/>
          </a:xfrm>
        </p:spPr>
        <p:txBody>
          <a:bodyPr anchor="ctr">
            <a:normAutofit/>
          </a:bodyPr>
          <a:lstStyle>
            <a:lvl1pPr>
              <a:buNone/>
              <a:defRPr sz="2100">
                <a:solidFill>
                  <a:srgbClr val="611543"/>
                </a:solidFill>
                <a:latin typeface="Bliss 2 Medium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9881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88.xml"/><Relationship Id="rId10" Type="http://schemas.openxmlformats.org/officeDocument/2006/relationships/theme" Target="../theme/theme10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2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34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43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2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61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70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12" Type="http://schemas.openxmlformats.org/officeDocument/2006/relationships/image" Target="../media/image5.jpeg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79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platzhalter 2">
            <a:extLst>
              <a:ext uri="{FF2B5EF4-FFF2-40B4-BE49-F238E27FC236}">
                <a16:creationId xmlns:a16="http://schemas.microsoft.com/office/drawing/2014/main" id="{D6C4C893-68B3-20AD-E01C-C4A0EDF0E29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951310"/>
            <a:ext cx="8229600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509E84-7934-A525-EA9F-1E63D054DE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EBFD57-269B-4693-958A-43E04D0EE2BE}" type="datetime1">
              <a:rPr lang="de-DE"/>
              <a:pPr>
                <a:defRPr/>
              </a:pPr>
              <a:t>12.08.2022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55737C-A691-E2D8-840A-C00C290FD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4D1722-0B56-F852-5A7D-6C7CDAD5A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98989"/>
                </a:solidFill>
                <a:latin typeface="Bliss 2 Regular" pitchFamily="50" charset="0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030" name="Rechteck 6">
            <a:extLst>
              <a:ext uri="{FF2B5EF4-FFF2-40B4-BE49-F238E27FC236}">
                <a16:creationId xmlns:a16="http://schemas.microsoft.com/office/drawing/2014/main" id="{EB41AA9D-F960-68E3-B3C3-494E6E99C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72012"/>
            <a:ext cx="9144000" cy="471488"/>
          </a:xfrm>
          <a:prstGeom prst="rect">
            <a:avLst/>
          </a:prstGeom>
          <a:solidFill>
            <a:srgbClr val="030385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de-DE" altLang="de-DE" sz="1050">
              <a:solidFill>
                <a:srgbClr val="FFFFFF"/>
              </a:solidFill>
              <a:latin typeface="Calibri" pitchFamily="34" charset="0"/>
            </a:endParaRP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9BDFD0C1-3A66-FA13-4D04-52B84046EE41}"/>
              </a:ext>
            </a:extLst>
          </p:cNvPr>
          <p:cNvCxnSpPr/>
          <p:nvPr/>
        </p:nvCxnSpPr>
        <p:spPr>
          <a:xfrm>
            <a:off x="0" y="738188"/>
            <a:ext cx="9144000" cy="1191"/>
          </a:xfrm>
          <a:prstGeom prst="line">
            <a:avLst/>
          </a:prstGeom>
          <a:ln w="38100" cap="flat" cmpd="sng" algn="ctr">
            <a:solidFill>
              <a:srgbClr val="03038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Bild 15" descr="logo_uni_si_rgb.jpg">
            <a:extLst>
              <a:ext uri="{FF2B5EF4-FFF2-40B4-BE49-F238E27FC236}">
                <a16:creationId xmlns:a16="http://schemas.microsoft.com/office/drawing/2014/main" id="{8FDF04E8-546F-7537-CD71-32CDB13642C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039" y="205979"/>
            <a:ext cx="1233487" cy="26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506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Bliss 2 Regular" pitchFamily="50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liss 2 Regular" pitchFamily="50" charset="0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Bliss 2 Regular" pitchFamily="50" charset="0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liss 2 Regular" pitchFamily="50" charset="0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Bliss 2 Regular" pitchFamily="50" charset="0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Bliss 2 Regular" pitchFamily="50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platzhalter 2">
            <a:extLst>
              <a:ext uri="{FF2B5EF4-FFF2-40B4-BE49-F238E27FC236}">
                <a16:creationId xmlns:a16="http://schemas.microsoft.com/office/drawing/2014/main" id="{8E149F46-75E6-E186-88EB-1CD32CAEED9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951310"/>
            <a:ext cx="8229600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9E6664-4AA1-BC6B-E1A5-DF7F1175B5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5601FEB-98D1-478F-B420-3F56CB867249}" type="datetime1">
              <a:rPr lang="de-DE"/>
              <a:pPr>
                <a:defRPr/>
              </a:pPr>
              <a:t>12.08.2022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F67D59-257E-91E0-36EE-9FFA26737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733316-54B6-4CB2-7E08-4F72CA391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98989"/>
                </a:solidFill>
                <a:latin typeface="Bliss 2 Regular" pitchFamily="50" charset="0"/>
              </a:defRPr>
            </a:lvl1pPr>
          </a:lstStyle>
          <a:p>
            <a:fld id="{D1F5F787-0F62-402D-9707-C57F5F85EE69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10246" name="Rechteck 6">
            <a:extLst>
              <a:ext uri="{FF2B5EF4-FFF2-40B4-BE49-F238E27FC236}">
                <a16:creationId xmlns:a16="http://schemas.microsoft.com/office/drawing/2014/main" id="{E90042CF-245A-0455-35C2-E1222CF77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72012"/>
            <a:ext cx="9144000" cy="471488"/>
          </a:xfrm>
          <a:prstGeom prst="rect">
            <a:avLst/>
          </a:prstGeom>
          <a:solidFill>
            <a:srgbClr val="030385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1271" name="Bild 15" descr="logo_uni_si_rgb.jpg">
            <a:extLst>
              <a:ext uri="{FF2B5EF4-FFF2-40B4-BE49-F238E27FC236}">
                <a16:creationId xmlns:a16="http://schemas.microsoft.com/office/drawing/2014/main" id="{4F3C8E10-9DFA-79B4-F1AA-B5A583576F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039" y="205979"/>
            <a:ext cx="1233487" cy="26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ABCC60FD-DD3C-D0A6-31CC-FCA256C19981}"/>
              </a:ext>
            </a:extLst>
          </p:cNvPr>
          <p:cNvCxnSpPr/>
          <p:nvPr/>
        </p:nvCxnSpPr>
        <p:spPr>
          <a:xfrm>
            <a:off x="0" y="738188"/>
            <a:ext cx="9144000" cy="1191"/>
          </a:xfrm>
          <a:prstGeom prst="line">
            <a:avLst/>
          </a:prstGeom>
          <a:ln w="38100" cap="flat" cmpd="sng" algn="ctr">
            <a:solidFill>
              <a:srgbClr val="61154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9" name="Textfeld 23">
            <a:extLst>
              <a:ext uri="{FF2B5EF4-FFF2-40B4-BE49-F238E27FC236}">
                <a16:creationId xmlns:a16="http://schemas.microsoft.com/office/drawing/2014/main" id="{4C4F468D-90CD-0588-0502-D42EF0F98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3" y="152400"/>
            <a:ext cx="3910012" cy="4247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1050">
                <a:solidFill>
                  <a:srgbClr val="611543"/>
                </a:solidFill>
                <a:latin typeface="Bliss 2 Bold" pitchFamily="50" charset="0"/>
              </a:rPr>
              <a:t>Naturwissenschaftlich-Technische Fakultät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de-DE" altLang="de-DE" sz="825">
                <a:latin typeface="Bliss 2 Regular" pitchFamily="50" charset="0"/>
              </a:rPr>
              <a:t>Department xx</a:t>
            </a:r>
          </a:p>
        </p:txBody>
      </p:sp>
    </p:spTree>
    <p:extLst>
      <p:ext uri="{BB962C8B-B14F-4D97-AF65-F5344CB8AC3E}">
        <p14:creationId xmlns:p14="http://schemas.microsoft.com/office/powerpoint/2010/main" val="251255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Bliss 2 Regular" pitchFamily="50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liss 2 Regular" pitchFamily="50" charset="0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Bliss 2 Regular" pitchFamily="50" charset="0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liss 2 Regular" pitchFamily="50" charset="0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Bliss 2 Regular" pitchFamily="50" charset="0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Bliss 2 Regular" pitchFamily="50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platzhalter 2">
            <a:extLst>
              <a:ext uri="{FF2B5EF4-FFF2-40B4-BE49-F238E27FC236}">
                <a16:creationId xmlns:a16="http://schemas.microsoft.com/office/drawing/2014/main" id="{BDDA7AF0-DB93-31AD-26F8-5C8C6F58519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951310"/>
            <a:ext cx="8229600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C31942-CF90-A612-2428-2B12029FD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3C12088-AB4F-49B5-8100-DC4F1AFE0404}" type="datetime1">
              <a:rPr lang="de-DE"/>
              <a:pPr>
                <a:defRPr/>
              </a:pPr>
              <a:t>12.08.2022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C7ABB8-5F54-543A-8943-F5BCEA6635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77BB5B-25EB-6493-09F1-AB0AD3EA6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98989"/>
                </a:solidFill>
                <a:latin typeface="Bliss 2 Regular" pitchFamily="50" charset="0"/>
              </a:defRPr>
            </a:lvl1pPr>
          </a:lstStyle>
          <a:p>
            <a:fld id="{AFFB390C-9078-4D12-93FC-9A3217496B7A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2054" name="Rechteck 6">
            <a:extLst>
              <a:ext uri="{FF2B5EF4-FFF2-40B4-BE49-F238E27FC236}">
                <a16:creationId xmlns:a16="http://schemas.microsoft.com/office/drawing/2014/main" id="{D23DD5B8-9074-CE19-4065-88F70D67B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72012"/>
            <a:ext cx="9144000" cy="471488"/>
          </a:xfrm>
          <a:prstGeom prst="rect">
            <a:avLst/>
          </a:prstGeom>
          <a:solidFill>
            <a:srgbClr val="030385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itchFamily="34" charset="0"/>
            </a:endParaRP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E11FCD02-C62C-7413-4542-449C1C52FEBF}"/>
              </a:ext>
            </a:extLst>
          </p:cNvPr>
          <p:cNvCxnSpPr/>
          <p:nvPr/>
        </p:nvCxnSpPr>
        <p:spPr>
          <a:xfrm>
            <a:off x="0" y="738188"/>
            <a:ext cx="9144000" cy="1191"/>
          </a:xfrm>
          <a:prstGeom prst="line">
            <a:avLst/>
          </a:prstGeom>
          <a:ln w="38100" cap="flat" cmpd="sng" algn="ctr">
            <a:solidFill>
              <a:srgbClr val="03038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0" name="Bild 15" descr="logo_uni_si_rgb.jpg">
            <a:extLst>
              <a:ext uri="{FF2B5EF4-FFF2-40B4-BE49-F238E27FC236}">
                <a16:creationId xmlns:a16="http://schemas.microsoft.com/office/drawing/2014/main" id="{B2BA99BD-A61E-1517-EF1F-904780F443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039" y="205979"/>
            <a:ext cx="1233487" cy="26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7" name="Textfeld 9">
            <a:extLst>
              <a:ext uri="{FF2B5EF4-FFF2-40B4-BE49-F238E27FC236}">
                <a16:creationId xmlns:a16="http://schemas.microsoft.com/office/drawing/2014/main" id="{EC2BAB39-000C-EEC1-7E13-620C479C1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1" y="244079"/>
            <a:ext cx="2473325" cy="25391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1050">
                <a:solidFill>
                  <a:srgbClr val="030385"/>
                </a:solidFill>
                <a:latin typeface="Bliss 2 Bold" pitchFamily="50" charset="0"/>
                <a:ea typeface="ＭＳ Ｐゴシック" pitchFamily="34" charset="-128"/>
              </a:rPr>
              <a:t>Zukunft menschlich gestalten</a:t>
            </a:r>
          </a:p>
        </p:txBody>
      </p:sp>
    </p:spTree>
    <p:extLst>
      <p:ext uri="{BB962C8B-B14F-4D97-AF65-F5344CB8AC3E}">
        <p14:creationId xmlns:p14="http://schemas.microsoft.com/office/powerpoint/2010/main" val="379047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Bliss 2 Regular" pitchFamily="50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liss 2 Regular" pitchFamily="50" charset="0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Bliss 2 Regular" pitchFamily="50" charset="0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liss 2 Regular" pitchFamily="50" charset="0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Bliss 2 Regular" pitchFamily="50" charset="0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Bliss 2 Regular" pitchFamily="50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0" descr="Z:\Pressestelle\Logos\Fakultät I\Fak1_Icon_web.jpg">
            <a:extLst>
              <a:ext uri="{FF2B5EF4-FFF2-40B4-BE49-F238E27FC236}">
                <a16:creationId xmlns:a16="http://schemas.microsoft.com/office/drawing/2014/main" id="{554D044A-4BA1-0177-8907-A2571A1D7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07" b="12399"/>
          <a:stretch>
            <a:fillRect/>
          </a:stretch>
        </p:blipFill>
        <p:spPr bwMode="auto">
          <a:xfrm>
            <a:off x="179388" y="57151"/>
            <a:ext cx="1008062" cy="58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platzhalter 2">
            <a:extLst>
              <a:ext uri="{FF2B5EF4-FFF2-40B4-BE49-F238E27FC236}">
                <a16:creationId xmlns:a16="http://schemas.microsoft.com/office/drawing/2014/main" id="{1EDF5491-7F8C-5FB4-7088-DE003FB4DE3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951310"/>
            <a:ext cx="8229600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FF6BB7-696C-3F0A-F1C2-FFFC9C10E8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893D5D4-B43D-4FBB-BA3C-2827C4E56BC2}" type="datetime1">
              <a:rPr lang="de-DE"/>
              <a:pPr>
                <a:defRPr/>
              </a:pPr>
              <a:t>12.08.2022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581C5E-DD84-C091-D396-1C3E08490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0A672E-15E7-84B1-60A3-5D09E86D8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98989"/>
                </a:solidFill>
                <a:latin typeface="Bliss 2 Regular" pitchFamily="50" charset="0"/>
              </a:defRPr>
            </a:lvl1pPr>
          </a:lstStyle>
          <a:p>
            <a:fld id="{BC8E8A52-F0EC-43E9-89FB-A0CC2156CC60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1031" name="Rechteck 6">
            <a:extLst>
              <a:ext uri="{FF2B5EF4-FFF2-40B4-BE49-F238E27FC236}">
                <a16:creationId xmlns:a16="http://schemas.microsoft.com/office/drawing/2014/main" id="{4C896B06-29FF-605C-1B4A-1416F12F9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72012"/>
            <a:ext cx="9144000" cy="471488"/>
          </a:xfrm>
          <a:prstGeom prst="rect">
            <a:avLst/>
          </a:prstGeom>
          <a:solidFill>
            <a:srgbClr val="030385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104" name="Bild 15" descr="logo_uni_si_rgb.jpg">
            <a:extLst>
              <a:ext uri="{FF2B5EF4-FFF2-40B4-BE49-F238E27FC236}">
                <a16:creationId xmlns:a16="http://schemas.microsoft.com/office/drawing/2014/main" id="{7D6B5B05-B008-FF9F-6FBE-90ED452DE6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039" y="205979"/>
            <a:ext cx="1233487" cy="26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98E0F65F-15E5-4614-83A5-1D978DF73A72}"/>
              </a:ext>
            </a:extLst>
          </p:cNvPr>
          <p:cNvCxnSpPr/>
          <p:nvPr/>
        </p:nvCxnSpPr>
        <p:spPr>
          <a:xfrm>
            <a:off x="0" y="738188"/>
            <a:ext cx="9144000" cy="1191"/>
          </a:xfrm>
          <a:prstGeom prst="line">
            <a:avLst/>
          </a:prstGeom>
          <a:ln w="38100" cap="flat" cmpd="sng" algn="ctr">
            <a:solidFill>
              <a:srgbClr val="AF182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feld 15">
            <a:extLst>
              <a:ext uri="{FF2B5EF4-FFF2-40B4-BE49-F238E27FC236}">
                <a16:creationId xmlns:a16="http://schemas.microsoft.com/office/drawing/2014/main" id="{3A223D81-BEB1-4C53-EFEB-F91AD7827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1" y="141685"/>
            <a:ext cx="2473325" cy="4247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1050">
                <a:solidFill>
                  <a:srgbClr val="AF1821"/>
                </a:solidFill>
                <a:latin typeface="Bliss 2 Bold" pitchFamily="50" charset="0"/>
                <a:ea typeface="ＭＳ Ｐゴシック" pitchFamily="34" charset="-128"/>
              </a:rPr>
              <a:t>Philosophische Fakultät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de-DE" altLang="de-DE" sz="825">
                <a:latin typeface="Bliss 2 Regular" pitchFamily="50" charset="0"/>
                <a:ea typeface="ＭＳ Ｐゴシック" pitchFamily="34" charset="-128"/>
              </a:rPr>
              <a:t>Department xx</a:t>
            </a:r>
          </a:p>
        </p:txBody>
      </p:sp>
    </p:spTree>
    <p:extLst>
      <p:ext uri="{BB962C8B-B14F-4D97-AF65-F5344CB8AC3E}">
        <p14:creationId xmlns:p14="http://schemas.microsoft.com/office/powerpoint/2010/main" val="214008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Bliss 2 Regular" pitchFamily="50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liss 2 Regular" pitchFamily="50" charset="0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Bliss 2 Regular" pitchFamily="50" charset="0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liss 2 Regular" pitchFamily="50" charset="0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Bliss 2 Regular" pitchFamily="50" charset="0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Bliss 2 Regular" pitchFamily="50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platzhalter 2">
            <a:extLst>
              <a:ext uri="{FF2B5EF4-FFF2-40B4-BE49-F238E27FC236}">
                <a16:creationId xmlns:a16="http://schemas.microsoft.com/office/drawing/2014/main" id="{7956F9DB-B2D7-338B-7254-B18398C5549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951310"/>
            <a:ext cx="8229600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619D5E-9A16-4730-7D1F-F1E9D4FAA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B2C4F09-BB80-4F04-AA5C-AE6E31A2D63B}" type="datetime1">
              <a:rPr lang="de-DE"/>
              <a:pPr>
                <a:defRPr/>
              </a:pPr>
              <a:t>12.08.2022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52173F-D200-94DB-5553-7DC144F12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97D7A5-3849-A961-CD4C-48B484B08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fld id="{63E5B23A-0038-44C0-9094-72E1BE2F97F6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4102" name="Rechteck 6">
            <a:extLst>
              <a:ext uri="{FF2B5EF4-FFF2-40B4-BE49-F238E27FC236}">
                <a16:creationId xmlns:a16="http://schemas.microsoft.com/office/drawing/2014/main" id="{AC0B517B-8ECD-ED84-77DD-D885C3AD2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72012"/>
            <a:ext cx="9144000" cy="471488"/>
          </a:xfrm>
          <a:prstGeom prst="rect">
            <a:avLst/>
          </a:prstGeom>
          <a:solidFill>
            <a:srgbClr val="030385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itchFamily="34" charset="0"/>
            </a:endParaRPr>
          </a:p>
        </p:txBody>
      </p: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8740DAED-1EA6-BB1D-50A0-A1744B9DA661}"/>
              </a:ext>
            </a:extLst>
          </p:cNvPr>
          <p:cNvCxnSpPr/>
          <p:nvPr/>
        </p:nvCxnSpPr>
        <p:spPr>
          <a:xfrm>
            <a:off x="0" y="738188"/>
            <a:ext cx="9144000" cy="1191"/>
          </a:xfrm>
          <a:prstGeom prst="line">
            <a:avLst/>
          </a:prstGeom>
          <a:ln w="38100" cap="flat" cmpd="sng" algn="ctr">
            <a:solidFill>
              <a:srgbClr val="AF182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8" name="Bild 15" descr="logo_uni_si_rgb.jpg">
            <a:extLst>
              <a:ext uri="{FF2B5EF4-FFF2-40B4-BE49-F238E27FC236}">
                <a16:creationId xmlns:a16="http://schemas.microsoft.com/office/drawing/2014/main" id="{19BA7F9C-6F08-E662-42E3-4B76855F0EF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039" y="259557"/>
            <a:ext cx="1233487" cy="26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feld 15">
            <a:extLst>
              <a:ext uri="{FF2B5EF4-FFF2-40B4-BE49-F238E27FC236}">
                <a16:creationId xmlns:a16="http://schemas.microsoft.com/office/drawing/2014/main" id="{C1923ECC-BA36-F2A8-1A72-31302767BC1A}"/>
              </a:ext>
            </a:extLst>
          </p:cNvPr>
          <p:cNvSpPr txBox="1"/>
          <p:nvPr/>
        </p:nvSpPr>
        <p:spPr>
          <a:xfrm>
            <a:off x="153989" y="195262"/>
            <a:ext cx="2473325" cy="42473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50" dirty="0">
                <a:solidFill>
                  <a:srgbClr val="AF1821"/>
                </a:solidFill>
                <a:latin typeface="Bliss 2 Bold" pitchFamily="50" charset="0"/>
                <a:ea typeface="ＭＳ Ｐゴシック" charset="-128"/>
                <a:cs typeface="+mn-cs"/>
              </a:rPr>
              <a:t>Philosophische Fakultät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sz="825" dirty="0">
                <a:latin typeface="Bliss 2 Regular" pitchFamily="50" charset="0"/>
                <a:ea typeface="ＭＳ Ｐゴシック" charset="-128"/>
                <a:cs typeface="+mn-cs"/>
              </a:rPr>
              <a:t>Department xx</a:t>
            </a:r>
          </a:p>
        </p:txBody>
      </p:sp>
    </p:spTree>
    <p:extLst>
      <p:ext uri="{BB962C8B-B14F-4D97-AF65-F5344CB8AC3E}">
        <p14:creationId xmlns:p14="http://schemas.microsoft.com/office/powerpoint/2010/main" val="1077537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Bliss 2 Regular" pitchFamily="50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liss 2 Regular" pitchFamily="50" charset="0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Bliss 2 Regular" pitchFamily="50" charset="0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liss 2 Regular" pitchFamily="50" charset="0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Bliss 2 Regular" pitchFamily="50" charset="0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Bliss 2 Regular" pitchFamily="50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platzhalter 2">
            <a:extLst>
              <a:ext uri="{FF2B5EF4-FFF2-40B4-BE49-F238E27FC236}">
                <a16:creationId xmlns:a16="http://schemas.microsoft.com/office/drawing/2014/main" id="{5C0347FF-9D86-68CD-3E18-3714C118B9D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951310"/>
            <a:ext cx="8229600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93C961-E5D0-13E1-9BEA-D5051AEC9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BC5A28A-08A2-4D22-BB0F-BCF565FF0011}" type="datetime1">
              <a:rPr lang="de-DE"/>
              <a:pPr>
                <a:defRPr/>
              </a:pPr>
              <a:t>12.08.2022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51682F-A1CF-070A-F484-1221405EEA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8477C6-AFF7-82B0-C332-25384D5E6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98989"/>
                </a:solidFill>
                <a:latin typeface="Bliss 2 Regular" pitchFamily="50" charset="0"/>
              </a:defRPr>
            </a:lvl1pPr>
          </a:lstStyle>
          <a:p>
            <a:fld id="{9693EFA4-5C4B-41C2-90CC-954FE3B48E96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1030" name="Rechteck 6">
            <a:extLst>
              <a:ext uri="{FF2B5EF4-FFF2-40B4-BE49-F238E27FC236}">
                <a16:creationId xmlns:a16="http://schemas.microsoft.com/office/drawing/2014/main" id="{904B946E-CA24-AE69-711C-A5D3C76CF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72012"/>
            <a:ext cx="9144000" cy="471488"/>
          </a:xfrm>
          <a:prstGeom prst="rect">
            <a:avLst/>
          </a:prstGeom>
          <a:solidFill>
            <a:srgbClr val="030385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151" name="Bild 15" descr="logo_uni_si_rgb.jpg">
            <a:extLst>
              <a:ext uri="{FF2B5EF4-FFF2-40B4-BE49-F238E27FC236}">
                <a16:creationId xmlns:a16="http://schemas.microsoft.com/office/drawing/2014/main" id="{C652BD9E-6262-9314-F83B-6D6E6C3ABD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039" y="205979"/>
            <a:ext cx="1233487" cy="26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3BB4C7E7-EF32-9EFF-1BE2-7353A32950B9}"/>
              </a:ext>
            </a:extLst>
          </p:cNvPr>
          <p:cNvCxnSpPr/>
          <p:nvPr/>
        </p:nvCxnSpPr>
        <p:spPr>
          <a:xfrm>
            <a:off x="0" y="738188"/>
            <a:ext cx="9144000" cy="1191"/>
          </a:xfrm>
          <a:prstGeom prst="line">
            <a:avLst/>
          </a:prstGeom>
          <a:ln w="38100" cap="flat" cmpd="sng" algn="ctr">
            <a:solidFill>
              <a:srgbClr val="FAB7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feld 17">
            <a:extLst>
              <a:ext uri="{FF2B5EF4-FFF2-40B4-BE49-F238E27FC236}">
                <a16:creationId xmlns:a16="http://schemas.microsoft.com/office/drawing/2014/main" id="{E219DC09-4C69-BAE2-66FB-5FBAA3EB1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6" y="152400"/>
            <a:ext cx="3052763" cy="4247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1050">
                <a:solidFill>
                  <a:srgbClr val="FAB700"/>
                </a:solidFill>
                <a:latin typeface="Bliss 2 Bold" pitchFamily="50" charset="0"/>
              </a:rPr>
              <a:t>Fakultät Bildung </a:t>
            </a:r>
            <a:r>
              <a:rPr lang="de-DE" altLang="de-DE" sz="1050" dirty="0">
                <a:solidFill>
                  <a:srgbClr val="FAB700"/>
                </a:solidFill>
                <a:latin typeface="Bliss 2 Bold" pitchFamily="50" charset="0"/>
                <a:cs typeface="Times New Roman" pitchFamily="18" charset="0"/>
              </a:rPr>
              <a:t>· </a:t>
            </a:r>
            <a:r>
              <a:rPr lang="de-DE" altLang="de-DE" sz="1050" dirty="0">
                <a:solidFill>
                  <a:srgbClr val="FAB700"/>
                </a:solidFill>
                <a:latin typeface="Bliss 2 Bold" pitchFamily="50" charset="0"/>
              </a:rPr>
              <a:t>Architektur </a:t>
            </a:r>
            <a:r>
              <a:rPr lang="de-DE" altLang="de-DE" sz="1050" dirty="0">
                <a:solidFill>
                  <a:srgbClr val="FAB700"/>
                </a:solidFill>
                <a:latin typeface="Bliss 2 Bold" pitchFamily="50" charset="0"/>
                <a:cs typeface="Times New Roman" pitchFamily="18" charset="0"/>
              </a:rPr>
              <a:t>· </a:t>
            </a:r>
            <a:r>
              <a:rPr lang="de-DE" altLang="de-DE" sz="1050" dirty="0">
                <a:solidFill>
                  <a:srgbClr val="FAB700"/>
                </a:solidFill>
                <a:latin typeface="Bliss 2 Bold" pitchFamily="50" charset="0"/>
              </a:rPr>
              <a:t>Künste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de-DE" altLang="de-DE" sz="825" dirty="0">
                <a:latin typeface="Bliss 2 Regular" pitchFamily="50" charset="0"/>
              </a:rPr>
              <a:t>Department xx</a:t>
            </a:r>
          </a:p>
        </p:txBody>
      </p:sp>
      <p:pic>
        <p:nvPicPr>
          <p:cNvPr id="6154" name="Picture 2" descr="Z:\Pressestelle\Logos\Fakultät II\logo_bak_gelb.png">
            <a:extLst>
              <a:ext uri="{FF2B5EF4-FFF2-40B4-BE49-F238E27FC236}">
                <a16:creationId xmlns:a16="http://schemas.microsoft.com/office/drawing/2014/main" id="{1561231C-EA53-E957-F122-1335AA7F9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95263"/>
            <a:ext cx="865188" cy="46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8823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Bliss 2 Regular" pitchFamily="50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liss 2 Regular" pitchFamily="50" charset="0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Bliss 2 Regular" pitchFamily="50" charset="0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liss 2 Regular" pitchFamily="50" charset="0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Bliss 2 Regular" pitchFamily="50" charset="0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Bliss 2 Regular" pitchFamily="50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platzhalter 2">
            <a:extLst>
              <a:ext uri="{FF2B5EF4-FFF2-40B4-BE49-F238E27FC236}">
                <a16:creationId xmlns:a16="http://schemas.microsoft.com/office/drawing/2014/main" id="{0D65AE72-2A1E-7C03-8CE8-5E3AD849196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951310"/>
            <a:ext cx="8229600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0DBC2F-77B3-A6AD-E05A-F629B9E3F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BB68445-2850-483E-99B5-8079E65AE714}" type="datetime1">
              <a:rPr lang="de-DE"/>
              <a:pPr>
                <a:defRPr/>
              </a:pPr>
              <a:t>12.08.2022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645818-C3EB-C87E-2716-8A74088C59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637297-EFA7-652E-2D4B-4DD7B3D29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98989"/>
                </a:solidFill>
                <a:latin typeface="Bliss 2 Regular" pitchFamily="50" charset="0"/>
              </a:defRPr>
            </a:lvl1pPr>
          </a:lstStyle>
          <a:p>
            <a:fld id="{B1B73CAB-A11F-4D53-AF8A-0436A001CD87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6150" name="Rechteck 6">
            <a:extLst>
              <a:ext uri="{FF2B5EF4-FFF2-40B4-BE49-F238E27FC236}">
                <a16:creationId xmlns:a16="http://schemas.microsoft.com/office/drawing/2014/main" id="{16993614-E5D9-C38B-4E12-F23807F94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72012"/>
            <a:ext cx="9144000" cy="471488"/>
          </a:xfrm>
          <a:prstGeom prst="rect">
            <a:avLst/>
          </a:prstGeom>
          <a:solidFill>
            <a:srgbClr val="030385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175" name="Bild 15" descr="logo_uni_si_rgb.jpg">
            <a:extLst>
              <a:ext uri="{FF2B5EF4-FFF2-40B4-BE49-F238E27FC236}">
                <a16:creationId xmlns:a16="http://schemas.microsoft.com/office/drawing/2014/main" id="{FCC85FA6-E708-EB20-DD64-9958FF3BB38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039" y="205979"/>
            <a:ext cx="1233487" cy="26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82F30284-32A6-C33F-CE9A-BCB4344C1A3B}"/>
              </a:ext>
            </a:extLst>
          </p:cNvPr>
          <p:cNvCxnSpPr/>
          <p:nvPr/>
        </p:nvCxnSpPr>
        <p:spPr>
          <a:xfrm>
            <a:off x="0" y="738188"/>
            <a:ext cx="9144000" cy="1191"/>
          </a:xfrm>
          <a:prstGeom prst="line">
            <a:avLst/>
          </a:prstGeom>
          <a:ln w="38100" cap="flat" cmpd="sng" algn="ctr">
            <a:solidFill>
              <a:srgbClr val="FAB7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3" name="Textfeld 17">
            <a:extLst>
              <a:ext uri="{FF2B5EF4-FFF2-40B4-BE49-F238E27FC236}">
                <a16:creationId xmlns:a16="http://schemas.microsoft.com/office/drawing/2014/main" id="{E93E82BB-A4A8-DD46-8FA7-D1FFF7842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52400"/>
            <a:ext cx="3052762" cy="4247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1050">
                <a:solidFill>
                  <a:srgbClr val="FAB700"/>
                </a:solidFill>
                <a:latin typeface="Bliss 2 Bold" pitchFamily="50" charset="0"/>
              </a:rPr>
              <a:t>Fakultät Bildung </a:t>
            </a:r>
            <a:r>
              <a:rPr lang="de-DE" altLang="de-DE" sz="1050">
                <a:solidFill>
                  <a:srgbClr val="FAB700"/>
                </a:solidFill>
                <a:latin typeface="Bliss 2 Bold" pitchFamily="50" charset="0"/>
                <a:cs typeface="Times New Roman" pitchFamily="18" charset="0"/>
              </a:rPr>
              <a:t>· </a:t>
            </a:r>
            <a:r>
              <a:rPr lang="de-DE" altLang="de-DE" sz="1050">
                <a:solidFill>
                  <a:srgbClr val="FAB700"/>
                </a:solidFill>
                <a:latin typeface="Bliss 2 Bold" pitchFamily="50" charset="0"/>
              </a:rPr>
              <a:t>Architektur </a:t>
            </a:r>
            <a:r>
              <a:rPr lang="de-DE" altLang="de-DE" sz="1050">
                <a:solidFill>
                  <a:srgbClr val="FAB700"/>
                </a:solidFill>
                <a:latin typeface="Bliss 2 Bold" pitchFamily="50" charset="0"/>
                <a:cs typeface="Times New Roman" pitchFamily="18" charset="0"/>
              </a:rPr>
              <a:t>· </a:t>
            </a:r>
            <a:r>
              <a:rPr lang="de-DE" altLang="de-DE" sz="1050">
                <a:solidFill>
                  <a:srgbClr val="FAB700"/>
                </a:solidFill>
                <a:latin typeface="Bliss 2 Bold" pitchFamily="50" charset="0"/>
              </a:rPr>
              <a:t>Künste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de-DE" altLang="de-DE" sz="825">
                <a:latin typeface="Bliss 2 Regular" pitchFamily="50" charset="0"/>
              </a:rPr>
              <a:t>Department xx</a:t>
            </a:r>
          </a:p>
        </p:txBody>
      </p:sp>
    </p:spTree>
    <p:extLst>
      <p:ext uri="{BB962C8B-B14F-4D97-AF65-F5344CB8AC3E}">
        <p14:creationId xmlns:p14="http://schemas.microsoft.com/office/powerpoint/2010/main" val="600037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Bliss 2 Regular" pitchFamily="50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liss 2 Regular" pitchFamily="50" charset="0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Bliss 2 Regular" pitchFamily="50" charset="0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liss 2 Regular" pitchFamily="50" charset="0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Bliss 2 Regular" pitchFamily="50" charset="0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Bliss 2 Regular" pitchFamily="50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platzhalter 2">
            <a:extLst>
              <a:ext uri="{FF2B5EF4-FFF2-40B4-BE49-F238E27FC236}">
                <a16:creationId xmlns:a16="http://schemas.microsoft.com/office/drawing/2014/main" id="{FEB7F31F-711A-6897-F0B6-4DB6C44E8E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951310"/>
            <a:ext cx="8229600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35EFE5-0A5E-19C0-FEFE-CFAF477297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FCAA776-5106-414F-B8BE-924B44C25951}" type="datetime1">
              <a:rPr lang="de-DE"/>
              <a:pPr>
                <a:defRPr/>
              </a:pPr>
              <a:t>12.08.2022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582A0B-FF33-27D4-646B-EC4A3D894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7CFDAB-8934-E750-98FC-8E9EF5F5C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98989"/>
                </a:solidFill>
                <a:latin typeface="Bliss 2 Regular" pitchFamily="50" charset="0"/>
              </a:defRPr>
            </a:lvl1pPr>
          </a:lstStyle>
          <a:p>
            <a:fld id="{345B6E04-5024-4E64-8998-DCA3B2BB864D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7174" name="Rechteck 6">
            <a:extLst>
              <a:ext uri="{FF2B5EF4-FFF2-40B4-BE49-F238E27FC236}">
                <a16:creationId xmlns:a16="http://schemas.microsoft.com/office/drawing/2014/main" id="{50EBF3A8-AEA4-F416-96CF-4F705E1AF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72012"/>
            <a:ext cx="9144000" cy="471488"/>
          </a:xfrm>
          <a:prstGeom prst="rect">
            <a:avLst/>
          </a:prstGeom>
          <a:solidFill>
            <a:srgbClr val="030385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8199" name="Bild 15" descr="logo_uni_si_rgb.jpg">
            <a:extLst>
              <a:ext uri="{FF2B5EF4-FFF2-40B4-BE49-F238E27FC236}">
                <a16:creationId xmlns:a16="http://schemas.microsoft.com/office/drawing/2014/main" id="{1764A43E-21FC-C47E-F6D1-E2A00812471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039" y="205979"/>
            <a:ext cx="1233487" cy="26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69E87356-A64E-A97A-56F9-D3C89D4D8119}"/>
              </a:ext>
            </a:extLst>
          </p:cNvPr>
          <p:cNvCxnSpPr/>
          <p:nvPr/>
        </p:nvCxnSpPr>
        <p:spPr>
          <a:xfrm>
            <a:off x="0" y="738188"/>
            <a:ext cx="9144000" cy="1191"/>
          </a:xfrm>
          <a:prstGeom prst="line">
            <a:avLst/>
          </a:prstGeom>
          <a:ln w="38100" cap="flat" cmpd="sng" algn="ctr">
            <a:solidFill>
              <a:srgbClr val="40952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01" name="Picture 6">
            <a:extLst>
              <a:ext uri="{FF2B5EF4-FFF2-40B4-BE49-F238E27FC236}">
                <a16:creationId xmlns:a16="http://schemas.microsoft.com/office/drawing/2014/main" id="{D566704C-B673-9773-CF16-CEB24B318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182"/>
          <a:stretch>
            <a:fillRect/>
          </a:stretch>
        </p:blipFill>
        <p:spPr bwMode="auto">
          <a:xfrm>
            <a:off x="250825" y="86916"/>
            <a:ext cx="801688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8" name="Textfeld 21">
            <a:extLst>
              <a:ext uri="{FF2B5EF4-FFF2-40B4-BE49-F238E27FC236}">
                <a16:creationId xmlns:a16="http://schemas.microsoft.com/office/drawing/2014/main" id="{48761E8A-FFC8-8291-4075-2D86732D1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250" y="166688"/>
            <a:ext cx="5281613" cy="54014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900">
                <a:solidFill>
                  <a:srgbClr val="030385"/>
                </a:solidFill>
                <a:latin typeface="Bliss 2 Bold" pitchFamily="50" charset="0"/>
              </a:rPr>
              <a:t>WIRTSCHAFTSWISSENSCHAFTEN</a:t>
            </a:r>
          </a:p>
          <a:p>
            <a:pPr eaLnBrk="1" hangingPunct="1">
              <a:defRPr/>
            </a:pPr>
            <a:r>
              <a:rPr lang="de-DE" altLang="de-DE" sz="900">
                <a:solidFill>
                  <a:srgbClr val="030385"/>
                </a:solidFill>
                <a:latin typeface="Bliss 2 Bold" pitchFamily="50" charset="0"/>
              </a:rPr>
              <a:t>WIRTSCHAFTSINFORMATIK | WIRTSCHAFTSRECHT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de-DE" altLang="de-DE" sz="825">
                <a:latin typeface="Bliss 2 Regular" pitchFamily="50" charset="0"/>
              </a:rPr>
              <a:t>Department xx</a:t>
            </a:r>
          </a:p>
        </p:txBody>
      </p:sp>
    </p:spTree>
    <p:extLst>
      <p:ext uri="{BB962C8B-B14F-4D97-AF65-F5344CB8AC3E}">
        <p14:creationId xmlns:p14="http://schemas.microsoft.com/office/powerpoint/2010/main" val="46381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Bliss 2 Regular" pitchFamily="50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liss 2 Regular" pitchFamily="50" charset="0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Bliss 2 Regular" pitchFamily="50" charset="0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liss 2 Regular" pitchFamily="50" charset="0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Bliss 2 Regular" pitchFamily="50" charset="0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Bliss 2 Regular" pitchFamily="50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platzhalter 2">
            <a:extLst>
              <a:ext uri="{FF2B5EF4-FFF2-40B4-BE49-F238E27FC236}">
                <a16:creationId xmlns:a16="http://schemas.microsoft.com/office/drawing/2014/main" id="{B6EF28E9-4B04-5219-D089-C30716ACA57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951310"/>
            <a:ext cx="8229600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D31200-A4A2-DE93-25BA-0F51387D3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C858FA6-0464-47C9-8E65-2CC6197CAB84}" type="datetime1">
              <a:rPr lang="de-DE"/>
              <a:pPr>
                <a:defRPr/>
              </a:pPr>
              <a:t>12.08.2022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EA0461-9EAE-BF21-CC4C-217429738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1FF5D9-A240-2119-8001-FDF528D94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98989"/>
                </a:solidFill>
                <a:latin typeface="Bliss 2 Regular" pitchFamily="50" charset="0"/>
              </a:defRPr>
            </a:lvl1pPr>
          </a:lstStyle>
          <a:p>
            <a:fld id="{22E8FC8F-A1EF-4A01-86E0-74324E04559B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8198" name="Rechteck 6">
            <a:extLst>
              <a:ext uri="{FF2B5EF4-FFF2-40B4-BE49-F238E27FC236}">
                <a16:creationId xmlns:a16="http://schemas.microsoft.com/office/drawing/2014/main" id="{C7DC0CA8-8EFD-C64B-198F-2BF7A1728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72012"/>
            <a:ext cx="9144000" cy="471488"/>
          </a:xfrm>
          <a:prstGeom prst="rect">
            <a:avLst/>
          </a:prstGeom>
          <a:solidFill>
            <a:srgbClr val="030385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223" name="Bild 15" descr="logo_uni_si_rgb.jpg">
            <a:extLst>
              <a:ext uri="{FF2B5EF4-FFF2-40B4-BE49-F238E27FC236}">
                <a16:creationId xmlns:a16="http://schemas.microsoft.com/office/drawing/2014/main" id="{E302E723-431A-A558-80E4-C66C452FB7B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039" y="205979"/>
            <a:ext cx="1233487" cy="26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0F82FAD8-7CF6-4F62-4BA5-83B118158F2C}"/>
              </a:ext>
            </a:extLst>
          </p:cNvPr>
          <p:cNvCxnSpPr/>
          <p:nvPr/>
        </p:nvCxnSpPr>
        <p:spPr>
          <a:xfrm>
            <a:off x="0" y="738188"/>
            <a:ext cx="9144000" cy="1191"/>
          </a:xfrm>
          <a:prstGeom prst="line">
            <a:avLst/>
          </a:prstGeom>
          <a:ln w="38100" cap="flat" cmpd="sng" algn="ctr">
            <a:solidFill>
              <a:srgbClr val="40952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1" name="Textfeld 19">
            <a:extLst>
              <a:ext uri="{FF2B5EF4-FFF2-40B4-BE49-F238E27FC236}">
                <a16:creationId xmlns:a16="http://schemas.microsoft.com/office/drawing/2014/main" id="{74E059B1-5EF0-19E5-39EA-592A882E8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41685"/>
            <a:ext cx="5281612" cy="58631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1050">
                <a:solidFill>
                  <a:srgbClr val="409527"/>
                </a:solidFill>
                <a:latin typeface="Bliss 2 Bold" pitchFamily="50" charset="0"/>
              </a:rPr>
              <a:t>Fakultät Wirtschaftswissenschaften,</a:t>
            </a:r>
          </a:p>
          <a:p>
            <a:pPr eaLnBrk="1" hangingPunct="1">
              <a:defRPr/>
            </a:pPr>
            <a:r>
              <a:rPr lang="de-DE" altLang="de-DE" sz="1050">
                <a:solidFill>
                  <a:srgbClr val="409527"/>
                </a:solidFill>
                <a:latin typeface="Bliss 2 Bold" pitchFamily="50" charset="0"/>
              </a:rPr>
              <a:t>Wirtschaftsinformatik und Wirtschaftsrecht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de-DE" altLang="de-DE" sz="825">
                <a:latin typeface="Bliss 2 Regular" pitchFamily="50" charset="0"/>
              </a:rPr>
              <a:t>Department xx</a:t>
            </a:r>
          </a:p>
        </p:txBody>
      </p:sp>
    </p:spTree>
    <p:extLst>
      <p:ext uri="{BB962C8B-B14F-4D97-AF65-F5344CB8AC3E}">
        <p14:creationId xmlns:p14="http://schemas.microsoft.com/office/powerpoint/2010/main" val="61307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Bliss 2 Regular" pitchFamily="50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liss 2 Regular" pitchFamily="50" charset="0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Bliss 2 Regular" pitchFamily="50" charset="0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liss 2 Regular" pitchFamily="50" charset="0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Bliss 2 Regular" pitchFamily="50" charset="0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Bliss 2 Regular" pitchFamily="50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platzhalter 2">
            <a:extLst>
              <a:ext uri="{FF2B5EF4-FFF2-40B4-BE49-F238E27FC236}">
                <a16:creationId xmlns:a16="http://schemas.microsoft.com/office/drawing/2014/main" id="{9F75277A-8ECB-C5FF-3860-77E5D650B8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951310"/>
            <a:ext cx="8229600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002864-E02E-8210-560E-7B6DB60D2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61AFB74-A4ED-41F7-A1E8-A7F210BC4106}" type="datetime1">
              <a:rPr lang="de-DE"/>
              <a:pPr>
                <a:defRPr/>
              </a:pPr>
              <a:t>12.08.2022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EDD4FF-C780-2BF0-0DA5-4C9F60BAA5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0B559B-A810-2F7B-5EC1-D09147128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98989"/>
                </a:solidFill>
                <a:latin typeface="Bliss 2 Regular" pitchFamily="50" charset="0"/>
              </a:defRPr>
            </a:lvl1pPr>
          </a:lstStyle>
          <a:p>
            <a:fld id="{8E916B31-8B24-4FCD-9EC4-54070C79E113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9222" name="Rechteck 6">
            <a:extLst>
              <a:ext uri="{FF2B5EF4-FFF2-40B4-BE49-F238E27FC236}">
                <a16:creationId xmlns:a16="http://schemas.microsoft.com/office/drawing/2014/main" id="{8BC61BDC-333D-D943-CA45-5A470E486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72012"/>
            <a:ext cx="9144000" cy="471488"/>
          </a:xfrm>
          <a:prstGeom prst="rect">
            <a:avLst/>
          </a:prstGeom>
          <a:solidFill>
            <a:srgbClr val="030385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0247" name="Bild 15" descr="logo_uni_si_rgb.jpg">
            <a:extLst>
              <a:ext uri="{FF2B5EF4-FFF2-40B4-BE49-F238E27FC236}">
                <a16:creationId xmlns:a16="http://schemas.microsoft.com/office/drawing/2014/main" id="{1BA41735-2E61-ECA4-CE05-3D5EA784043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039" y="205979"/>
            <a:ext cx="1233487" cy="26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7EDDE14C-BA94-1C3A-C0A4-F07C4B36DA66}"/>
              </a:ext>
            </a:extLst>
          </p:cNvPr>
          <p:cNvCxnSpPr/>
          <p:nvPr/>
        </p:nvCxnSpPr>
        <p:spPr>
          <a:xfrm>
            <a:off x="0" y="738188"/>
            <a:ext cx="9144000" cy="1191"/>
          </a:xfrm>
          <a:prstGeom prst="line">
            <a:avLst/>
          </a:prstGeom>
          <a:ln w="38100" cap="flat" cmpd="sng" algn="ctr">
            <a:solidFill>
              <a:srgbClr val="61154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9" name="Picture 10" descr="Z:\Pressestelle\Logos\Fak4_Logo_web.jpg">
            <a:extLst>
              <a:ext uri="{FF2B5EF4-FFF2-40B4-BE49-F238E27FC236}">
                <a16:creationId xmlns:a16="http://schemas.microsoft.com/office/drawing/2014/main" id="{15C38B05-1DAB-5B45-9CF1-29381FA16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98823"/>
            <a:ext cx="2130425" cy="521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6" name="Textfeld 25">
            <a:extLst>
              <a:ext uri="{FF2B5EF4-FFF2-40B4-BE49-F238E27FC236}">
                <a16:creationId xmlns:a16="http://schemas.microsoft.com/office/drawing/2014/main" id="{D893A7E5-61FF-B577-82B4-6E381B8D1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326" y="442913"/>
            <a:ext cx="3910013" cy="26314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de-DE" altLang="de-DE" sz="825">
                <a:latin typeface="Bliss 2 Regular" pitchFamily="50" charset="0"/>
              </a:rPr>
              <a:t>Department xx</a:t>
            </a:r>
          </a:p>
        </p:txBody>
      </p:sp>
    </p:spTree>
    <p:extLst>
      <p:ext uri="{BB962C8B-B14F-4D97-AF65-F5344CB8AC3E}">
        <p14:creationId xmlns:p14="http://schemas.microsoft.com/office/powerpoint/2010/main" val="96291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Bliss 2 Regular" pitchFamily="50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liss 2 Regular" pitchFamily="50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liss 2 Regular" pitchFamily="50" charset="0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Bliss 2 Regular" pitchFamily="50" charset="0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liss 2 Regular" pitchFamily="50" charset="0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Bliss 2 Regular" pitchFamily="50" charset="0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Bliss 2 Regular" pitchFamily="50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>
            <a:spLocks noGrp="1"/>
          </p:cNvSpPr>
          <p:nvPr>
            <p:ph type="ctrTitle"/>
          </p:nvPr>
        </p:nvSpPr>
        <p:spPr>
          <a:xfrm>
            <a:off x="4520512" y="404850"/>
            <a:ext cx="4153191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"/>
              <a:buNone/>
            </a:pPr>
            <a:r>
              <a:rPr lang="en-US" dirty="0">
                <a:latin typeface="+mj-lt"/>
              </a:rPr>
              <a:t>LONG -TERM ACTIVITY DETECTION FROM THE  WRIST</a:t>
            </a:r>
          </a:p>
        </p:txBody>
      </p:sp>
      <p:pic>
        <p:nvPicPr>
          <p:cNvPr id="246" name="Google Shape;246;p30" descr="Data Points Digital background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-1" y="0"/>
            <a:ext cx="4153191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247" name="Google Shape;247;p30"/>
          <p:cNvSpPr txBox="1">
            <a:spLocks noGrp="1"/>
          </p:cNvSpPr>
          <p:nvPr>
            <p:ph type="body" idx="1"/>
          </p:nvPr>
        </p:nvSpPr>
        <p:spPr>
          <a:xfrm>
            <a:off x="4572000" y="2418259"/>
            <a:ext cx="2973545" cy="1532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77500" lnSpcReduction="20000"/>
          </a:bodyPr>
          <a:lstStyle/>
          <a:p>
            <a:pPr marL="177800" lvl="0" indent="-177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" b="1" dirty="0">
                <a:latin typeface="+mj-lt"/>
              </a:rPr>
              <a:t>Group Members(Group 2):</a:t>
            </a:r>
          </a:p>
          <a:p>
            <a:pPr marL="177800" lvl="0" indent="-177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 lang="en" dirty="0">
              <a:latin typeface="+mj-lt"/>
            </a:endParaRPr>
          </a:p>
          <a:p>
            <a:pPr marL="177800" lvl="0" indent="-177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" dirty="0">
                <a:latin typeface="+mj-lt"/>
              </a:rPr>
              <a:t>Sourav Poudyal (1607167)</a:t>
            </a:r>
            <a:endParaRPr lang="en-IN" dirty="0">
              <a:latin typeface="+mj-lt"/>
            </a:endParaRPr>
          </a:p>
          <a:p>
            <a:pPr marL="17780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" dirty="0">
                <a:latin typeface="+mj-lt"/>
              </a:rPr>
              <a:t>Shishir Pokhrel (1603242)</a:t>
            </a:r>
          </a:p>
          <a:p>
            <a:pPr marL="177800" indent="-177800">
              <a:spcBef>
                <a:spcPts val="1400"/>
              </a:spcBef>
              <a:buSzPct val="100000"/>
            </a:pPr>
            <a:r>
              <a:rPr lang="en-IN" dirty="0" err="1">
                <a:latin typeface="+mj-lt"/>
              </a:rPr>
              <a:t>Thitaree</a:t>
            </a:r>
            <a:r>
              <a:rPr lang="en-IN" dirty="0">
                <a:latin typeface="+mj-lt"/>
              </a:rPr>
              <a:t> </a:t>
            </a:r>
            <a:r>
              <a:rPr lang="en-IN" dirty="0" err="1">
                <a:latin typeface="+mj-lt"/>
              </a:rPr>
              <a:t>Sunticheewawong</a:t>
            </a:r>
            <a:r>
              <a:rPr lang="en-IN" dirty="0">
                <a:latin typeface="+mj-lt"/>
              </a:rPr>
              <a:t> (1603226)</a:t>
            </a:r>
            <a:endParaRPr lang="en" dirty="0">
              <a:latin typeface="+mj-lt"/>
            </a:endParaRPr>
          </a:p>
          <a:p>
            <a:pPr marL="177800" indent="-177800">
              <a:spcBef>
                <a:spcPts val="1400"/>
              </a:spcBef>
              <a:buSzPct val="100000"/>
            </a:pPr>
            <a:r>
              <a:rPr lang="en-IN" dirty="0" err="1">
                <a:latin typeface="+mj-lt"/>
              </a:rPr>
              <a:t>Dipanjan</a:t>
            </a:r>
            <a:r>
              <a:rPr lang="en-IN" dirty="0">
                <a:latin typeface="+mj-lt"/>
              </a:rPr>
              <a:t> Mukherjee (1638965)</a:t>
            </a:r>
          </a:p>
          <a:p>
            <a:pPr marL="17780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31A242-D75B-449C-B6AF-E629713D4CE7}"/>
              </a:ext>
            </a:extLst>
          </p:cNvPr>
          <p:cNvSpPr txBox="1"/>
          <p:nvPr/>
        </p:nvSpPr>
        <p:spPr>
          <a:xfrm>
            <a:off x="0" y="3615719"/>
            <a:ext cx="3748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chair for Ubiquitous Computing:</a:t>
            </a:r>
            <a:endParaRPr lang="de-DE" b="1" dirty="0">
              <a:solidFill>
                <a:schemeClr val="bg1"/>
              </a:solidFill>
            </a:endParaRPr>
          </a:p>
          <a:p>
            <a:r>
              <a:rPr lang="en-IN" sz="18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Dr.</a:t>
            </a:r>
            <a:r>
              <a:rPr lang="en-IN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Kristof Van Laerhoven</a:t>
            </a:r>
            <a:endParaRPr lang="de-DE" sz="1800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IN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Mr. Alexander Hölzemann</a:t>
            </a:r>
          </a:p>
          <a:p>
            <a:r>
              <a:rPr lang="en-IN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Mr. Marius Bock 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de-DE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-2031589" y="7290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Data augmentation for rebound class</a:t>
            </a:r>
            <a:br>
              <a:rPr lang="en-US" dirty="0">
                <a:solidFill>
                  <a:schemeClr val="tx1"/>
                </a:solidFill>
              </a:rPr>
            </a:br>
            <a:endParaRPr dirty="0"/>
          </a:p>
        </p:txBody>
      </p:sp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7F5494E8-3456-467A-BCDE-F98B2612D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794" y="1189578"/>
            <a:ext cx="4500558" cy="296003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6633F47-F95A-435B-B32C-A6C0CD257535}"/>
              </a:ext>
            </a:extLst>
          </p:cNvPr>
          <p:cNvSpPr/>
          <p:nvPr/>
        </p:nvSpPr>
        <p:spPr>
          <a:xfrm>
            <a:off x="7767477" y="3347762"/>
            <a:ext cx="542403" cy="6968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Google Shape;73;p16">
            <a:extLst>
              <a:ext uri="{FF2B5EF4-FFF2-40B4-BE49-F238E27FC236}">
                <a16:creationId xmlns:a16="http://schemas.microsoft.com/office/drawing/2014/main" id="{E7D71DB9-57E3-47E6-9C45-C539FF4ADD4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24506"/>
            <a:ext cx="3860302" cy="306702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EA4F48-D074-4C60-9298-FF4D47BDD1DD}"/>
              </a:ext>
            </a:extLst>
          </p:cNvPr>
          <p:cNvSpPr txBox="1"/>
          <p:nvPr/>
        </p:nvSpPr>
        <p:spPr>
          <a:xfrm>
            <a:off x="821145" y="4091262"/>
            <a:ext cx="281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Without augmentation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A5858-1DFD-48B6-942B-61CADD2369A0}"/>
              </a:ext>
            </a:extLst>
          </p:cNvPr>
          <p:cNvSpPr txBox="1"/>
          <p:nvPr/>
        </p:nvSpPr>
        <p:spPr>
          <a:xfrm>
            <a:off x="5507726" y="4091262"/>
            <a:ext cx="238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With augmentation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7807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-534687" y="92874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F1 scores for Basketball with Data augmentation and Batch Normalization.</a:t>
            </a:r>
            <a:br>
              <a:rPr lang="en-US" dirty="0">
                <a:solidFill>
                  <a:schemeClr val="tx1"/>
                </a:solidFill>
              </a:rPr>
            </a:br>
            <a:endParaRPr dirty="0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777FFD09-83D3-4165-8CB7-D4950DEA9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84" y="1703098"/>
            <a:ext cx="4624899" cy="23779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1C8414-BD80-4866-B174-8909BD2DC474}"/>
              </a:ext>
            </a:extLst>
          </p:cNvPr>
          <p:cNvSpPr txBox="1"/>
          <p:nvPr/>
        </p:nvSpPr>
        <p:spPr>
          <a:xfrm>
            <a:off x="970938" y="4082056"/>
            <a:ext cx="281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Without augmentation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D4E164-9807-4EA5-B8BF-D6C52903DBAB}"/>
              </a:ext>
            </a:extLst>
          </p:cNvPr>
          <p:cNvSpPr txBox="1"/>
          <p:nvPr/>
        </p:nvSpPr>
        <p:spPr>
          <a:xfrm>
            <a:off x="5682564" y="4098749"/>
            <a:ext cx="238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With augmentation</a:t>
            </a:r>
            <a:endParaRPr lang="en-IN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235C8190-4AE6-4B64-B78C-07D4C39A55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0" r="1692"/>
          <a:stretch/>
        </p:blipFill>
        <p:spPr>
          <a:xfrm>
            <a:off x="4229152" y="1745521"/>
            <a:ext cx="4824164" cy="237796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1C8414-BD80-4866-B174-8909BD2DC474}"/>
              </a:ext>
            </a:extLst>
          </p:cNvPr>
          <p:cNvSpPr txBox="1"/>
          <p:nvPr/>
        </p:nvSpPr>
        <p:spPr>
          <a:xfrm>
            <a:off x="834911" y="4336783"/>
            <a:ext cx="314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Without augmentation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D4E164-9807-4EA5-B8BF-D6C52903DBAB}"/>
              </a:ext>
            </a:extLst>
          </p:cNvPr>
          <p:cNvSpPr txBox="1"/>
          <p:nvPr/>
        </p:nvSpPr>
        <p:spPr>
          <a:xfrm>
            <a:off x="5635545" y="4287851"/>
            <a:ext cx="2241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With augmentation</a:t>
            </a:r>
            <a:endParaRPr lang="en-IN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2A55439-DAB9-41BB-A3B6-7C13711E2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732000"/>
              </p:ext>
            </p:extLst>
          </p:nvPr>
        </p:nvGraphicFramePr>
        <p:xfrm>
          <a:off x="346519" y="876991"/>
          <a:ext cx="3863320" cy="3410859"/>
        </p:xfrm>
        <a:graphic>
          <a:graphicData uri="http://schemas.openxmlformats.org/drawingml/2006/table">
            <a:tbl>
              <a:tblPr firstRow="1" bandRow="1">
                <a:tableStyleId>{9352F75C-0F21-4CBB-A966-90C8A92C34A4}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4146378781"/>
                    </a:ext>
                  </a:extLst>
                </a:gridCol>
                <a:gridCol w="641814">
                  <a:extLst>
                    <a:ext uri="{9D8B030D-6E8A-4147-A177-3AD203B41FA5}">
                      <a16:colId xmlns:a16="http://schemas.microsoft.com/office/drawing/2014/main" val="3263124493"/>
                    </a:ext>
                  </a:extLst>
                </a:gridCol>
                <a:gridCol w="632186">
                  <a:extLst>
                    <a:ext uri="{9D8B030D-6E8A-4147-A177-3AD203B41FA5}">
                      <a16:colId xmlns:a16="http://schemas.microsoft.com/office/drawing/2014/main" val="2896611486"/>
                    </a:ext>
                  </a:extLst>
                </a:gridCol>
                <a:gridCol w="604020">
                  <a:extLst>
                    <a:ext uri="{9D8B030D-6E8A-4147-A177-3AD203B41FA5}">
                      <a16:colId xmlns:a16="http://schemas.microsoft.com/office/drawing/2014/main" val="4096720749"/>
                    </a:ext>
                  </a:extLst>
                </a:gridCol>
                <a:gridCol w="673404">
                  <a:extLst>
                    <a:ext uri="{9D8B030D-6E8A-4147-A177-3AD203B41FA5}">
                      <a16:colId xmlns:a16="http://schemas.microsoft.com/office/drawing/2014/main" val="429822269"/>
                    </a:ext>
                  </a:extLst>
                </a:gridCol>
                <a:gridCol w="673404">
                  <a:extLst>
                    <a:ext uri="{9D8B030D-6E8A-4147-A177-3AD203B41FA5}">
                      <a16:colId xmlns:a16="http://schemas.microsoft.com/office/drawing/2014/main" val="2315232003"/>
                    </a:ext>
                  </a:extLst>
                </a:gridCol>
              </a:tblGrid>
              <a:tr h="30395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Subject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r>
                        <a:rPr lang="en-IN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ayup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r>
                        <a:rPr lang="en-IN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ribbling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IN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ebound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5050">
                        <a:alpha val="5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9824345"/>
                  </a:ext>
                </a:extLst>
              </a:tr>
              <a:tr h="303957">
                <a:tc>
                  <a:txBody>
                    <a:bodyPr/>
                    <a:lstStyle/>
                    <a:p>
                      <a:r>
                        <a:rPr lang="de-DE" sz="1000" dirty="0"/>
                        <a:t>S_0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0.749507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0.403101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0.897844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0.051282</a:t>
                      </a:r>
                    </a:p>
                  </a:txBody>
                  <a:tcPr marL="9525" marR="9525" marT="9525" marB="0" anchor="b">
                    <a:solidFill>
                      <a:srgbClr val="FF5050">
                        <a:alpha val="5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0.244604.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4112330"/>
                  </a:ext>
                </a:extLst>
              </a:tr>
              <a:tr h="303957">
                <a:tc>
                  <a:txBody>
                    <a:bodyPr/>
                    <a:lstStyle/>
                    <a:p>
                      <a:r>
                        <a:rPr lang="de-DE" sz="1000" dirty="0"/>
                        <a:t>S_1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0.619565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0.328205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0.913197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0.000000</a:t>
                      </a:r>
                    </a:p>
                  </a:txBody>
                  <a:tcPr marL="9525" marR="9525" marT="9525" marB="0" anchor="b">
                    <a:solidFill>
                      <a:srgbClr val="FF5050">
                        <a:alpha val="5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0.222222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9614932"/>
                  </a:ext>
                </a:extLst>
              </a:tr>
              <a:tr h="303957">
                <a:tc>
                  <a:txBody>
                    <a:bodyPr/>
                    <a:lstStyle/>
                    <a:p>
                      <a:r>
                        <a:rPr lang="de-DE" sz="1000" dirty="0"/>
                        <a:t>S_2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0.719057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0.325991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0.896958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0.145455</a:t>
                      </a:r>
                    </a:p>
                  </a:txBody>
                  <a:tcPr marL="9525" marR="9525" marT="9525" marB="0" anchor="b">
                    <a:solidFill>
                      <a:srgbClr val="FF5050">
                        <a:alpha val="5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0.267516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2221242"/>
                  </a:ext>
                </a:extLst>
              </a:tr>
              <a:tr h="244311">
                <a:tc>
                  <a:txBody>
                    <a:bodyPr/>
                    <a:lstStyle/>
                    <a:p>
                      <a:r>
                        <a:rPr lang="de-DE" sz="1000" dirty="0"/>
                        <a:t>S_3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0.551402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0.470588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0.889481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0.000000</a:t>
                      </a:r>
                    </a:p>
                  </a:txBody>
                  <a:tcPr marL="9525" marR="9525" marT="9525" marB="0" anchor="b">
                    <a:solidFill>
                      <a:srgbClr val="FF5050">
                        <a:alpha val="5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0.332155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4180565"/>
                  </a:ext>
                </a:extLst>
              </a:tr>
              <a:tr h="158697">
                <a:tc>
                  <a:txBody>
                    <a:bodyPr/>
                    <a:lstStyle/>
                    <a:p>
                      <a:r>
                        <a:rPr lang="de-DE" sz="1000" dirty="0"/>
                        <a:t>S_4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0.741507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0.270968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0.890602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0.000000</a:t>
                      </a:r>
                    </a:p>
                  </a:txBody>
                  <a:tcPr marL="9525" marR="9525" marT="9525" marB="0" anchor="b">
                    <a:solidFill>
                      <a:srgbClr val="FF5050">
                        <a:alpha val="5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0.191358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3294427"/>
                  </a:ext>
                </a:extLst>
              </a:tr>
              <a:tr h="156682">
                <a:tc>
                  <a:txBody>
                    <a:bodyPr/>
                    <a:lstStyle/>
                    <a:p>
                      <a:r>
                        <a:rPr lang="de-DE" sz="1000" dirty="0"/>
                        <a:t>S_5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0.519417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0.442105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0.876967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0.068966</a:t>
                      </a:r>
                    </a:p>
                  </a:txBody>
                  <a:tcPr marL="9525" marR="9525" marT="9525" marB="0" anchor="b">
                    <a:solidFill>
                      <a:srgbClr val="FF5050">
                        <a:alpha val="5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0.245989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0814293"/>
                  </a:ext>
                </a:extLst>
              </a:tr>
              <a:tr h="169781">
                <a:tc>
                  <a:txBody>
                    <a:bodyPr/>
                    <a:lstStyle/>
                    <a:p>
                      <a:r>
                        <a:rPr lang="de-DE" sz="1000" dirty="0"/>
                        <a:t>S_6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0.699809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0.224719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0.891892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0.043478</a:t>
                      </a:r>
                    </a:p>
                  </a:txBody>
                  <a:tcPr marL="9525" marR="9525" marT="9525" marB="0" anchor="b">
                    <a:solidFill>
                      <a:srgbClr val="FF5050">
                        <a:alpha val="5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0.302839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85173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de-DE" sz="1000" dirty="0"/>
                        <a:t>S_7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0.772894.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0.457831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0.882483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0.030769</a:t>
                      </a:r>
                    </a:p>
                  </a:txBody>
                  <a:tcPr marL="9525" marR="9525" marT="9525" marB="0" anchor="b">
                    <a:solidFill>
                      <a:srgbClr val="FF5050">
                        <a:alpha val="5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0.213836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1914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/>
                        <a:t>S_8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0.570552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0.239521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0.849091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0.000000</a:t>
                      </a:r>
                    </a:p>
                  </a:txBody>
                  <a:tcPr marL="9525" marR="9525" marT="9525" marB="0" anchor="b">
                    <a:solidFill>
                      <a:srgbClr val="FF5050">
                        <a:alpha val="5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0.266212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6231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/>
                        <a:t>S_9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0.830769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0.329670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0.917347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0.000000</a:t>
                      </a:r>
                    </a:p>
                  </a:txBody>
                  <a:tcPr marL="9525" marR="9525" marT="9525" marB="0" anchor="b">
                    <a:solidFill>
                      <a:srgbClr val="FF5050">
                        <a:alpha val="5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0.358209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7710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/>
                        <a:t>S_10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0.587912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0.293706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0.887931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0.000000</a:t>
                      </a:r>
                    </a:p>
                  </a:txBody>
                  <a:tcPr marL="9525" marR="9525" marT="9525" marB="0" anchor="b">
                    <a:solidFill>
                      <a:srgbClr val="FF5050">
                        <a:alpha val="5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0.228571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2998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/>
                        <a:t>S_11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0.646967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0.371041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0.872968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0.027397</a:t>
                      </a:r>
                    </a:p>
                  </a:txBody>
                  <a:tcPr marL="9525" marR="9525" marT="9525" marB="0" anchor="b">
                    <a:solidFill>
                      <a:srgbClr val="FF5050">
                        <a:alpha val="5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0.226562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7530990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4C48918E-FEF1-4EF8-A0E8-D767EA0A5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167718"/>
              </p:ext>
            </p:extLst>
          </p:nvPr>
        </p:nvGraphicFramePr>
        <p:xfrm>
          <a:off x="4715583" y="876992"/>
          <a:ext cx="4081898" cy="3410859"/>
        </p:xfrm>
        <a:graphic>
          <a:graphicData uri="http://schemas.openxmlformats.org/drawingml/2006/table">
            <a:tbl>
              <a:tblPr firstRow="1" bandRow="1">
                <a:tableStyleId>{9352F75C-0F21-4CBB-A966-90C8A92C34A4}</a:tableStyleId>
              </a:tblPr>
              <a:tblGrid>
                <a:gridCol w="693119">
                  <a:extLst>
                    <a:ext uri="{9D8B030D-6E8A-4147-A177-3AD203B41FA5}">
                      <a16:colId xmlns:a16="http://schemas.microsoft.com/office/drawing/2014/main" val="4146378781"/>
                    </a:ext>
                  </a:extLst>
                </a:gridCol>
                <a:gridCol w="696725">
                  <a:extLst>
                    <a:ext uri="{9D8B030D-6E8A-4147-A177-3AD203B41FA5}">
                      <a16:colId xmlns:a16="http://schemas.microsoft.com/office/drawing/2014/main" val="3263124493"/>
                    </a:ext>
                  </a:extLst>
                </a:gridCol>
                <a:gridCol w="686273">
                  <a:extLst>
                    <a:ext uri="{9D8B030D-6E8A-4147-A177-3AD203B41FA5}">
                      <a16:colId xmlns:a16="http://schemas.microsoft.com/office/drawing/2014/main" val="2896611486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4096720749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429822269"/>
                    </a:ext>
                  </a:extLst>
                </a:gridCol>
                <a:gridCol w="731018">
                  <a:extLst>
                    <a:ext uri="{9D8B030D-6E8A-4147-A177-3AD203B41FA5}">
                      <a16:colId xmlns:a16="http://schemas.microsoft.com/office/drawing/2014/main" val="2315232003"/>
                    </a:ext>
                  </a:extLst>
                </a:gridCol>
              </a:tblGrid>
              <a:tr h="30395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Subject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r>
                        <a:rPr lang="en-IN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ayup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r>
                        <a:rPr lang="en-IN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ribbling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IN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ebound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8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9824345"/>
                  </a:ext>
                </a:extLst>
              </a:tr>
              <a:tr h="303957">
                <a:tc>
                  <a:txBody>
                    <a:bodyPr/>
                    <a:lstStyle/>
                    <a:p>
                      <a:r>
                        <a:rPr lang="de-DE" sz="1000" dirty="0"/>
                        <a:t>S_0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0.716469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0.280374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0.900452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0.285714</a:t>
                      </a:r>
                    </a:p>
                  </a:txBody>
                  <a:tcPr marL="9525" marR="9525" marT="9525" marB="0" anchor="b">
                    <a:solidFill>
                      <a:srgbClr val="FF989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4112330"/>
                  </a:ext>
                </a:extLst>
              </a:tr>
              <a:tr h="303957">
                <a:tc>
                  <a:txBody>
                    <a:bodyPr/>
                    <a:lstStyle/>
                    <a:p>
                      <a:r>
                        <a:rPr lang="de-DE" sz="1000" dirty="0"/>
                        <a:t>S_1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0.654545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0.290698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0.911775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0.207407</a:t>
                      </a:r>
                    </a:p>
                  </a:txBody>
                  <a:tcPr marL="9525" marR="9525" marT="9525" marB="0" anchor="b">
                    <a:solidFill>
                      <a:srgbClr val="FF989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0.280543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9614932"/>
                  </a:ext>
                </a:extLst>
              </a:tr>
              <a:tr h="303957">
                <a:tc>
                  <a:txBody>
                    <a:bodyPr/>
                    <a:lstStyle/>
                    <a:p>
                      <a:r>
                        <a:rPr lang="de-DE" sz="1000" dirty="0"/>
                        <a:t>S_2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0.685714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0.406015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0.897184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0.414894</a:t>
                      </a:r>
                    </a:p>
                  </a:txBody>
                  <a:tcPr marL="9525" marR="9525" marT="9525" marB="0" anchor="b">
                    <a:solidFill>
                      <a:srgbClr val="FF989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0.262626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2221242"/>
                  </a:ext>
                </a:extLst>
              </a:tr>
              <a:tr h="244311">
                <a:tc>
                  <a:txBody>
                    <a:bodyPr/>
                    <a:lstStyle/>
                    <a:p>
                      <a:r>
                        <a:rPr lang="de-DE" sz="1000" dirty="0"/>
                        <a:t>S_3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0.435000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0.437878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0.883690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0.261538</a:t>
                      </a:r>
                    </a:p>
                  </a:txBody>
                  <a:tcPr marL="9525" marR="9525" marT="9525" marB="0" anchor="b">
                    <a:solidFill>
                      <a:srgbClr val="FF989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0.388489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4180565"/>
                  </a:ext>
                </a:extLst>
              </a:tr>
              <a:tr h="158697">
                <a:tc>
                  <a:txBody>
                    <a:bodyPr/>
                    <a:lstStyle/>
                    <a:p>
                      <a:r>
                        <a:rPr lang="de-DE" sz="1000" dirty="0"/>
                        <a:t>S_4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0.714487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0.229730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0.884831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0.160000</a:t>
                      </a:r>
                    </a:p>
                  </a:txBody>
                  <a:tcPr marL="9525" marR="9525" marT="9525" marB="0" anchor="b">
                    <a:solidFill>
                      <a:srgbClr val="FF989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0.146789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3294427"/>
                  </a:ext>
                </a:extLst>
              </a:tr>
              <a:tr h="156682">
                <a:tc>
                  <a:txBody>
                    <a:bodyPr/>
                    <a:lstStyle/>
                    <a:p>
                      <a:r>
                        <a:rPr lang="de-DE" sz="1000" dirty="0"/>
                        <a:t>S_5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0.524390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0.443350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0.877944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0.132075</a:t>
                      </a:r>
                    </a:p>
                  </a:txBody>
                  <a:tcPr marL="9525" marR="9525" marT="9525" marB="0" anchor="b">
                    <a:solidFill>
                      <a:srgbClr val="FF989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0.232558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0814293"/>
                  </a:ext>
                </a:extLst>
              </a:tr>
              <a:tr h="169781">
                <a:tc>
                  <a:txBody>
                    <a:bodyPr/>
                    <a:lstStyle/>
                    <a:p>
                      <a:r>
                        <a:rPr lang="de-DE" sz="1000" dirty="0"/>
                        <a:t>S_6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0.714012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0.262911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0.891188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0.103448</a:t>
                      </a:r>
                    </a:p>
                  </a:txBody>
                  <a:tcPr marL="9525" marR="9525" marT="9525" marB="0" anchor="b">
                    <a:solidFill>
                      <a:srgbClr val="FF989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0.331361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85173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de-DE" sz="1000" dirty="0"/>
                        <a:t>S_7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0.754221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0.462006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0.881281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0.318182</a:t>
                      </a:r>
                    </a:p>
                  </a:txBody>
                  <a:tcPr marL="9525" marR="9525" marT="9525" marB="0" anchor="b">
                    <a:solidFill>
                      <a:srgbClr val="FF989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0.256250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1914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/>
                        <a:t>S_8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0.508961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0.223684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0.845070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0.328125</a:t>
                      </a:r>
                    </a:p>
                  </a:txBody>
                  <a:tcPr marL="9525" marR="9525" marT="9525" marB="0" anchor="b">
                    <a:solidFill>
                      <a:srgbClr val="FF989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0.229730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6231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/>
                        <a:t>S_9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0.738916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0.327434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0.917929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0.132353</a:t>
                      </a:r>
                    </a:p>
                  </a:txBody>
                  <a:tcPr marL="9525" marR="9525" marT="9525" marB="0" anchor="b">
                    <a:solidFill>
                      <a:srgbClr val="FF989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0.294416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7710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/>
                        <a:t>S_10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0.559194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0.339623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0.890562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0. 327586</a:t>
                      </a:r>
                    </a:p>
                  </a:txBody>
                  <a:tcPr marL="9525" marR="9525" marT="9525" marB="0" anchor="b">
                    <a:solidFill>
                      <a:srgbClr val="FF989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0.201923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2998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/>
                        <a:t>S_11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0.635220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0.334928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0.864848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0.148571</a:t>
                      </a:r>
                    </a:p>
                  </a:txBody>
                  <a:tcPr marL="9525" marR="9525" marT="9525" marB="0" anchor="b">
                    <a:solidFill>
                      <a:srgbClr val="FF989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0.178404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7530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45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BCCEA-93A6-4E56-88AE-2ED0288C3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0080" y="732527"/>
            <a:ext cx="8520600" cy="572700"/>
          </a:xfrm>
        </p:spPr>
        <p:txBody>
          <a:bodyPr>
            <a:normAutofit/>
          </a:bodyPr>
          <a:lstStyle/>
          <a:p>
            <a:r>
              <a:rPr lang="de-DE" sz="1800" dirty="0"/>
              <a:t>F1 per Class for locomotion dataset with and Batch Normalisation</a:t>
            </a:r>
            <a:endParaRPr lang="en-IN" sz="1800" dirty="0"/>
          </a:p>
        </p:txBody>
      </p:sp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78AAD36A-6DD3-411F-B7E1-B625D4336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439" y="1167521"/>
            <a:ext cx="6607815" cy="330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167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BCCEA-93A6-4E56-88AE-2ED0288C3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42295" y="709857"/>
            <a:ext cx="8520600" cy="572700"/>
          </a:xfrm>
        </p:spPr>
        <p:txBody>
          <a:bodyPr>
            <a:normAutofit/>
          </a:bodyPr>
          <a:lstStyle/>
          <a:p>
            <a:r>
              <a:rPr lang="de-DE" sz="1800" dirty="0"/>
              <a:t>F1 for locomotion dataset with Batch Normalisation</a:t>
            </a:r>
            <a:endParaRPr lang="en-IN" sz="1800" dirty="0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54741876-4241-4B78-8E9B-54D76DA1F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633522"/>
              </p:ext>
            </p:extLst>
          </p:nvPr>
        </p:nvGraphicFramePr>
        <p:xfrm>
          <a:off x="2756757" y="1125997"/>
          <a:ext cx="3334206" cy="3380433"/>
        </p:xfrm>
        <a:graphic>
          <a:graphicData uri="http://schemas.openxmlformats.org/drawingml/2006/table">
            <a:tbl>
              <a:tblPr firstRow="1" bandRow="1">
                <a:tableStyleId>{9352F75C-0F21-4CBB-A966-90C8A92C34A4}</a:tableStyleId>
              </a:tblPr>
              <a:tblGrid>
                <a:gridCol w="775939">
                  <a:extLst>
                    <a:ext uri="{9D8B030D-6E8A-4147-A177-3AD203B41FA5}">
                      <a16:colId xmlns:a16="http://schemas.microsoft.com/office/drawing/2014/main" val="4146378781"/>
                    </a:ext>
                  </a:extLst>
                </a:gridCol>
                <a:gridCol w="611796">
                  <a:extLst>
                    <a:ext uri="{9D8B030D-6E8A-4147-A177-3AD203B41FA5}">
                      <a16:colId xmlns:a16="http://schemas.microsoft.com/office/drawing/2014/main" val="3263124493"/>
                    </a:ext>
                  </a:extLst>
                </a:gridCol>
                <a:gridCol w="644388">
                  <a:extLst>
                    <a:ext uri="{9D8B030D-6E8A-4147-A177-3AD203B41FA5}">
                      <a16:colId xmlns:a16="http://schemas.microsoft.com/office/drawing/2014/main" val="2896611486"/>
                    </a:ext>
                  </a:extLst>
                </a:gridCol>
                <a:gridCol w="615679">
                  <a:extLst>
                    <a:ext uri="{9D8B030D-6E8A-4147-A177-3AD203B41FA5}">
                      <a16:colId xmlns:a16="http://schemas.microsoft.com/office/drawing/2014/main" val="4096720749"/>
                    </a:ext>
                  </a:extLst>
                </a:gridCol>
                <a:gridCol w="686404">
                  <a:extLst>
                    <a:ext uri="{9D8B030D-6E8A-4147-A177-3AD203B41FA5}">
                      <a16:colId xmlns:a16="http://schemas.microsoft.com/office/drawing/2014/main" val="429822269"/>
                    </a:ext>
                  </a:extLst>
                </a:gridCol>
              </a:tblGrid>
              <a:tr h="245865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Subject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running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sitting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walking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9824345"/>
                  </a:ext>
                </a:extLst>
              </a:tr>
              <a:tr h="245865">
                <a:tc>
                  <a:txBody>
                    <a:bodyPr/>
                    <a:lstStyle/>
                    <a:p>
                      <a:r>
                        <a:rPr lang="de-DE" sz="1000" dirty="0"/>
                        <a:t>S_0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0.721035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0.998698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0.637985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0.848610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4112330"/>
                  </a:ext>
                </a:extLst>
              </a:tr>
              <a:tr h="245865">
                <a:tc>
                  <a:txBody>
                    <a:bodyPr/>
                    <a:lstStyle/>
                    <a:p>
                      <a:r>
                        <a:rPr lang="de-DE" sz="1000" dirty="0"/>
                        <a:t>S_1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0.723779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0.998501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0.740458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0.781946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9614932"/>
                  </a:ext>
                </a:extLst>
              </a:tr>
              <a:tr h="245865">
                <a:tc>
                  <a:txBody>
                    <a:bodyPr/>
                    <a:lstStyle/>
                    <a:p>
                      <a:r>
                        <a:rPr lang="de-DE" sz="1000" dirty="0"/>
                        <a:t>S_2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0.763528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0.999127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0.757969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0.736441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2221242"/>
                  </a:ext>
                </a:extLst>
              </a:tr>
              <a:tr h="307261">
                <a:tc>
                  <a:txBody>
                    <a:bodyPr/>
                    <a:lstStyle/>
                    <a:p>
                      <a:r>
                        <a:rPr lang="de-DE" sz="1000" dirty="0"/>
                        <a:t>S_3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0.645051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1.000000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0.698690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0.878768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4180565"/>
                  </a:ext>
                </a:extLst>
              </a:tr>
              <a:tr h="245865">
                <a:tc>
                  <a:txBody>
                    <a:bodyPr/>
                    <a:lstStyle/>
                    <a:p>
                      <a:r>
                        <a:rPr lang="de-DE" sz="1000" dirty="0"/>
                        <a:t>S_4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0.774125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0.998628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0.804408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0.823139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3294427"/>
                  </a:ext>
                </a:extLst>
              </a:tr>
              <a:tr h="307261">
                <a:tc>
                  <a:txBody>
                    <a:bodyPr/>
                    <a:lstStyle/>
                    <a:p>
                      <a:r>
                        <a:rPr lang="de-DE" sz="1000" dirty="0"/>
                        <a:t>S_5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0.682315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0.999309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0.796920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0.891029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0814293"/>
                  </a:ext>
                </a:extLst>
              </a:tr>
              <a:tr h="307261">
                <a:tc>
                  <a:txBody>
                    <a:bodyPr/>
                    <a:lstStyle/>
                    <a:p>
                      <a:r>
                        <a:rPr lang="de-DE" sz="1000" dirty="0"/>
                        <a:t>S_6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0.746673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1.000000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0.323232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0.810403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8517311"/>
                  </a:ext>
                </a:extLst>
              </a:tr>
              <a:tr h="245865">
                <a:tc>
                  <a:txBody>
                    <a:bodyPr/>
                    <a:lstStyle/>
                    <a:p>
                      <a:r>
                        <a:rPr lang="de-DE" sz="1000" dirty="0"/>
                        <a:t>S_7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0.671776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0.998271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0.809947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0.818830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1914181"/>
                  </a:ext>
                </a:extLst>
              </a:tr>
              <a:tr h="245865">
                <a:tc>
                  <a:txBody>
                    <a:bodyPr/>
                    <a:lstStyle/>
                    <a:p>
                      <a:r>
                        <a:rPr lang="de-DE" sz="1000" dirty="0"/>
                        <a:t>S_8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0.785237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0.998492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0.604101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0.715242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6231433"/>
                  </a:ext>
                </a:extLst>
              </a:tr>
              <a:tr h="245865">
                <a:tc>
                  <a:txBody>
                    <a:bodyPr/>
                    <a:lstStyle/>
                    <a:p>
                      <a:r>
                        <a:rPr lang="de-DE" sz="1000" dirty="0"/>
                        <a:t>S_9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0.838289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0.998395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0.725471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0.777799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7710719"/>
                  </a:ext>
                </a:extLst>
              </a:tr>
              <a:tr h="245865">
                <a:tc>
                  <a:txBody>
                    <a:bodyPr/>
                    <a:lstStyle/>
                    <a:p>
                      <a:r>
                        <a:rPr lang="de-DE" sz="1000" dirty="0"/>
                        <a:t>S_10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0.776681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0.999459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0.721221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0.772181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2998940"/>
                  </a:ext>
                </a:extLst>
              </a:tr>
              <a:tr h="245865">
                <a:tc>
                  <a:txBody>
                    <a:bodyPr/>
                    <a:lstStyle/>
                    <a:p>
                      <a:r>
                        <a:rPr lang="de-DE" sz="1000" dirty="0"/>
                        <a:t>S_11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0.792078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0.998425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0.843945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0.822763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7530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14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440E-2E04-451B-8E98-607192EF2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843055"/>
            <a:ext cx="8520600" cy="572700"/>
          </a:xfrm>
        </p:spPr>
        <p:txBody>
          <a:bodyPr>
            <a:normAutofit/>
          </a:bodyPr>
          <a:lstStyle/>
          <a:p>
            <a:pPr algn="ctr"/>
            <a:r>
              <a:rPr lang="de-DE" sz="1800" dirty="0"/>
              <a:t>F1 Score at each epoch</a:t>
            </a:r>
            <a:endParaRPr lang="en-IN" sz="1800" dirty="0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43AF62F6-9591-4262-B090-7EC8F31B3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1533101"/>
            <a:ext cx="4476750" cy="2673350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70D380A9-B586-4B18-92F8-625BFEEC9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33101"/>
            <a:ext cx="4376368" cy="25225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C09CE3-CBC7-4CA7-A33C-9866BF64B34D}"/>
              </a:ext>
            </a:extLst>
          </p:cNvPr>
          <p:cNvSpPr txBox="1"/>
          <p:nvPr/>
        </p:nvSpPr>
        <p:spPr>
          <a:xfrm>
            <a:off x="1283226" y="4206451"/>
            <a:ext cx="270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Basketball Dataset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3A39FE-05F5-44EF-A6FC-5A2A2B0C27F5}"/>
              </a:ext>
            </a:extLst>
          </p:cNvPr>
          <p:cNvSpPr txBox="1"/>
          <p:nvPr/>
        </p:nvSpPr>
        <p:spPr>
          <a:xfrm>
            <a:off x="5730637" y="4237228"/>
            <a:ext cx="243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Locomotion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8399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205902" y="0"/>
            <a:ext cx="8520600" cy="623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Hyper parameter changes and results</a:t>
            </a:r>
            <a:endParaRPr dirty="0"/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dirty="0"/>
              <a:t>Basketball training</a:t>
            </a:r>
            <a:endParaRPr dirty="0"/>
          </a:p>
        </p:txBody>
      </p:sp>
      <p:graphicFrame>
        <p:nvGraphicFramePr>
          <p:cNvPr id="148" name="Google Shape;148;p23"/>
          <p:cNvGraphicFramePr/>
          <p:nvPr/>
        </p:nvGraphicFramePr>
        <p:xfrm>
          <a:off x="393125" y="1650625"/>
          <a:ext cx="6372225" cy="25184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case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HidLayers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BatchSize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LearnRate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SlWindow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ovLapSize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DropOut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kernel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128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0.0001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Unchanged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128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0.00001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Unchanged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worse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128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0.0001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Unchanged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worse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128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0.0001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Unchanged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better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0.0001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Unchanged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worse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256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0.0001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Unchanged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better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256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0.0001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Unchanged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worse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256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0.0001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Unchanged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worse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256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0.0001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Unchanged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worse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256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0.0001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Unchanged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better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FF"/>
                          </a:solidFill>
                        </a:rPr>
                        <a:t>11</a:t>
                      </a:r>
                      <a:endParaRPr sz="1000" b="1">
                        <a:solidFill>
                          <a:srgbClr val="0000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FF"/>
                          </a:solidFill>
                        </a:rPr>
                        <a:t>256</a:t>
                      </a:r>
                      <a:endParaRPr sz="1000" b="1">
                        <a:solidFill>
                          <a:srgbClr val="0000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FF"/>
                          </a:solidFill>
                        </a:rPr>
                        <a:t>50</a:t>
                      </a:r>
                      <a:endParaRPr sz="1000" b="1">
                        <a:solidFill>
                          <a:srgbClr val="0000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FF"/>
                          </a:solidFill>
                        </a:rPr>
                        <a:t>0.0001</a:t>
                      </a:r>
                      <a:endParaRPr sz="1000" b="1">
                        <a:solidFill>
                          <a:srgbClr val="0000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FF"/>
                          </a:solidFill>
                        </a:rPr>
                        <a:t>80</a:t>
                      </a:r>
                      <a:endParaRPr sz="1000" b="1">
                        <a:solidFill>
                          <a:srgbClr val="0000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FF"/>
                          </a:solidFill>
                        </a:rPr>
                        <a:t>Unchanged</a:t>
                      </a:r>
                      <a:endParaRPr sz="1000" b="1">
                        <a:solidFill>
                          <a:srgbClr val="0000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FF"/>
                          </a:solidFill>
                        </a:rPr>
                        <a:t>0.5</a:t>
                      </a:r>
                      <a:endParaRPr sz="1000" b="1">
                        <a:solidFill>
                          <a:srgbClr val="0000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FF"/>
                          </a:solidFill>
                        </a:rPr>
                        <a:t>20</a:t>
                      </a:r>
                      <a:endParaRPr sz="1000" b="1">
                        <a:solidFill>
                          <a:srgbClr val="0000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4285F4"/>
                          </a:solidFill>
                        </a:rPr>
                        <a:t>the best</a:t>
                      </a:r>
                      <a:endParaRPr sz="1000" b="1">
                        <a:solidFill>
                          <a:srgbClr val="4285F4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7D2F8-517A-4257-BCC7-8608E15E6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88" y="1911088"/>
            <a:ext cx="8520600" cy="572700"/>
          </a:xfrm>
        </p:spPr>
        <p:txBody>
          <a:bodyPr>
            <a:noAutofit/>
          </a:bodyPr>
          <a:lstStyle/>
          <a:p>
            <a:pPr algn="ctr"/>
            <a:r>
              <a:rPr lang="de-DE" sz="5400" dirty="0"/>
              <a:t>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63611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BA697-B65A-431A-902F-83E3A1786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72" y="67174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de-DE" dirty="0"/>
              <a:t>References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07ECB-A01A-4A66-93EE-12B54525A6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[1] Marius Bock, Alexander Hölzemann, Michael Moeller, and Kristof Van Laerhoven. Improving deep learning for HAR with shallow </a:t>
            </a:r>
            <a:r>
              <a:rPr lang="en-IN" dirty="0" err="1"/>
              <a:t>lstms</a:t>
            </a:r>
            <a:r>
              <a:rPr lang="en-IN" dirty="0"/>
              <a:t>. </a:t>
            </a:r>
            <a:r>
              <a:rPr lang="en-IN" dirty="0" err="1"/>
              <a:t>CoRR</a:t>
            </a:r>
            <a:r>
              <a:rPr lang="en-IN" dirty="0"/>
              <a:t>, abs/2108.00702, 2021</a:t>
            </a:r>
          </a:p>
          <a:p>
            <a:endParaRPr lang="en-IN" dirty="0"/>
          </a:p>
          <a:p>
            <a:r>
              <a:rPr lang="en-IN" dirty="0"/>
              <a:t>[2] Andreas Bulling, Ulf </a:t>
            </a:r>
            <a:r>
              <a:rPr lang="en-IN" dirty="0" err="1"/>
              <a:t>Blanke</a:t>
            </a:r>
            <a:r>
              <a:rPr lang="en-IN" dirty="0"/>
              <a:t>, and </a:t>
            </a:r>
            <a:r>
              <a:rPr lang="en-IN" dirty="0" err="1"/>
              <a:t>Bernt</a:t>
            </a:r>
            <a:r>
              <a:rPr lang="en-IN" dirty="0"/>
              <a:t> Schiele. A tutorial on human activity recognition using body-worn inertial sensors. ACM Computing Surveys, 46, 01 2013.</a:t>
            </a:r>
          </a:p>
          <a:p>
            <a:endParaRPr lang="en-IN" dirty="0"/>
          </a:p>
          <a:p>
            <a:r>
              <a:rPr lang="en-IN" dirty="0"/>
              <a:t>[3] Francisco Javier </a:t>
            </a:r>
            <a:r>
              <a:rPr lang="en-IN" dirty="0" err="1"/>
              <a:t>Ordóñez</a:t>
            </a:r>
            <a:r>
              <a:rPr lang="en-IN" dirty="0"/>
              <a:t> and Daniel </a:t>
            </a:r>
            <a:r>
              <a:rPr lang="en-IN" dirty="0" err="1"/>
              <a:t>Roggen</a:t>
            </a:r>
            <a:r>
              <a:rPr lang="en-IN" dirty="0"/>
              <a:t>. Deep convolutional and </a:t>
            </a:r>
            <a:r>
              <a:rPr lang="en-IN" dirty="0" err="1"/>
              <a:t>lstm</a:t>
            </a:r>
            <a:r>
              <a:rPr lang="en-IN" dirty="0"/>
              <a:t> recurrent neural networks for multimodal wearable activity recognition. Sensors, 16(1), 2016.</a:t>
            </a:r>
          </a:p>
          <a:p>
            <a:endParaRPr lang="en-IN" dirty="0"/>
          </a:p>
          <a:p>
            <a:r>
              <a:rPr lang="en-IN" dirty="0"/>
              <a:t>[4] </a:t>
            </a:r>
            <a:r>
              <a:rPr lang="en-IN" dirty="0" err="1"/>
              <a:t>Qingsong</a:t>
            </a:r>
            <a:r>
              <a:rPr lang="en-IN" dirty="0"/>
              <a:t> Wen, Liang Sun, Fan Yang, </a:t>
            </a:r>
            <a:r>
              <a:rPr lang="en-IN" dirty="0" err="1"/>
              <a:t>Xiaomin</a:t>
            </a:r>
            <a:r>
              <a:rPr lang="en-IN" dirty="0"/>
              <a:t> Song, </a:t>
            </a:r>
            <a:r>
              <a:rPr lang="en-IN" dirty="0" err="1"/>
              <a:t>Jingkun</a:t>
            </a:r>
            <a:r>
              <a:rPr lang="en-IN" dirty="0"/>
              <a:t> Gao, </a:t>
            </a:r>
            <a:r>
              <a:rPr lang="en-IN" dirty="0" err="1"/>
              <a:t>Xue</a:t>
            </a:r>
            <a:r>
              <a:rPr lang="en-IN" dirty="0"/>
              <a:t> Wang, and Huan Xu. Time series data augmentation for deep learning: A survey. </a:t>
            </a:r>
            <a:r>
              <a:rPr lang="en-IN" dirty="0" err="1"/>
              <a:t>arXiv</a:t>
            </a:r>
            <a:r>
              <a:rPr lang="en-IN" dirty="0"/>
              <a:t> preprint arXiv:2002.12478,2020.</a:t>
            </a:r>
          </a:p>
        </p:txBody>
      </p:sp>
    </p:spTree>
    <p:extLst>
      <p:ext uri="{BB962C8B-B14F-4D97-AF65-F5344CB8AC3E}">
        <p14:creationId xmlns:p14="http://schemas.microsoft.com/office/powerpoint/2010/main" val="3478871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311700" y="619775"/>
            <a:ext cx="8520600" cy="623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311700" y="12431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92500"/>
          </a:bodyPr>
          <a:lstStyle/>
          <a:p>
            <a:pPr marL="457200" lvl="0" indent="-342900" algn="l" rtl="0">
              <a:spcBef>
                <a:spcPts val="140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Human activity recognition with input data from wearable sensors. </a:t>
            </a:r>
            <a:endParaRPr dirty="0"/>
          </a:p>
          <a:p>
            <a:pPr marL="457200" lvl="0" indent="-342900" algn="l" rtl="0">
              <a:spcBef>
                <a:spcPts val="140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Data from sensors collected, preprocessed and used for training. </a:t>
            </a:r>
            <a:endParaRPr dirty="0"/>
          </a:p>
          <a:p>
            <a:pPr marL="457200" lvl="0" indent="-342900" algn="l" rtl="0">
              <a:spcBef>
                <a:spcPts val="140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12 subjects are used to train the data and one subject is used to cross validate the trained model. </a:t>
            </a:r>
            <a:endParaRPr dirty="0"/>
          </a:p>
          <a:p>
            <a:pPr marL="457200" lvl="0" indent="-342900" algn="l" rtl="0">
              <a:spcBef>
                <a:spcPts val="140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Model is trained using Deep Convolutional LSTM</a:t>
            </a:r>
            <a:endParaRPr dirty="0"/>
          </a:p>
          <a:p>
            <a:pPr marL="457200" lvl="0" indent="-342900" algn="l" rtl="0">
              <a:spcBef>
                <a:spcPts val="140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Validation and Hyperparameter Tuning is implemented to fine tune the network</a:t>
            </a:r>
            <a:endParaRPr dirty="0"/>
          </a:p>
          <a:p>
            <a:pPr marL="45720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6912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371628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Temporal dependencies are mitigated better using feedback network models like LSTM and RNN.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Issues with HAR 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Class imbalance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Class similarity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Not all data is relevant for Human Activity recognition.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0" y="7468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Aim: Classify a subject’s activity into the following classes</a:t>
            </a:r>
            <a:endParaRPr sz="2400" dirty="0"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91" y="1352544"/>
            <a:ext cx="4156785" cy="332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5726" y="1260267"/>
            <a:ext cx="4066741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9740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 better classification, cross validation and to overcome the challenges, following techniques have been used in this project. 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Min-Max scaling during Pre processing.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Sliding windows.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LSTM model.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Data augmentation and batch normalisation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Leave one Subject out Cross Validation.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23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Network architecture</a:t>
            </a:r>
            <a:endParaRPr dirty="0"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941" y="788815"/>
            <a:ext cx="6815776" cy="38338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5912B9-5618-4025-808A-85BAE5A1D9D9}"/>
              </a:ext>
            </a:extLst>
          </p:cNvPr>
          <p:cNvSpPr txBox="1"/>
          <p:nvPr/>
        </p:nvSpPr>
        <p:spPr>
          <a:xfrm>
            <a:off x="851143" y="3582946"/>
            <a:ext cx="1277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Sensor data</a:t>
            </a:r>
            <a:endParaRPr lang="en-IN"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B26B3-5127-4796-9759-1A61C559A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21854" y="62200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Leave one Subject out Cross Validation</a:t>
            </a:r>
            <a:br>
              <a:rPr lang="en-US" dirty="0"/>
            </a:br>
            <a:endParaRPr lang="en-IN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0771AEE-E381-434A-B3A7-7FEC2FA3C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768344"/>
            <a:ext cx="3519712" cy="268717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300" dirty="0">
                <a:solidFill>
                  <a:schemeClr val="tx1"/>
                </a:solidFill>
                <a:latin typeface="+mn-lt"/>
                <a:ea typeface="Gill Sans"/>
                <a:cs typeface="Gill Sans"/>
                <a:sym typeface="Gill Sans"/>
              </a:rPr>
              <a:t>Leave-One-Subject-Out can be described as k-fold Cross-Validation where a fold represents all data of one subject and thus k is equal to the number of subjects in the data. The validation loop is then k training cycles where each time a new subject becomes the validation dataset and all other subjects become the training set.</a:t>
            </a:r>
          </a:p>
          <a:p>
            <a:pPr marL="114300" indent="0">
              <a:buNone/>
            </a:pPr>
            <a:endParaRPr lang="en-IN" dirty="0"/>
          </a:p>
        </p:txBody>
      </p:sp>
      <p:pic>
        <p:nvPicPr>
          <p:cNvPr id="4" name="Google Shape;503;p43">
            <a:extLst>
              <a:ext uri="{FF2B5EF4-FFF2-40B4-BE49-F238E27FC236}">
                <a16:creationId xmlns:a16="http://schemas.microsoft.com/office/drawing/2014/main" id="{D0D44842-60B1-4162-ACB6-36D0EF22ADE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59304" y="1080544"/>
            <a:ext cx="4087692" cy="322401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91374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6624" y="1184523"/>
            <a:ext cx="4452276" cy="3057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340CE6BE-84B4-419B-997C-EFF138885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35" y="1143323"/>
            <a:ext cx="4572260" cy="3140055"/>
          </a:xfrm>
          <a:prstGeom prst="rect">
            <a:avLst/>
          </a:prstGeom>
        </p:spPr>
      </p:pic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-1114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CROSS VALIDATION RESULTS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DEF425-FDE6-4747-AA1B-452D01BB56AD}"/>
              </a:ext>
            </a:extLst>
          </p:cNvPr>
          <p:cNvSpPr txBox="1"/>
          <p:nvPr/>
        </p:nvSpPr>
        <p:spPr>
          <a:xfrm>
            <a:off x="1637691" y="4213104"/>
            <a:ext cx="258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Basketball dataset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742D57-03DE-4D7F-8695-C84651035F07}"/>
              </a:ext>
            </a:extLst>
          </p:cNvPr>
          <p:cNvSpPr txBox="1"/>
          <p:nvPr/>
        </p:nvSpPr>
        <p:spPr>
          <a:xfrm>
            <a:off x="6073925" y="4235774"/>
            <a:ext cx="268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Locomotion dataset</a:t>
            </a:r>
            <a:endParaRPr lang="en-IN" dirty="0"/>
          </a:p>
        </p:txBody>
      </p:sp>
      <p:sp>
        <p:nvSpPr>
          <p:cNvPr id="7" name="Google Shape;117;p23">
            <a:extLst>
              <a:ext uri="{FF2B5EF4-FFF2-40B4-BE49-F238E27FC236}">
                <a16:creationId xmlns:a16="http://schemas.microsoft.com/office/drawing/2014/main" id="{4D559AD3-AB68-418D-99E2-5D050C169B15}"/>
              </a:ext>
            </a:extLst>
          </p:cNvPr>
          <p:cNvSpPr txBox="1">
            <a:spLocks/>
          </p:cNvSpPr>
          <p:nvPr/>
        </p:nvSpPr>
        <p:spPr>
          <a:xfrm>
            <a:off x="311700" y="831837"/>
            <a:ext cx="8520600" cy="359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400" dirty="0"/>
              <a:t>Comparison Single layer vs double layer LSTM.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9419F53-8493-410C-B926-0AE7DE0EF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090157"/>
              </p:ext>
            </p:extLst>
          </p:nvPr>
        </p:nvGraphicFramePr>
        <p:xfrm>
          <a:off x="5207890" y="1246533"/>
          <a:ext cx="2674087" cy="2914921"/>
        </p:xfrm>
        <a:graphic>
          <a:graphicData uri="http://schemas.openxmlformats.org/drawingml/2006/table">
            <a:tbl>
              <a:tblPr firstRow="1" firstCol="1" bandRow="1">
                <a:tableStyleId>{9352F75C-0F21-4CBB-A966-90C8A92C34A4}</a:tableStyleId>
              </a:tblPr>
              <a:tblGrid>
                <a:gridCol w="702803">
                  <a:extLst>
                    <a:ext uri="{9D8B030D-6E8A-4147-A177-3AD203B41FA5}">
                      <a16:colId xmlns:a16="http://schemas.microsoft.com/office/drawing/2014/main" val="1030446382"/>
                    </a:ext>
                  </a:extLst>
                </a:gridCol>
                <a:gridCol w="988871">
                  <a:extLst>
                    <a:ext uri="{9D8B030D-6E8A-4147-A177-3AD203B41FA5}">
                      <a16:colId xmlns:a16="http://schemas.microsoft.com/office/drawing/2014/main" val="2291459186"/>
                    </a:ext>
                  </a:extLst>
                </a:gridCol>
                <a:gridCol w="982413">
                  <a:extLst>
                    <a:ext uri="{9D8B030D-6E8A-4147-A177-3AD203B41FA5}">
                      <a16:colId xmlns:a16="http://schemas.microsoft.com/office/drawing/2014/main" val="3235979553"/>
                    </a:ext>
                  </a:extLst>
                </a:gridCol>
              </a:tblGrid>
              <a:tr h="3418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dirty="0">
                          <a:effectLst/>
                        </a:rPr>
                        <a:t>Subjects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48" marR="459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dirty="0" err="1">
                          <a:effectLst/>
                        </a:rPr>
                        <a:t>Single_LSTM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48" marR="459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dirty="0" err="1">
                          <a:effectLst/>
                        </a:rPr>
                        <a:t>Double_LSTM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48" marR="45948" marT="0" marB="0"/>
                </a:tc>
                <a:extLst>
                  <a:ext uri="{0D108BD9-81ED-4DB2-BD59-A6C34878D82A}">
                    <a16:rowId xmlns:a16="http://schemas.microsoft.com/office/drawing/2014/main" val="600117887"/>
                  </a:ext>
                </a:extLst>
              </a:tr>
              <a:tr h="2144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dirty="0">
                          <a:effectLst/>
                        </a:rPr>
                        <a:t>S_0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48" marR="459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dirty="0">
                          <a:effectLst/>
                        </a:rPr>
                        <a:t>0.76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48" marR="459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dirty="0">
                          <a:effectLst/>
                        </a:rPr>
                        <a:t>0.64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48" marR="45948" marT="0" marB="0"/>
                </a:tc>
                <a:extLst>
                  <a:ext uri="{0D108BD9-81ED-4DB2-BD59-A6C34878D82A}">
                    <a16:rowId xmlns:a16="http://schemas.microsoft.com/office/drawing/2014/main" val="605938861"/>
                  </a:ext>
                </a:extLst>
              </a:tr>
              <a:tr h="2144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dirty="0">
                          <a:effectLst/>
                        </a:rPr>
                        <a:t>S_1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48" marR="459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dirty="0">
                          <a:effectLst/>
                        </a:rPr>
                        <a:t>0.78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48" marR="459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dirty="0">
                          <a:effectLst/>
                        </a:rPr>
                        <a:t>0.81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48" marR="45948" marT="0" marB="0"/>
                </a:tc>
                <a:extLst>
                  <a:ext uri="{0D108BD9-81ED-4DB2-BD59-A6C34878D82A}">
                    <a16:rowId xmlns:a16="http://schemas.microsoft.com/office/drawing/2014/main" val="1058295372"/>
                  </a:ext>
                </a:extLst>
              </a:tr>
              <a:tr h="2144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dirty="0">
                          <a:effectLst/>
                        </a:rPr>
                        <a:t>S_2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48" marR="459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dirty="0">
                          <a:effectLst/>
                        </a:rPr>
                        <a:t>0.81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48" marR="459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dirty="0">
                          <a:effectLst/>
                        </a:rPr>
                        <a:t>0.82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48" marR="45948" marT="0" marB="0"/>
                </a:tc>
                <a:extLst>
                  <a:ext uri="{0D108BD9-81ED-4DB2-BD59-A6C34878D82A}">
                    <a16:rowId xmlns:a16="http://schemas.microsoft.com/office/drawing/2014/main" val="422048194"/>
                  </a:ext>
                </a:extLst>
              </a:tr>
              <a:tr h="2144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dirty="0">
                          <a:effectLst/>
                        </a:rPr>
                        <a:t>S_3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48" marR="459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dirty="0">
                          <a:effectLst/>
                        </a:rPr>
                        <a:t>0.79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48" marR="459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dirty="0">
                          <a:effectLst/>
                        </a:rPr>
                        <a:t>0.82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48" marR="45948" marT="0" marB="0"/>
                </a:tc>
                <a:extLst>
                  <a:ext uri="{0D108BD9-81ED-4DB2-BD59-A6C34878D82A}">
                    <a16:rowId xmlns:a16="http://schemas.microsoft.com/office/drawing/2014/main" val="2583477362"/>
                  </a:ext>
                </a:extLst>
              </a:tr>
              <a:tr h="2144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>
                          <a:effectLst/>
                        </a:rPr>
                        <a:t>S_4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48" marR="459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dirty="0">
                          <a:effectLst/>
                        </a:rPr>
                        <a:t>0.78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48" marR="459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dirty="0">
                          <a:effectLst/>
                        </a:rPr>
                        <a:t>0.80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48" marR="45948" marT="0" marB="0"/>
                </a:tc>
                <a:extLst>
                  <a:ext uri="{0D108BD9-81ED-4DB2-BD59-A6C34878D82A}">
                    <a16:rowId xmlns:a16="http://schemas.microsoft.com/office/drawing/2014/main" val="4107742652"/>
                  </a:ext>
                </a:extLst>
              </a:tr>
              <a:tr h="2144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>
                          <a:effectLst/>
                        </a:rPr>
                        <a:t>S_5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48" marR="459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dirty="0">
                          <a:effectLst/>
                        </a:rPr>
                        <a:t>0.84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48" marR="459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dirty="0">
                          <a:effectLst/>
                        </a:rPr>
                        <a:t>0.86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48" marR="45948" marT="0" marB="0"/>
                </a:tc>
                <a:extLst>
                  <a:ext uri="{0D108BD9-81ED-4DB2-BD59-A6C34878D82A}">
                    <a16:rowId xmlns:a16="http://schemas.microsoft.com/office/drawing/2014/main" val="4150534796"/>
                  </a:ext>
                </a:extLst>
              </a:tr>
              <a:tr h="2144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>
                          <a:effectLst/>
                        </a:rPr>
                        <a:t>S_6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48" marR="459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dirty="0">
                          <a:effectLst/>
                        </a:rPr>
                        <a:t>0.72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48" marR="459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dirty="0">
                          <a:effectLst/>
                        </a:rPr>
                        <a:t>0.76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48" marR="45948" marT="0" marB="0"/>
                </a:tc>
                <a:extLst>
                  <a:ext uri="{0D108BD9-81ED-4DB2-BD59-A6C34878D82A}">
                    <a16:rowId xmlns:a16="http://schemas.microsoft.com/office/drawing/2014/main" val="3211493276"/>
                  </a:ext>
                </a:extLst>
              </a:tr>
              <a:tr h="2144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>
                          <a:effectLst/>
                        </a:rPr>
                        <a:t>S_7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48" marR="459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dirty="0">
                          <a:effectLst/>
                        </a:rPr>
                        <a:t>0.80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48" marR="459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dirty="0">
                          <a:effectLst/>
                        </a:rPr>
                        <a:t>0.83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48" marR="45948" marT="0" marB="0"/>
                </a:tc>
                <a:extLst>
                  <a:ext uri="{0D108BD9-81ED-4DB2-BD59-A6C34878D82A}">
                    <a16:rowId xmlns:a16="http://schemas.microsoft.com/office/drawing/2014/main" val="616509957"/>
                  </a:ext>
                </a:extLst>
              </a:tr>
              <a:tr h="2144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>
                          <a:effectLst/>
                        </a:rPr>
                        <a:t>S_8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48" marR="459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dirty="0">
                          <a:effectLst/>
                        </a:rPr>
                        <a:t>0.77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48" marR="459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dirty="0">
                          <a:effectLst/>
                        </a:rPr>
                        <a:t>0.79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48" marR="45948" marT="0" marB="0"/>
                </a:tc>
                <a:extLst>
                  <a:ext uri="{0D108BD9-81ED-4DB2-BD59-A6C34878D82A}">
                    <a16:rowId xmlns:a16="http://schemas.microsoft.com/office/drawing/2014/main" val="1174754427"/>
                  </a:ext>
                </a:extLst>
              </a:tr>
              <a:tr h="2144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>
                          <a:effectLst/>
                        </a:rPr>
                        <a:t>S_9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48" marR="459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dirty="0">
                          <a:effectLst/>
                        </a:rPr>
                        <a:t>0.84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48" marR="459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dirty="0">
                          <a:effectLst/>
                        </a:rPr>
                        <a:t>0.84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48" marR="45948" marT="0" marB="0"/>
                </a:tc>
                <a:extLst>
                  <a:ext uri="{0D108BD9-81ED-4DB2-BD59-A6C34878D82A}">
                    <a16:rowId xmlns:a16="http://schemas.microsoft.com/office/drawing/2014/main" val="2514313948"/>
                  </a:ext>
                </a:extLst>
              </a:tr>
              <a:tr h="2144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>
                          <a:effectLst/>
                        </a:rPr>
                        <a:t>S_10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48" marR="459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dirty="0">
                          <a:effectLst/>
                        </a:rPr>
                        <a:t>0.82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48" marR="459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dirty="0">
                          <a:effectLst/>
                        </a:rPr>
                        <a:t>0.85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48" marR="45948" marT="0" marB="0"/>
                </a:tc>
                <a:extLst>
                  <a:ext uri="{0D108BD9-81ED-4DB2-BD59-A6C34878D82A}">
                    <a16:rowId xmlns:a16="http://schemas.microsoft.com/office/drawing/2014/main" val="1001141456"/>
                  </a:ext>
                </a:extLst>
              </a:tr>
              <a:tr h="2144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>
                          <a:effectLst/>
                        </a:rPr>
                        <a:t>S_11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48" marR="459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dirty="0">
                          <a:effectLst/>
                        </a:rPr>
                        <a:t>0.86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48" marR="459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dirty="0">
                          <a:effectLst/>
                        </a:rPr>
                        <a:t>0.86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48" marR="45948" marT="0" marB="0"/>
                </a:tc>
                <a:extLst>
                  <a:ext uri="{0D108BD9-81ED-4DB2-BD59-A6C34878D82A}">
                    <a16:rowId xmlns:a16="http://schemas.microsoft.com/office/drawing/2014/main" val="2519781096"/>
                  </a:ext>
                </a:extLst>
              </a:tr>
            </a:tbl>
          </a:graphicData>
        </a:graphic>
      </p:graphicFrame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23187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CROSS VALIDATION RESULTS</a:t>
            </a:r>
            <a:endParaRPr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EEE9234-78D5-4A44-AF66-C82A2D39D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977577"/>
              </p:ext>
            </p:extLst>
          </p:nvPr>
        </p:nvGraphicFramePr>
        <p:xfrm>
          <a:off x="1025571" y="1293131"/>
          <a:ext cx="2780985" cy="2821727"/>
        </p:xfrm>
        <a:graphic>
          <a:graphicData uri="http://schemas.openxmlformats.org/drawingml/2006/table">
            <a:tbl>
              <a:tblPr firstRow="1" firstCol="1" bandRow="1">
                <a:tableStyleId>{9352F75C-0F21-4CBB-A966-90C8A92C34A4}</a:tableStyleId>
              </a:tblPr>
              <a:tblGrid>
                <a:gridCol w="781364">
                  <a:extLst>
                    <a:ext uri="{9D8B030D-6E8A-4147-A177-3AD203B41FA5}">
                      <a16:colId xmlns:a16="http://schemas.microsoft.com/office/drawing/2014/main" val="1030446382"/>
                    </a:ext>
                  </a:extLst>
                </a:gridCol>
                <a:gridCol w="932597">
                  <a:extLst>
                    <a:ext uri="{9D8B030D-6E8A-4147-A177-3AD203B41FA5}">
                      <a16:colId xmlns:a16="http://schemas.microsoft.com/office/drawing/2014/main" val="2291459186"/>
                    </a:ext>
                  </a:extLst>
                </a:gridCol>
                <a:gridCol w="1067024">
                  <a:extLst>
                    <a:ext uri="{9D8B030D-6E8A-4147-A177-3AD203B41FA5}">
                      <a16:colId xmlns:a16="http://schemas.microsoft.com/office/drawing/2014/main" val="3235979553"/>
                    </a:ext>
                  </a:extLst>
                </a:gridCol>
              </a:tblGrid>
              <a:tr h="3098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dirty="0">
                          <a:effectLst/>
                        </a:rPr>
                        <a:t>Subjects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48" marR="459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dirty="0" err="1">
                          <a:effectLst/>
                        </a:rPr>
                        <a:t>Single_LSTM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48" marR="459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dirty="0" err="1">
                          <a:effectLst/>
                        </a:rPr>
                        <a:t>Double_LSTM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48" marR="45948" marT="0" marB="0"/>
                </a:tc>
                <a:extLst>
                  <a:ext uri="{0D108BD9-81ED-4DB2-BD59-A6C34878D82A}">
                    <a16:rowId xmlns:a16="http://schemas.microsoft.com/office/drawing/2014/main" val="600117887"/>
                  </a:ext>
                </a:extLst>
              </a:tr>
              <a:tr h="2093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>
                          <a:effectLst/>
                        </a:rPr>
                        <a:t>S_0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48" marR="45948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>
                          <a:effectLst/>
                        </a:rPr>
                        <a:t>0.49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48" marR="45948" marT="0" marB="0"/>
                </a:tc>
                <a:extLst>
                  <a:ext uri="{0D108BD9-81ED-4DB2-BD59-A6C34878D82A}">
                    <a16:rowId xmlns:a16="http://schemas.microsoft.com/office/drawing/2014/main" val="605938861"/>
                  </a:ext>
                </a:extLst>
              </a:tr>
              <a:tr h="2093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>
                          <a:effectLst/>
                        </a:rPr>
                        <a:t>S_1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48" marR="45948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dirty="0">
                          <a:effectLst/>
                        </a:rPr>
                        <a:t>0.39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48" marR="45948" marT="0" marB="0"/>
                </a:tc>
                <a:extLst>
                  <a:ext uri="{0D108BD9-81ED-4DB2-BD59-A6C34878D82A}">
                    <a16:rowId xmlns:a16="http://schemas.microsoft.com/office/drawing/2014/main" val="1058295372"/>
                  </a:ext>
                </a:extLst>
              </a:tr>
              <a:tr h="2093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dirty="0">
                          <a:effectLst/>
                        </a:rPr>
                        <a:t>S_2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48" marR="45948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>
                          <a:effectLst/>
                        </a:rPr>
                        <a:t>0.50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48" marR="45948" marT="0" marB="0"/>
                </a:tc>
                <a:extLst>
                  <a:ext uri="{0D108BD9-81ED-4DB2-BD59-A6C34878D82A}">
                    <a16:rowId xmlns:a16="http://schemas.microsoft.com/office/drawing/2014/main" val="422048194"/>
                  </a:ext>
                </a:extLst>
              </a:tr>
              <a:tr h="2093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>
                          <a:effectLst/>
                        </a:rPr>
                        <a:t>S_3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48" marR="45948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>
                          <a:effectLst/>
                        </a:rPr>
                        <a:t>0.50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48" marR="45948" marT="0" marB="0"/>
                </a:tc>
                <a:extLst>
                  <a:ext uri="{0D108BD9-81ED-4DB2-BD59-A6C34878D82A}">
                    <a16:rowId xmlns:a16="http://schemas.microsoft.com/office/drawing/2014/main" val="2583477362"/>
                  </a:ext>
                </a:extLst>
              </a:tr>
              <a:tr h="2093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>
                          <a:effectLst/>
                        </a:rPr>
                        <a:t>S_4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48" marR="45948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>
                          <a:effectLst/>
                        </a:rPr>
                        <a:t>0.42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48" marR="45948" marT="0" marB="0"/>
                </a:tc>
                <a:extLst>
                  <a:ext uri="{0D108BD9-81ED-4DB2-BD59-A6C34878D82A}">
                    <a16:rowId xmlns:a16="http://schemas.microsoft.com/office/drawing/2014/main" val="4107742652"/>
                  </a:ext>
                </a:extLst>
              </a:tr>
              <a:tr h="2093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>
                          <a:effectLst/>
                        </a:rPr>
                        <a:t>S_5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48" marR="45948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>
                          <a:effectLst/>
                        </a:rPr>
                        <a:t>0.45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48" marR="45948" marT="0" marB="0"/>
                </a:tc>
                <a:extLst>
                  <a:ext uri="{0D108BD9-81ED-4DB2-BD59-A6C34878D82A}">
                    <a16:rowId xmlns:a16="http://schemas.microsoft.com/office/drawing/2014/main" val="4150534796"/>
                  </a:ext>
                </a:extLst>
              </a:tr>
              <a:tr h="2093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>
                          <a:effectLst/>
                        </a:rPr>
                        <a:t>S_6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48" marR="45948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>
                          <a:effectLst/>
                        </a:rPr>
                        <a:t>0.41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48" marR="45948" marT="0" marB="0"/>
                </a:tc>
                <a:extLst>
                  <a:ext uri="{0D108BD9-81ED-4DB2-BD59-A6C34878D82A}">
                    <a16:rowId xmlns:a16="http://schemas.microsoft.com/office/drawing/2014/main" val="3211493276"/>
                  </a:ext>
                </a:extLst>
              </a:tr>
              <a:tr h="2093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>
                          <a:effectLst/>
                        </a:rPr>
                        <a:t>S_7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48" marR="45948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>
                          <a:effectLst/>
                        </a:rPr>
                        <a:t>0.52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48" marR="45948" marT="0" marB="0"/>
                </a:tc>
                <a:extLst>
                  <a:ext uri="{0D108BD9-81ED-4DB2-BD59-A6C34878D82A}">
                    <a16:rowId xmlns:a16="http://schemas.microsoft.com/office/drawing/2014/main" val="616509957"/>
                  </a:ext>
                </a:extLst>
              </a:tr>
              <a:tr h="2093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>
                          <a:effectLst/>
                        </a:rPr>
                        <a:t>S_8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48" marR="45948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>
                          <a:effectLst/>
                        </a:rPr>
                        <a:t>0.46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48" marR="45948" marT="0" marB="0"/>
                </a:tc>
                <a:extLst>
                  <a:ext uri="{0D108BD9-81ED-4DB2-BD59-A6C34878D82A}">
                    <a16:rowId xmlns:a16="http://schemas.microsoft.com/office/drawing/2014/main" val="1174754427"/>
                  </a:ext>
                </a:extLst>
              </a:tr>
              <a:tr h="2093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>
                          <a:effectLst/>
                        </a:rPr>
                        <a:t>S_9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48" marR="45948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>
                          <a:effectLst/>
                        </a:rPr>
                        <a:t>0.48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48" marR="45948" marT="0" marB="0"/>
                </a:tc>
                <a:extLst>
                  <a:ext uri="{0D108BD9-81ED-4DB2-BD59-A6C34878D82A}">
                    <a16:rowId xmlns:a16="http://schemas.microsoft.com/office/drawing/2014/main" val="2514313948"/>
                  </a:ext>
                </a:extLst>
              </a:tr>
              <a:tr h="2093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>
                          <a:effectLst/>
                        </a:rPr>
                        <a:t>S_10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48" marR="45948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>
                          <a:effectLst/>
                        </a:rPr>
                        <a:t>0.48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48" marR="45948" marT="0" marB="0"/>
                </a:tc>
                <a:extLst>
                  <a:ext uri="{0D108BD9-81ED-4DB2-BD59-A6C34878D82A}">
                    <a16:rowId xmlns:a16="http://schemas.microsoft.com/office/drawing/2014/main" val="1001141456"/>
                  </a:ext>
                </a:extLst>
              </a:tr>
              <a:tr h="2093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dirty="0">
                          <a:effectLst/>
                        </a:rPr>
                        <a:t>S_11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48" marR="45948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dirty="0">
                          <a:effectLst/>
                        </a:rPr>
                        <a:t>0.44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48" marR="45948" marT="0" marB="0"/>
                </a:tc>
                <a:extLst>
                  <a:ext uri="{0D108BD9-81ED-4DB2-BD59-A6C34878D82A}">
                    <a16:rowId xmlns:a16="http://schemas.microsoft.com/office/drawing/2014/main" val="251978109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9DEF425-FDE6-4747-AA1B-452D01BB56AD}"/>
              </a:ext>
            </a:extLst>
          </p:cNvPr>
          <p:cNvSpPr txBox="1"/>
          <p:nvPr/>
        </p:nvSpPr>
        <p:spPr>
          <a:xfrm>
            <a:off x="1305182" y="4274287"/>
            <a:ext cx="250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Basketball dataset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742D57-03DE-4D7F-8695-C84651035F07}"/>
              </a:ext>
            </a:extLst>
          </p:cNvPr>
          <p:cNvSpPr txBox="1"/>
          <p:nvPr/>
        </p:nvSpPr>
        <p:spPr>
          <a:xfrm>
            <a:off x="5555010" y="4306519"/>
            <a:ext cx="250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Locomotion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065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ni Siegen Allgemei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niversität Siegen">
      <a:majorFont>
        <a:latin typeface="Bliss 2 Medium"/>
        <a:ea typeface=""/>
        <a:cs typeface=""/>
      </a:majorFont>
      <a:minorFont>
        <a:latin typeface="Bliss 2 Regula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Fak IV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niversität Siegen">
      <a:majorFont>
        <a:latin typeface="Bliss 2 Medium"/>
        <a:ea typeface=""/>
        <a:cs typeface=""/>
      </a:majorFont>
      <a:minorFont>
        <a:latin typeface="Bliss 2 Regula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ni Siegen Allgemein mit Sloga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niversität Siegen">
      <a:majorFont>
        <a:latin typeface="Bliss 2 Medium"/>
        <a:ea typeface=""/>
        <a:cs typeface=""/>
      </a:majorFont>
      <a:minorFont>
        <a:latin typeface="Bliss 2 Regula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Fak I (mit Logo)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niversität Siegen">
      <a:majorFont>
        <a:latin typeface="Bliss 2 Medium"/>
        <a:ea typeface=""/>
        <a:cs typeface=""/>
      </a:majorFont>
      <a:minorFont>
        <a:latin typeface="Bliss 2 Regula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Fak I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niversität Siegen">
      <a:majorFont>
        <a:latin typeface="Bliss 2 Medium"/>
        <a:ea typeface=""/>
        <a:cs typeface=""/>
      </a:majorFont>
      <a:minorFont>
        <a:latin typeface="Bliss 2 Regula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Fak II (mit Logo)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niversität Siegen">
      <a:majorFont>
        <a:latin typeface="Bliss 2 Medium"/>
        <a:ea typeface=""/>
        <a:cs typeface=""/>
      </a:majorFont>
      <a:minorFont>
        <a:latin typeface="Bliss 2 Regula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Fak II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niversität Siegen">
      <a:majorFont>
        <a:latin typeface="Bliss 2 Medium"/>
        <a:ea typeface=""/>
        <a:cs typeface=""/>
      </a:majorFont>
      <a:minorFont>
        <a:latin typeface="Bliss 2 Regula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Fak III (mit Logo)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niversität Siegen">
      <a:majorFont>
        <a:latin typeface="Bliss 2 Medium"/>
        <a:ea typeface=""/>
        <a:cs typeface=""/>
      </a:majorFont>
      <a:minorFont>
        <a:latin typeface="Bliss 2 Regula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Fak III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niversität Siegen">
      <a:majorFont>
        <a:latin typeface="Bliss 2 Medium"/>
        <a:ea typeface=""/>
        <a:cs typeface=""/>
      </a:majorFont>
      <a:minorFont>
        <a:latin typeface="Bliss 2 Regula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Fak IV (mit Logo)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niversität Siegen">
      <a:majorFont>
        <a:latin typeface="Bliss 2 Medium"/>
        <a:ea typeface=""/>
        <a:cs typeface=""/>
      </a:majorFont>
      <a:minorFont>
        <a:latin typeface="Bliss 2 Regula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Lariss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Final_Presentation_UBI_Computing_Group_rev_01</Template>
  <TotalTime>1095</TotalTime>
  <Words>1042</Words>
  <Application>Microsoft Office PowerPoint</Application>
  <PresentationFormat>On-screen Show (16:9)</PresentationFormat>
  <Paragraphs>472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18</vt:i4>
      </vt:variant>
    </vt:vector>
  </HeadingPairs>
  <TitlesOfParts>
    <vt:vector size="34" baseType="lpstr">
      <vt:lpstr>Arial</vt:lpstr>
      <vt:lpstr>Bliss 2 Bold</vt:lpstr>
      <vt:lpstr>Bliss 2 Medium</vt:lpstr>
      <vt:lpstr>Bliss 2 Regular</vt:lpstr>
      <vt:lpstr>Calibri</vt:lpstr>
      <vt:lpstr>Play</vt:lpstr>
      <vt:lpstr>Uni Siegen Allgemein</vt:lpstr>
      <vt:lpstr>Uni Siegen Allgemein mit Slogan</vt:lpstr>
      <vt:lpstr>Fak I (mit Logo)</vt:lpstr>
      <vt:lpstr>Fak I</vt:lpstr>
      <vt:lpstr>Fak II (mit Logo)</vt:lpstr>
      <vt:lpstr>Fak II</vt:lpstr>
      <vt:lpstr>Fak III (mit Logo)</vt:lpstr>
      <vt:lpstr>Fak III</vt:lpstr>
      <vt:lpstr>Fak IV (mit Logo)</vt:lpstr>
      <vt:lpstr>Fak IV</vt:lpstr>
      <vt:lpstr>LONG -TERM ACTIVITY DETECTION FROM THE  WRIST</vt:lpstr>
      <vt:lpstr>Introduction</vt:lpstr>
      <vt:lpstr>Introduction</vt:lpstr>
      <vt:lpstr>Aim: Classify a subject’s activity into the following classes</vt:lpstr>
      <vt:lpstr>Methodology</vt:lpstr>
      <vt:lpstr>Network architecture</vt:lpstr>
      <vt:lpstr>Leave one Subject out Cross Validation </vt:lpstr>
      <vt:lpstr>CROSS VALIDATION RESULTS</vt:lpstr>
      <vt:lpstr>CROSS VALIDATION RESULTS</vt:lpstr>
      <vt:lpstr>Data augmentation for rebound class </vt:lpstr>
      <vt:lpstr>F1 scores for Basketball with Data augmentation and Batch Normalization. </vt:lpstr>
      <vt:lpstr>PowerPoint Presentation</vt:lpstr>
      <vt:lpstr>F1 per Class for locomotion dataset with and Batch Normalisation</vt:lpstr>
      <vt:lpstr>F1 for locomotion dataset with Batch Normalisation</vt:lpstr>
      <vt:lpstr>F1 Score at each epoch</vt:lpstr>
      <vt:lpstr>Hyper parameter changes and results</vt:lpstr>
      <vt:lpstr>THANK YOU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 term activity detection from the wrist</dc:title>
  <dc:creator>Sourav Poudyal</dc:creator>
  <cp:lastModifiedBy>Sourav</cp:lastModifiedBy>
  <cp:revision>17</cp:revision>
  <dcterms:modified xsi:type="dcterms:W3CDTF">2022-08-12T13:02:26Z</dcterms:modified>
</cp:coreProperties>
</file>