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6"/>
  </p:notesMasterIdLst>
  <p:sldIdLst>
    <p:sldId id="256" r:id="rId5"/>
    <p:sldId id="296" r:id="rId6"/>
    <p:sldId id="259" r:id="rId7"/>
    <p:sldId id="297" r:id="rId8"/>
    <p:sldId id="299" r:id="rId9"/>
    <p:sldId id="298" r:id="rId10"/>
    <p:sldId id="303" r:id="rId11"/>
    <p:sldId id="321" r:id="rId12"/>
    <p:sldId id="323" r:id="rId13"/>
    <p:sldId id="304" r:id="rId14"/>
    <p:sldId id="300" r:id="rId15"/>
    <p:sldId id="309" r:id="rId16"/>
    <p:sldId id="324" r:id="rId17"/>
    <p:sldId id="325" r:id="rId18"/>
    <p:sldId id="301" r:id="rId19"/>
    <p:sldId id="316" r:id="rId20"/>
    <p:sldId id="322" r:id="rId21"/>
    <p:sldId id="320" r:id="rId22"/>
    <p:sldId id="317" r:id="rId23"/>
    <p:sldId id="326" r:id="rId24"/>
    <p:sldId id="31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254"/>
    <a:srgbClr val="7ECFFD"/>
    <a:srgbClr val="FF9715"/>
    <a:srgbClr val="366E45"/>
    <a:srgbClr val="BA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700C4-023A-9645-EB05-7813DDD20432}" v="46" dt="2022-05-23T19:04:41.459"/>
    <p1510:client id="{3242AF1B-520F-B453-3051-7EFA3A8F5ED1}" v="437" dt="2022-05-23T18:48:30.267"/>
    <p1510:client id="{32AE5C6E-0095-7543-BDB2-9509FD7D7D5A}" v="4" dt="2022-05-23T19:47:18.384"/>
    <p1510:client id="{35BBE793-88A9-414B-807D-2E6FEBA95C49}" v="257" dt="2022-05-23T04:51:19.099"/>
    <p1510:client id="{37D348E9-9B03-D893-2940-4104730C2AE4}" v="25" dt="2022-05-23T19:44:52.816"/>
    <p1510:client id="{3A0BF79A-C82F-40F9-9C55-A80BA802087C}" v="287" dt="2022-05-23T07:08:36.905"/>
    <p1510:client id="{48378437-4C37-3D8F-93D0-739ACBD7506E}" v="129" dt="2022-05-23T05:00:33.945"/>
    <p1510:client id="{498F3AA2-21C5-68BA-0F37-371DF91C007D}" v="386" dt="2022-05-23T19:02:13.479"/>
    <p1510:client id="{4D5E7FB5-4399-8BFC-32C7-1868CF08022A}" v="1043" dt="2022-05-23T05:47:29.857"/>
    <p1510:client id="{8AD39D91-FAE0-554F-8B9F-28210A303844}" v="2268" dt="2022-05-23T21:19:35.087"/>
    <p1510:client id="{94E4251D-D6BB-4ACF-9CD0-B7108F3FF225}" v="394" dt="2022-05-23T06:13:24.391"/>
    <p1510:client id="{C1CBAE46-957B-44B3-9C78-8CA15258E961}" v="53" dt="2022-05-23T07:03:35.797"/>
    <p1510:client id="{CA90400B-BA27-44B1-9560-DED0E49C9C68}" v="127" dt="2022-05-23T18:49:17.903"/>
    <p1510:client id="{CC24A34E-0EEC-654B-A865-269A467DEFDC}" v="10" dt="2022-05-23T19:51:24.933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46" d="100"/>
          <a:sy n="146" d="100"/>
        </p:scale>
        <p:origin x="6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42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9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4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93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4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33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2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12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4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644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4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3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7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33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8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25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5878039" cy="146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Gamification – An approach to enhance Customer Retention and Engagement</a:t>
            </a:r>
            <a:endParaRPr sz="2800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96CFC022-F21B-6258-73CA-C87AFA12E013}"/>
              </a:ext>
            </a:extLst>
          </p:cNvPr>
          <p:cNvSpPr txBox="1">
            <a:spLocks/>
          </p:cNvSpPr>
          <p:nvPr/>
        </p:nvSpPr>
        <p:spPr>
          <a:xfrm>
            <a:off x="587772" y="751226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 dirty="0"/>
              <a:t>Digital Product Management</a:t>
            </a:r>
          </a:p>
          <a:p>
            <a:r>
              <a:rPr lang="en-US" sz="3600" dirty="0"/>
              <a:t>Product- </a:t>
            </a:r>
            <a:r>
              <a:rPr lang="en-US" sz="3600" dirty="0" err="1"/>
              <a:t>MasterClass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C7ECEE-65DE-8030-E27E-A4A1E6F1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2725195"/>
            <a:ext cx="931636" cy="7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01;p38">
            <a:extLst>
              <a:ext uri="{FF2B5EF4-FFF2-40B4-BE49-F238E27FC236}">
                <a16:creationId xmlns:a16="http://schemas.microsoft.com/office/drawing/2014/main" id="{88785C9F-A168-F5B6-ECAA-782BFF449221}"/>
              </a:ext>
            </a:extLst>
          </p:cNvPr>
          <p:cNvSpPr txBox="1"/>
          <p:nvPr/>
        </p:nvSpPr>
        <p:spPr>
          <a:xfrm>
            <a:off x="6662058" y="4392274"/>
            <a:ext cx="3918857" cy="104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Group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Abhi</a:t>
            </a:r>
            <a:endParaRPr lang="en-US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Akriti</a:t>
            </a:r>
            <a:endParaRPr lang="en-US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Kamal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Mrinal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Ravin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Sourav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54768" y="-261257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OPPORTUNITY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53;p20">
            <a:extLst>
              <a:ext uri="{FF2B5EF4-FFF2-40B4-BE49-F238E27FC236}">
                <a16:creationId xmlns:a16="http://schemas.microsoft.com/office/drawing/2014/main" id="{902279F1-F9BA-631E-D358-E46DFAFCA88B}"/>
              </a:ext>
            </a:extLst>
          </p:cNvPr>
          <p:cNvSpPr txBox="1">
            <a:spLocks/>
          </p:cNvSpPr>
          <p:nvPr/>
        </p:nvSpPr>
        <p:spPr>
          <a:xfrm>
            <a:off x="654768" y="3352184"/>
            <a:ext cx="2014964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Engagement</a:t>
            </a:r>
          </a:p>
        </p:txBody>
      </p:sp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E31DBEC8-2100-9652-DDF3-6AB9AB16B3D5}"/>
              </a:ext>
            </a:extLst>
          </p:cNvPr>
          <p:cNvSpPr txBox="1">
            <a:spLocks/>
          </p:cNvSpPr>
          <p:nvPr/>
        </p:nvSpPr>
        <p:spPr>
          <a:xfrm>
            <a:off x="6527498" y="3352184"/>
            <a:ext cx="1802392" cy="573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Retention</a:t>
            </a:r>
          </a:p>
        </p:txBody>
      </p:sp>
      <p:pic>
        <p:nvPicPr>
          <p:cNvPr id="1030" name="Picture 6" descr="User engagement outline vector icon. thin line black user engagement • wall  stickers design, graphic, flat | myloview.com">
            <a:extLst>
              <a:ext uri="{FF2B5EF4-FFF2-40B4-BE49-F238E27FC236}">
                <a16:creationId xmlns:a16="http://schemas.microsoft.com/office/drawing/2014/main" id="{760414E1-0953-CB2D-231A-B2E083060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4892" r="31206" b="41594"/>
          <a:stretch/>
        </p:blipFill>
        <p:spPr bwMode="auto">
          <a:xfrm>
            <a:off x="1183138" y="2119096"/>
            <a:ext cx="958224" cy="111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ppy Client Review Line Icon Vector Illustration Stock Illustration -  Illustration of symbol, case: 206721583">
            <a:extLst>
              <a:ext uri="{FF2B5EF4-FFF2-40B4-BE49-F238E27FC236}">
                <a16:creationId xmlns:a16="http://schemas.microsoft.com/office/drawing/2014/main" id="{AF757BE0-A96D-2912-9935-7AE8778C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19" y="2011754"/>
            <a:ext cx="1471749" cy="14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5790376-38C2-6AE7-D68B-E6DC30437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79" y="915961"/>
            <a:ext cx="1660797" cy="1630927"/>
          </a:xfrm>
          <a:prstGeom prst="rect">
            <a:avLst/>
          </a:prstGeom>
        </p:spPr>
      </p:pic>
      <p:sp>
        <p:nvSpPr>
          <p:cNvPr id="23" name="Google Shape;153;p20">
            <a:extLst>
              <a:ext uri="{FF2B5EF4-FFF2-40B4-BE49-F238E27FC236}">
                <a16:creationId xmlns:a16="http://schemas.microsoft.com/office/drawing/2014/main" id="{E5E2C199-F045-9904-1C5A-BF4CBCF46628}"/>
              </a:ext>
            </a:extLst>
          </p:cNvPr>
          <p:cNvSpPr txBox="1">
            <a:spLocks/>
          </p:cNvSpPr>
          <p:nvPr/>
        </p:nvSpPr>
        <p:spPr>
          <a:xfrm>
            <a:off x="3712560" y="2353333"/>
            <a:ext cx="1524958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Gamification</a:t>
            </a:r>
          </a:p>
        </p:txBody>
      </p:sp>
      <p:cxnSp>
        <p:nvCxnSpPr>
          <p:cNvPr id="24" name="Google Shape;533;p43">
            <a:extLst>
              <a:ext uri="{FF2B5EF4-FFF2-40B4-BE49-F238E27FC236}">
                <a16:creationId xmlns:a16="http://schemas.microsoft.com/office/drawing/2014/main" id="{9E50F9D7-9BB6-027E-93DB-ACA339F3CCB1}"/>
              </a:ext>
            </a:extLst>
          </p:cNvPr>
          <p:cNvCxnSpPr>
            <a:cxnSpLocks/>
          </p:cNvCxnSpPr>
          <p:nvPr/>
        </p:nvCxnSpPr>
        <p:spPr>
          <a:xfrm flipV="1">
            <a:off x="2220684" y="2349287"/>
            <a:ext cx="1123405" cy="52544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535;p43">
            <a:extLst>
              <a:ext uri="{FF2B5EF4-FFF2-40B4-BE49-F238E27FC236}">
                <a16:creationId xmlns:a16="http://schemas.microsoft.com/office/drawing/2014/main" id="{53723208-0977-F6CD-1DD2-9F7033AA3AA2}"/>
              </a:ext>
            </a:extLst>
          </p:cNvPr>
          <p:cNvCxnSpPr>
            <a:cxnSpLocks/>
          </p:cNvCxnSpPr>
          <p:nvPr/>
        </p:nvCxnSpPr>
        <p:spPr>
          <a:xfrm>
            <a:off x="5479312" y="2349287"/>
            <a:ext cx="1213652" cy="52544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ABC16B-1672-A43D-67AE-00ABC3E66543}"/>
              </a:ext>
            </a:extLst>
          </p:cNvPr>
          <p:cNvSpPr/>
          <p:nvPr/>
        </p:nvSpPr>
        <p:spPr>
          <a:xfrm>
            <a:off x="3555200" y="896119"/>
            <a:ext cx="1723810" cy="2073504"/>
          </a:xfrm>
          <a:prstGeom prst="roundRect">
            <a:avLst/>
          </a:prstGeom>
          <a:noFill/>
          <a:ln>
            <a:solidFill>
              <a:srgbClr val="7ECFF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Design and Prototype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Covers the feature design and prototype for tapping the opportunities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50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54767" y="0"/>
            <a:ext cx="75225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GAMIFICATION for </a:t>
            </a:r>
            <a:r>
              <a:rPr lang="en" sz="3600" err="1">
                <a:solidFill>
                  <a:schemeClr val="accent2"/>
                </a:solidFill>
              </a:rPr>
              <a:t>MasterClass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D43E76-B56B-9C84-BB38-672FEAB77E7B}"/>
              </a:ext>
            </a:extLst>
          </p:cNvPr>
          <p:cNvGrpSpPr/>
          <p:nvPr/>
        </p:nvGrpSpPr>
        <p:grpSpPr>
          <a:xfrm>
            <a:off x="1892447" y="1319253"/>
            <a:ext cx="2268681" cy="3039340"/>
            <a:chOff x="209549" y="936913"/>
            <a:chExt cx="2268681" cy="30393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3C6AB2-1E69-632C-685E-803B92DDF169}"/>
                </a:ext>
              </a:extLst>
            </p:cNvPr>
            <p:cNvSpPr/>
            <p:nvPr/>
          </p:nvSpPr>
          <p:spPr>
            <a:xfrm>
              <a:off x="209549" y="936913"/>
              <a:ext cx="2268681" cy="303934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7257E0-30C3-9A71-32F0-8E19B80414E0}"/>
                </a:ext>
              </a:extLst>
            </p:cNvPr>
            <p:cNvSpPr txBox="1"/>
            <p:nvPr/>
          </p:nvSpPr>
          <p:spPr>
            <a:xfrm>
              <a:off x="238991" y="1737013"/>
              <a:ext cx="2223655" cy="18158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600"/>
                </a:spcBef>
                <a:buClr>
                  <a:schemeClr val="accent6"/>
                </a:buClr>
                <a:buSzPts val="2400"/>
              </a:pPr>
              <a:r>
                <a:rPr lang="en-GB" sz="1600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Applying game dynamics from games to applications/websites and encourage customer to engage further.</a:t>
              </a:r>
              <a:endParaRPr lang="en-GB" sz="1600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</a:endParaRPr>
            </a:p>
          </p:txBody>
        </p: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4E0515A-C1F1-9C2C-7D37-A94CD31A7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529" y="1114857"/>
              <a:ext cx="550719" cy="6537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2BCD5E-0972-3BA6-AA25-3FA1C4A5AC40}"/>
              </a:ext>
            </a:extLst>
          </p:cNvPr>
          <p:cNvGrpSpPr/>
          <p:nvPr/>
        </p:nvGrpSpPr>
        <p:grpSpPr>
          <a:xfrm>
            <a:off x="4783714" y="1327655"/>
            <a:ext cx="2636260" cy="3039339"/>
            <a:chOff x="2846243" y="1226993"/>
            <a:chExt cx="2636260" cy="303933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B9FC09-0B1E-5D39-D561-FC393FA28B3D}"/>
                </a:ext>
              </a:extLst>
            </p:cNvPr>
            <p:cNvSpPr/>
            <p:nvPr/>
          </p:nvSpPr>
          <p:spPr>
            <a:xfrm>
              <a:off x="2846243" y="1226993"/>
              <a:ext cx="2467839" cy="303933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5A7B33-8BF1-4C61-378E-AF8918E1B38B}"/>
                </a:ext>
              </a:extLst>
            </p:cNvPr>
            <p:cNvSpPr txBox="1"/>
            <p:nvPr/>
          </p:nvSpPr>
          <p:spPr>
            <a:xfrm>
              <a:off x="2869190" y="2180792"/>
              <a:ext cx="2613313" cy="18158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GB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</a:rPr>
                <a:t>Intrinsic </a:t>
              </a:r>
            </a:p>
            <a:p>
              <a:pPr lvl="5"/>
              <a:r>
                <a:rPr lang="en-GB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</a:rPr>
                <a:t>     - Non Tangible</a:t>
              </a:r>
            </a:p>
            <a:p>
              <a:pPr lvl="5"/>
              <a:r>
                <a:rPr lang="en-GB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</a:rPr>
                <a:t>     - Sense of Motivation</a:t>
              </a:r>
            </a:p>
            <a:p>
              <a:pPr lvl="5"/>
              <a:endParaRPr lang="en-GB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</a:endParaRPr>
            </a:p>
            <a:p>
              <a:pPr marL="285750" lvl="4" indent="-285750">
                <a:buChar char="•"/>
              </a:pPr>
              <a:r>
                <a:rPr lang="en-GB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</a:rPr>
                <a:t>Extrinsic</a:t>
              </a:r>
            </a:p>
            <a:p>
              <a:pPr lvl="4"/>
              <a:r>
                <a:rPr lang="en-GB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</a:rPr>
                <a:t>     - Tangible</a:t>
              </a:r>
            </a:p>
            <a:p>
              <a:pPr lvl="5"/>
              <a:r>
                <a:rPr lang="en-GB" b="1">
                  <a:solidFill>
                    <a:schemeClr val="tx2">
                      <a:lumMod val="10000"/>
                    </a:schemeClr>
                  </a:solidFill>
                  <a:latin typeface="Lato"/>
                  <a:ea typeface="Lato"/>
                  <a:cs typeface="Lato"/>
                </a:rPr>
                <a:t>     - Sense of Achievement</a:t>
              </a:r>
            </a:p>
            <a:p>
              <a:pPr marL="285750" lvl="1" indent="-285750">
                <a:buFont typeface="Arial"/>
                <a:buChar char="•"/>
              </a:pPr>
              <a:endParaRPr lang="en-GB" b="1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</a:endParaRPr>
            </a:p>
          </p:txBody>
        </p:sp>
      </p:grpSp>
      <p:pic>
        <p:nvPicPr>
          <p:cNvPr id="5" name="Graphic 6" descr="Medal with solid fill">
            <a:extLst>
              <a:ext uri="{FF2B5EF4-FFF2-40B4-BE49-F238E27FC236}">
                <a16:creationId xmlns:a16="http://schemas.microsoft.com/office/drawing/2014/main" id="{89870CA5-60D6-9DD1-035B-535021E7C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3090" y="1458623"/>
            <a:ext cx="745548" cy="7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37350" y="121921"/>
            <a:ext cx="7522581" cy="653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Game Mechanics - Intrinsic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3266B9-F0D0-A0E0-1A36-7BC44D5F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0" y="1054534"/>
            <a:ext cx="1470124" cy="3254562"/>
          </a:xfrm>
          <a:prstGeom prst="rect">
            <a:avLst/>
          </a:prstGeom>
        </p:spPr>
      </p:pic>
      <p:sp>
        <p:nvSpPr>
          <p:cNvPr id="13" name="Google Shape;153;p20">
            <a:extLst>
              <a:ext uri="{FF2B5EF4-FFF2-40B4-BE49-F238E27FC236}">
                <a16:creationId xmlns:a16="http://schemas.microsoft.com/office/drawing/2014/main" id="{C2A28681-BAA8-8D02-D317-6CB6974EAD1E}"/>
              </a:ext>
            </a:extLst>
          </p:cNvPr>
          <p:cNvSpPr txBox="1">
            <a:spLocks/>
          </p:cNvSpPr>
          <p:nvPr/>
        </p:nvSpPr>
        <p:spPr>
          <a:xfrm>
            <a:off x="620032" y="4208902"/>
            <a:ext cx="2014964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Point System</a:t>
            </a:r>
          </a:p>
        </p:txBody>
      </p:sp>
      <p:sp>
        <p:nvSpPr>
          <p:cNvPr id="14" name="Google Shape;153;p20">
            <a:extLst>
              <a:ext uri="{FF2B5EF4-FFF2-40B4-BE49-F238E27FC236}">
                <a16:creationId xmlns:a16="http://schemas.microsoft.com/office/drawing/2014/main" id="{25F991D8-DC56-94A2-A511-A27AADFC7548}"/>
              </a:ext>
            </a:extLst>
          </p:cNvPr>
          <p:cNvSpPr txBox="1">
            <a:spLocks/>
          </p:cNvSpPr>
          <p:nvPr/>
        </p:nvSpPr>
        <p:spPr>
          <a:xfrm>
            <a:off x="6262507" y="4201737"/>
            <a:ext cx="2881493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Time-bound Leaderboard</a:t>
            </a:r>
            <a:endParaRPr lang="en-US"/>
          </a:p>
        </p:txBody>
      </p:sp>
      <p:pic>
        <p:nvPicPr>
          <p:cNvPr id="3" name="Graphic 2" descr="Back outline">
            <a:extLst>
              <a:ext uri="{FF2B5EF4-FFF2-40B4-BE49-F238E27FC236}">
                <a16:creationId xmlns:a16="http://schemas.microsoft.com/office/drawing/2014/main" id="{849272BA-1416-84C5-240D-5F27F5971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7474" y="2410642"/>
            <a:ext cx="914400" cy="914400"/>
          </a:xfrm>
          <a:prstGeom prst="rect">
            <a:avLst/>
          </a:prstGeom>
        </p:spPr>
      </p:pic>
      <p:pic>
        <p:nvPicPr>
          <p:cNvPr id="15" name="Graphic 14" descr="Back outline">
            <a:extLst>
              <a:ext uri="{FF2B5EF4-FFF2-40B4-BE49-F238E27FC236}">
                <a16:creationId xmlns:a16="http://schemas.microsoft.com/office/drawing/2014/main" id="{CC03FCF9-02B2-C04F-78C9-7D642990E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977566" y="2224615"/>
            <a:ext cx="914400" cy="9144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0515EE-6DE4-351D-36C9-6933371E289C}"/>
              </a:ext>
            </a:extLst>
          </p:cNvPr>
          <p:cNvSpPr/>
          <p:nvPr/>
        </p:nvSpPr>
        <p:spPr>
          <a:xfrm>
            <a:off x="3045371" y="3116819"/>
            <a:ext cx="1535702" cy="1307925"/>
          </a:xfrm>
          <a:prstGeom prst="roundRect">
            <a:avLst/>
          </a:prstGeom>
          <a:noFill/>
          <a:ln>
            <a:solidFill>
              <a:srgbClr val="7ECFF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14B6D44-0336-4706-41C4-784210350418}"/>
              </a:ext>
            </a:extLst>
          </p:cNvPr>
          <p:cNvSpPr/>
          <p:nvPr/>
        </p:nvSpPr>
        <p:spPr>
          <a:xfrm>
            <a:off x="4491043" y="1086108"/>
            <a:ext cx="1535702" cy="1307925"/>
          </a:xfrm>
          <a:prstGeom prst="roundRect">
            <a:avLst/>
          </a:prstGeom>
          <a:noFill/>
          <a:ln>
            <a:solidFill>
              <a:srgbClr val="7ECFF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16A87-50AA-A734-2973-39771B121B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318" y="991162"/>
            <a:ext cx="1504062" cy="3264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6DCEE-29F7-116B-FC54-32F400B01759}"/>
              </a:ext>
            </a:extLst>
          </p:cNvPr>
          <p:cNvSpPr txBox="1"/>
          <p:nvPr/>
        </p:nvSpPr>
        <p:spPr>
          <a:xfrm>
            <a:off x="3080552" y="3186005"/>
            <a:ext cx="146584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</a:rPr>
              <a:t>Progress bar to track user's progress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7C7A3-5E18-59A0-FE03-89180F8BD6CA}"/>
              </a:ext>
            </a:extLst>
          </p:cNvPr>
          <p:cNvSpPr txBox="1"/>
          <p:nvPr/>
        </p:nvSpPr>
        <p:spPr>
          <a:xfrm>
            <a:off x="4496429" y="1120944"/>
            <a:ext cx="153902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Event time motivates to compete with others and reach personal best</a:t>
            </a:r>
          </a:p>
        </p:txBody>
      </p:sp>
    </p:spTree>
    <p:extLst>
      <p:ext uri="{BB962C8B-B14F-4D97-AF65-F5344CB8AC3E}">
        <p14:creationId xmlns:p14="http://schemas.microsoft.com/office/powerpoint/2010/main" val="99232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37350" y="121921"/>
            <a:ext cx="7522581" cy="653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Game Mechanics - Extrinsic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153;p20">
            <a:extLst>
              <a:ext uri="{FF2B5EF4-FFF2-40B4-BE49-F238E27FC236}">
                <a16:creationId xmlns:a16="http://schemas.microsoft.com/office/drawing/2014/main" id="{C2A28681-BAA8-8D02-D317-6CB6974EAD1E}"/>
              </a:ext>
            </a:extLst>
          </p:cNvPr>
          <p:cNvSpPr txBox="1">
            <a:spLocks/>
          </p:cNvSpPr>
          <p:nvPr/>
        </p:nvSpPr>
        <p:spPr>
          <a:xfrm>
            <a:off x="635852" y="4174266"/>
            <a:ext cx="2014964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</a:rPr>
              <a:t>Badges/Achievements</a:t>
            </a:r>
          </a:p>
        </p:txBody>
      </p:sp>
      <p:sp>
        <p:nvSpPr>
          <p:cNvPr id="14" name="Google Shape;153;p20">
            <a:extLst>
              <a:ext uri="{FF2B5EF4-FFF2-40B4-BE49-F238E27FC236}">
                <a16:creationId xmlns:a16="http://schemas.microsoft.com/office/drawing/2014/main" id="{25F991D8-DC56-94A2-A511-A27AADFC7548}"/>
              </a:ext>
            </a:extLst>
          </p:cNvPr>
          <p:cNvSpPr txBox="1">
            <a:spLocks/>
          </p:cNvSpPr>
          <p:nvPr/>
        </p:nvSpPr>
        <p:spPr>
          <a:xfrm>
            <a:off x="6609806" y="4174266"/>
            <a:ext cx="2319186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Season End Rewards</a:t>
            </a:r>
          </a:p>
        </p:txBody>
      </p:sp>
      <p:pic>
        <p:nvPicPr>
          <p:cNvPr id="3" name="Graphic 2" descr="Back outline">
            <a:extLst>
              <a:ext uri="{FF2B5EF4-FFF2-40B4-BE49-F238E27FC236}">
                <a16:creationId xmlns:a16="http://schemas.microsoft.com/office/drawing/2014/main" id="{849272BA-1416-84C5-240D-5F27F597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474" y="2410642"/>
            <a:ext cx="914400" cy="914400"/>
          </a:xfrm>
          <a:prstGeom prst="rect">
            <a:avLst/>
          </a:prstGeom>
        </p:spPr>
      </p:pic>
      <p:pic>
        <p:nvPicPr>
          <p:cNvPr id="15" name="Graphic 14" descr="Back outline">
            <a:extLst>
              <a:ext uri="{FF2B5EF4-FFF2-40B4-BE49-F238E27FC236}">
                <a16:creationId xmlns:a16="http://schemas.microsoft.com/office/drawing/2014/main" id="{CC03FCF9-02B2-C04F-78C9-7D642990E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77566" y="2224615"/>
            <a:ext cx="914400" cy="914400"/>
          </a:xfrm>
          <a:prstGeom prst="rect">
            <a:avLst/>
          </a:prstGeom>
        </p:spPr>
      </p:pic>
      <p:pic>
        <p:nvPicPr>
          <p:cNvPr id="11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F4C3F92-C821-4AE6-7DED-62757D826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6513" y="978977"/>
            <a:ext cx="1504062" cy="333504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383764-F70F-84EE-D22B-49F4ACFA5EEB}"/>
              </a:ext>
            </a:extLst>
          </p:cNvPr>
          <p:cNvSpPr/>
          <p:nvPr/>
        </p:nvSpPr>
        <p:spPr>
          <a:xfrm>
            <a:off x="3045371" y="3116819"/>
            <a:ext cx="1535702" cy="1307925"/>
          </a:xfrm>
          <a:prstGeom prst="roundRect">
            <a:avLst/>
          </a:prstGeom>
          <a:noFill/>
          <a:ln>
            <a:solidFill>
              <a:srgbClr val="7ECFF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9835F8-7B97-C80A-B94F-3E64F49F6F80}"/>
              </a:ext>
            </a:extLst>
          </p:cNvPr>
          <p:cNvSpPr/>
          <p:nvPr/>
        </p:nvSpPr>
        <p:spPr>
          <a:xfrm>
            <a:off x="4491043" y="1086108"/>
            <a:ext cx="1535702" cy="1307925"/>
          </a:xfrm>
          <a:prstGeom prst="roundRect">
            <a:avLst/>
          </a:prstGeom>
          <a:noFill/>
          <a:ln>
            <a:solidFill>
              <a:srgbClr val="7ECFF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25B67C9-47CE-A815-4256-AADFB9BBD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42" y="980426"/>
            <a:ext cx="1543050" cy="3267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E46100-48C2-F6D7-BFB8-7F10B5D6C10A}"/>
              </a:ext>
            </a:extLst>
          </p:cNvPr>
          <p:cNvSpPr txBox="1"/>
          <p:nvPr/>
        </p:nvSpPr>
        <p:spPr>
          <a:xfrm>
            <a:off x="4555677" y="1149342"/>
            <a:ext cx="146584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Tangible Reward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55329-7C2E-EF93-6D5F-A469B13C2501}"/>
              </a:ext>
            </a:extLst>
          </p:cNvPr>
          <p:cNvSpPr txBox="1"/>
          <p:nvPr/>
        </p:nvSpPr>
        <p:spPr>
          <a:xfrm>
            <a:off x="3106155" y="3247561"/>
            <a:ext cx="146584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Lato"/>
                <a:ea typeface="Lato"/>
                <a:cs typeface="Lato"/>
              </a:rPr>
              <a:t>Mastery badges to give sense of achievement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4.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Testing and Future Scope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User Testing feedbacks to refine Prototype and </a:t>
            </a:r>
            <a:r>
              <a:rPr lang="en" dirty="0" err="1"/>
              <a:t>Fututre</a:t>
            </a:r>
            <a:r>
              <a:rPr lang="en" dirty="0"/>
              <a:t> Scope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826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5600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>
                <a:solidFill>
                  <a:schemeClr val="accent2"/>
                </a:solidFill>
              </a:rPr>
              <a:t>Quantifiable User Test Results</a:t>
            </a:r>
            <a:endParaRPr/>
          </a:p>
        </p:txBody>
      </p:sp>
      <p:grpSp>
        <p:nvGrpSpPr>
          <p:cNvPr id="246" name="Google Shape;246;p28"/>
          <p:cNvGrpSpPr/>
          <p:nvPr/>
        </p:nvGrpSpPr>
        <p:grpSpPr>
          <a:xfrm>
            <a:off x="0" y="1049724"/>
            <a:ext cx="4070775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600">
                <a:solidFill>
                  <a:schemeClr val="dk1"/>
                </a:solidFill>
                <a:latin typeface="Lato"/>
                <a:ea typeface="Lato"/>
                <a:cs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3809392" y="1053532"/>
            <a:ext cx="3305700" cy="3564788"/>
            <a:chOff x="3198204" y="-80225"/>
            <a:chExt cx="3305700" cy="4753050"/>
          </a:xfrm>
        </p:grpSpPr>
        <p:sp>
          <p:nvSpPr>
            <p:cNvPr id="250" name="Google Shape;250;p28"/>
            <p:cNvSpPr/>
            <p:nvPr/>
          </p:nvSpPr>
          <p:spPr>
            <a:xfrm>
              <a:off x="3198204" y="-8022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sz="1600">
                <a:solidFill>
                  <a:schemeClr val="dk1"/>
                </a:solidFill>
                <a:latin typeface="Lato"/>
                <a:ea typeface="Lato"/>
                <a:cs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5BB79C-E0C1-A2F9-B6A1-74DAF6E4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534" y="1769448"/>
            <a:ext cx="3767137" cy="2249705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B4992AC-4FAA-167A-104F-C926BD964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7" y="1771252"/>
            <a:ext cx="3715543" cy="2243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D16C8-F78F-7782-9244-D78138497DBB}"/>
              </a:ext>
            </a:extLst>
          </p:cNvPr>
          <p:cNvSpPr txBox="1"/>
          <p:nvPr/>
        </p:nvSpPr>
        <p:spPr>
          <a:xfrm rot="5400000" flipV="1">
            <a:off x="-587770" y="2399724"/>
            <a:ext cx="162798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tx1"/>
                </a:solidFill>
              </a:rPr>
              <a:t>Number of Votes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B47872-22E4-ECC7-676C-9148C31D6FCE}"/>
              </a:ext>
            </a:extLst>
          </p:cNvPr>
          <p:cNvGrpSpPr/>
          <p:nvPr/>
        </p:nvGrpSpPr>
        <p:grpSpPr>
          <a:xfrm>
            <a:off x="1039081" y="2229815"/>
            <a:ext cx="4216781" cy="1666047"/>
            <a:chOff x="1039081" y="2229815"/>
            <a:chExt cx="4216781" cy="166604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A3F26B-2E41-1D13-9FFE-A6F048A1F523}"/>
                </a:ext>
              </a:extLst>
            </p:cNvPr>
            <p:cNvSpPr/>
            <p:nvPr/>
          </p:nvSpPr>
          <p:spPr>
            <a:xfrm>
              <a:off x="4833206" y="2229815"/>
              <a:ext cx="422656" cy="1658109"/>
            </a:xfrm>
            <a:prstGeom prst="roundRect">
              <a:avLst/>
            </a:prstGeom>
            <a:noFill/>
            <a:ln>
              <a:solidFill>
                <a:srgbClr val="F2025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8">
              <a:extLst>
                <a:ext uri="{FF2B5EF4-FFF2-40B4-BE49-F238E27FC236}">
                  <a16:creationId xmlns:a16="http://schemas.microsoft.com/office/drawing/2014/main" id="{912803A4-2A94-A0DD-B0EB-92939D354033}"/>
                </a:ext>
              </a:extLst>
            </p:cNvPr>
            <p:cNvSpPr/>
            <p:nvPr/>
          </p:nvSpPr>
          <p:spPr>
            <a:xfrm>
              <a:off x="1039081" y="3222003"/>
              <a:ext cx="422656" cy="673859"/>
            </a:xfrm>
            <a:prstGeom prst="roundRect">
              <a:avLst/>
            </a:prstGeom>
            <a:noFill/>
            <a:ln>
              <a:solidFill>
                <a:srgbClr val="F2025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8444A9-B957-D9E8-7883-64B66D9E9D78}"/>
              </a:ext>
            </a:extLst>
          </p:cNvPr>
          <p:cNvSpPr txBox="1"/>
          <p:nvPr/>
        </p:nvSpPr>
        <p:spPr>
          <a:xfrm rot="5400000" flipV="1">
            <a:off x="3194449" y="2399724"/>
            <a:ext cx="162798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tx1"/>
                </a:solidFill>
              </a:rPr>
              <a:t>Number of Votes</a:t>
            </a:r>
          </a:p>
        </p:txBody>
      </p:sp>
    </p:spTree>
    <p:extLst>
      <p:ext uri="{BB962C8B-B14F-4D97-AF65-F5344CB8AC3E}">
        <p14:creationId xmlns:p14="http://schemas.microsoft.com/office/powerpoint/2010/main" val="201639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425F4-CFA6-5F5B-30A9-0B8DB97EFE4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5981" y="4752495"/>
            <a:ext cx="548700" cy="3135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F33C2A74-49E6-F467-7F2E-7A1EF516DBEB}"/>
              </a:ext>
            </a:extLst>
          </p:cNvPr>
          <p:cNvSpPr txBox="1">
            <a:spLocks/>
          </p:cNvSpPr>
          <p:nvPr/>
        </p:nvSpPr>
        <p:spPr>
          <a:xfrm>
            <a:off x="256802" y="122693"/>
            <a:ext cx="7522581" cy="58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solidFill>
                  <a:schemeClr val="accent2"/>
                </a:solidFill>
              </a:rPr>
              <a:t>Qualitative User Test Results – UI/UX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08B01-4F81-B388-EDC3-D3AA173F663A}"/>
              </a:ext>
            </a:extLst>
          </p:cNvPr>
          <p:cNvSpPr txBox="1"/>
          <p:nvPr/>
        </p:nvSpPr>
        <p:spPr>
          <a:xfrm>
            <a:off x="207963" y="763587"/>
            <a:ext cx="27432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Lato"/>
              </a:rPr>
              <a:t>Likes</a:t>
            </a:r>
          </a:p>
          <a:p>
            <a:endParaRPr lang="en-US">
              <a:solidFill>
                <a:schemeClr val="tx1"/>
              </a:solidFill>
              <a:latin typeface="Lato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Lato"/>
              </a:rPr>
              <a:t>"</a:t>
            </a:r>
            <a:r>
              <a:rPr lang="en-US">
                <a:solidFill>
                  <a:schemeClr val="accent4"/>
                </a:solidFill>
                <a:latin typeface="Lato"/>
              </a:rPr>
              <a:t>Great Application Design</a:t>
            </a:r>
            <a:r>
              <a:rPr lang="en-US" dirty="0">
                <a:solidFill>
                  <a:schemeClr val="tx1"/>
                </a:solidFill>
                <a:latin typeface="Lato"/>
              </a:rPr>
              <a:t>"</a:t>
            </a:r>
            <a:endParaRPr lang="en-US">
              <a:solidFill>
                <a:schemeClr val="tx1"/>
              </a:solidFill>
              <a:latin typeface="Lato"/>
            </a:endParaRPr>
          </a:p>
          <a:p>
            <a:endParaRPr lang="en-US">
              <a:solidFill>
                <a:schemeClr val="tx1"/>
              </a:solidFill>
              <a:latin typeface="Lato"/>
            </a:endParaRPr>
          </a:p>
          <a:p>
            <a:endParaRPr lang="en-US">
              <a:solidFill>
                <a:schemeClr val="tx1"/>
              </a:solidFill>
              <a:latin typeface="Lato"/>
            </a:endParaRPr>
          </a:p>
          <a:p>
            <a:endParaRPr lang="en-US">
              <a:solidFill>
                <a:schemeClr val="tx1"/>
              </a:solidFill>
              <a:latin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D853B-F9D1-24D8-0C19-ED1769015221}"/>
              </a:ext>
            </a:extLst>
          </p:cNvPr>
          <p:cNvSpPr txBox="1"/>
          <p:nvPr/>
        </p:nvSpPr>
        <p:spPr>
          <a:xfrm>
            <a:off x="5760243" y="763588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Lato"/>
              </a:rPr>
              <a:t>Suggestions</a:t>
            </a:r>
          </a:p>
          <a:p>
            <a:endParaRPr lang="en-US" sz="1600">
              <a:solidFill>
                <a:schemeClr val="tx1"/>
              </a:solidFill>
              <a:latin typeface="Lato"/>
            </a:endParaRPr>
          </a:p>
          <a:p>
            <a:endParaRPr lang="en-US" sz="1600">
              <a:solidFill>
                <a:schemeClr val="tx1"/>
              </a:solidFill>
              <a:latin typeface="Lato"/>
            </a:endParaRPr>
          </a:p>
          <a:p>
            <a:endParaRPr lang="en-US" sz="1600">
              <a:solidFill>
                <a:schemeClr val="tx1"/>
              </a:solidFill>
              <a:latin typeface="Lato"/>
            </a:endParaRPr>
          </a:p>
          <a:p>
            <a:endParaRPr lang="en-US" sz="1600">
              <a:solidFill>
                <a:schemeClr val="tx1"/>
              </a:solidFill>
              <a:latin typeface="La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71DA6-6FB9-A607-DF2A-E41C0943C55C}"/>
              </a:ext>
            </a:extLst>
          </p:cNvPr>
          <p:cNvSpPr txBox="1"/>
          <p:nvPr/>
        </p:nvSpPr>
        <p:spPr>
          <a:xfrm>
            <a:off x="2811462" y="763588"/>
            <a:ext cx="274320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Lato"/>
              </a:rPr>
              <a:t>Confusion</a:t>
            </a:r>
          </a:p>
          <a:p>
            <a:pPr marL="285750" indent="-285750">
              <a:buChar char="•"/>
            </a:pPr>
            <a:endParaRPr lang="en-US">
              <a:solidFill>
                <a:schemeClr val="tx1"/>
              </a:solidFill>
              <a:latin typeface="Lato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Lato"/>
              </a:rPr>
              <a:t>"</a:t>
            </a:r>
            <a:r>
              <a:rPr lang="en-US">
                <a:solidFill>
                  <a:schemeClr val="tx1"/>
                </a:solidFill>
                <a:latin typeface="Lato"/>
              </a:rPr>
              <a:t>Just </a:t>
            </a:r>
            <a:r>
              <a:rPr lang="en-US">
                <a:solidFill>
                  <a:schemeClr val="accent4"/>
                </a:solidFill>
                <a:latin typeface="Lato"/>
              </a:rPr>
              <a:t>specify the point system</a:t>
            </a:r>
            <a:r>
              <a:rPr lang="en-US">
                <a:solidFill>
                  <a:schemeClr val="tx1"/>
                </a:solidFill>
                <a:latin typeface="Lato"/>
              </a:rPr>
              <a:t> a bit to allow the learner to have a concept of the scheme</a:t>
            </a:r>
            <a:r>
              <a:rPr lang="en-US" dirty="0">
                <a:solidFill>
                  <a:schemeClr val="tx1"/>
                </a:solidFill>
                <a:latin typeface="Lato"/>
              </a:rPr>
              <a:t>."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latin typeface="Lato"/>
            </a:endParaRPr>
          </a:p>
          <a:p>
            <a:endParaRPr lang="en-US">
              <a:solidFill>
                <a:schemeClr val="tx1"/>
              </a:solidFill>
              <a:latin typeface="Lato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5B1B62-5ED5-ADBC-DAAC-EE8199914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25530"/>
              </p:ext>
            </p:extLst>
          </p:nvPr>
        </p:nvGraphicFramePr>
        <p:xfrm>
          <a:off x="5691187" y="758030"/>
          <a:ext cx="2890809" cy="382524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890809">
                  <a:extLst>
                    <a:ext uri="{9D8B030D-6E8A-4147-A177-3AD203B41FA5}">
                      <a16:colId xmlns:a16="http://schemas.microsoft.com/office/drawing/2014/main" val="7710746"/>
                    </a:ext>
                  </a:extLst>
                </a:gridCol>
              </a:tblGrid>
              <a:tr h="3579860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"I think how many points you would earn from doing a course should be </a:t>
                      </a:r>
                      <a:r>
                        <a:rPr lang="en-US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displayed before you click into it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." </a:t>
                      </a:r>
                      <a:br>
                        <a:rPr lang="en-US" sz="1400" b="0" i="0" u="none" strike="noStrike" noProof="0">
                          <a:solidFill>
                            <a:srgbClr val="677480"/>
                          </a:solidFill>
                          <a:effectLst/>
                          <a:latin typeface="Lato"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"All the features work very well , just the</a:t>
                      </a:r>
                      <a:r>
                        <a:rPr lang="en-US" sz="1400" b="0" i="0" u="none" strike="noStrike" noProof="0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 rewards should be more descriptive and personalized.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"I don’t know </a:t>
                      </a:r>
                      <a:r>
                        <a:rPr lang="en-US" sz="1400" b="0" i="0" u="none" strike="noStrike" noProof="0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what seasonal countdown means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. Love the idea of the site."</a:t>
                      </a:r>
                      <a:endParaRPr lang="en-US">
                        <a:solidFill>
                          <a:schemeClr val="tx1"/>
                        </a:solidFill>
                        <a:latin typeface="Lato"/>
                      </a:endParaRPr>
                    </a:p>
                    <a:p>
                      <a:pPr lvl="0" algn="l">
                        <a:buNone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lvl="0" algn="l">
                        <a:buNone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</a:txBody>
                  <a:tcPr marR="152400" marT="152400"/>
                </a:tc>
                <a:extLst>
                  <a:ext uri="{0D108BD9-81ED-4DB2-BD59-A6C34878D82A}">
                    <a16:rowId xmlns:a16="http://schemas.microsoft.com/office/drawing/2014/main" val="72642868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9C4E3D-5DFA-3681-9B0A-20C063C60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99680"/>
              </p:ext>
            </p:extLst>
          </p:nvPr>
        </p:nvGraphicFramePr>
        <p:xfrm>
          <a:off x="206374" y="750093"/>
          <a:ext cx="2509807" cy="38576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509807">
                  <a:extLst>
                    <a:ext uri="{9D8B030D-6E8A-4147-A177-3AD203B41FA5}">
                      <a16:colId xmlns:a16="http://schemas.microsoft.com/office/drawing/2014/main" val="1343175901"/>
                    </a:ext>
                  </a:extLst>
                </a:gridCol>
              </a:tblGrid>
              <a:tr h="385762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br>
                        <a:rPr lang="en-US">
                          <a:effectLst/>
                        </a:rPr>
                      </a:br>
                      <a:endParaRPr lang="en-US"/>
                    </a:p>
                    <a:p>
                      <a:pPr marL="0" lvl="0" indent="0" algn="l">
                        <a:buNone/>
                      </a:pPr>
                      <a:endParaRPr lang="en-US">
                        <a:effectLst/>
                      </a:endParaRPr>
                    </a:p>
                    <a:p>
                      <a:pPr marL="0" lvl="0" indent="0" algn="l">
                        <a:buNone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"I </a:t>
                      </a:r>
                      <a:r>
                        <a:rPr lang="en-US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like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the way it was </a:t>
                      </a:r>
                      <a:r>
                        <a:rPr lang="en-US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gamified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but I’m unsure if the need for badges."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</a:t>
                      </a:r>
                      <a:r>
                        <a:rPr lang="en-US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Easy to navigate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 and do the tasks."</a:t>
                      </a:r>
                    </a:p>
                  </a:txBody>
                  <a:tcPr marR="152400" marT="152400"/>
                </a:tc>
                <a:extLst>
                  <a:ext uri="{0D108BD9-81ED-4DB2-BD59-A6C34878D82A}">
                    <a16:rowId xmlns:a16="http://schemas.microsoft.com/office/drawing/2014/main" val="140878079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5B49959-D5EE-1124-BC3B-C1E2ACD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49651"/>
              </p:ext>
            </p:extLst>
          </p:nvPr>
        </p:nvGraphicFramePr>
        <p:xfrm>
          <a:off x="2833687" y="754063"/>
          <a:ext cx="2819372" cy="382524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819372">
                  <a:extLst>
                    <a:ext uri="{9D8B030D-6E8A-4147-A177-3AD203B41FA5}">
                      <a16:colId xmlns:a16="http://schemas.microsoft.com/office/drawing/2014/main" val="3789605458"/>
                    </a:ext>
                  </a:extLst>
                </a:gridCol>
              </a:tblGrid>
              <a:tr h="3619500">
                <a:tc>
                  <a:txBody>
                    <a:bodyPr/>
                    <a:lstStyle/>
                    <a:p>
                      <a:pPr algn="l" fontAlgn="t"/>
                      <a:br>
                        <a:rPr lang="en-US">
                          <a:effectLst/>
                        </a:rPr>
                      </a:br>
                      <a:endParaRPr lang="en-US"/>
                    </a:p>
                    <a:p>
                      <a:pPr lvl="0" algn="l">
                        <a:buNone/>
                      </a:pPr>
                      <a:endParaRPr lang="en-US">
                        <a:effectLst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"Give more clear information about the point system and also the points on </a:t>
                      </a:r>
                      <a:r>
                        <a:rPr lang="en-US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leaderboard to understand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 on what based they earning the points."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>
                        <a:solidFill>
                          <a:schemeClr val="tx1"/>
                        </a:solidFill>
                        <a:effectLst/>
                        <a:latin typeface="Lato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"</a:t>
                      </a:r>
                      <a:r>
                        <a:rPr lang="en-US">
                          <a:solidFill>
                            <a:schemeClr val="accent4"/>
                          </a:solidFill>
                          <a:effectLst/>
                          <a:latin typeface="Lato"/>
                        </a:rPr>
                        <a:t>Badges are least important feature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Lato"/>
                        </a:rPr>
                        <a:t> to keep me motivated."</a:t>
                      </a:r>
                    </a:p>
                  </a:txBody>
                  <a:tcPr marR="152400" marT="152400"/>
                </a:tc>
                <a:extLst>
                  <a:ext uri="{0D108BD9-81ED-4DB2-BD59-A6C34878D82A}">
                    <a16:rowId xmlns:a16="http://schemas.microsoft.com/office/drawing/2014/main" val="280006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3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459475" y="439210"/>
            <a:ext cx="8225049" cy="600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2"/>
                </a:solidFill>
              </a:rPr>
              <a:t>Example of Pre and Post Feedback Incorporation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4" descr="Company name&#10;&#10;Description automatically generated">
            <a:extLst>
              <a:ext uri="{FF2B5EF4-FFF2-40B4-BE49-F238E27FC236}">
                <a16:creationId xmlns:a16="http://schemas.microsoft.com/office/drawing/2014/main" id="{FBB172BA-55D2-678A-9F6C-535806B9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50" y="1039417"/>
            <a:ext cx="1421428" cy="3043238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2A79A1-AA24-BC4B-9447-05D9F8541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529" y="1039417"/>
            <a:ext cx="1418910" cy="304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C792C-E5C1-B3F9-8FC2-3807F9CCFC56}"/>
              </a:ext>
            </a:extLst>
          </p:cNvPr>
          <p:cNvSpPr txBox="1"/>
          <p:nvPr/>
        </p:nvSpPr>
        <p:spPr>
          <a:xfrm>
            <a:off x="329885" y="4494118"/>
            <a:ext cx="84842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Lato"/>
                <a:ea typeface="Lato"/>
                <a:cs typeface="Lato"/>
              </a:rPr>
              <a:t>Feedback: Consistency in badges across categories to improve clarity in hierarchy of badges</a:t>
            </a:r>
          </a:p>
        </p:txBody>
      </p:sp>
      <p:sp>
        <p:nvSpPr>
          <p:cNvPr id="9" name="Google Shape;153;p20">
            <a:extLst>
              <a:ext uri="{FF2B5EF4-FFF2-40B4-BE49-F238E27FC236}">
                <a16:creationId xmlns:a16="http://schemas.microsoft.com/office/drawing/2014/main" id="{9A916EDC-70F7-B071-7117-19F574D79C6E}"/>
              </a:ext>
            </a:extLst>
          </p:cNvPr>
          <p:cNvSpPr txBox="1">
            <a:spLocks/>
          </p:cNvSpPr>
          <p:nvPr/>
        </p:nvSpPr>
        <p:spPr>
          <a:xfrm>
            <a:off x="1998137" y="3980316"/>
            <a:ext cx="1689496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Pre-Feedback</a:t>
            </a:r>
          </a:p>
        </p:txBody>
      </p:sp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10063F72-3835-AD7D-6E29-153EDC8A4BCF}"/>
              </a:ext>
            </a:extLst>
          </p:cNvPr>
          <p:cNvSpPr txBox="1">
            <a:spLocks/>
          </p:cNvSpPr>
          <p:nvPr/>
        </p:nvSpPr>
        <p:spPr>
          <a:xfrm>
            <a:off x="5223809" y="3980316"/>
            <a:ext cx="2014964" cy="52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Post-Feedback</a:t>
            </a:r>
          </a:p>
        </p:txBody>
      </p:sp>
    </p:spTree>
    <p:extLst>
      <p:ext uri="{BB962C8B-B14F-4D97-AF65-F5344CB8AC3E}">
        <p14:creationId xmlns:p14="http://schemas.microsoft.com/office/powerpoint/2010/main" val="23897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461048" y="-279889"/>
            <a:ext cx="7522581" cy="1000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Future Scope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F4A23-2816-1BEA-0761-E6DA27A41BBB}"/>
              </a:ext>
            </a:extLst>
          </p:cNvPr>
          <p:cNvSpPr txBox="1"/>
          <p:nvPr/>
        </p:nvSpPr>
        <p:spPr>
          <a:xfrm>
            <a:off x="2887102" y="2595281"/>
            <a:ext cx="320778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Lato"/>
              </a:rPr>
              <a:t>To make rewards known before completion of the courses.</a:t>
            </a:r>
            <a:endParaRPr lang="en-US"/>
          </a:p>
          <a:p>
            <a:endParaRPr lang="en-US">
              <a:solidFill>
                <a:schemeClr val="tx1"/>
              </a:solidFill>
              <a:latin typeface="Lato"/>
            </a:endParaRPr>
          </a:p>
          <a:p>
            <a:r>
              <a:rPr lang="en-US">
                <a:solidFill>
                  <a:schemeClr val="tx1"/>
                </a:solidFill>
                <a:latin typeface="Lato"/>
              </a:rPr>
              <a:t>To make points for each course highlighted before enrollment in the courses.</a:t>
            </a:r>
          </a:p>
          <a:p>
            <a:endParaRPr lang="en-US">
              <a:solidFill>
                <a:schemeClr val="tx1"/>
              </a:solidFill>
              <a:latin typeface="Lato"/>
            </a:endParaRPr>
          </a:p>
          <a:p>
            <a:endParaRPr lang="en-US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Google Shape;264;p29">
            <a:extLst>
              <a:ext uri="{FF2B5EF4-FFF2-40B4-BE49-F238E27FC236}">
                <a16:creationId xmlns:a16="http://schemas.microsoft.com/office/drawing/2014/main" id="{7ABF53EE-A641-380C-EF00-01F1091FB8C3}"/>
              </a:ext>
            </a:extLst>
          </p:cNvPr>
          <p:cNvSpPr/>
          <p:nvPr/>
        </p:nvSpPr>
        <p:spPr>
          <a:xfrm>
            <a:off x="380911" y="954141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83;p29">
            <a:extLst>
              <a:ext uri="{FF2B5EF4-FFF2-40B4-BE49-F238E27FC236}">
                <a16:creationId xmlns:a16="http://schemas.microsoft.com/office/drawing/2014/main" id="{0B44FB91-65C3-586C-3AB0-2BA0146C9DD4}"/>
              </a:ext>
            </a:extLst>
          </p:cNvPr>
          <p:cNvGrpSpPr/>
          <p:nvPr/>
        </p:nvGrpSpPr>
        <p:grpSpPr>
          <a:xfrm>
            <a:off x="513010" y="1088366"/>
            <a:ext cx="304237" cy="277965"/>
            <a:chOff x="570875" y="4322250"/>
            <a:chExt cx="443300" cy="443325"/>
          </a:xfrm>
        </p:grpSpPr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FEBF877A-B7C3-58B1-CE48-D803D3B98796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FD3CB786-A0DF-7EF1-F5BC-6055EFD7B863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5B1FFCAB-3203-D6DC-A84E-FD8A17A336D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08DA356B-E3F0-E3E8-792C-42E65C40C74F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84A3DB-F068-9A7F-5A5C-A0A6A1DCE689}"/>
              </a:ext>
            </a:extLst>
          </p:cNvPr>
          <p:cNvSpPr txBox="1"/>
          <p:nvPr/>
        </p:nvSpPr>
        <p:spPr>
          <a:xfrm>
            <a:off x="288271" y="158255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make the point system more understandable for the users.</a:t>
            </a:r>
            <a:endParaRPr lang="en-US"/>
          </a:p>
          <a:p>
            <a:pPr algn="l"/>
            <a:endParaRPr lang="en-US"/>
          </a:p>
        </p:txBody>
      </p:sp>
      <p:sp>
        <p:nvSpPr>
          <p:cNvPr id="12" name="Google Shape;266;p29">
            <a:extLst>
              <a:ext uri="{FF2B5EF4-FFF2-40B4-BE49-F238E27FC236}">
                <a16:creationId xmlns:a16="http://schemas.microsoft.com/office/drawing/2014/main" id="{F8512291-6A0E-03C2-F742-2107660B6639}"/>
              </a:ext>
            </a:extLst>
          </p:cNvPr>
          <p:cNvSpPr/>
          <p:nvPr/>
        </p:nvSpPr>
        <p:spPr>
          <a:xfrm>
            <a:off x="6171023" y="2895560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71;p29">
            <a:extLst>
              <a:ext uri="{FF2B5EF4-FFF2-40B4-BE49-F238E27FC236}">
                <a16:creationId xmlns:a16="http://schemas.microsoft.com/office/drawing/2014/main" id="{9EF0BEF7-DBB3-606D-A035-D41AF7B46FE5}"/>
              </a:ext>
            </a:extLst>
          </p:cNvPr>
          <p:cNvGrpSpPr/>
          <p:nvPr/>
        </p:nvGrpSpPr>
        <p:grpSpPr>
          <a:xfrm>
            <a:off x="6303312" y="3025589"/>
            <a:ext cx="294182" cy="286367"/>
            <a:chOff x="5970800" y="1619250"/>
            <a:chExt cx="428650" cy="456725"/>
          </a:xfrm>
        </p:grpSpPr>
        <p:sp>
          <p:nvSpPr>
            <p:cNvPr id="17" name="Google Shape;272;p29">
              <a:extLst>
                <a:ext uri="{FF2B5EF4-FFF2-40B4-BE49-F238E27FC236}">
                  <a16:creationId xmlns:a16="http://schemas.microsoft.com/office/drawing/2014/main" id="{53BCCDBF-AF31-9DA0-D026-8F2D0F5DBBBA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3;p29">
              <a:extLst>
                <a:ext uri="{FF2B5EF4-FFF2-40B4-BE49-F238E27FC236}">
                  <a16:creationId xmlns:a16="http://schemas.microsoft.com/office/drawing/2014/main" id="{F1ADDE0D-CDD0-DAFE-3FEA-FC55AC4D87A3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;p29">
              <a:extLst>
                <a:ext uri="{FF2B5EF4-FFF2-40B4-BE49-F238E27FC236}">
                  <a16:creationId xmlns:a16="http://schemas.microsoft.com/office/drawing/2014/main" id="{2FA6E7E2-449D-3C79-68A8-40A8489B3BF9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;p29">
              <a:extLst>
                <a:ext uri="{FF2B5EF4-FFF2-40B4-BE49-F238E27FC236}">
                  <a16:creationId xmlns:a16="http://schemas.microsoft.com/office/drawing/2014/main" id="{9888625F-DD49-428E-A1E3-1EBB647ED1B7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6;p29">
              <a:extLst>
                <a:ext uri="{FF2B5EF4-FFF2-40B4-BE49-F238E27FC236}">
                  <a16:creationId xmlns:a16="http://schemas.microsoft.com/office/drawing/2014/main" id="{C26BE6FF-D590-E95C-DFC9-EF431CEA51DB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68;p29">
            <a:extLst>
              <a:ext uri="{FF2B5EF4-FFF2-40B4-BE49-F238E27FC236}">
                <a16:creationId xmlns:a16="http://schemas.microsoft.com/office/drawing/2014/main" id="{E74B5CFC-5DCF-3AC2-5FEF-A9E6BE5DF008}"/>
              </a:ext>
            </a:extLst>
          </p:cNvPr>
          <p:cNvSpPr/>
          <p:nvPr/>
        </p:nvSpPr>
        <p:spPr>
          <a:xfrm>
            <a:off x="2976565" y="1994607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80;p29">
            <a:extLst>
              <a:ext uri="{FF2B5EF4-FFF2-40B4-BE49-F238E27FC236}">
                <a16:creationId xmlns:a16="http://schemas.microsoft.com/office/drawing/2014/main" id="{012B7DD7-01A1-D493-C5B9-5BE0942F86CB}"/>
              </a:ext>
            </a:extLst>
          </p:cNvPr>
          <p:cNvGrpSpPr/>
          <p:nvPr/>
        </p:nvGrpSpPr>
        <p:grpSpPr>
          <a:xfrm>
            <a:off x="3085362" y="2128972"/>
            <a:ext cx="351181" cy="237367"/>
            <a:chOff x="5255200" y="3006475"/>
            <a:chExt cx="511700" cy="378575"/>
          </a:xfrm>
        </p:grpSpPr>
        <p:sp>
          <p:nvSpPr>
            <p:cNvPr id="26" name="Google Shape;281;p29">
              <a:extLst>
                <a:ext uri="{FF2B5EF4-FFF2-40B4-BE49-F238E27FC236}">
                  <a16:creationId xmlns:a16="http://schemas.microsoft.com/office/drawing/2014/main" id="{78D43D1F-BA3B-31A6-FB94-71E3D07322FF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2;p29">
              <a:extLst>
                <a:ext uri="{FF2B5EF4-FFF2-40B4-BE49-F238E27FC236}">
                  <a16:creationId xmlns:a16="http://schemas.microsoft.com/office/drawing/2014/main" id="{CC6F1F63-700B-477B-51A9-667E02FFE37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1E072-F46E-AA23-5255-5236DE1D60AF}"/>
              </a:ext>
            </a:extLst>
          </p:cNvPr>
          <p:cNvSpPr txBox="1"/>
          <p:nvPr/>
        </p:nvSpPr>
        <p:spPr>
          <a:xfrm>
            <a:off x="6091518" y="3544981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 do another user testing with implementation of the above points.</a:t>
            </a:r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ECFFD"/>
                </a:solidFill>
              </a:rPr>
              <a:t>Agenda</a:t>
            </a:r>
            <a:endParaRPr>
              <a:solidFill>
                <a:srgbClr val="7ECFFD"/>
              </a:solidFill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28F773E5-C863-314A-A88A-C49C80A1AD33}"/>
              </a:ext>
            </a:extLst>
          </p:cNvPr>
          <p:cNvSpPr txBox="1"/>
          <p:nvPr/>
        </p:nvSpPr>
        <p:spPr>
          <a:xfrm>
            <a:off x="4295197" y="1519691"/>
            <a:ext cx="3387396" cy="59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to </a:t>
            </a:r>
            <a:r>
              <a:rPr lang="en-US" sz="20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MasterClass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C4626781-0C69-6A43-9513-4E0A0A5734F8}"/>
              </a:ext>
            </a:extLst>
          </p:cNvPr>
          <p:cNvSpPr txBox="1"/>
          <p:nvPr/>
        </p:nvSpPr>
        <p:spPr>
          <a:xfrm>
            <a:off x="4295195" y="2242367"/>
            <a:ext cx="3860925" cy="5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Persona and Pain Points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94;p13">
            <a:extLst>
              <a:ext uri="{FF2B5EF4-FFF2-40B4-BE49-F238E27FC236}">
                <a16:creationId xmlns:a16="http://schemas.microsoft.com/office/drawing/2014/main" id="{A3689C30-05B7-E140-A2D3-78DF826A1924}"/>
              </a:ext>
            </a:extLst>
          </p:cNvPr>
          <p:cNvSpPr txBox="1"/>
          <p:nvPr/>
        </p:nvSpPr>
        <p:spPr>
          <a:xfrm>
            <a:off x="4295196" y="3725352"/>
            <a:ext cx="4031335" cy="5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Testing and Future Scope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" name="Google Shape;1341;p48">
            <a:extLst>
              <a:ext uri="{FF2B5EF4-FFF2-40B4-BE49-F238E27FC236}">
                <a16:creationId xmlns:a16="http://schemas.microsoft.com/office/drawing/2014/main" id="{4A3096BF-143B-E29C-C61D-843ABC5077D5}"/>
              </a:ext>
            </a:extLst>
          </p:cNvPr>
          <p:cNvGrpSpPr/>
          <p:nvPr/>
        </p:nvGrpSpPr>
        <p:grpSpPr>
          <a:xfrm rot="5400000">
            <a:off x="875935" y="1810087"/>
            <a:ext cx="2818583" cy="2254889"/>
            <a:chOff x="4607809" y="5664627"/>
            <a:chExt cx="742883" cy="594312"/>
          </a:xfrm>
        </p:grpSpPr>
        <p:sp>
          <p:nvSpPr>
            <p:cNvPr id="21" name="Google Shape;1342;p48">
              <a:extLst>
                <a:ext uri="{FF2B5EF4-FFF2-40B4-BE49-F238E27FC236}">
                  <a16:creationId xmlns:a16="http://schemas.microsoft.com/office/drawing/2014/main" id="{648170CD-9302-31A9-91CF-A25B8108990D}"/>
                </a:ext>
              </a:extLst>
            </p:cNvPr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43;p48">
              <a:extLst>
                <a:ext uri="{FF2B5EF4-FFF2-40B4-BE49-F238E27FC236}">
                  <a16:creationId xmlns:a16="http://schemas.microsoft.com/office/drawing/2014/main" id="{82A79A14-C386-C21C-57C4-D70E7B1075EF}"/>
                </a:ext>
              </a:extLst>
            </p:cNvPr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44;p48">
              <a:extLst>
                <a:ext uri="{FF2B5EF4-FFF2-40B4-BE49-F238E27FC236}">
                  <a16:creationId xmlns:a16="http://schemas.microsoft.com/office/drawing/2014/main" id="{BA1C8075-E2B7-6BBA-D38E-ABF6CE14B95C}"/>
                </a:ext>
              </a:extLst>
            </p:cNvPr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45;p48">
              <a:extLst>
                <a:ext uri="{FF2B5EF4-FFF2-40B4-BE49-F238E27FC236}">
                  <a16:creationId xmlns:a16="http://schemas.microsoft.com/office/drawing/2014/main" id="{19E4E037-B105-58D6-5DEB-E06651E34AAC}"/>
                </a:ext>
              </a:extLst>
            </p:cNvPr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46;p48">
              <a:extLst>
                <a:ext uri="{FF2B5EF4-FFF2-40B4-BE49-F238E27FC236}">
                  <a16:creationId xmlns:a16="http://schemas.microsoft.com/office/drawing/2014/main" id="{16CCD09A-AFEC-A626-9AB7-FA1DB41B265E}"/>
                </a:ext>
              </a:extLst>
            </p:cNvPr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347;p48">
              <a:extLst>
                <a:ext uri="{FF2B5EF4-FFF2-40B4-BE49-F238E27FC236}">
                  <a16:creationId xmlns:a16="http://schemas.microsoft.com/office/drawing/2014/main" id="{6402C4A4-7BA2-8B04-055D-1DF2A82C248A}"/>
                </a:ext>
              </a:extLst>
            </p:cNvPr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48;p48">
              <a:extLst>
                <a:ext uri="{FF2B5EF4-FFF2-40B4-BE49-F238E27FC236}">
                  <a16:creationId xmlns:a16="http://schemas.microsoft.com/office/drawing/2014/main" id="{BA2E0D31-5D25-22B2-51C8-C39A11EC7547}"/>
                </a:ext>
              </a:extLst>
            </p:cNvPr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49;p48">
              <a:extLst>
                <a:ext uri="{FF2B5EF4-FFF2-40B4-BE49-F238E27FC236}">
                  <a16:creationId xmlns:a16="http://schemas.microsoft.com/office/drawing/2014/main" id="{694DB658-14D5-5A5C-837B-1767820AC303}"/>
                </a:ext>
              </a:extLst>
            </p:cNvPr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94;p13">
            <a:extLst>
              <a:ext uri="{FF2B5EF4-FFF2-40B4-BE49-F238E27FC236}">
                <a16:creationId xmlns:a16="http://schemas.microsoft.com/office/drawing/2014/main" id="{C6503722-FAFF-34AF-0B60-A7BDB775DC62}"/>
              </a:ext>
            </a:extLst>
          </p:cNvPr>
          <p:cNvSpPr txBox="1"/>
          <p:nvPr/>
        </p:nvSpPr>
        <p:spPr>
          <a:xfrm>
            <a:off x="4295195" y="2983859"/>
            <a:ext cx="4031335" cy="5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Design and Prototype</a:t>
            </a:r>
            <a:endParaRPr sz="2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06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384802" y="2423997"/>
            <a:ext cx="2593529" cy="227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rgbClr val="7ECFFD"/>
                </a:solidFill>
              </a:rPr>
              <a:t>User Testing Feedback</a:t>
            </a:r>
            <a:endParaRPr lang="en-US"/>
          </a:p>
          <a:p>
            <a:pPr marL="0" indent="0">
              <a:buNone/>
            </a:pPr>
            <a:r>
              <a:rPr lang="en-US" sz="1600"/>
              <a:t>Feedback is from very few users with zero prior exposure to </a:t>
            </a:r>
            <a:r>
              <a:rPr lang="en-US" sz="1600" err="1"/>
              <a:t>MasterClass</a:t>
            </a:r>
            <a:r>
              <a:rPr lang="en-US" sz="1600"/>
              <a:t>, so </a:t>
            </a:r>
            <a:r>
              <a:rPr lang="en-US" sz="1600" b="1">
                <a:solidFill>
                  <a:srgbClr val="7ECFFD"/>
                </a:solidFill>
              </a:rPr>
              <a:t>understanding of pain points is likely superficial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104;p14">
            <a:extLst>
              <a:ext uri="{FF2B5EF4-FFF2-40B4-BE49-F238E27FC236}">
                <a16:creationId xmlns:a16="http://schemas.microsoft.com/office/drawing/2014/main" id="{63FD9A18-D308-FF78-BB3E-2E5260467D4D}"/>
              </a:ext>
            </a:extLst>
          </p:cNvPr>
          <p:cNvSpPr txBox="1">
            <a:spLocks/>
          </p:cNvSpPr>
          <p:nvPr/>
        </p:nvSpPr>
        <p:spPr>
          <a:xfrm>
            <a:off x="3435318" y="2423997"/>
            <a:ext cx="2593529" cy="22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None/>
            </a:pPr>
            <a:r>
              <a:rPr lang="en-US" sz="1800" b="1">
                <a:solidFill>
                  <a:srgbClr val="F20254"/>
                </a:solidFill>
              </a:rPr>
              <a:t>Evaluation of tasks</a:t>
            </a:r>
            <a:endParaRPr lang="en-US" sz="1800"/>
          </a:p>
          <a:p>
            <a:pPr marL="0" indent="0">
              <a:buNone/>
            </a:pPr>
            <a:r>
              <a:rPr lang="en-US" sz="1600"/>
              <a:t>Performance of users will have to be consistently evaluated in courses </a:t>
            </a:r>
            <a:r>
              <a:rPr lang="en-US" sz="1600">
                <a:solidFill>
                  <a:srgbClr val="F20254"/>
                </a:solidFill>
              </a:rPr>
              <a:t>using machine learning </a:t>
            </a:r>
            <a:endParaRPr lang="en-US" sz="2000">
              <a:solidFill>
                <a:srgbClr val="F20254"/>
              </a:solidFill>
            </a:endParaRPr>
          </a:p>
          <a:p>
            <a:pPr marL="285750" indent="-285750"/>
            <a:endParaRPr lang="en-US" sz="2000" b="1"/>
          </a:p>
        </p:txBody>
      </p:sp>
      <p:sp>
        <p:nvSpPr>
          <p:cNvPr id="9" name="Google Shape;104;p14">
            <a:extLst>
              <a:ext uri="{FF2B5EF4-FFF2-40B4-BE49-F238E27FC236}">
                <a16:creationId xmlns:a16="http://schemas.microsoft.com/office/drawing/2014/main" id="{DD5A456D-7D80-8FE4-83FC-56200E61B4A9}"/>
              </a:ext>
            </a:extLst>
          </p:cNvPr>
          <p:cNvSpPr txBox="1">
            <a:spLocks/>
          </p:cNvSpPr>
          <p:nvPr/>
        </p:nvSpPr>
        <p:spPr>
          <a:xfrm>
            <a:off x="6313501" y="2423997"/>
            <a:ext cx="2593529" cy="22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None/>
            </a:pPr>
            <a:r>
              <a:rPr lang="en-US" sz="1600" b="1">
                <a:solidFill>
                  <a:srgbClr val="FF9715"/>
                </a:solidFill>
              </a:rPr>
              <a:t>Gamification System</a:t>
            </a:r>
          </a:p>
          <a:p>
            <a:pPr marL="0" indent="0">
              <a:buNone/>
            </a:pPr>
            <a:r>
              <a:rPr lang="en-US" sz="1600"/>
              <a:t>Engagement will increase due to proposed Leaderboard.</a:t>
            </a:r>
          </a:p>
          <a:p>
            <a:pPr marL="0" indent="0">
              <a:buNone/>
            </a:pPr>
            <a:r>
              <a:rPr lang="en-US" sz="1600"/>
              <a:t>Further, </a:t>
            </a:r>
            <a:r>
              <a:rPr lang="en-US" sz="1600">
                <a:solidFill>
                  <a:srgbClr val="FF9715"/>
                </a:solidFill>
              </a:rPr>
              <a:t>lectures can be gamified</a:t>
            </a:r>
            <a:r>
              <a:rPr lang="en-US" sz="1600"/>
              <a:t> to retain interest </a:t>
            </a:r>
          </a:p>
        </p:txBody>
      </p:sp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3B086495-1075-39CB-6F03-4FAC48B3C37E}"/>
              </a:ext>
            </a:extLst>
          </p:cNvPr>
          <p:cNvSpPr txBox="1">
            <a:spLocks/>
          </p:cNvSpPr>
          <p:nvPr/>
        </p:nvSpPr>
        <p:spPr>
          <a:xfrm>
            <a:off x="332548" y="-330924"/>
            <a:ext cx="752258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>
                <a:solidFill>
                  <a:schemeClr val="accent2"/>
                </a:solidFill>
              </a:rPr>
              <a:t>Limitations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3" name="Graphic 4" descr="Abacus outline">
            <a:extLst>
              <a:ext uri="{FF2B5EF4-FFF2-40B4-BE49-F238E27FC236}">
                <a16:creationId xmlns:a16="http://schemas.microsoft.com/office/drawing/2014/main" id="{2192AFE2-705A-33C4-3DDE-32810909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132" y="1410960"/>
            <a:ext cx="914400" cy="914400"/>
          </a:xfrm>
          <a:prstGeom prst="rect">
            <a:avLst/>
          </a:prstGeom>
        </p:spPr>
      </p:pic>
      <p:pic>
        <p:nvPicPr>
          <p:cNvPr id="11" name="Graphic 10" descr="Chess pieces outline">
            <a:extLst>
              <a:ext uri="{FF2B5EF4-FFF2-40B4-BE49-F238E27FC236}">
                <a16:creationId xmlns:a16="http://schemas.microsoft.com/office/drawing/2014/main" id="{815CE25B-8CD0-2B9D-7270-A1992A3B7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3065" y="1430149"/>
            <a:ext cx="914400" cy="914400"/>
          </a:xfrm>
          <a:prstGeom prst="rect">
            <a:avLst/>
          </a:prstGeom>
        </p:spPr>
      </p:pic>
      <p:pic>
        <p:nvPicPr>
          <p:cNvPr id="6" name="Graphic 5" descr="Remote learning math outline">
            <a:extLst>
              <a:ext uri="{FF2B5EF4-FFF2-40B4-BE49-F238E27FC236}">
                <a16:creationId xmlns:a16="http://schemas.microsoft.com/office/drawing/2014/main" id="{579FA374-0E71-EB75-9161-B86F62914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1430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2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</a:t>
            </a:r>
            <a:r>
              <a:rPr lang="en" dirty="0" err="1"/>
              <a:t>MasterClass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88F6184-8C87-8930-BFF5-7B0AA58DB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6" r="5724" b="1429"/>
          <a:stretch/>
        </p:blipFill>
        <p:spPr>
          <a:xfrm>
            <a:off x="4547506" y="-16327"/>
            <a:ext cx="4620986" cy="5086348"/>
          </a:xfrm>
          <a:prstGeom prst="rect">
            <a:avLst/>
          </a:prstGeom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69157" y="301208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>
                <a:solidFill>
                  <a:srgbClr val="FF9715"/>
                </a:solidFill>
              </a:rPr>
              <a:t>MasterClass</a:t>
            </a:r>
            <a:endParaRPr sz="2800" b="1" dirty="0">
              <a:solidFill>
                <a:srgbClr val="FF9715"/>
              </a:solidFill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34520" y="1104212"/>
            <a:ext cx="3808929" cy="373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Masterclass is a luxury learning experience.</a:t>
            </a:r>
          </a:p>
          <a:p>
            <a:pPr marL="285750" indent="-285750"/>
            <a:r>
              <a:rPr lang="en-US" sz="1600" dirty="0"/>
              <a:t>Students are taught by the most recognized celebrities in each field.</a:t>
            </a:r>
          </a:p>
          <a:p>
            <a:pPr marL="285750" indent="-285750"/>
            <a:r>
              <a:rPr lang="en" sz="1600" dirty="0"/>
              <a:t>Founded in 2015.</a:t>
            </a:r>
          </a:p>
          <a:p>
            <a:pPr marL="285750" indent="-285750"/>
            <a:r>
              <a:rPr lang="en" sz="1600" dirty="0"/>
              <a:t>Have 3 different yearly subscription plans of $180, $240 and $276.  </a:t>
            </a:r>
          </a:p>
          <a:p>
            <a:pPr marL="285750" indent="-285750"/>
            <a:r>
              <a:rPr lang="en" sz="1600" dirty="0"/>
              <a:t>They are also making social impact by providing free subscriptions to underserved communities.</a:t>
            </a:r>
          </a:p>
          <a:p>
            <a:pPr marL="285750" indent="-285750"/>
            <a:endParaRPr lang="en" sz="1600" dirty="0"/>
          </a:p>
          <a:p>
            <a:pPr marL="285750" indent="-285750"/>
            <a:endParaRPr lang="en" sz="1600" dirty="0"/>
          </a:p>
          <a:p>
            <a:pPr marL="285750" indent="-285750"/>
            <a:endParaRPr lang="en" sz="1800" dirty="0"/>
          </a:p>
          <a:p>
            <a:pPr marL="285750" indent="-285750"/>
            <a:endParaRPr lang="en-GB"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14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69157" y="301208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9715"/>
                </a:solidFill>
              </a:rPr>
              <a:t>Competitors</a:t>
            </a:r>
            <a:endParaRPr sz="2800" b="1">
              <a:solidFill>
                <a:srgbClr val="FF9715"/>
              </a:solidFill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69156" y="957007"/>
            <a:ext cx="3808929" cy="3963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b="1" dirty="0"/>
              <a:t>Unique Differentiators</a:t>
            </a:r>
          </a:p>
          <a:p>
            <a:pPr marL="285750" indent="-285750"/>
            <a:r>
              <a:rPr lang="en" sz="1800" dirty="0"/>
              <a:t>High quality, movie-like classes</a:t>
            </a:r>
          </a:p>
          <a:p>
            <a:pPr marL="285750" indent="-285750"/>
            <a:r>
              <a:rPr lang="en" sz="1800" dirty="0"/>
              <a:t>Knowledge from Seasoned Masters</a:t>
            </a:r>
          </a:p>
          <a:p>
            <a:pPr marL="285750" indent="-285750"/>
            <a:r>
              <a:rPr lang="en" sz="1800" dirty="0"/>
              <a:t>Focus on art-form and craft</a:t>
            </a:r>
          </a:p>
          <a:p>
            <a:pPr marL="0" indent="0">
              <a:buNone/>
            </a:pPr>
            <a:endParaRPr lang="en" sz="1800" dirty="0"/>
          </a:p>
          <a:p>
            <a:pPr marL="0" indent="0">
              <a:buNone/>
            </a:pPr>
            <a:r>
              <a:rPr lang="en" sz="1800" b="1" dirty="0"/>
              <a:t>Trends</a:t>
            </a:r>
          </a:p>
          <a:p>
            <a:pPr marL="285750" indent="-285750"/>
            <a:r>
              <a:rPr lang="en" sz="1800" dirty="0"/>
              <a:t>Self-paced L</a:t>
            </a:r>
            <a:r>
              <a:rPr lang="en-US" sz="1800" dirty="0"/>
              <a:t>earning</a:t>
            </a:r>
            <a:endParaRPr lang="en" sz="1800" dirty="0"/>
          </a:p>
          <a:p>
            <a:pPr marL="285750" indent="-285750"/>
            <a:r>
              <a:rPr lang="en" sz="1800" dirty="0"/>
              <a:t>Accessibility to known figures</a:t>
            </a:r>
          </a:p>
          <a:p>
            <a:pPr marL="285750" indent="-285750"/>
            <a:r>
              <a:rPr lang="en" sz="1800" dirty="0"/>
              <a:t>Learning from Industry</a:t>
            </a:r>
          </a:p>
          <a:p>
            <a:pPr marL="285750" indent="-285750"/>
            <a:r>
              <a:rPr lang="en" sz="1800" dirty="0"/>
              <a:t>Balance of choice vs curation</a:t>
            </a:r>
          </a:p>
          <a:p>
            <a:pPr marL="285750" indent="-285750"/>
            <a:endParaRPr lang="en" sz="1800" dirty="0"/>
          </a:p>
          <a:p>
            <a:pPr marL="285750" indent="-285750"/>
            <a:endParaRPr lang="en-US"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AF6D95-3511-D394-A41C-C91693F78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" t="1374" r="-14" b="9641"/>
          <a:stretch/>
        </p:blipFill>
        <p:spPr>
          <a:xfrm>
            <a:off x="4548129" y="-4906"/>
            <a:ext cx="4595872" cy="50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Persona and Pain Points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Describe </a:t>
            </a:r>
            <a:r>
              <a:rPr lang="en" dirty="0" err="1"/>
              <a:t>MasterClass</a:t>
            </a:r>
            <a:r>
              <a:rPr lang="en" dirty="0"/>
              <a:t> user journey and their pain points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3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54768" y="-261257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PERSONA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232071" y="673229"/>
            <a:ext cx="669940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/>
                </a:solidFill>
              </a:rPr>
              <a:t>Howard - Age 26 – Data Scientist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232072" y="1232714"/>
            <a:ext cx="6699406" cy="3777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Writes </a:t>
            </a:r>
            <a:r>
              <a:rPr lang="en-US" sz="2000" dirty="0">
                <a:solidFill>
                  <a:srgbClr val="FF9715"/>
                </a:solidFill>
              </a:rPr>
              <a:t>short stories</a:t>
            </a:r>
            <a:r>
              <a:rPr lang="en-US" sz="2000" dirty="0"/>
              <a:t> as a hobby</a:t>
            </a:r>
          </a:p>
          <a:p>
            <a:pPr marL="0" indent="0" algn="ctr">
              <a:buNone/>
            </a:pP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en-US" sz="2000" dirty="0"/>
              <a:t>Looks for new techniques from favorite person on Google, YouTube, Meetups, Wattpad, Blogs, Classes, </a:t>
            </a:r>
            <a:r>
              <a:rPr lang="en-US" sz="2000" dirty="0" err="1"/>
              <a:t>MasterClass</a:t>
            </a:r>
            <a:endParaRPr lang="en-US" sz="2000" dirty="0"/>
          </a:p>
          <a:p>
            <a:pPr marL="0" lvl="0" indent="0" algn="ctr">
              <a:buNone/>
            </a:pPr>
            <a:r>
              <a:rPr lang="en-US" sz="2400" dirty="0"/>
              <a:t>-</a:t>
            </a:r>
          </a:p>
          <a:p>
            <a:pPr marL="0" indent="0">
              <a:buNone/>
            </a:pPr>
            <a:r>
              <a:rPr lang="en-US" sz="2000" dirty="0"/>
              <a:t>Doesn’t feel like the stories stand out – Finds </a:t>
            </a:r>
            <a:r>
              <a:rPr lang="en-US" sz="2000" dirty="0">
                <a:solidFill>
                  <a:srgbClr val="FF9715"/>
                </a:solidFill>
              </a:rPr>
              <a:t>no way to track progress</a:t>
            </a:r>
          </a:p>
          <a:p>
            <a:pPr marL="0" indent="0" algn="ctr">
              <a:buNone/>
            </a:pP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en-US" sz="2000" dirty="0"/>
              <a:t>Has </a:t>
            </a:r>
            <a:r>
              <a:rPr lang="en-US" sz="2000" dirty="0">
                <a:solidFill>
                  <a:srgbClr val="FF9715"/>
                </a:solidFill>
              </a:rPr>
              <a:t>writer’s block 2-3 times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9715"/>
                </a:solidFill>
              </a:rPr>
              <a:t>trouble staying motivated</a:t>
            </a:r>
            <a:endParaRPr lang="en-GB" sz="2000" dirty="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1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384802" y="-133333"/>
            <a:ext cx="81583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2"/>
                </a:solidFill>
              </a:rPr>
              <a:t>PROBLEM – User Pain Points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384802" y="2423997"/>
            <a:ext cx="2593529" cy="227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Track improvement</a:t>
            </a:r>
          </a:p>
          <a:p>
            <a:pPr marL="0" indent="0">
              <a:buNone/>
            </a:pPr>
            <a:r>
              <a:rPr lang="en-US" sz="1600" dirty="0"/>
              <a:t>Apply new skills, Track Progress so far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ECFFD"/>
                </a:solidFill>
              </a:rPr>
              <a:t>Feature: Feedback System</a:t>
            </a:r>
          </a:p>
          <a:p>
            <a:pPr marL="0" indent="0" algn="ctr">
              <a:buNone/>
            </a:pPr>
            <a:endParaRPr lang="en-US" sz="2000" dirty="0"/>
          </a:p>
          <a:p>
            <a:pPr marL="285750" indent="-285750"/>
            <a:endParaRPr lang="en-US" sz="2000" b="1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04;p14">
            <a:extLst>
              <a:ext uri="{FF2B5EF4-FFF2-40B4-BE49-F238E27FC236}">
                <a16:creationId xmlns:a16="http://schemas.microsoft.com/office/drawing/2014/main" id="{63FD9A18-D308-FF78-BB3E-2E5260467D4D}"/>
              </a:ext>
            </a:extLst>
          </p:cNvPr>
          <p:cNvSpPr txBox="1">
            <a:spLocks/>
          </p:cNvSpPr>
          <p:nvPr/>
        </p:nvSpPr>
        <p:spPr>
          <a:xfrm>
            <a:off x="3435318" y="2423997"/>
            <a:ext cx="2593529" cy="22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Lots of available content </a:t>
            </a:r>
          </a:p>
          <a:p>
            <a:pPr marL="0" indent="0">
              <a:buNone/>
            </a:pPr>
            <a:r>
              <a:rPr lang="en-US" sz="1600" dirty="0"/>
              <a:t>Time consuming, Which is best? Where to start?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20254"/>
                </a:solidFill>
              </a:rPr>
              <a:t>Feature : Recommender System</a:t>
            </a:r>
          </a:p>
          <a:p>
            <a:pPr marL="0" indent="0" algn="ctr">
              <a:buFont typeface="Lato"/>
              <a:buNone/>
            </a:pPr>
            <a:endParaRPr lang="en-US" sz="2000" dirty="0"/>
          </a:p>
          <a:p>
            <a:pPr marL="285750" indent="-285750"/>
            <a:endParaRPr lang="en-US" sz="2000" b="1" dirty="0"/>
          </a:p>
        </p:txBody>
      </p:sp>
      <p:sp>
        <p:nvSpPr>
          <p:cNvPr id="9" name="Google Shape;104;p14">
            <a:extLst>
              <a:ext uri="{FF2B5EF4-FFF2-40B4-BE49-F238E27FC236}">
                <a16:creationId xmlns:a16="http://schemas.microsoft.com/office/drawing/2014/main" id="{DD5A456D-7D80-8FE4-83FC-56200E61B4A9}"/>
              </a:ext>
            </a:extLst>
          </p:cNvPr>
          <p:cNvSpPr txBox="1">
            <a:spLocks/>
          </p:cNvSpPr>
          <p:nvPr/>
        </p:nvSpPr>
        <p:spPr>
          <a:xfrm>
            <a:off x="6169262" y="2418303"/>
            <a:ext cx="2593529" cy="22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Hard to stay engaged and committed</a:t>
            </a:r>
          </a:p>
          <a:p>
            <a:pPr marL="0" indent="0">
              <a:buNone/>
            </a:pPr>
            <a:r>
              <a:rPr lang="en-US" sz="1600" dirty="0"/>
              <a:t>Incomplete Courses, Low Motivation, New Platform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9715"/>
                </a:solidFill>
              </a:rPr>
              <a:t>Feature: Gamification System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Graphic 3" descr="Hourglass Finished outline">
            <a:extLst>
              <a:ext uri="{FF2B5EF4-FFF2-40B4-BE49-F238E27FC236}">
                <a16:creationId xmlns:a16="http://schemas.microsoft.com/office/drawing/2014/main" id="{2CE56236-F4BB-B86E-4A11-0BA1464A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788" y="1657350"/>
            <a:ext cx="914400" cy="914400"/>
          </a:xfrm>
          <a:prstGeom prst="rect">
            <a:avLst/>
          </a:prstGeom>
        </p:spPr>
      </p:pic>
      <p:pic>
        <p:nvPicPr>
          <p:cNvPr id="6" name="Graphic 5" descr="Juggler outline">
            <a:extLst>
              <a:ext uri="{FF2B5EF4-FFF2-40B4-BE49-F238E27FC236}">
                <a16:creationId xmlns:a16="http://schemas.microsoft.com/office/drawing/2014/main" id="{65697D9A-30D1-9560-920E-CCD52FF66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4022" y="1592034"/>
            <a:ext cx="979715" cy="979715"/>
          </a:xfrm>
          <a:prstGeom prst="rect">
            <a:avLst/>
          </a:prstGeom>
        </p:spPr>
      </p:pic>
      <p:pic>
        <p:nvPicPr>
          <p:cNvPr id="10" name="Graphic 9" descr="User network outline">
            <a:extLst>
              <a:ext uri="{FF2B5EF4-FFF2-40B4-BE49-F238E27FC236}">
                <a16:creationId xmlns:a16="http://schemas.microsoft.com/office/drawing/2014/main" id="{C6DC9D93-8E92-3970-6401-E45D9834D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4538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4"/>
          <p:cNvGraphicFramePr/>
          <p:nvPr>
            <p:extLst>
              <p:ext uri="{D42A27DB-BD31-4B8C-83A1-F6EECF244321}">
                <p14:modId xmlns:p14="http://schemas.microsoft.com/office/powerpoint/2010/main" val="1954723376"/>
              </p:ext>
            </p:extLst>
          </p:nvPr>
        </p:nvGraphicFramePr>
        <p:xfrm>
          <a:off x="539932" y="1289475"/>
          <a:ext cx="8064136" cy="232458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201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1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2"/>
                          </a:solidFill>
                          <a:latin typeface="Raleway"/>
                          <a:sym typeface="Arial"/>
                        </a:rPr>
                        <a:t>Feasibility</a:t>
                      </a:r>
                      <a:endParaRPr sz="1100" b="1" i="0" u="none" strike="noStrike" cap="non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 Reach</a:t>
                      </a:r>
                      <a:endParaRPr sz="11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Business Impact</a:t>
                      </a:r>
                      <a:endParaRPr sz="11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Feedback System</a:t>
                      </a:r>
                      <a:endParaRPr sz="11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Recommendation System</a:t>
                      </a:r>
                      <a:endParaRPr sz="11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Gamification</a:t>
                      </a:r>
                      <a:endParaRPr sz="11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02;p14">
            <a:extLst>
              <a:ext uri="{FF2B5EF4-FFF2-40B4-BE49-F238E27FC236}">
                <a16:creationId xmlns:a16="http://schemas.microsoft.com/office/drawing/2014/main" id="{C70BA725-CD6B-C66D-62BB-97B00CC7E96E}"/>
              </a:ext>
            </a:extLst>
          </p:cNvPr>
          <p:cNvSpPr txBox="1">
            <a:spLocks/>
          </p:cNvSpPr>
          <p:nvPr/>
        </p:nvSpPr>
        <p:spPr>
          <a:xfrm>
            <a:off x="654768" y="-261257"/>
            <a:ext cx="700006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400" dirty="0">
                <a:solidFill>
                  <a:schemeClr val="accent2"/>
                </a:solidFill>
              </a:rPr>
              <a:t>Pain Point Prioritization</a:t>
            </a:r>
            <a:endParaRPr lang="en-US" sz="4800" dirty="0">
              <a:solidFill>
                <a:schemeClr val="accent2"/>
              </a:solidFill>
            </a:endParaRPr>
          </a:p>
        </p:txBody>
      </p:sp>
      <p:grpSp>
        <p:nvGrpSpPr>
          <p:cNvPr id="6" name="Google Shape;793;p47">
            <a:extLst>
              <a:ext uri="{FF2B5EF4-FFF2-40B4-BE49-F238E27FC236}">
                <a16:creationId xmlns:a16="http://schemas.microsoft.com/office/drawing/2014/main" id="{2A58C7D7-851D-38A5-729A-528E7D02730B}"/>
              </a:ext>
            </a:extLst>
          </p:cNvPr>
          <p:cNvGrpSpPr/>
          <p:nvPr/>
        </p:nvGrpSpPr>
        <p:grpSpPr>
          <a:xfrm>
            <a:off x="4050921" y="4020026"/>
            <a:ext cx="215437" cy="351204"/>
            <a:chOff x="6730350" y="2315900"/>
            <a:chExt cx="257700" cy="420100"/>
          </a:xfrm>
          <a:solidFill>
            <a:srgbClr val="FF9715"/>
          </a:solidFill>
        </p:grpSpPr>
        <p:sp>
          <p:nvSpPr>
            <p:cNvPr id="7" name="Google Shape;794;p47">
              <a:extLst>
                <a:ext uri="{FF2B5EF4-FFF2-40B4-BE49-F238E27FC236}">
                  <a16:creationId xmlns:a16="http://schemas.microsoft.com/office/drawing/2014/main" id="{F33CA295-1F33-2812-74C1-738F2F2E9991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5;p47">
              <a:extLst>
                <a:ext uri="{FF2B5EF4-FFF2-40B4-BE49-F238E27FC236}">
                  <a16:creationId xmlns:a16="http://schemas.microsoft.com/office/drawing/2014/main" id="{D90D632C-EE05-CA10-50E5-35B3107711EA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6;p47">
              <a:extLst>
                <a:ext uri="{FF2B5EF4-FFF2-40B4-BE49-F238E27FC236}">
                  <a16:creationId xmlns:a16="http://schemas.microsoft.com/office/drawing/2014/main" id="{ED727E92-834B-7AA0-207E-B8576AC7512B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7;p47">
              <a:extLst>
                <a:ext uri="{FF2B5EF4-FFF2-40B4-BE49-F238E27FC236}">
                  <a16:creationId xmlns:a16="http://schemas.microsoft.com/office/drawing/2014/main" id="{5470C0B1-CF24-8C7A-5D47-4537A28A963E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8;p47">
              <a:extLst>
                <a:ext uri="{FF2B5EF4-FFF2-40B4-BE49-F238E27FC236}">
                  <a16:creationId xmlns:a16="http://schemas.microsoft.com/office/drawing/2014/main" id="{B94D9C0A-535A-F581-D76D-F94DBF38BD4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93;p47">
            <a:extLst>
              <a:ext uri="{FF2B5EF4-FFF2-40B4-BE49-F238E27FC236}">
                <a16:creationId xmlns:a16="http://schemas.microsoft.com/office/drawing/2014/main" id="{A9FD00E2-749D-4E2C-FC50-FE034B3037BD}"/>
              </a:ext>
            </a:extLst>
          </p:cNvPr>
          <p:cNvGrpSpPr/>
          <p:nvPr/>
        </p:nvGrpSpPr>
        <p:grpSpPr>
          <a:xfrm>
            <a:off x="4703438" y="4004987"/>
            <a:ext cx="215437" cy="351204"/>
            <a:chOff x="6730350" y="2315900"/>
            <a:chExt cx="257700" cy="420100"/>
          </a:xfrm>
          <a:solidFill>
            <a:srgbClr val="F20254"/>
          </a:solidFill>
        </p:grpSpPr>
        <p:sp>
          <p:nvSpPr>
            <p:cNvPr id="13" name="Google Shape;794;p47">
              <a:extLst>
                <a:ext uri="{FF2B5EF4-FFF2-40B4-BE49-F238E27FC236}">
                  <a16:creationId xmlns:a16="http://schemas.microsoft.com/office/drawing/2014/main" id="{F761567A-2ECE-8790-3023-9937DFD05EF1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5;p47">
              <a:extLst>
                <a:ext uri="{FF2B5EF4-FFF2-40B4-BE49-F238E27FC236}">
                  <a16:creationId xmlns:a16="http://schemas.microsoft.com/office/drawing/2014/main" id="{5CDEC5F5-0BCF-3A7D-8080-22E63AE5965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6;p47">
              <a:extLst>
                <a:ext uri="{FF2B5EF4-FFF2-40B4-BE49-F238E27FC236}">
                  <a16:creationId xmlns:a16="http://schemas.microsoft.com/office/drawing/2014/main" id="{BF5E2C4D-49DA-3F20-10D4-802124156FD6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7;p47">
              <a:extLst>
                <a:ext uri="{FF2B5EF4-FFF2-40B4-BE49-F238E27FC236}">
                  <a16:creationId xmlns:a16="http://schemas.microsoft.com/office/drawing/2014/main" id="{82C442C0-E13B-55B7-A6B8-74BC974B738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8;p47">
              <a:extLst>
                <a:ext uri="{FF2B5EF4-FFF2-40B4-BE49-F238E27FC236}">
                  <a16:creationId xmlns:a16="http://schemas.microsoft.com/office/drawing/2014/main" id="{9FB24F6A-F225-8D59-0977-D5410D6E20BC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93;p47">
            <a:extLst>
              <a:ext uri="{FF2B5EF4-FFF2-40B4-BE49-F238E27FC236}">
                <a16:creationId xmlns:a16="http://schemas.microsoft.com/office/drawing/2014/main" id="{D1EC12FF-E1DC-8D99-4200-4F151890430D}"/>
              </a:ext>
            </a:extLst>
          </p:cNvPr>
          <p:cNvGrpSpPr/>
          <p:nvPr/>
        </p:nvGrpSpPr>
        <p:grpSpPr>
          <a:xfrm>
            <a:off x="3398404" y="4017496"/>
            <a:ext cx="215437" cy="351204"/>
            <a:chOff x="6730350" y="2315900"/>
            <a:chExt cx="257700" cy="420100"/>
          </a:xfrm>
          <a:solidFill>
            <a:srgbClr val="366E45"/>
          </a:solidFill>
        </p:grpSpPr>
        <p:sp>
          <p:nvSpPr>
            <p:cNvPr id="19" name="Google Shape;794;p47">
              <a:extLst>
                <a:ext uri="{FF2B5EF4-FFF2-40B4-BE49-F238E27FC236}">
                  <a16:creationId xmlns:a16="http://schemas.microsoft.com/office/drawing/2014/main" id="{F26DEE32-9A39-6348-3F94-4F4F37C47779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5;p47">
              <a:extLst>
                <a:ext uri="{FF2B5EF4-FFF2-40B4-BE49-F238E27FC236}">
                  <a16:creationId xmlns:a16="http://schemas.microsoft.com/office/drawing/2014/main" id="{5A3FEFC6-584C-A718-1F0F-EBD1BF18B07F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6;p47">
              <a:extLst>
                <a:ext uri="{FF2B5EF4-FFF2-40B4-BE49-F238E27FC236}">
                  <a16:creationId xmlns:a16="http://schemas.microsoft.com/office/drawing/2014/main" id="{9D5F7DF1-E3E6-4861-F710-C912DF77A15B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7;p47">
              <a:extLst>
                <a:ext uri="{FF2B5EF4-FFF2-40B4-BE49-F238E27FC236}">
                  <a16:creationId xmlns:a16="http://schemas.microsoft.com/office/drawing/2014/main" id="{EA212339-EAA2-E13A-735F-F3EA7856C555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8;p47">
              <a:extLst>
                <a:ext uri="{FF2B5EF4-FFF2-40B4-BE49-F238E27FC236}">
                  <a16:creationId xmlns:a16="http://schemas.microsoft.com/office/drawing/2014/main" id="{9FF34C1C-D400-7061-A172-9AE8B0BE3400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DC8D92-C75C-4BE0-CD8A-4E149D7EEE3C}"/>
              </a:ext>
            </a:extLst>
          </p:cNvPr>
          <p:cNvSpPr/>
          <p:nvPr/>
        </p:nvSpPr>
        <p:spPr>
          <a:xfrm>
            <a:off x="3773518" y="4552001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Medium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252F0-80EE-BBF6-CC91-7D547374FC38}"/>
              </a:ext>
            </a:extLst>
          </p:cNvPr>
          <p:cNvSpPr/>
          <p:nvPr/>
        </p:nvSpPr>
        <p:spPr>
          <a:xfrm>
            <a:off x="4623431" y="4545906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Low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0D6F78-AFDA-9565-C436-CD1143790659}"/>
              </a:ext>
            </a:extLst>
          </p:cNvPr>
          <p:cNvSpPr/>
          <p:nvPr/>
        </p:nvSpPr>
        <p:spPr>
          <a:xfrm>
            <a:off x="3200984" y="4543044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High</a:t>
            </a:r>
            <a:endParaRPr lang="en-US" dirty="0"/>
          </a:p>
        </p:txBody>
      </p:sp>
      <p:grpSp>
        <p:nvGrpSpPr>
          <p:cNvPr id="32" name="Google Shape;793;p47">
            <a:extLst>
              <a:ext uri="{FF2B5EF4-FFF2-40B4-BE49-F238E27FC236}">
                <a16:creationId xmlns:a16="http://schemas.microsoft.com/office/drawing/2014/main" id="{A7891BE9-009E-0A81-4F2B-0A8236897D1A}"/>
              </a:ext>
            </a:extLst>
          </p:cNvPr>
          <p:cNvGrpSpPr/>
          <p:nvPr/>
        </p:nvGrpSpPr>
        <p:grpSpPr>
          <a:xfrm>
            <a:off x="5485443" y="3122680"/>
            <a:ext cx="215437" cy="351204"/>
            <a:chOff x="6730350" y="2315900"/>
            <a:chExt cx="257700" cy="420100"/>
          </a:xfrm>
          <a:solidFill>
            <a:srgbClr val="366E45"/>
          </a:solidFill>
        </p:grpSpPr>
        <p:sp>
          <p:nvSpPr>
            <p:cNvPr id="33" name="Google Shape;794;p47">
              <a:extLst>
                <a:ext uri="{FF2B5EF4-FFF2-40B4-BE49-F238E27FC236}">
                  <a16:creationId xmlns:a16="http://schemas.microsoft.com/office/drawing/2014/main" id="{16543CB4-E8BF-F65F-DC14-2328BAC7F76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5;p47">
              <a:extLst>
                <a:ext uri="{FF2B5EF4-FFF2-40B4-BE49-F238E27FC236}">
                  <a16:creationId xmlns:a16="http://schemas.microsoft.com/office/drawing/2014/main" id="{85997170-1743-E450-132C-9EA01A2544D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6;p47">
              <a:extLst>
                <a:ext uri="{FF2B5EF4-FFF2-40B4-BE49-F238E27FC236}">
                  <a16:creationId xmlns:a16="http://schemas.microsoft.com/office/drawing/2014/main" id="{18CE463D-53FF-0DC6-20A8-0255C4EDD16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7;p47">
              <a:extLst>
                <a:ext uri="{FF2B5EF4-FFF2-40B4-BE49-F238E27FC236}">
                  <a16:creationId xmlns:a16="http://schemas.microsoft.com/office/drawing/2014/main" id="{BF04A773-E482-4E3D-865B-4D204456E9D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8;p47">
              <a:extLst>
                <a:ext uri="{FF2B5EF4-FFF2-40B4-BE49-F238E27FC236}">
                  <a16:creationId xmlns:a16="http://schemas.microsoft.com/office/drawing/2014/main" id="{1A5BB8A2-3E03-A6C1-D902-41DB9B442C6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93;p47">
            <a:extLst>
              <a:ext uri="{FF2B5EF4-FFF2-40B4-BE49-F238E27FC236}">
                <a16:creationId xmlns:a16="http://schemas.microsoft.com/office/drawing/2014/main" id="{B49188A1-ACC8-0AEC-E47B-C04A0EA3BB7F}"/>
              </a:ext>
            </a:extLst>
          </p:cNvPr>
          <p:cNvGrpSpPr/>
          <p:nvPr/>
        </p:nvGrpSpPr>
        <p:grpSpPr>
          <a:xfrm>
            <a:off x="7439397" y="3116159"/>
            <a:ext cx="215437" cy="351204"/>
            <a:chOff x="6730350" y="2315900"/>
            <a:chExt cx="257700" cy="420100"/>
          </a:xfrm>
          <a:solidFill>
            <a:srgbClr val="366E45"/>
          </a:solidFill>
        </p:grpSpPr>
        <p:sp>
          <p:nvSpPr>
            <p:cNvPr id="39" name="Google Shape;794;p47">
              <a:extLst>
                <a:ext uri="{FF2B5EF4-FFF2-40B4-BE49-F238E27FC236}">
                  <a16:creationId xmlns:a16="http://schemas.microsoft.com/office/drawing/2014/main" id="{42EFC45B-CC19-1667-99D5-AE4B9851995D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5;p47">
              <a:extLst>
                <a:ext uri="{FF2B5EF4-FFF2-40B4-BE49-F238E27FC236}">
                  <a16:creationId xmlns:a16="http://schemas.microsoft.com/office/drawing/2014/main" id="{1AF39A7A-4CEA-9CAD-1CB6-61E2C259A378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6;p47">
              <a:extLst>
                <a:ext uri="{FF2B5EF4-FFF2-40B4-BE49-F238E27FC236}">
                  <a16:creationId xmlns:a16="http://schemas.microsoft.com/office/drawing/2014/main" id="{6E26D765-02B9-BCD5-527F-88B6B5FE46ED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7;p47">
              <a:extLst>
                <a:ext uri="{FF2B5EF4-FFF2-40B4-BE49-F238E27FC236}">
                  <a16:creationId xmlns:a16="http://schemas.microsoft.com/office/drawing/2014/main" id="{63CE5F11-56F3-3DEE-6562-8163E5F1FFB8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8;p47">
              <a:extLst>
                <a:ext uri="{FF2B5EF4-FFF2-40B4-BE49-F238E27FC236}">
                  <a16:creationId xmlns:a16="http://schemas.microsoft.com/office/drawing/2014/main" id="{734BF0B8-2139-92C4-BB8D-DDE96A4C471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793;p47">
            <a:extLst>
              <a:ext uri="{FF2B5EF4-FFF2-40B4-BE49-F238E27FC236}">
                <a16:creationId xmlns:a16="http://schemas.microsoft.com/office/drawing/2014/main" id="{8080BCC6-284A-4A40-2381-A475F7173A13}"/>
              </a:ext>
            </a:extLst>
          </p:cNvPr>
          <p:cNvGrpSpPr/>
          <p:nvPr/>
        </p:nvGrpSpPr>
        <p:grpSpPr>
          <a:xfrm>
            <a:off x="3355517" y="3098895"/>
            <a:ext cx="215437" cy="351204"/>
            <a:chOff x="6730350" y="2315900"/>
            <a:chExt cx="257700" cy="420100"/>
          </a:xfrm>
          <a:solidFill>
            <a:srgbClr val="FF9715"/>
          </a:solidFill>
        </p:grpSpPr>
        <p:sp>
          <p:nvSpPr>
            <p:cNvPr id="45" name="Google Shape;794;p47">
              <a:extLst>
                <a:ext uri="{FF2B5EF4-FFF2-40B4-BE49-F238E27FC236}">
                  <a16:creationId xmlns:a16="http://schemas.microsoft.com/office/drawing/2014/main" id="{4CB88298-7A94-958A-E46A-C06681C284E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5;p47">
              <a:extLst>
                <a:ext uri="{FF2B5EF4-FFF2-40B4-BE49-F238E27FC236}">
                  <a16:creationId xmlns:a16="http://schemas.microsoft.com/office/drawing/2014/main" id="{D890500A-5879-25F1-2FD8-24C3C8B3343B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6;p47">
              <a:extLst>
                <a:ext uri="{FF2B5EF4-FFF2-40B4-BE49-F238E27FC236}">
                  <a16:creationId xmlns:a16="http://schemas.microsoft.com/office/drawing/2014/main" id="{775BAA9F-0AB4-55EF-B499-E02224D3A59F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7;p47">
              <a:extLst>
                <a:ext uri="{FF2B5EF4-FFF2-40B4-BE49-F238E27FC236}">
                  <a16:creationId xmlns:a16="http://schemas.microsoft.com/office/drawing/2014/main" id="{8E8175DB-0278-F5EF-251F-EA94EDFA67FC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8;p47">
              <a:extLst>
                <a:ext uri="{FF2B5EF4-FFF2-40B4-BE49-F238E27FC236}">
                  <a16:creationId xmlns:a16="http://schemas.microsoft.com/office/drawing/2014/main" id="{5F1E419C-F058-DE43-72DF-69C195B8BE23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793;p47">
            <a:extLst>
              <a:ext uri="{FF2B5EF4-FFF2-40B4-BE49-F238E27FC236}">
                <a16:creationId xmlns:a16="http://schemas.microsoft.com/office/drawing/2014/main" id="{2CBC213D-D3EE-44A9-6F03-8AFE81F36554}"/>
              </a:ext>
            </a:extLst>
          </p:cNvPr>
          <p:cNvGrpSpPr/>
          <p:nvPr/>
        </p:nvGrpSpPr>
        <p:grpSpPr>
          <a:xfrm>
            <a:off x="3374752" y="1988575"/>
            <a:ext cx="215437" cy="351204"/>
            <a:chOff x="6730350" y="2315900"/>
            <a:chExt cx="257700" cy="420100"/>
          </a:xfrm>
          <a:solidFill>
            <a:srgbClr val="F20254"/>
          </a:solidFill>
        </p:grpSpPr>
        <p:sp>
          <p:nvSpPr>
            <p:cNvPr id="51" name="Google Shape;794;p47">
              <a:extLst>
                <a:ext uri="{FF2B5EF4-FFF2-40B4-BE49-F238E27FC236}">
                  <a16:creationId xmlns:a16="http://schemas.microsoft.com/office/drawing/2014/main" id="{D15C0E4E-681E-EF7B-61A4-4D136774516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5;p47">
              <a:extLst>
                <a:ext uri="{FF2B5EF4-FFF2-40B4-BE49-F238E27FC236}">
                  <a16:creationId xmlns:a16="http://schemas.microsoft.com/office/drawing/2014/main" id="{A7E0B6ED-FA23-A3E8-A595-F0FE37F289A4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6;p47">
              <a:extLst>
                <a:ext uri="{FF2B5EF4-FFF2-40B4-BE49-F238E27FC236}">
                  <a16:creationId xmlns:a16="http://schemas.microsoft.com/office/drawing/2014/main" id="{6D9DF7F6-66A3-1556-3B39-F7ACF2FF1CF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7;p47">
              <a:extLst>
                <a:ext uri="{FF2B5EF4-FFF2-40B4-BE49-F238E27FC236}">
                  <a16:creationId xmlns:a16="http://schemas.microsoft.com/office/drawing/2014/main" id="{54990040-EF18-0CFA-A4C7-BBD0202EC641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8;p47">
              <a:extLst>
                <a:ext uri="{FF2B5EF4-FFF2-40B4-BE49-F238E27FC236}">
                  <a16:creationId xmlns:a16="http://schemas.microsoft.com/office/drawing/2014/main" id="{181D48E7-0306-6DB3-6486-06B6BD6EF832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93;p47">
            <a:extLst>
              <a:ext uri="{FF2B5EF4-FFF2-40B4-BE49-F238E27FC236}">
                <a16:creationId xmlns:a16="http://schemas.microsoft.com/office/drawing/2014/main" id="{D1495E49-2553-395A-7D0E-69F2246A5F96}"/>
              </a:ext>
            </a:extLst>
          </p:cNvPr>
          <p:cNvGrpSpPr/>
          <p:nvPr/>
        </p:nvGrpSpPr>
        <p:grpSpPr>
          <a:xfrm>
            <a:off x="7458469" y="2002611"/>
            <a:ext cx="215437" cy="351204"/>
            <a:chOff x="6730350" y="2315900"/>
            <a:chExt cx="257700" cy="420100"/>
          </a:xfrm>
          <a:solidFill>
            <a:srgbClr val="FF9715"/>
          </a:solidFill>
        </p:grpSpPr>
        <p:sp>
          <p:nvSpPr>
            <p:cNvPr id="57" name="Google Shape;794;p47">
              <a:extLst>
                <a:ext uri="{FF2B5EF4-FFF2-40B4-BE49-F238E27FC236}">
                  <a16:creationId xmlns:a16="http://schemas.microsoft.com/office/drawing/2014/main" id="{9280E797-3899-222C-EE07-360E66CAF378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5;p47">
              <a:extLst>
                <a:ext uri="{FF2B5EF4-FFF2-40B4-BE49-F238E27FC236}">
                  <a16:creationId xmlns:a16="http://schemas.microsoft.com/office/drawing/2014/main" id="{C5CE0C22-3390-207D-7BAC-91535859AEC4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6;p47">
              <a:extLst>
                <a:ext uri="{FF2B5EF4-FFF2-40B4-BE49-F238E27FC236}">
                  <a16:creationId xmlns:a16="http://schemas.microsoft.com/office/drawing/2014/main" id="{0A0A08DF-80D8-CE86-6D17-F0AE255F343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97;p47">
              <a:extLst>
                <a:ext uri="{FF2B5EF4-FFF2-40B4-BE49-F238E27FC236}">
                  <a16:creationId xmlns:a16="http://schemas.microsoft.com/office/drawing/2014/main" id="{0D56AD0E-F2CD-7E40-858D-C27EDAC55C75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98;p47">
              <a:extLst>
                <a:ext uri="{FF2B5EF4-FFF2-40B4-BE49-F238E27FC236}">
                  <a16:creationId xmlns:a16="http://schemas.microsoft.com/office/drawing/2014/main" id="{EA62587B-8063-9327-176C-86F07EB00902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793;p47">
            <a:extLst>
              <a:ext uri="{FF2B5EF4-FFF2-40B4-BE49-F238E27FC236}">
                <a16:creationId xmlns:a16="http://schemas.microsoft.com/office/drawing/2014/main" id="{0257BEAA-AE29-4E33-B533-AB88DA7071B6}"/>
              </a:ext>
            </a:extLst>
          </p:cNvPr>
          <p:cNvGrpSpPr/>
          <p:nvPr/>
        </p:nvGrpSpPr>
        <p:grpSpPr>
          <a:xfrm>
            <a:off x="5481442" y="1992463"/>
            <a:ext cx="215437" cy="351204"/>
            <a:chOff x="6730350" y="2315900"/>
            <a:chExt cx="257700" cy="420100"/>
          </a:xfrm>
          <a:solidFill>
            <a:srgbClr val="FF9715"/>
          </a:solidFill>
        </p:grpSpPr>
        <p:sp>
          <p:nvSpPr>
            <p:cNvPr id="63" name="Google Shape;794;p47">
              <a:extLst>
                <a:ext uri="{FF2B5EF4-FFF2-40B4-BE49-F238E27FC236}">
                  <a16:creationId xmlns:a16="http://schemas.microsoft.com/office/drawing/2014/main" id="{878D3015-2EF7-3D5E-E290-E3C5AAE904F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95;p47">
              <a:extLst>
                <a:ext uri="{FF2B5EF4-FFF2-40B4-BE49-F238E27FC236}">
                  <a16:creationId xmlns:a16="http://schemas.microsoft.com/office/drawing/2014/main" id="{9391285B-5142-F058-AE57-EBAF797F8D22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96;p47">
              <a:extLst>
                <a:ext uri="{FF2B5EF4-FFF2-40B4-BE49-F238E27FC236}">
                  <a16:creationId xmlns:a16="http://schemas.microsoft.com/office/drawing/2014/main" id="{CDF3B647-F0EA-8087-B0C3-0B885A95B3E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97;p47">
              <a:extLst>
                <a:ext uri="{FF2B5EF4-FFF2-40B4-BE49-F238E27FC236}">
                  <a16:creationId xmlns:a16="http://schemas.microsoft.com/office/drawing/2014/main" id="{143EEEBF-19BE-7B36-CD60-9BD666A0C604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98;p47">
              <a:extLst>
                <a:ext uri="{FF2B5EF4-FFF2-40B4-BE49-F238E27FC236}">
                  <a16:creationId xmlns:a16="http://schemas.microsoft.com/office/drawing/2014/main" id="{7B77351C-AA01-9EA8-B576-DE9843CCC855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793;p47">
            <a:extLst>
              <a:ext uri="{FF2B5EF4-FFF2-40B4-BE49-F238E27FC236}">
                <a16:creationId xmlns:a16="http://schemas.microsoft.com/office/drawing/2014/main" id="{0A3E0C6F-5E55-5B7E-B13C-6679CB092470}"/>
              </a:ext>
            </a:extLst>
          </p:cNvPr>
          <p:cNvGrpSpPr/>
          <p:nvPr/>
        </p:nvGrpSpPr>
        <p:grpSpPr>
          <a:xfrm>
            <a:off x="7458469" y="2569877"/>
            <a:ext cx="215437" cy="351204"/>
            <a:chOff x="6730350" y="2315900"/>
            <a:chExt cx="257700" cy="420100"/>
          </a:xfrm>
          <a:solidFill>
            <a:srgbClr val="FF9715"/>
          </a:solidFill>
        </p:grpSpPr>
        <p:sp>
          <p:nvSpPr>
            <p:cNvPr id="69" name="Google Shape;794;p47">
              <a:extLst>
                <a:ext uri="{FF2B5EF4-FFF2-40B4-BE49-F238E27FC236}">
                  <a16:creationId xmlns:a16="http://schemas.microsoft.com/office/drawing/2014/main" id="{071E0F33-C7A8-E0D0-70D3-8F02FBDF01A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95;p47">
              <a:extLst>
                <a:ext uri="{FF2B5EF4-FFF2-40B4-BE49-F238E27FC236}">
                  <a16:creationId xmlns:a16="http://schemas.microsoft.com/office/drawing/2014/main" id="{1EC2A466-9EA0-D944-1130-B0126AE3A72C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96;p47">
              <a:extLst>
                <a:ext uri="{FF2B5EF4-FFF2-40B4-BE49-F238E27FC236}">
                  <a16:creationId xmlns:a16="http://schemas.microsoft.com/office/drawing/2014/main" id="{226AA0F0-38F3-CF2D-58A2-949412ADD0C1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97;p47">
              <a:extLst>
                <a:ext uri="{FF2B5EF4-FFF2-40B4-BE49-F238E27FC236}">
                  <a16:creationId xmlns:a16="http://schemas.microsoft.com/office/drawing/2014/main" id="{5EC46ABA-7800-E68A-FEC5-51E2EE14D58F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98;p47">
              <a:extLst>
                <a:ext uri="{FF2B5EF4-FFF2-40B4-BE49-F238E27FC236}">
                  <a16:creationId xmlns:a16="http://schemas.microsoft.com/office/drawing/2014/main" id="{6A019F74-D83D-A37D-314B-8BDFCE93935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93;p47">
            <a:extLst>
              <a:ext uri="{FF2B5EF4-FFF2-40B4-BE49-F238E27FC236}">
                <a16:creationId xmlns:a16="http://schemas.microsoft.com/office/drawing/2014/main" id="{9228235A-47F8-6CBE-BB58-062446A6CBFC}"/>
              </a:ext>
            </a:extLst>
          </p:cNvPr>
          <p:cNvGrpSpPr/>
          <p:nvPr/>
        </p:nvGrpSpPr>
        <p:grpSpPr>
          <a:xfrm>
            <a:off x="3374751" y="2549789"/>
            <a:ext cx="215437" cy="351204"/>
            <a:chOff x="6730350" y="2315900"/>
            <a:chExt cx="257700" cy="420100"/>
          </a:xfrm>
          <a:solidFill>
            <a:srgbClr val="366E45"/>
          </a:solidFill>
        </p:grpSpPr>
        <p:sp>
          <p:nvSpPr>
            <p:cNvPr id="75" name="Google Shape;794;p47">
              <a:extLst>
                <a:ext uri="{FF2B5EF4-FFF2-40B4-BE49-F238E27FC236}">
                  <a16:creationId xmlns:a16="http://schemas.microsoft.com/office/drawing/2014/main" id="{ED86D279-09EA-ECC4-784C-B21CB512273C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6" name="Google Shape;795;p47">
              <a:extLst>
                <a:ext uri="{FF2B5EF4-FFF2-40B4-BE49-F238E27FC236}">
                  <a16:creationId xmlns:a16="http://schemas.microsoft.com/office/drawing/2014/main" id="{9E6897C7-6EC2-E86A-60A0-0ACD14276473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7" name="Google Shape;796;p47">
              <a:extLst>
                <a:ext uri="{FF2B5EF4-FFF2-40B4-BE49-F238E27FC236}">
                  <a16:creationId xmlns:a16="http://schemas.microsoft.com/office/drawing/2014/main" id="{2ABCC3E3-F63F-06ED-7A3D-B951EBFAA051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8" name="Google Shape;797;p47">
              <a:extLst>
                <a:ext uri="{FF2B5EF4-FFF2-40B4-BE49-F238E27FC236}">
                  <a16:creationId xmlns:a16="http://schemas.microsoft.com/office/drawing/2014/main" id="{40DD3291-52B3-5D99-89F7-AA3A5E30E4EC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9" name="Google Shape;798;p47">
              <a:extLst>
                <a:ext uri="{FF2B5EF4-FFF2-40B4-BE49-F238E27FC236}">
                  <a16:creationId xmlns:a16="http://schemas.microsoft.com/office/drawing/2014/main" id="{61090B1C-A6EA-B354-74BB-F23D858B6481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80" name="Google Shape;793;p47">
            <a:extLst>
              <a:ext uri="{FF2B5EF4-FFF2-40B4-BE49-F238E27FC236}">
                <a16:creationId xmlns:a16="http://schemas.microsoft.com/office/drawing/2014/main" id="{C396C55F-F8A6-C081-9010-8CF5DEDEA9D6}"/>
              </a:ext>
            </a:extLst>
          </p:cNvPr>
          <p:cNvGrpSpPr/>
          <p:nvPr/>
        </p:nvGrpSpPr>
        <p:grpSpPr>
          <a:xfrm>
            <a:off x="5482706" y="2542414"/>
            <a:ext cx="215437" cy="351204"/>
            <a:chOff x="6730350" y="2315900"/>
            <a:chExt cx="257700" cy="420100"/>
          </a:xfrm>
          <a:solidFill>
            <a:srgbClr val="366E45"/>
          </a:solidFill>
        </p:grpSpPr>
        <p:sp>
          <p:nvSpPr>
            <p:cNvPr id="81" name="Google Shape;794;p47">
              <a:extLst>
                <a:ext uri="{FF2B5EF4-FFF2-40B4-BE49-F238E27FC236}">
                  <a16:creationId xmlns:a16="http://schemas.microsoft.com/office/drawing/2014/main" id="{69238F4F-F7E4-302E-B6E3-ABA3D40281A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95;p47">
              <a:extLst>
                <a:ext uri="{FF2B5EF4-FFF2-40B4-BE49-F238E27FC236}">
                  <a16:creationId xmlns:a16="http://schemas.microsoft.com/office/drawing/2014/main" id="{1C6479FB-B412-80AA-BEC2-7452A13892E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96;p47">
              <a:extLst>
                <a:ext uri="{FF2B5EF4-FFF2-40B4-BE49-F238E27FC236}">
                  <a16:creationId xmlns:a16="http://schemas.microsoft.com/office/drawing/2014/main" id="{11A4ADAC-2009-1F32-DFE8-6EB1124AC77E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97;p47">
              <a:extLst>
                <a:ext uri="{FF2B5EF4-FFF2-40B4-BE49-F238E27FC236}">
                  <a16:creationId xmlns:a16="http://schemas.microsoft.com/office/drawing/2014/main" id="{E66DDB88-9046-C6E6-6413-69D5DC271BB9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98;p47">
              <a:extLst>
                <a:ext uri="{FF2B5EF4-FFF2-40B4-BE49-F238E27FC236}">
                  <a16:creationId xmlns:a16="http://schemas.microsoft.com/office/drawing/2014/main" id="{B30BC0DC-EFE2-B508-0B9E-910C9DBE3A6C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598139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BFCC7C79F1C429C47C09EE8380710" ma:contentTypeVersion="2" ma:contentTypeDescription="Create a new document." ma:contentTypeScope="" ma:versionID="8444e8f7610dcdd546c9416800cefeb2">
  <xsd:schema xmlns:xsd="http://www.w3.org/2001/XMLSchema" xmlns:xs="http://www.w3.org/2001/XMLSchema" xmlns:p="http://schemas.microsoft.com/office/2006/metadata/properties" xmlns:ns2="bba21e37-3843-4cac-b8bf-de660a1e3d24" targetNamespace="http://schemas.microsoft.com/office/2006/metadata/properties" ma:root="true" ma:fieldsID="073cf28423565c892f05789c8212753b" ns2:_="">
    <xsd:import namespace="bba21e37-3843-4cac-b8bf-de660a1e3d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21e37-3843-4cac-b8bf-de660a1e3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3BF3D4-DC34-4772-89BF-C1B881397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295DC1-FF5E-4709-8514-4A4DA7DBF698}">
  <ds:schemaRefs>
    <ds:schemaRef ds:uri="bba21e37-3843-4cac-b8bf-de660a1e3d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C0088F-4BB0-46BF-9C29-E5093B530DDF}">
  <ds:schemaRefs>
    <ds:schemaRef ds:uri="bba21e37-3843-4cac-b8bf-de660a1e3d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728</Words>
  <Application>Microsoft Macintosh PowerPoint</Application>
  <PresentationFormat>On-screen Show (16:9)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Lato</vt:lpstr>
      <vt:lpstr>Calibri</vt:lpstr>
      <vt:lpstr>Arial</vt:lpstr>
      <vt:lpstr>Raleway</vt:lpstr>
      <vt:lpstr>Antonio template</vt:lpstr>
      <vt:lpstr>Gamification – An approach to enhance Customer Retention and Engagement</vt:lpstr>
      <vt:lpstr>Agenda</vt:lpstr>
      <vt:lpstr>1. Introduction</vt:lpstr>
      <vt:lpstr>MasterClass</vt:lpstr>
      <vt:lpstr>Competitors</vt:lpstr>
      <vt:lpstr>2. User Persona and Pain Points</vt:lpstr>
      <vt:lpstr>PERSONA</vt:lpstr>
      <vt:lpstr>PROBLEM – User Pain Points</vt:lpstr>
      <vt:lpstr>PowerPoint Presentation</vt:lpstr>
      <vt:lpstr>OPPORTUNITY</vt:lpstr>
      <vt:lpstr>3. Feature Design and Prototype</vt:lpstr>
      <vt:lpstr>GAMIFICATION for MasterClass</vt:lpstr>
      <vt:lpstr>Game Mechanics - Intrinsic</vt:lpstr>
      <vt:lpstr>Game Mechanics - Extrinsic</vt:lpstr>
      <vt:lpstr>4. User Testing and Future Scope</vt:lpstr>
      <vt:lpstr>Quantifiable User Test Results</vt:lpstr>
      <vt:lpstr>PowerPoint Presentation</vt:lpstr>
      <vt:lpstr>Example of Pre and Post Feedback Incorporation</vt:lpstr>
      <vt:lpstr>Future Scope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- MasterClass</dc:title>
  <cp:lastModifiedBy>Mrinal Agarwal</cp:lastModifiedBy>
  <cp:revision>3</cp:revision>
  <dcterms:modified xsi:type="dcterms:W3CDTF">2022-05-23T21:19:35Z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0x0101002E5BFCC7C79F1C429C47C09EE8380710</vt:lpwstr>
  </property>
</Properties>
</file>