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3" r:id="rId6"/>
    <p:sldId id="274" r:id="rId7"/>
    <p:sldId id="275" r:id="rId8"/>
    <p:sldId id="260" r:id="rId9"/>
    <p:sldId id="261" r:id="rId10"/>
    <p:sldId id="262" r:id="rId11"/>
    <p:sldId id="277" r:id="rId12"/>
    <p:sldId id="263" r:id="rId13"/>
    <p:sldId id="264" r:id="rId14"/>
    <p:sldId id="265" r:id="rId15"/>
    <p:sldId id="266" r:id="rId16"/>
    <p:sldId id="267" r:id="rId17"/>
    <p:sldId id="268" r:id="rId18"/>
    <p:sldId id="272" r:id="rId19"/>
    <p:sldId id="278"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1526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tplotlib.org/stable/users/index.html" TargetMode="External"/><Relationship Id="rId2" Type="http://schemas.openxmlformats.org/officeDocument/2006/relationships/hyperlink" Target="https://grow.almabetter.com/auth/signup?redirectTo=https://grow.almabetter.com/my-dashbo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r" rtl="0">
              <a:spcBef>
                <a:spcPts val="0"/>
              </a:spcBef>
              <a:spcAft>
                <a:spcPts val="0"/>
              </a:spcAft>
              <a:buSzPts val="5200"/>
              <a:buNone/>
            </a:pPr>
            <a:r>
              <a:rPr lang="en-IN" sz="1600" b="1" dirty="0">
                <a:solidFill>
                  <a:schemeClr val="lt1"/>
                </a:solidFill>
                <a:latin typeface="Montserrat"/>
                <a:ea typeface="Montserrat"/>
                <a:cs typeface="Montserrat"/>
                <a:sym typeface="Montserrat"/>
              </a:rPr>
              <a:t>- Sourav Singh Baghel</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ADP (Average Daily Rate</a:t>
            </a:r>
            <a:br>
              <a:rPr lang="en-IN" sz="2400" dirty="0"/>
            </a:br>
            <a:endParaRPr lang="en-IN" sz="2400" dirty="0"/>
          </a:p>
        </p:txBody>
      </p:sp>
      <p:sp>
        <p:nvSpPr>
          <p:cNvPr id="3" name="Text Placeholder 2"/>
          <p:cNvSpPr>
            <a:spLocks noGrp="1"/>
          </p:cNvSpPr>
          <p:nvPr>
            <p:ph type="body" idx="1"/>
          </p:nvPr>
        </p:nvSpPr>
        <p:spPr>
          <a:xfrm>
            <a:off x="304080" y="1381075"/>
            <a:ext cx="3521160" cy="3416400"/>
          </a:xfrm>
        </p:spPr>
        <p:txBody>
          <a:bodyPr/>
          <a:lstStyle/>
          <a:p>
            <a:pPr marL="114300" indent="0">
              <a:buNone/>
            </a:pPr>
            <a:r>
              <a:rPr lang="en-IN" sz="800" dirty="0">
                <a:solidFill>
                  <a:schemeClr val="bg1"/>
                </a:solidFill>
              </a:rPr>
              <a:t>Average Daily Rate (ADP) = ADR / Guests</a:t>
            </a: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r>
              <a:rPr lang="en-IN" sz="800" dirty="0">
                <a:solidFill>
                  <a:schemeClr val="bg1"/>
                </a:solidFill>
              </a:rPr>
              <a:t>The above is a measure to calculate average price per guest.</a:t>
            </a:r>
          </a:p>
          <a:p>
            <a:pPr marL="114300" indent="0">
              <a:buNone/>
            </a:pPr>
            <a:endParaRPr lang="en-IN" sz="800" dirty="0">
              <a:solidFill>
                <a:schemeClr val="bg1"/>
              </a:solidFill>
            </a:endParaRPr>
          </a:p>
          <a:p>
            <a:pPr marL="114300" indent="0">
              <a:buNone/>
            </a:pPr>
            <a:r>
              <a:rPr lang="en-IN" sz="800" dirty="0">
                <a:solidFill>
                  <a:schemeClr val="bg1"/>
                </a:solidFill>
              </a:rPr>
              <a:t>If we see the above trend, the following inferences are made. The       Resort hotel sees peek in price for each guest in August and then </a:t>
            </a:r>
            <a:r>
              <a:rPr lang="en-IN" sz="800" dirty="0" err="1">
                <a:solidFill>
                  <a:schemeClr val="bg1"/>
                </a:solidFill>
              </a:rPr>
              <a:t>seesa</a:t>
            </a:r>
            <a:r>
              <a:rPr lang="en-IN" sz="800" dirty="0">
                <a:solidFill>
                  <a:schemeClr val="bg1"/>
                </a:solidFill>
              </a:rPr>
              <a:t> continuous fall.</a:t>
            </a:r>
          </a:p>
          <a:p>
            <a:pPr marL="114300" indent="0">
              <a:buNone/>
            </a:pPr>
            <a:endParaRPr lang="en-IN" sz="800" dirty="0">
              <a:solidFill>
                <a:schemeClr val="bg1"/>
              </a:solidFill>
            </a:endParaRPr>
          </a:p>
          <a:p>
            <a:pPr marL="114300" indent="0">
              <a:buNone/>
            </a:pPr>
            <a:r>
              <a:rPr lang="en-IN" sz="800" dirty="0">
                <a:solidFill>
                  <a:schemeClr val="bg1"/>
                </a:solidFill>
              </a:rPr>
              <a:t>On the other hand City hotel sees slight price hike September and May.</a:t>
            </a:r>
          </a:p>
          <a:p>
            <a:pPr marL="114300" indent="0">
              <a:buNone/>
            </a:pPr>
            <a:r>
              <a:rPr lang="en-IN" sz="800" dirty="0">
                <a:solidFill>
                  <a:schemeClr val="bg1"/>
                </a:solidFill>
              </a:rPr>
              <a:t>Overall we can say that prices of Resort hotel are higher as compared  to City hotel. </a:t>
            </a:r>
          </a:p>
          <a:p>
            <a:pPr marL="114300" indent="0">
              <a:buNone/>
            </a:pPr>
            <a:endParaRPr lang="en-IN" sz="800" dirty="0">
              <a:solidFill>
                <a:schemeClr val="bg1"/>
              </a:solidFill>
            </a:endParaRPr>
          </a:p>
          <a:p>
            <a:pPr marL="114300" indent="0">
              <a:buNone/>
            </a:pPr>
            <a:r>
              <a:rPr lang="en-IN" sz="800" dirty="0">
                <a:solidFill>
                  <a:schemeClr val="bg1"/>
                </a:solidFill>
              </a:rPr>
              <a:t>Also City hotel prices remain almost constant throughout the year. </a:t>
            </a:r>
          </a:p>
          <a:p>
            <a:pPr marL="114300" indent="0">
              <a:buNone/>
            </a:pPr>
            <a:endParaRPr lang="en-IN" sz="8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820" y="1234439"/>
            <a:ext cx="5030153" cy="321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60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Questions</a:t>
            </a:r>
          </a:p>
        </p:txBody>
      </p:sp>
      <p:sp>
        <p:nvSpPr>
          <p:cNvPr id="3" name="Text Placeholder 2"/>
          <p:cNvSpPr>
            <a:spLocks noGrp="1"/>
          </p:cNvSpPr>
          <p:nvPr>
            <p:ph type="body" idx="1"/>
          </p:nvPr>
        </p:nvSpPr>
        <p:spPr/>
        <p:txBody>
          <a:bodyPr/>
          <a:lstStyle/>
          <a:p>
            <a:pPr marL="0" lvl="0" indent="0">
              <a:lnSpc>
                <a:spcPct val="115000"/>
              </a:lnSpc>
              <a:buNone/>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Q1- Which is the most booked hotel</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Q2- which is busiest month in the year</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Q3- Which hotel has the most booking for each year.</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Q4- Which country has the highest booking and guest.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Q5- What is proportion of non-cancelled and cancelled reservations.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Bef>
                <a:spcPts val="600"/>
              </a:spcBef>
              <a:spcAft>
                <a:spcPts val="450"/>
              </a:spcAft>
              <a:buNone/>
            </a:pPr>
            <a:r>
              <a:rPr lang="en-IN"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Q6- Which rooms in each hotel are the most frequently used</a:t>
            </a:r>
            <a:r>
              <a:rPr lang="en-IN"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200" dirty="0">
              <a:solidFill>
                <a:schemeClr val="bg1"/>
              </a:solidFill>
            </a:endParaRPr>
          </a:p>
        </p:txBody>
      </p:sp>
    </p:spTree>
    <p:extLst>
      <p:ext uri="{BB962C8B-B14F-4D97-AF65-F5344CB8AC3E}">
        <p14:creationId xmlns:p14="http://schemas.microsoft.com/office/powerpoint/2010/main" val="365194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t>Popularity</a:t>
            </a:r>
          </a:p>
        </p:txBody>
      </p:sp>
      <p:sp>
        <p:nvSpPr>
          <p:cNvPr id="3" name="Text Placeholder 2"/>
          <p:cNvSpPr>
            <a:spLocks noGrp="1"/>
          </p:cNvSpPr>
          <p:nvPr>
            <p:ph type="body" idx="1"/>
          </p:nvPr>
        </p:nvSpPr>
        <p:spPr>
          <a:xfrm>
            <a:off x="311700" y="4201954"/>
            <a:ext cx="8626560" cy="688390"/>
          </a:xfrm>
        </p:spPr>
        <p:txBody>
          <a:bodyPr/>
          <a:lstStyle/>
          <a:p>
            <a:pPr marL="114300" indent="0">
              <a:buNone/>
            </a:pPr>
            <a:r>
              <a:rPr lang="en-US" b="1" i="0" dirty="0">
                <a:solidFill>
                  <a:schemeClr val="bg1"/>
                </a:solidFill>
                <a:effectLst/>
                <a:latin typeface="Roboto" panose="02000000000000000000" pitchFamily="2" charset="0"/>
              </a:rPr>
              <a:t>Looking at the results above, we can see that city hotels have more booking than for resort hotels.</a:t>
            </a:r>
            <a:endParaRPr lang="en-IN" dirty="0">
              <a:solidFill>
                <a:schemeClr val="bg1"/>
              </a:solidFill>
            </a:endParaRPr>
          </a:p>
        </p:txBody>
      </p:sp>
      <p:pic>
        <p:nvPicPr>
          <p:cNvPr id="7" name="Picture 6">
            <a:extLst>
              <a:ext uri="{FF2B5EF4-FFF2-40B4-BE49-F238E27FC236}">
                <a16:creationId xmlns:a16="http://schemas.microsoft.com/office/drawing/2014/main" id="{1406282F-6ED8-4C03-86CE-97239FE1EA9C}"/>
              </a:ext>
            </a:extLst>
          </p:cNvPr>
          <p:cNvPicPr>
            <a:picLocks noChangeAspect="1"/>
          </p:cNvPicPr>
          <p:nvPr/>
        </p:nvPicPr>
        <p:blipFill>
          <a:blip r:embed="rId2"/>
          <a:stretch>
            <a:fillRect/>
          </a:stretch>
        </p:blipFill>
        <p:spPr>
          <a:xfrm>
            <a:off x="2363896" y="0"/>
            <a:ext cx="4816257" cy="4016088"/>
          </a:xfrm>
          <a:prstGeom prst="rect">
            <a:avLst/>
          </a:prstGeom>
        </p:spPr>
      </p:pic>
    </p:spTree>
    <p:extLst>
      <p:ext uri="{BB962C8B-B14F-4D97-AF65-F5344CB8AC3E}">
        <p14:creationId xmlns:p14="http://schemas.microsoft.com/office/powerpoint/2010/main" val="117898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t>Busiest </a:t>
            </a:r>
            <a:r>
              <a:rPr lang="en-IN" sz="1200" b="1" i="0" dirty="0">
                <a:solidFill>
                  <a:srgbClr val="212121"/>
                </a:solidFill>
                <a:effectLst/>
                <a:latin typeface="Roboto" panose="02000000000000000000" pitchFamily="2" charset="0"/>
              </a:rPr>
              <a:t> </a:t>
            </a:r>
            <a:endParaRPr lang="en-IN" sz="1800" dirty="0"/>
          </a:p>
        </p:txBody>
      </p:sp>
      <p:sp>
        <p:nvSpPr>
          <p:cNvPr id="3" name="Text Placeholder 2"/>
          <p:cNvSpPr>
            <a:spLocks noGrp="1"/>
          </p:cNvSpPr>
          <p:nvPr>
            <p:ph type="body" idx="1"/>
          </p:nvPr>
        </p:nvSpPr>
        <p:spPr>
          <a:xfrm>
            <a:off x="90244" y="4096763"/>
            <a:ext cx="8557980" cy="601712"/>
          </a:xfrm>
        </p:spPr>
        <p:txBody>
          <a:bodyPr/>
          <a:lstStyle/>
          <a:p>
            <a:pPr marL="114300" indent="0">
              <a:buNone/>
            </a:pPr>
            <a:r>
              <a:rPr lang="en-US" b="1" i="0" dirty="0">
                <a:solidFill>
                  <a:schemeClr val="bg1"/>
                </a:solidFill>
                <a:effectLst/>
                <a:latin typeface="Roboto" panose="02000000000000000000" pitchFamily="2" charset="0"/>
              </a:rPr>
              <a:t>The following hotel occupancy rates are highest in August and July and lowest in November and January</a:t>
            </a:r>
            <a:r>
              <a:rPr lang="en-IN" dirty="0">
                <a:solidFill>
                  <a:schemeClr val="bg1"/>
                </a:solidFill>
              </a:rPr>
              <a:t>.</a:t>
            </a:r>
          </a:p>
        </p:txBody>
      </p:sp>
      <p:pic>
        <p:nvPicPr>
          <p:cNvPr id="5" name="Picture 4">
            <a:extLst>
              <a:ext uri="{FF2B5EF4-FFF2-40B4-BE49-F238E27FC236}">
                <a16:creationId xmlns:a16="http://schemas.microsoft.com/office/drawing/2014/main" id="{B3D47714-0F10-4492-9213-4CBBA47567F0}"/>
              </a:ext>
            </a:extLst>
          </p:cNvPr>
          <p:cNvPicPr>
            <a:picLocks noChangeAspect="1"/>
          </p:cNvPicPr>
          <p:nvPr/>
        </p:nvPicPr>
        <p:blipFill>
          <a:blip r:embed="rId2"/>
          <a:stretch>
            <a:fillRect/>
          </a:stretch>
        </p:blipFill>
        <p:spPr>
          <a:xfrm>
            <a:off x="2105197" y="83074"/>
            <a:ext cx="5795791" cy="3884089"/>
          </a:xfrm>
          <a:prstGeom prst="rect">
            <a:avLst/>
          </a:prstGeom>
        </p:spPr>
      </p:pic>
    </p:spTree>
    <p:extLst>
      <p:ext uri="{BB962C8B-B14F-4D97-AF65-F5344CB8AC3E}">
        <p14:creationId xmlns:p14="http://schemas.microsoft.com/office/powerpoint/2010/main" val="330189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Y</a:t>
            </a:r>
            <a:r>
              <a:rPr lang="en-IN" sz="2000" dirty="0"/>
              <a:t>early Booking</a:t>
            </a:r>
          </a:p>
        </p:txBody>
      </p:sp>
      <p:sp>
        <p:nvSpPr>
          <p:cNvPr id="3" name="Text Placeholder 2"/>
          <p:cNvSpPr>
            <a:spLocks noGrp="1"/>
          </p:cNvSpPr>
          <p:nvPr>
            <p:ph type="body" idx="1"/>
          </p:nvPr>
        </p:nvSpPr>
        <p:spPr>
          <a:xfrm>
            <a:off x="311700" y="3938320"/>
            <a:ext cx="8321760" cy="463600"/>
          </a:xfrm>
        </p:spPr>
        <p:txBody>
          <a:bodyPr/>
          <a:lstStyle/>
          <a:p>
            <a:pPr marL="114300" indent="0">
              <a:buNone/>
            </a:pPr>
            <a:r>
              <a:rPr lang="en-US" b="1" i="0" dirty="0">
                <a:solidFill>
                  <a:schemeClr val="bg1"/>
                </a:solidFill>
                <a:effectLst/>
                <a:latin typeface="Roboto" panose="02000000000000000000" pitchFamily="2" charset="0"/>
              </a:rPr>
              <a:t>From above in 2015 resort hotel has more booking than city hotel </a:t>
            </a:r>
            <a:r>
              <a:rPr lang="en-US" b="1" i="0" dirty="0" err="1">
                <a:solidFill>
                  <a:schemeClr val="bg1"/>
                </a:solidFill>
                <a:effectLst/>
                <a:latin typeface="Roboto" panose="02000000000000000000" pitchFamily="2" charset="0"/>
              </a:rPr>
              <a:t>whereas,In</a:t>
            </a:r>
            <a:r>
              <a:rPr lang="en-US" b="1" i="0" dirty="0">
                <a:solidFill>
                  <a:schemeClr val="bg1"/>
                </a:solidFill>
                <a:effectLst/>
                <a:latin typeface="Roboto" panose="02000000000000000000" pitchFamily="2" charset="0"/>
              </a:rPr>
              <a:t> 2016 city hotel has far more booking than resort hotel </a:t>
            </a:r>
            <a:r>
              <a:rPr lang="en-US" b="1" i="0" dirty="0" err="1">
                <a:solidFill>
                  <a:schemeClr val="bg1"/>
                </a:solidFill>
                <a:effectLst/>
                <a:latin typeface="Roboto" panose="02000000000000000000" pitchFamily="2" charset="0"/>
              </a:rPr>
              <a:t>moreover,In</a:t>
            </a:r>
            <a:r>
              <a:rPr lang="en-US" b="1" i="0" dirty="0">
                <a:solidFill>
                  <a:schemeClr val="bg1"/>
                </a:solidFill>
                <a:effectLst/>
                <a:latin typeface="Roboto" panose="02000000000000000000" pitchFamily="2" charset="0"/>
              </a:rPr>
              <a:t> 2017 city hotel still ahs more booking.</a:t>
            </a:r>
            <a:endParaRPr lang="en-IN" dirty="0">
              <a:solidFill>
                <a:schemeClr val="bg1"/>
              </a:solidFill>
            </a:endParaRPr>
          </a:p>
        </p:txBody>
      </p:sp>
      <p:pic>
        <p:nvPicPr>
          <p:cNvPr id="5" name="Picture 4">
            <a:extLst>
              <a:ext uri="{FF2B5EF4-FFF2-40B4-BE49-F238E27FC236}">
                <a16:creationId xmlns:a16="http://schemas.microsoft.com/office/drawing/2014/main" id="{14636947-E1D4-48CE-8DAF-FAA2A96C0F40}"/>
              </a:ext>
            </a:extLst>
          </p:cNvPr>
          <p:cNvPicPr>
            <a:picLocks noChangeAspect="1"/>
          </p:cNvPicPr>
          <p:nvPr/>
        </p:nvPicPr>
        <p:blipFill>
          <a:blip r:embed="rId2"/>
          <a:stretch>
            <a:fillRect/>
          </a:stretch>
        </p:blipFill>
        <p:spPr>
          <a:xfrm>
            <a:off x="2637685" y="259287"/>
            <a:ext cx="5763366" cy="3493295"/>
          </a:xfrm>
          <a:prstGeom prst="rect">
            <a:avLst/>
          </a:prstGeom>
        </p:spPr>
      </p:pic>
    </p:spTree>
    <p:extLst>
      <p:ext uri="{BB962C8B-B14F-4D97-AF65-F5344CB8AC3E}">
        <p14:creationId xmlns:p14="http://schemas.microsoft.com/office/powerpoint/2010/main" val="187983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Highest Booking per Country</a:t>
            </a:r>
          </a:p>
        </p:txBody>
      </p:sp>
      <p:sp>
        <p:nvSpPr>
          <p:cNvPr id="3" name="Text Placeholder 2"/>
          <p:cNvSpPr>
            <a:spLocks noGrp="1"/>
          </p:cNvSpPr>
          <p:nvPr>
            <p:ph type="body" idx="1"/>
          </p:nvPr>
        </p:nvSpPr>
        <p:spPr>
          <a:xfrm>
            <a:off x="311700" y="4046219"/>
            <a:ext cx="8245560" cy="522655"/>
          </a:xfrm>
        </p:spPr>
        <p:txBody>
          <a:bodyPr/>
          <a:lstStyle/>
          <a:p>
            <a:pPr marL="114300" indent="0">
              <a:buNone/>
            </a:pPr>
            <a:r>
              <a:rPr lang="en-US" b="1" i="0" dirty="0">
                <a:solidFill>
                  <a:schemeClr val="bg1"/>
                </a:solidFill>
                <a:effectLst/>
                <a:latin typeface="Roboto" panose="02000000000000000000" pitchFamily="2" charset="0"/>
              </a:rPr>
              <a:t>Above data shows PRT (Portugal) has the most guest, followed by GBR (United Kingdom), FRA (France), ESP (Spain) and DEU (Germany)</a:t>
            </a:r>
            <a:r>
              <a:rPr lang="en-US" b="0" i="0" dirty="0">
                <a:solidFill>
                  <a:schemeClr val="bg1"/>
                </a:solidFill>
                <a:effectLst/>
                <a:latin typeface="Roboto" panose="02000000000000000000" pitchFamily="2" charset="0"/>
              </a:rPr>
              <a:t>.</a:t>
            </a:r>
            <a:r>
              <a:rPr lang="en-IN" dirty="0">
                <a:solidFill>
                  <a:schemeClr val="bg1"/>
                </a:solidFill>
              </a:rPr>
              <a:t>.</a:t>
            </a:r>
          </a:p>
        </p:txBody>
      </p:sp>
      <p:pic>
        <p:nvPicPr>
          <p:cNvPr id="5" name="Picture 4">
            <a:extLst>
              <a:ext uri="{FF2B5EF4-FFF2-40B4-BE49-F238E27FC236}">
                <a16:creationId xmlns:a16="http://schemas.microsoft.com/office/drawing/2014/main" id="{EB1083CF-53D3-4049-878C-2C830234D554}"/>
              </a:ext>
            </a:extLst>
          </p:cNvPr>
          <p:cNvPicPr>
            <a:picLocks noChangeAspect="1"/>
          </p:cNvPicPr>
          <p:nvPr/>
        </p:nvPicPr>
        <p:blipFill>
          <a:blip r:embed="rId2"/>
          <a:stretch>
            <a:fillRect/>
          </a:stretch>
        </p:blipFill>
        <p:spPr>
          <a:xfrm>
            <a:off x="2927338" y="1017725"/>
            <a:ext cx="3932261" cy="2324301"/>
          </a:xfrm>
          <a:prstGeom prst="rect">
            <a:avLst/>
          </a:prstGeom>
        </p:spPr>
      </p:pic>
    </p:spTree>
    <p:extLst>
      <p:ext uri="{BB962C8B-B14F-4D97-AF65-F5344CB8AC3E}">
        <p14:creationId xmlns:p14="http://schemas.microsoft.com/office/powerpoint/2010/main" val="376805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Proportion of reservations </a:t>
            </a:r>
          </a:p>
        </p:txBody>
      </p:sp>
      <p:sp>
        <p:nvSpPr>
          <p:cNvPr id="3" name="Text Placeholder 2"/>
          <p:cNvSpPr>
            <a:spLocks noGrp="1"/>
          </p:cNvSpPr>
          <p:nvPr>
            <p:ph type="body" idx="1"/>
          </p:nvPr>
        </p:nvSpPr>
        <p:spPr>
          <a:xfrm>
            <a:off x="311700" y="4046220"/>
            <a:ext cx="8375100" cy="522654"/>
          </a:xfrm>
        </p:spPr>
        <p:txBody>
          <a:bodyPr/>
          <a:lstStyle/>
          <a:p>
            <a:pPr marL="114300" indent="0">
              <a:buNone/>
            </a:pPr>
            <a:r>
              <a:rPr lang="en-US" sz="1400" b="1" i="0" dirty="0">
                <a:solidFill>
                  <a:schemeClr val="bg1"/>
                </a:solidFill>
                <a:effectLst/>
                <a:latin typeface="Roboto" panose="02000000000000000000" pitchFamily="2" charset="0"/>
              </a:rPr>
              <a:t>Above pie chart shows that there are 27.5% Cancelled and 72.5% Non Cancelled reservations</a:t>
            </a:r>
            <a:r>
              <a:rPr lang="en-US" sz="1400" b="0" i="0" dirty="0">
                <a:solidFill>
                  <a:schemeClr val="bg1"/>
                </a:solidFill>
                <a:effectLst/>
                <a:latin typeface="Roboto" panose="02000000000000000000" pitchFamily="2" charset="0"/>
              </a:rPr>
              <a:t>.</a:t>
            </a:r>
            <a:endParaRPr lang="en-IN" sz="1400" dirty="0">
              <a:solidFill>
                <a:schemeClr val="bg1"/>
              </a:solidFill>
            </a:endParaRPr>
          </a:p>
        </p:txBody>
      </p:sp>
      <p:pic>
        <p:nvPicPr>
          <p:cNvPr id="5" name="Picture 4">
            <a:extLst>
              <a:ext uri="{FF2B5EF4-FFF2-40B4-BE49-F238E27FC236}">
                <a16:creationId xmlns:a16="http://schemas.microsoft.com/office/drawing/2014/main" id="{3542D13E-187C-4608-8C43-E265C1BD906C}"/>
              </a:ext>
            </a:extLst>
          </p:cNvPr>
          <p:cNvPicPr>
            <a:picLocks noChangeAspect="1"/>
          </p:cNvPicPr>
          <p:nvPr/>
        </p:nvPicPr>
        <p:blipFill>
          <a:blip r:embed="rId2"/>
          <a:stretch>
            <a:fillRect/>
          </a:stretch>
        </p:blipFill>
        <p:spPr>
          <a:xfrm>
            <a:off x="3524537" y="152235"/>
            <a:ext cx="4366638" cy="3810330"/>
          </a:xfrm>
          <a:prstGeom prst="rect">
            <a:avLst/>
          </a:prstGeom>
        </p:spPr>
      </p:pic>
    </p:spTree>
    <p:extLst>
      <p:ext uri="{BB962C8B-B14F-4D97-AF65-F5344CB8AC3E}">
        <p14:creationId xmlns:p14="http://schemas.microsoft.com/office/powerpoint/2010/main" val="169824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Frequently used rooms </a:t>
            </a:r>
          </a:p>
        </p:txBody>
      </p:sp>
      <p:sp>
        <p:nvSpPr>
          <p:cNvPr id="3" name="Text Placeholder 2"/>
          <p:cNvSpPr>
            <a:spLocks noGrp="1"/>
          </p:cNvSpPr>
          <p:nvPr>
            <p:ph type="body" idx="1"/>
          </p:nvPr>
        </p:nvSpPr>
        <p:spPr>
          <a:xfrm>
            <a:off x="311700" y="4191000"/>
            <a:ext cx="8207460" cy="472440"/>
          </a:xfrm>
        </p:spPr>
        <p:txBody>
          <a:bodyPr/>
          <a:lstStyle/>
          <a:p>
            <a:pPr marL="114300" indent="0">
              <a:buNone/>
            </a:pPr>
            <a:r>
              <a:rPr lang="en-US" sz="1200" b="1" i="0" dirty="0">
                <a:solidFill>
                  <a:schemeClr val="bg1"/>
                </a:solidFill>
                <a:effectLst/>
                <a:latin typeface="Roboto" panose="02000000000000000000" pitchFamily="2" charset="0"/>
              </a:rPr>
              <a:t>Above data shows that A room is most used in both hotels ,followed by D room. </a:t>
            </a:r>
            <a:r>
              <a:rPr lang="en-US" sz="1200" b="1" i="0" dirty="0" err="1">
                <a:solidFill>
                  <a:schemeClr val="bg1"/>
                </a:solidFill>
                <a:effectLst/>
                <a:latin typeface="Roboto" panose="02000000000000000000" pitchFamily="2" charset="0"/>
              </a:rPr>
              <a:t>However,C</a:t>
            </a:r>
            <a:r>
              <a:rPr lang="en-US" sz="1200" b="1" i="0" dirty="0">
                <a:solidFill>
                  <a:schemeClr val="bg1"/>
                </a:solidFill>
                <a:effectLst/>
                <a:latin typeface="Roboto" panose="02000000000000000000" pitchFamily="2" charset="0"/>
              </a:rPr>
              <a:t> room in resort hotel has not used </a:t>
            </a:r>
            <a:r>
              <a:rPr lang="en-US" sz="1200" b="1" i="0" dirty="0" err="1">
                <a:solidFill>
                  <a:schemeClr val="bg1"/>
                </a:solidFill>
                <a:effectLst/>
                <a:latin typeface="Roboto" panose="02000000000000000000" pitchFamily="2" charset="0"/>
              </a:rPr>
              <a:t>whereas,B</a:t>
            </a:r>
            <a:r>
              <a:rPr lang="en-US" sz="1200" b="1" i="0" dirty="0">
                <a:solidFill>
                  <a:schemeClr val="bg1"/>
                </a:solidFill>
                <a:effectLst/>
                <a:latin typeface="Roboto" panose="02000000000000000000" pitchFamily="2" charset="0"/>
              </a:rPr>
              <a:t> room in city hotel is also not used</a:t>
            </a:r>
            <a:endParaRPr lang="en-IN" sz="1200" dirty="0">
              <a:solidFill>
                <a:schemeClr val="bg1"/>
              </a:solidFill>
            </a:endParaRPr>
          </a:p>
        </p:txBody>
      </p:sp>
      <p:pic>
        <p:nvPicPr>
          <p:cNvPr id="5" name="Picture 4">
            <a:extLst>
              <a:ext uri="{FF2B5EF4-FFF2-40B4-BE49-F238E27FC236}">
                <a16:creationId xmlns:a16="http://schemas.microsoft.com/office/drawing/2014/main" id="{D966EED2-FB70-4D3A-8641-A26615E7F83A}"/>
              </a:ext>
            </a:extLst>
          </p:cNvPr>
          <p:cNvPicPr>
            <a:picLocks noChangeAspect="1"/>
          </p:cNvPicPr>
          <p:nvPr/>
        </p:nvPicPr>
        <p:blipFill>
          <a:blip r:embed="rId2"/>
          <a:stretch>
            <a:fillRect/>
          </a:stretch>
        </p:blipFill>
        <p:spPr>
          <a:xfrm>
            <a:off x="2771774" y="871538"/>
            <a:ext cx="5877229" cy="3107084"/>
          </a:xfrm>
          <a:prstGeom prst="rect">
            <a:avLst/>
          </a:prstGeom>
        </p:spPr>
      </p:pic>
    </p:spTree>
    <p:extLst>
      <p:ext uri="{BB962C8B-B14F-4D97-AF65-F5344CB8AC3E}">
        <p14:creationId xmlns:p14="http://schemas.microsoft.com/office/powerpoint/2010/main" val="27014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Conclusion</a:t>
            </a:r>
          </a:p>
        </p:txBody>
      </p:sp>
      <p:sp>
        <p:nvSpPr>
          <p:cNvPr id="3" name="Text Placeholder 2"/>
          <p:cNvSpPr>
            <a:spLocks noGrp="1"/>
          </p:cNvSpPr>
          <p:nvPr>
            <p:ph type="body" idx="1"/>
          </p:nvPr>
        </p:nvSpPr>
        <p:spPr/>
        <p:txBody>
          <a:bodyPr/>
          <a:lstStyle/>
          <a:p>
            <a:pPr marL="114300" indent="0">
              <a:buNone/>
            </a:pPr>
            <a:r>
              <a:rPr lang="en-IN" sz="1000" b="1" dirty="0">
                <a:solidFill>
                  <a:schemeClr val="bg1"/>
                </a:solidFill>
              </a:rPr>
              <a:t>After a thorough analysis of the csv data file given to us we conclude that </a:t>
            </a:r>
            <a:r>
              <a:rPr lang="en-IN" sz="700" dirty="0">
                <a:solidFill>
                  <a:schemeClr val="bg1"/>
                </a:solidFill>
              </a:rPr>
              <a:t>-</a:t>
            </a:r>
          </a:p>
          <a:p>
            <a:pPr marL="114300" indent="0">
              <a:buNone/>
            </a:pPr>
            <a:endParaRPr lang="en-IN" sz="700" dirty="0">
              <a:solidFill>
                <a:schemeClr val="bg1"/>
              </a:solidFill>
            </a:endParaRPr>
          </a:p>
          <a:p>
            <a:pPr marL="228600" lvl="0" indent="-228600">
              <a:lnSpc>
                <a:spcPct val="115000"/>
              </a:lnSpc>
              <a:spcBef>
                <a:spcPts val="600"/>
              </a:spcBef>
              <a:spcAft>
                <a:spcPts val="450"/>
              </a:spcAft>
              <a:buFont typeface="+mj-lt"/>
              <a:buAutoNum type="arabicPeriod"/>
            </a:pPr>
            <a:r>
              <a:rPr lang="en-IN"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City hotel has more booking than resort hotel. Overall, there are 27.5% Cancelled and 72.5% Non-Cancelled reservations.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15000"/>
              </a:lnSpc>
              <a:spcBef>
                <a:spcPts val="600"/>
              </a:spcBef>
              <a:spcAft>
                <a:spcPts val="450"/>
              </a:spcAft>
              <a:buFont typeface="+mj-lt"/>
              <a:buAutoNum type="arabicPeriod"/>
            </a:pPr>
            <a:r>
              <a:rPr lang="en-IN"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 the month of August and July hotel has more booking so there is lack vacant rooms available if, want to visit come in December and November months as there is less booking compared to peak times.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15000"/>
              </a:lnSpc>
              <a:spcBef>
                <a:spcPts val="600"/>
              </a:spcBef>
              <a:spcAft>
                <a:spcPts val="450"/>
              </a:spcAft>
              <a:buFont typeface="+mj-lt"/>
              <a:buAutoNum type="arabicPeriod"/>
            </a:pPr>
            <a:r>
              <a:rPr lang="en-IN"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 2015 resort hotel has more booking whereas in 2016 city hotel has more booking.</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15000"/>
              </a:lnSpc>
              <a:spcBef>
                <a:spcPts val="600"/>
              </a:spcBef>
              <a:spcAft>
                <a:spcPts val="450"/>
              </a:spcAft>
              <a:buFont typeface="+mj-lt"/>
              <a:buAutoNum type="arabicPeriod"/>
            </a:pPr>
            <a:r>
              <a:rPr lang="en-IN"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Most of the guests came from PRT (Portugal), followed by GBR (United Kingdom), FRA (France), ESP (Spain) and DEU (Germany).</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15000"/>
              </a:lnSpc>
              <a:spcBef>
                <a:spcPts val="600"/>
              </a:spcBef>
              <a:spcAft>
                <a:spcPts val="450"/>
              </a:spcAft>
              <a:buFont typeface="+mj-lt"/>
              <a:buAutoNum type="arabicPeriod"/>
            </a:pPr>
            <a:r>
              <a:rPr lang="en-IN"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Room A was the most used in both hotels, followed by Room D. However, room C at the resort hotel was unused while room B at the city hall was no longer in use.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endParaRPr lang="en-IN" sz="700" dirty="0">
              <a:solidFill>
                <a:schemeClr val="bg1"/>
              </a:solidFill>
            </a:endParaRPr>
          </a:p>
        </p:txBody>
      </p:sp>
    </p:spTree>
    <p:extLst>
      <p:ext uri="{BB962C8B-B14F-4D97-AF65-F5344CB8AC3E}">
        <p14:creationId xmlns:p14="http://schemas.microsoft.com/office/powerpoint/2010/main" val="45521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034D-F85A-4603-AF0D-F933C38A6281}"/>
              </a:ext>
            </a:extLst>
          </p:cNvPr>
          <p:cNvSpPr>
            <a:spLocks noGrp="1"/>
          </p:cNvSpPr>
          <p:nvPr>
            <p:ph type="title"/>
          </p:nvPr>
        </p:nvSpPr>
        <p:spPr/>
        <p:txBody>
          <a:bodyPr/>
          <a:lstStyle/>
          <a:p>
            <a:r>
              <a:rPr lang="en-IN" b="1" i="0" dirty="0">
                <a:solidFill>
                  <a:schemeClr val="tx1"/>
                </a:solidFill>
                <a:effectLst/>
                <a:latin typeface="Roboto" panose="02000000000000000000" pitchFamily="2" charset="0"/>
              </a:rPr>
              <a:t>References</a:t>
            </a:r>
            <a:br>
              <a:rPr lang="en-IN" b="0"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F6006EAC-AA4D-45A1-A677-D8639506531A}"/>
              </a:ext>
            </a:extLst>
          </p:cNvPr>
          <p:cNvSpPr>
            <a:spLocks noGrp="1"/>
          </p:cNvSpPr>
          <p:nvPr>
            <p:ph type="body" idx="1"/>
          </p:nvPr>
        </p:nvSpPr>
        <p:spPr/>
        <p:txBody>
          <a:bodyPr/>
          <a:lstStyle/>
          <a:p>
            <a:pPr marL="114300" indent="0">
              <a:buNone/>
            </a:pPr>
            <a:r>
              <a:rPr lang="en-IN" b="0" i="0" dirty="0" err="1">
                <a:solidFill>
                  <a:srgbClr val="212121"/>
                </a:solidFill>
                <a:effectLst/>
                <a:latin typeface="Roboto" panose="02000000000000000000" pitchFamily="2" charset="0"/>
              </a:rPr>
              <a:t>AlmaBetter</a:t>
            </a:r>
            <a:r>
              <a:rPr lang="en-IN" b="0" i="0" dirty="0">
                <a:solidFill>
                  <a:srgbClr val="212121"/>
                </a:solidFill>
                <a:effectLst/>
                <a:latin typeface="Roboto" panose="02000000000000000000" pitchFamily="2" charset="0"/>
              </a:rPr>
              <a:t>: </a:t>
            </a:r>
            <a:r>
              <a:rPr lang="en-IN" b="0" i="0" dirty="0">
                <a:solidFill>
                  <a:srgbClr val="212121"/>
                </a:solidFill>
                <a:effectLst/>
                <a:latin typeface="Roboto" panose="02000000000000000000" pitchFamily="2" charset="0"/>
                <a:hlinkClick r:id="rId2"/>
              </a:rPr>
              <a:t>https://grow.almabetter.com/auth/signup?redirectTo=https://grow.almabetter.com/my-dashboard</a:t>
            </a:r>
            <a:endParaRPr lang="en-IN" b="0" i="0" dirty="0">
              <a:solidFill>
                <a:srgbClr val="212121"/>
              </a:solidFill>
              <a:effectLst/>
              <a:latin typeface="Roboto" panose="02000000000000000000" pitchFamily="2" charset="0"/>
            </a:endParaRPr>
          </a:p>
          <a:p>
            <a:pPr marL="114300" indent="0">
              <a:buNone/>
            </a:pPr>
            <a:endParaRPr lang="en-IN" b="0" i="0" dirty="0">
              <a:solidFill>
                <a:srgbClr val="212121"/>
              </a:solidFill>
              <a:effectLst/>
              <a:latin typeface="Roboto" panose="02000000000000000000" pitchFamily="2" charset="0"/>
            </a:endParaRPr>
          </a:p>
          <a:p>
            <a:pPr marL="114300" indent="0">
              <a:buNone/>
            </a:pPr>
            <a:r>
              <a:rPr lang="en-IN" b="0" i="0" dirty="0">
                <a:solidFill>
                  <a:srgbClr val="212121"/>
                </a:solidFill>
                <a:effectLst/>
                <a:latin typeface="Roboto" panose="02000000000000000000" pitchFamily="2" charset="0"/>
              </a:rPr>
              <a:t>Matplotlib user guide : </a:t>
            </a:r>
            <a:r>
              <a:rPr lang="en-IN" b="0" i="0" dirty="0">
                <a:solidFill>
                  <a:srgbClr val="212121"/>
                </a:solidFill>
                <a:effectLst/>
                <a:latin typeface="Roboto" panose="02000000000000000000" pitchFamily="2" charset="0"/>
                <a:hlinkClick r:id="rId3"/>
              </a:rPr>
              <a:t>https://matplotlib.org/stable/users/index.html</a:t>
            </a:r>
            <a:endParaRPr lang="en-IN"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6680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Team Members</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p:cNvSpPr>
            <a:spLocks noGrp="1"/>
          </p:cNvSpPr>
          <p:nvPr>
            <p:ph type="body" idx="1"/>
          </p:nvPr>
        </p:nvSpPr>
        <p:spPr/>
        <p:txBody>
          <a:bodyPr/>
          <a:lstStyle/>
          <a:p>
            <a:pPr>
              <a:buAutoNum type="arabicPeriod"/>
            </a:pPr>
            <a:r>
              <a:rPr lang="en-IN" b="1" dirty="0" err="1">
                <a:solidFill>
                  <a:schemeClr val="bg1"/>
                </a:solidFill>
              </a:rPr>
              <a:t>Pavan</a:t>
            </a:r>
            <a:r>
              <a:rPr lang="en-IN" b="1" dirty="0">
                <a:solidFill>
                  <a:schemeClr val="bg1"/>
                </a:solidFill>
              </a:rPr>
              <a:t> </a:t>
            </a:r>
            <a:r>
              <a:rPr lang="en-IN" b="1" dirty="0" err="1">
                <a:solidFill>
                  <a:schemeClr val="bg1"/>
                </a:solidFill>
              </a:rPr>
              <a:t>Kalyan</a:t>
            </a:r>
            <a:r>
              <a:rPr lang="en-IN" b="1" dirty="0">
                <a:solidFill>
                  <a:schemeClr val="bg1"/>
                </a:solidFill>
              </a:rPr>
              <a:t>    (Team Lead)</a:t>
            </a:r>
          </a:p>
          <a:p>
            <a:pPr>
              <a:buAutoNum type="arabicPeriod"/>
            </a:pPr>
            <a:r>
              <a:rPr lang="en-IN" b="1" dirty="0" err="1">
                <a:solidFill>
                  <a:schemeClr val="bg1"/>
                </a:solidFill>
              </a:rPr>
              <a:t>Ashfaque</a:t>
            </a:r>
            <a:r>
              <a:rPr lang="en-IN" b="1" dirty="0">
                <a:solidFill>
                  <a:schemeClr val="bg1"/>
                </a:solidFill>
              </a:rPr>
              <a:t> Ahmad</a:t>
            </a:r>
          </a:p>
          <a:p>
            <a:pPr>
              <a:buAutoNum type="arabicPeriod"/>
            </a:pPr>
            <a:r>
              <a:rPr lang="en-IN" b="1" dirty="0" err="1">
                <a:solidFill>
                  <a:schemeClr val="bg1"/>
                </a:solidFill>
              </a:rPr>
              <a:t>Md</a:t>
            </a:r>
            <a:r>
              <a:rPr lang="en-IN" b="1" dirty="0">
                <a:solidFill>
                  <a:schemeClr val="bg1"/>
                </a:solidFill>
              </a:rPr>
              <a:t> </a:t>
            </a:r>
            <a:r>
              <a:rPr lang="en-IN" b="1" dirty="0" err="1">
                <a:solidFill>
                  <a:schemeClr val="bg1"/>
                </a:solidFill>
              </a:rPr>
              <a:t>Sohail</a:t>
            </a:r>
            <a:r>
              <a:rPr lang="en-IN" b="1" dirty="0">
                <a:solidFill>
                  <a:schemeClr val="bg1"/>
                </a:solidFill>
              </a:rPr>
              <a:t> Akhtar</a:t>
            </a:r>
          </a:p>
          <a:p>
            <a:pPr>
              <a:buAutoNum type="arabicPeriod"/>
            </a:pPr>
            <a:r>
              <a:rPr lang="en-IN" b="1" dirty="0" err="1">
                <a:solidFill>
                  <a:schemeClr val="bg1"/>
                </a:solidFill>
              </a:rPr>
              <a:t>Sourav</a:t>
            </a:r>
            <a:r>
              <a:rPr lang="en-IN" b="1" dirty="0">
                <a:solidFill>
                  <a:schemeClr val="bg1"/>
                </a:solidFill>
              </a:rPr>
              <a:t> Singh </a:t>
            </a:r>
            <a:r>
              <a:rPr lang="en-IN" b="1" dirty="0" err="1">
                <a:solidFill>
                  <a:schemeClr val="bg1"/>
                </a:solidFill>
              </a:rPr>
              <a:t>Baghel</a:t>
            </a:r>
            <a:endParaRPr lang="en-IN" b="1" dirty="0">
              <a:solidFill>
                <a:schemeClr val="bg1"/>
              </a:solidFill>
            </a:endParaRPr>
          </a:p>
          <a:p>
            <a:pPr>
              <a:buAutoNum type="arabicPeriod"/>
            </a:pPr>
            <a:r>
              <a:rPr lang="en-IN" b="1" dirty="0">
                <a:solidFill>
                  <a:schemeClr val="bg1"/>
                </a:solidFill>
              </a:rPr>
              <a:t>Lawrence Dhar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Points to Discuss</a:t>
            </a:r>
          </a:p>
        </p:txBody>
      </p:sp>
      <p:sp>
        <p:nvSpPr>
          <p:cNvPr id="3" name="Text Placeholder 2"/>
          <p:cNvSpPr>
            <a:spLocks noGrp="1"/>
          </p:cNvSpPr>
          <p:nvPr>
            <p:ph type="body" idx="1"/>
          </p:nvPr>
        </p:nvSpPr>
        <p:spPr/>
        <p:txBody>
          <a:bodyPr/>
          <a:lstStyle/>
          <a:p>
            <a:pPr marL="114300" indent="0">
              <a:buNone/>
            </a:pPr>
            <a:r>
              <a:rPr lang="en-IN" dirty="0">
                <a:solidFill>
                  <a:schemeClr val="bg1"/>
                </a:solidFill>
              </a:rPr>
              <a:t>				Agenda</a:t>
            </a:r>
          </a:p>
          <a:p>
            <a:pPr marL="114300" indent="0">
              <a:buNone/>
            </a:pPr>
            <a:r>
              <a:rPr lang="en-IN" dirty="0">
                <a:solidFill>
                  <a:schemeClr val="bg1"/>
                </a:solidFill>
              </a:rPr>
              <a:t>				Data Summary</a:t>
            </a:r>
          </a:p>
          <a:p>
            <a:pPr marL="114300" indent="0">
              <a:buNone/>
            </a:pPr>
            <a:r>
              <a:rPr lang="en-IN" dirty="0">
                <a:solidFill>
                  <a:schemeClr val="bg1"/>
                </a:solidFill>
              </a:rPr>
              <a:t>				Steps Followed while analysing the data</a:t>
            </a:r>
          </a:p>
          <a:p>
            <a:pPr marL="114300" indent="0">
              <a:buNone/>
            </a:pPr>
            <a:r>
              <a:rPr lang="en-IN" dirty="0">
                <a:solidFill>
                  <a:schemeClr val="bg1"/>
                </a:solidFill>
              </a:rPr>
              <a:t>				Correlation </a:t>
            </a:r>
            <a:r>
              <a:rPr lang="en-IN" dirty="0" err="1">
                <a:solidFill>
                  <a:schemeClr val="bg1"/>
                </a:solidFill>
              </a:rPr>
              <a:t>Heatmap</a:t>
            </a:r>
            <a:endParaRPr lang="en-IN" dirty="0">
              <a:solidFill>
                <a:schemeClr val="bg1"/>
              </a:solidFill>
            </a:endParaRPr>
          </a:p>
          <a:p>
            <a:pPr marL="114300" indent="0">
              <a:buNone/>
            </a:pPr>
            <a:r>
              <a:rPr lang="en-IN" dirty="0">
                <a:solidFill>
                  <a:schemeClr val="bg1"/>
                </a:solidFill>
              </a:rPr>
              <a:t>				ADP	</a:t>
            </a:r>
          </a:p>
          <a:p>
            <a:pPr marL="114300" indent="0">
              <a:buNone/>
            </a:pPr>
            <a:r>
              <a:rPr lang="en-IN" dirty="0">
                <a:solidFill>
                  <a:schemeClr val="bg1"/>
                </a:solidFill>
              </a:rPr>
              <a:t>				ADR</a:t>
            </a:r>
          </a:p>
          <a:p>
            <a:pPr marL="114300" indent="0">
              <a:buNone/>
            </a:pPr>
            <a:r>
              <a:rPr lang="en-IN" dirty="0">
                <a:solidFill>
                  <a:schemeClr val="bg1"/>
                </a:solidFill>
              </a:rPr>
              <a:t>				Questions</a:t>
            </a:r>
          </a:p>
          <a:p>
            <a:pPr marL="114300" indent="0">
              <a:buNone/>
            </a:pPr>
            <a:r>
              <a:rPr lang="en-IN" dirty="0">
                <a:solidFill>
                  <a:schemeClr val="bg1"/>
                </a:solidFill>
              </a:rPr>
              <a:t>				Conclusion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680210"/>
            <a:ext cx="26098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67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Text Placeholder 2"/>
          <p:cNvSpPr>
            <a:spLocks noGrp="1"/>
          </p:cNvSpPr>
          <p:nvPr>
            <p:ph type="body" idx="1"/>
          </p:nvPr>
        </p:nvSpPr>
        <p:spPr/>
        <p:txBody>
          <a:bodyPr/>
          <a:lstStyle/>
          <a:p>
            <a:pPr marL="114300" indent="0">
              <a:buNone/>
            </a:pPr>
            <a:endParaRPr lang="en-IN" dirty="0">
              <a:solidFill>
                <a:schemeClr val="bg1"/>
              </a:solidFill>
            </a:endParaRPr>
          </a:p>
          <a:p>
            <a:pPr marL="114300" indent="0">
              <a:buNone/>
            </a:pPr>
            <a:r>
              <a:rPr lang="en-IN" dirty="0">
                <a:solidFill>
                  <a:schemeClr val="bg1"/>
                </a:solidFill>
              </a:rPr>
              <a:t>To analyse the csv data file given to answer specific questions.</a:t>
            </a: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r>
              <a:rPr lang="en-IN" dirty="0">
                <a:solidFill>
                  <a:schemeClr val="bg1"/>
                </a:solidFill>
              </a:rPr>
              <a:t>When is the best time of the year to book a hotel.</a:t>
            </a:r>
          </a:p>
          <a:p>
            <a:pPr marL="114300" indent="0">
              <a:buNone/>
            </a:pPr>
            <a:r>
              <a:rPr lang="en-IN" dirty="0">
                <a:solidFill>
                  <a:schemeClr val="bg1"/>
                </a:solidFill>
              </a:rPr>
              <a:t>What is the optimal length of stay in order to get the best rate.</a:t>
            </a:r>
          </a:p>
          <a:p>
            <a:pPr marL="114300" indent="0">
              <a:buNone/>
            </a:pPr>
            <a:r>
              <a:rPr lang="en-IN" dirty="0">
                <a:solidFill>
                  <a:schemeClr val="bg1"/>
                </a:solidFill>
              </a:rPr>
              <a:t>Find whether we have high no of special requests from the guests.</a:t>
            </a:r>
          </a:p>
          <a:p>
            <a:pPr marL="114300" indent="0">
              <a:buNone/>
            </a:pPr>
            <a:r>
              <a:rPr lang="en-IN" dirty="0">
                <a:solidFill>
                  <a:schemeClr val="bg1"/>
                </a:solidFill>
              </a:rPr>
              <a:t>Exploring various governing factors that govern hotel bookings.</a:t>
            </a:r>
          </a:p>
          <a:p>
            <a:pPr marL="114300" indent="0">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336740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Data Summary</a:t>
            </a:r>
          </a:p>
        </p:txBody>
      </p:sp>
      <p:sp>
        <p:nvSpPr>
          <p:cNvPr id="3" name="Text Placeholder 2"/>
          <p:cNvSpPr>
            <a:spLocks noGrp="1"/>
          </p:cNvSpPr>
          <p:nvPr>
            <p:ph type="body" idx="1"/>
          </p:nvPr>
        </p:nvSpPr>
        <p:spPr/>
        <p:txBody>
          <a:bodyPr/>
          <a:lstStyle/>
          <a:p>
            <a:pPr marL="114300" indent="0">
              <a:buNone/>
            </a:pPr>
            <a:r>
              <a:rPr lang="en-IN" sz="900" dirty="0">
                <a:solidFill>
                  <a:schemeClr val="bg1"/>
                </a:solidFill>
              </a:rPr>
              <a:t>We are given a hotel bookings dataset. The dataset contains booking information for both City hotel and Resort hotel. The below are columns and their classifications. </a:t>
            </a:r>
          </a:p>
          <a:p>
            <a:pPr marL="114300" indent="0">
              <a:buNone/>
            </a:pPr>
            <a:endParaRPr lang="en-IN" sz="900" dirty="0">
              <a:solidFill>
                <a:schemeClr val="bg1"/>
              </a:solidFill>
            </a:endParaRPr>
          </a:p>
          <a:p>
            <a:pPr marL="114300" indent="0">
              <a:buNone/>
            </a:pPr>
            <a:r>
              <a:rPr lang="en-IN" sz="700" dirty="0">
                <a:solidFill>
                  <a:schemeClr val="bg1"/>
                </a:solidFill>
              </a:rPr>
              <a:t>hotel: City Hotel and Resort Hotel. </a:t>
            </a:r>
          </a:p>
          <a:p>
            <a:pPr marL="114300" indent="0">
              <a:buNone/>
            </a:pPr>
            <a:r>
              <a:rPr lang="en-IN" sz="700" dirty="0" err="1">
                <a:solidFill>
                  <a:schemeClr val="bg1"/>
                </a:solidFill>
              </a:rPr>
              <a:t>is_canceled</a:t>
            </a:r>
            <a:r>
              <a:rPr lang="en-IN" sz="700" dirty="0">
                <a:solidFill>
                  <a:schemeClr val="bg1"/>
                </a:solidFill>
              </a:rPr>
              <a:t>: Whether the booking is cancelled or not (0 for not cancelled and 1 for cancelled).</a:t>
            </a:r>
          </a:p>
          <a:p>
            <a:pPr marL="114300" indent="0">
              <a:buNone/>
            </a:pPr>
            <a:r>
              <a:rPr lang="en-IN" sz="700" dirty="0" err="1">
                <a:solidFill>
                  <a:schemeClr val="bg1"/>
                </a:solidFill>
              </a:rPr>
              <a:t>lead_time</a:t>
            </a:r>
            <a:r>
              <a:rPr lang="en-IN" sz="700" dirty="0">
                <a:solidFill>
                  <a:schemeClr val="bg1"/>
                </a:solidFill>
              </a:rPr>
              <a:t>: time (in days) between booking transaction and actual arrival.</a:t>
            </a:r>
          </a:p>
          <a:p>
            <a:pPr marL="114300" indent="0">
              <a:buNone/>
            </a:pPr>
            <a:r>
              <a:rPr lang="en-IN" sz="700" dirty="0" err="1">
                <a:solidFill>
                  <a:schemeClr val="bg1"/>
                </a:solidFill>
              </a:rPr>
              <a:t>arrival_date_year</a:t>
            </a:r>
            <a:r>
              <a:rPr lang="en-IN" sz="700" dirty="0">
                <a:solidFill>
                  <a:schemeClr val="bg1"/>
                </a:solidFill>
              </a:rPr>
              <a:t>: Year of arrival.</a:t>
            </a:r>
          </a:p>
          <a:p>
            <a:pPr marL="114300" indent="0">
              <a:buNone/>
            </a:pPr>
            <a:r>
              <a:rPr lang="en-IN" sz="700" dirty="0" err="1">
                <a:solidFill>
                  <a:schemeClr val="bg1"/>
                </a:solidFill>
              </a:rPr>
              <a:t>arrival_date_month</a:t>
            </a:r>
            <a:r>
              <a:rPr lang="en-IN" sz="700" dirty="0">
                <a:solidFill>
                  <a:schemeClr val="bg1"/>
                </a:solidFill>
              </a:rPr>
              <a:t>: Month of arrival.</a:t>
            </a:r>
          </a:p>
          <a:p>
            <a:pPr marL="114300" indent="0">
              <a:buNone/>
            </a:pPr>
            <a:r>
              <a:rPr lang="en-IN" sz="700" dirty="0" err="1">
                <a:solidFill>
                  <a:schemeClr val="bg1"/>
                </a:solidFill>
              </a:rPr>
              <a:t>arrival_date_week_number</a:t>
            </a:r>
            <a:r>
              <a:rPr lang="en-IN" sz="700" dirty="0">
                <a:solidFill>
                  <a:schemeClr val="bg1"/>
                </a:solidFill>
              </a:rPr>
              <a:t>: Week number of arrival date.</a:t>
            </a:r>
          </a:p>
          <a:p>
            <a:pPr marL="114300" indent="0">
              <a:buNone/>
            </a:pPr>
            <a:r>
              <a:rPr lang="en-IN" sz="700" dirty="0" err="1">
                <a:solidFill>
                  <a:schemeClr val="bg1"/>
                </a:solidFill>
              </a:rPr>
              <a:t>arrival_date_day_of_month</a:t>
            </a:r>
            <a:r>
              <a:rPr lang="en-IN" sz="700" dirty="0">
                <a:solidFill>
                  <a:schemeClr val="bg1"/>
                </a:solidFill>
              </a:rPr>
              <a:t>: Day of month of arrival date.</a:t>
            </a:r>
          </a:p>
          <a:p>
            <a:pPr marL="114300" indent="0">
              <a:buNone/>
            </a:pPr>
            <a:r>
              <a:rPr lang="en-IN" sz="700" dirty="0" err="1">
                <a:solidFill>
                  <a:schemeClr val="bg1"/>
                </a:solidFill>
              </a:rPr>
              <a:t>stays_in_weekend_nights</a:t>
            </a:r>
            <a:r>
              <a:rPr lang="en-IN" sz="700" dirty="0">
                <a:solidFill>
                  <a:schemeClr val="bg1"/>
                </a:solidFill>
              </a:rPr>
              <a:t>: No. of weekend nights spent in a hotel.</a:t>
            </a:r>
          </a:p>
          <a:p>
            <a:pPr marL="114300" indent="0">
              <a:buNone/>
            </a:pPr>
            <a:r>
              <a:rPr lang="en-IN" sz="700" dirty="0" err="1">
                <a:solidFill>
                  <a:schemeClr val="bg1"/>
                </a:solidFill>
              </a:rPr>
              <a:t>stays_in_week_nights</a:t>
            </a:r>
            <a:r>
              <a:rPr lang="en-IN" sz="700" dirty="0">
                <a:solidFill>
                  <a:schemeClr val="bg1"/>
                </a:solidFill>
              </a:rPr>
              <a:t>: No. of weeknights spent in a hotel.</a:t>
            </a:r>
          </a:p>
          <a:p>
            <a:pPr marL="114300" indent="0">
              <a:buNone/>
            </a:pPr>
            <a:r>
              <a:rPr lang="en-IN" sz="700" dirty="0">
                <a:solidFill>
                  <a:schemeClr val="bg1"/>
                </a:solidFill>
              </a:rPr>
              <a:t>adults: No. of adults in single booking record.</a:t>
            </a:r>
          </a:p>
          <a:p>
            <a:pPr marL="114300" indent="0">
              <a:buNone/>
            </a:pPr>
            <a:r>
              <a:rPr lang="en-IN" sz="700" dirty="0">
                <a:solidFill>
                  <a:schemeClr val="bg1"/>
                </a:solidFill>
              </a:rPr>
              <a:t>children: No. of children in single booking record.</a:t>
            </a:r>
          </a:p>
          <a:p>
            <a:pPr marL="114300" indent="0">
              <a:buNone/>
            </a:pPr>
            <a:r>
              <a:rPr lang="en-IN" sz="700" dirty="0">
                <a:solidFill>
                  <a:schemeClr val="bg1"/>
                </a:solidFill>
              </a:rPr>
              <a:t>babies: No. of babies in single booking record. </a:t>
            </a:r>
          </a:p>
          <a:p>
            <a:pPr marL="114300" indent="0">
              <a:buNone/>
            </a:pPr>
            <a:r>
              <a:rPr lang="en-IN" sz="700" dirty="0">
                <a:solidFill>
                  <a:schemeClr val="bg1"/>
                </a:solidFill>
              </a:rPr>
              <a:t>meal: Type of meal chosen (BB, HB, SC ….). </a:t>
            </a:r>
          </a:p>
          <a:p>
            <a:pPr marL="114300" indent="0">
              <a:buNone/>
            </a:pPr>
            <a:r>
              <a:rPr lang="en-IN" sz="700" dirty="0">
                <a:solidFill>
                  <a:schemeClr val="bg1"/>
                </a:solidFill>
              </a:rPr>
              <a:t>country: Country of origin of customers (PRT, GBR, FRA, ESP, DEU….).</a:t>
            </a:r>
          </a:p>
          <a:p>
            <a:pPr marL="114300" indent="0">
              <a:buNone/>
            </a:pPr>
            <a:r>
              <a:rPr lang="en-IN" sz="700" dirty="0" err="1">
                <a:solidFill>
                  <a:schemeClr val="bg1"/>
                </a:solidFill>
              </a:rPr>
              <a:t>market_segment</a:t>
            </a:r>
            <a:r>
              <a:rPr lang="en-IN" sz="700" dirty="0">
                <a:solidFill>
                  <a:schemeClr val="bg1"/>
                </a:solidFill>
              </a:rPr>
              <a:t>: Booking through medium (TA/TO, Direct, Corporate, ….).</a:t>
            </a:r>
          </a:p>
          <a:p>
            <a:pPr marL="114300" indent="0">
              <a:buNone/>
            </a:pPr>
            <a:r>
              <a:rPr lang="en-IN" sz="700" dirty="0" err="1">
                <a:solidFill>
                  <a:schemeClr val="bg1"/>
                </a:solidFill>
              </a:rPr>
              <a:t>distribution_channel</a:t>
            </a:r>
            <a:r>
              <a:rPr lang="en-IN" sz="700" dirty="0">
                <a:solidFill>
                  <a:schemeClr val="bg1"/>
                </a:solidFill>
              </a:rPr>
              <a:t>: Medium through which bookings were made (TA/TO, Direct, Corporate, ….).</a:t>
            </a:r>
          </a:p>
          <a:p>
            <a:pPr marL="114300" indent="0">
              <a:buNone/>
            </a:pPr>
            <a:r>
              <a:rPr lang="en-IN" sz="700" dirty="0" err="1">
                <a:solidFill>
                  <a:schemeClr val="bg1"/>
                </a:solidFill>
              </a:rPr>
              <a:t>is_repeated_guest</a:t>
            </a:r>
            <a:r>
              <a:rPr lang="en-IN" sz="700" dirty="0">
                <a:solidFill>
                  <a:schemeClr val="bg1"/>
                </a:solidFill>
              </a:rPr>
              <a:t>: Whether the guest visited before(0 for No and 1 for                     Yes)</a:t>
            </a:r>
          </a:p>
          <a:p>
            <a:pPr marL="114300" indent="0">
              <a:buNone/>
            </a:pPr>
            <a:r>
              <a:rPr lang="en-IN" sz="700" dirty="0" err="1">
                <a:solidFill>
                  <a:schemeClr val="bg1"/>
                </a:solidFill>
              </a:rPr>
              <a:t>previous_cancellations</a:t>
            </a:r>
            <a:r>
              <a:rPr lang="en-IN" sz="700" dirty="0">
                <a:solidFill>
                  <a:schemeClr val="bg1"/>
                </a:solidFill>
              </a:rPr>
              <a:t>: No. of previous cancelled bookings.</a:t>
            </a:r>
          </a:p>
          <a:p>
            <a:pPr marL="114300" indent="0">
              <a:buNone/>
            </a:pPr>
            <a:r>
              <a:rPr lang="en-IN" sz="700" dirty="0" err="1">
                <a:solidFill>
                  <a:schemeClr val="bg1"/>
                </a:solidFill>
              </a:rPr>
              <a:t>previous_bookings_not_canceled</a:t>
            </a:r>
            <a:r>
              <a:rPr lang="en-IN" sz="700" dirty="0">
                <a:solidFill>
                  <a:schemeClr val="bg1"/>
                </a:solidFill>
              </a:rPr>
              <a:t>: No. of previous non-cancelled bookings.</a:t>
            </a:r>
          </a:p>
          <a:p>
            <a:pPr marL="114300" indent="0">
              <a:buNone/>
            </a:pPr>
            <a:r>
              <a:rPr lang="en-IN" sz="700" dirty="0" err="1">
                <a:solidFill>
                  <a:schemeClr val="bg1"/>
                </a:solidFill>
              </a:rPr>
              <a:t>reserved_room_type</a:t>
            </a:r>
            <a:r>
              <a:rPr lang="en-IN" sz="700" dirty="0">
                <a:solidFill>
                  <a:schemeClr val="bg1"/>
                </a:solidFill>
              </a:rPr>
              <a:t>: Room type reserved by guests.</a:t>
            </a:r>
          </a:p>
          <a:p>
            <a:pPr marL="114300" indent="0">
              <a:buNone/>
            </a:pPr>
            <a:r>
              <a:rPr lang="en-IN" sz="700" dirty="0" err="1">
                <a:solidFill>
                  <a:schemeClr val="bg1"/>
                </a:solidFill>
              </a:rPr>
              <a:t>assigned_room_type</a:t>
            </a:r>
            <a:r>
              <a:rPr lang="en-IN" sz="700" dirty="0">
                <a:solidFill>
                  <a:schemeClr val="bg1"/>
                </a:solidFill>
              </a:rPr>
              <a:t>: Room type assigned to the guests.</a:t>
            </a:r>
          </a:p>
          <a:p>
            <a:pPr marL="114300" indent="0">
              <a:buNone/>
            </a:pPr>
            <a:r>
              <a:rPr lang="en-IN" sz="700" dirty="0" err="1">
                <a:solidFill>
                  <a:schemeClr val="bg1"/>
                </a:solidFill>
              </a:rPr>
              <a:t>booking_changes</a:t>
            </a:r>
            <a:r>
              <a:rPr lang="en-IN" sz="700" dirty="0">
                <a:solidFill>
                  <a:schemeClr val="bg1"/>
                </a:solidFill>
              </a:rPr>
              <a:t>: No. of booking changes done by guests.</a:t>
            </a:r>
          </a:p>
          <a:p>
            <a:pPr marL="114300" indent="0">
              <a:buNone/>
            </a:pPr>
            <a:r>
              <a:rPr lang="en-IN" sz="700" dirty="0" err="1">
                <a:solidFill>
                  <a:schemeClr val="bg1"/>
                </a:solidFill>
              </a:rPr>
              <a:t>deposit_type</a:t>
            </a:r>
            <a:r>
              <a:rPr lang="en-IN" sz="700" dirty="0">
                <a:solidFill>
                  <a:schemeClr val="bg1"/>
                </a:solidFill>
              </a:rPr>
              <a:t>: Type of deposit at the time of making a booking (No deposit/ Refundable/ No refund).</a:t>
            </a:r>
          </a:p>
          <a:p>
            <a:pPr marL="114300" indent="0">
              <a:buNone/>
            </a:pPr>
            <a:endParaRPr lang="en-IN" sz="100" dirty="0">
              <a:solidFill>
                <a:schemeClr val="bg1"/>
              </a:solidFill>
            </a:endParaRPr>
          </a:p>
        </p:txBody>
      </p:sp>
    </p:spTree>
    <p:extLst>
      <p:ext uri="{BB962C8B-B14F-4D97-AF65-F5344CB8AC3E}">
        <p14:creationId xmlns:p14="http://schemas.microsoft.com/office/powerpoint/2010/main" val="345894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114300" indent="0">
              <a:buNone/>
            </a:pPr>
            <a:r>
              <a:rPr lang="en-IN" sz="800" dirty="0">
                <a:solidFill>
                  <a:schemeClr val="bg1"/>
                </a:solidFill>
              </a:rPr>
              <a:t>agent: I’d of agent for booking.</a:t>
            </a:r>
          </a:p>
          <a:p>
            <a:pPr marL="114300" indent="0">
              <a:buNone/>
            </a:pPr>
            <a:r>
              <a:rPr lang="en-IN" sz="800" dirty="0">
                <a:solidFill>
                  <a:schemeClr val="bg1"/>
                </a:solidFill>
              </a:rPr>
              <a:t>company: I’d of the company making a booking.</a:t>
            </a:r>
          </a:p>
          <a:p>
            <a:pPr marL="114300" indent="0">
              <a:buNone/>
            </a:pPr>
            <a:r>
              <a:rPr lang="en-IN" sz="800" dirty="0" err="1">
                <a:solidFill>
                  <a:schemeClr val="bg1"/>
                </a:solidFill>
              </a:rPr>
              <a:t>days_in_waiting_list</a:t>
            </a:r>
            <a:r>
              <a:rPr lang="en-IN" sz="800" dirty="0">
                <a:solidFill>
                  <a:schemeClr val="bg1"/>
                </a:solidFill>
              </a:rPr>
              <a:t>: No. of days on waiting list.</a:t>
            </a:r>
          </a:p>
          <a:p>
            <a:pPr marL="114300" indent="0">
              <a:buNone/>
            </a:pPr>
            <a:r>
              <a:rPr lang="en-IN" sz="800" dirty="0" err="1">
                <a:solidFill>
                  <a:schemeClr val="bg1"/>
                </a:solidFill>
              </a:rPr>
              <a:t>customer_type</a:t>
            </a:r>
            <a:r>
              <a:rPr lang="en-IN" sz="800" dirty="0">
                <a:solidFill>
                  <a:schemeClr val="bg1"/>
                </a:solidFill>
              </a:rPr>
              <a:t>: Type of guests(Transient, Group,…..).</a:t>
            </a:r>
          </a:p>
          <a:p>
            <a:pPr marL="114300" indent="0">
              <a:buNone/>
            </a:pPr>
            <a:r>
              <a:rPr lang="en-IN" sz="800" dirty="0" err="1">
                <a:solidFill>
                  <a:schemeClr val="bg1"/>
                </a:solidFill>
              </a:rPr>
              <a:t>adr</a:t>
            </a:r>
            <a:r>
              <a:rPr lang="en-IN" sz="800" dirty="0">
                <a:solidFill>
                  <a:schemeClr val="bg1"/>
                </a:solidFill>
              </a:rPr>
              <a:t>: Average Daily rate.</a:t>
            </a:r>
          </a:p>
          <a:p>
            <a:pPr marL="114300" indent="0">
              <a:buNone/>
            </a:pPr>
            <a:r>
              <a:rPr lang="en-IN" sz="800" dirty="0" err="1">
                <a:solidFill>
                  <a:schemeClr val="bg1"/>
                </a:solidFill>
              </a:rPr>
              <a:t>required_car_parking_spaces</a:t>
            </a:r>
            <a:r>
              <a:rPr lang="en-IN" sz="800" dirty="0">
                <a:solidFill>
                  <a:schemeClr val="bg1"/>
                </a:solidFill>
              </a:rPr>
              <a:t>: No. of car parking asked during booking rooms.</a:t>
            </a:r>
          </a:p>
          <a:p>
            <a:pPr marL="114300" indent="0">
              <a:buNone/>
            </a:pPr>
            <a:r>
              <a:rPr lang="en-IN" sz="800" dirty="0" err="1">
                <a:solidFill>
                  <a:schemeClr val="bg1"/>
                </a:solidFill>
              </a:rPr>
              <a:t>total_of_special_requests</a:t>
            </a:r>
            <a:r>
              <a:rPr lang="en-IN" sz="800" dirty="0">
                <a:solidFill>
                  <a:schemeClr val="bg1"/>
                </a:solidFill>
              </a:rPr>
              <a:t>: total no. of special request made by guests.</a:t>
            </a:r>
          </a:p>
          <a:p>
            <a:pPr marL="114300" indent="0">
              <a:buNone/>
            </a:pPr>
            <a:r>
              <a:rPr lang="en-IN" sz="800" dirty="0" err="1">
                <a:solidFill>
                  <a:schemeClr val="bg1"/>
                </a:solidFill>
              </a:rPr>
              <a:t>reservation_status</a:t>
            </a:r>
            <a:r>
              <a:rPr lang="en-IN" sz="800" dirty="0">
                <a:solidFill>
                  <a:schemeClr val="bg1"/>
                </a:solidFill>
              </a:rPr>
              <a:t>: Whether guest checked out, cancelled bookings or not failed to show up. </a:t>
            </a:r>
          </a:p>
          <a:p>
            <a:pPr marL="114300" indent="0">
              <a:buNone/>
            </a:pPr>
            <a:r>
              <a:rPr lang="en-IN" sz="800" dirty="0" err="1">
                <a:solidFill>
                  <a:schemeClr val="bg1"/>
                </a:solidFill>
              </a:rPr>
              <a:t>reservation_status_date</a:t>
            </a:r>
            <a:r>
              <a:rPr lang="en-IN" sz="800" dirty="0">
                <a:solidFill>
                  <a:schemeClr val="bg1"/>
                </a:solidFill>
              </a:rPr>
              <a:t>: Date of making reservation status.</a:t>
            </a:r>
          </a:p>
          <a:p>
            <a:pPr marL="114300" indent="0">
              <a:buNone/>
            </a:pPr>
            <a:r>
              <a:rPr lang="en-IN" sz="2000" dirty="0">
                <a:solidFill>
                  <a:schemeClr val="bg1"/>
                </a:solidFill>
              </a:rPr>
              <a:t> </a:t>
            </a:r>
          </a:p>
          <a:p>
            <a:pPr marL="114300" indent="0">
              <a:buNone/>
            </a:pPr>
            <a:r>
              <a:rPr lang="en-IN" sz="2000" dirty="0">
                <a:solidFill>
                  <a:schemeClr val="bg1"/>
                </a:solidFill>
              </a:rPr>
              <a:t> </a:t>
            </a:r>
          </a:p>
          <a:p>
            <a:pPr marL="114300" lvl="0" indent="0">
              <a:buNone/>
            </a:pPr>
            <a:r>
              <a:rPr lang="en-IN" sz="2000" dirty="0">
                <a:solidFill>
                  <a:schemeClr val="bg1"/>
                </a:solidFill>
              </a:rPr>
              <a:t>	Total number of rows in data: 119390</a:t>
            </a:r>
          </a:p>
          <a:p>
            <a:pPr marL="114300" lvl="0" indent="0">
              <a:buNone/>
            </a:pPr>
            <a:r>
              <a:rPr lang="en-IN" sz="2000" dirty="0">
                <a:solidFill>
                  <a:schemeClr val="bg1"/>
                </a:solidFill>
              </a:rPr>
              <a:t>		Total number of columns: 32</a:t>
            </a:r>
          </a:p>
          <a:p>
            <a:pPr marL="114300" indent="0">
              <a:buNone/>
            </a:pPr>
            <a:endParaRPr lang="en-IN" dirty="0"/>
          </a:p>
        </p:txBody>
      </p:sp>
    </p:spTree>
    <p:extLst>
      <p:ext uri="{BB962C8B-B14F-4D97-AF65-F5344CB8AC3E}">
        <p14:creationId xmlns:p14="http://schemas.microsoft.com/office/powerpoint/2010/main" val="270255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Steps followed when analysing the data</a:t>
            </a:r>
          </a:p>
        </p:txBody>
      </p:sp>
      <p:sp>
        <p:nvSpPr>
          <p:cNvPr id="3" name="Text Placeholder 2"/>
          <p:cNvSpPr>
            <a:spLocks noGrp="1"/>
          </p:cNvSpPr>
          <p:nvPr>
            <p:ph type="body" idx="1"/>
          </p:nvPr>
        </p:nvSpPr>
        <p:spPr>
          <a:xfrm>
            <a:off x="311700" y="1152475"/>
            <a:ext cx="5769060" cy="3416400"/>
          </a:xfrm>
        </p:spPr>
        <p:txBody>
          <a:bodyPr/>
          <a:lstStyle/>
          <a:p>
            <a:pPr marL="114300" lvl="0" indent="0">
              <a:buNone/>
            </a:pPr>
            <a:r>
              <a:rPr lang="en-IN" sz="1400" b="1" dirty="0">
                <a:solidFill>
                  <a:schemeClr val="bg1"/>
                </a:solidFill>
              </a:rPr>
              <a:t>Removing Duplicate rows</a:t>
            </a:r>
            <a:endParaRPr lang="en-IN" sz="1400" dirty="0">
              <a:solidFill>
                <a:schemeClr val="bg1"/>
              </a:solidFill>
            </a:endParaRPr>
          </a:p>
          <a:p>
            <a:pPr marL="114300" indent="0">
              <a:buNone/>
            </a:pPr>
            <a:r>
              <a:rPr lang="en-IN" sz="1400" dirty="0">
                <a:solidFill>
                  <a:schemeClr val="bg1"/>
                </a:solidFill>
              </a:rPr>
              <a:t>All duplicate rows were dropped.</a:t>
            </a:r>
          </a:p>
          <a:p>
            <a:pPr marL="114300" indent="0">
              <a:buNone/>
            </a:pPr>
            <a:r>
              <a:rPr lang="en-IN" sz="1400" dirty="0">
                <a:solidFill>
                  <a:schemeClr val="bg1"/>
                </a:solidFill>
              </a:rPr>
              <a:t>Total number of rows cleaned: 31994</a:t>
            </a:r>
          </a:p>
          <a:p>
            <a:pPr marL="114300" lvl="0" indent="0">
              <a:buNone/>
            </a:pPr>
            <a:endParaRPr lang="en-IN" sz="1400" dirty="0">
              <a:solidFill>
                <a:schemeClr val="bg1"/>
              </a:solidFill>
            </a:endParaRPr>
          </a:p>
          <a:p>
            <a:pPr marL="114300" lvl="0" indent="0">
              <a:buNone/>
            </a:pPr>
            <a:r>
              <a:rPr lang="en-IN" sz="1400" b="1" dirty="0">
                <a:solidFill>
                  <a:schemeClr val="bg1"/>
                </a:solidFill>
              </a:rPr>
              <a:t>Handling null values</a:t>
            </a:r>
            <a:endParaRPr lang="en-IN" sz="1400" dirty="0">
              <a:solidFill>
                <a:schemeClr val="bg1"/>
              </a:solidFill>
            </a:endParaRPr>
          </a:p>
          <a:p>
            <a:pPr marL="114300" lvl="0" indent="0">
              <a:buNone/>
            </a:pPr>
            <a:r>
              <a:rPr lang="en-IN" sz="1400" dirty="0">
                <a:solidFill>
                  <a:schemeClr val="bg1"/>
                </a:solidFill>
              </a:rPr>
              <a:t>Null values in column country was replaced by “</a:t>
            </a:r>
            <a:r>
              <a:rPr lang="en-IN" sz="1400" dirty="0" err="1">
                <a:solidFill>
                  <a:schemeClr val="bg1"/>
                </a:solidFill>
              </a:rPr>
              <a:t>na</a:t>
            </a:r>
            <a:r>
              <a:rPr lang="en-IN" sz="1400" dirty="0">
                <a:solidFill>
                  <a:schemeClr val="bg1"/>
                </a:solidFill>
              </a:rPr>
              <a:t>”.</a:t>
            </a:r>
          </a:p>
          <a:p>
            <a:pPr marL="114300" lvl="0" indent="0">
              <a:buNone/>
            </a:pPr>
            <a:r>
              <a:rPr lang="en-IN" sz="1400" dirty="0">
                <a:solidFill>
                  <a:schemeClr val="bg1"/>
                </a:solidFill>
              </a:rPr>
              <a:t>Null values in column agent was replaced by 0.</a:t>
            </a:r>
          </a:p>
          <a:p>
            <a:pPr marL="114300" lvl="0" indent="0">
              <a:buNone/>
            </a:pPr>
            <a:r>
              <a:rPr lang="en-IN" sz="1400" dirty="0">
                <a:solidFill>
                  <a:schemeClr val="bg1"/>
                </a:solidFill>
              </a:rPr>
              <a:t>Null values in column children was replaced by 0.</a:t>
            </a:r>
          </a:p>
          <a:p>
            <a:pPr marL="114300" lvl="0" indent="0">
              <a:buNone/>
            </a:pPr>
            <a:endParaRPr lang="en-IN" sz="1400" b="1" dirty="0">
              <a:solidFill>
                <a:schemeClr val="bg1"/>
              </a:solidFill>
            </a:endParaRPr>
          </a:p>
          <a:p>
            <a:pPr marL="114300" lvl="0" indent="0">
              <a:buNone/>
            </a:pPr>
            <a:r>
              <a:rPr lang="en-IN" sz="1400" b="1" dirty="0">
                <a:solidFill>
                  <a:schemeClr val="bg1"/>
                </a:solidFill>
              </a:rPr>
              <a:t>Creating new columns</a:t>
            </a:r>
            <a:endParaRPr lang="en-IN" sz="1400" dirty="0">
              <a:solidFill>
                <a:schemeClr val="bg1"/>
              </a:solidFill>
            </a:endParaRPr>
          </a:p>
          <a:p>
            <a:pPr marL="114300" lvl="0" indent="0">
              <a:buNone/>
            </a:pPr>
            <a:r>
              <a:rPr lang="en-IN" sz="1400" dirty="0">
                <a:solidFill>
                  <a:schemeClr val="bg1"/>
                </a:solidFill>
              </a:rPr>
              <a:t>Column  total guests adding adults, children, babies.</a:t>
            </a:r>
          </a:p>
          <a:p>
            <a:pPr marL="114300" lvl="0" indent="0">
              <a:buNone/>
            </a:pPr>
            <a:endParaRPr lang="en-IN" sz="1400" dirty="0">
              <a:solidFill>
                <a:schemeClr val="bg1"/>
              </a:solidFill>
            </a:endParaRPr>
          </a:p>
          <a:p>
            <a:r>
              <a:rPr lang="en-IN" sz="1400" b="1" dirty="0">
                <a:solidFill>
                  <a:schemeClr val="bg1"/>
                </a:solidFill>
              </a:rPr>
              <a:t> </a:t>
            </a:r>
            <a:endParaRPr lang="en-IN" sz="1400" dirty="0">
              <a:solidFill>
                <a:schemeClr val="bg1"/>
              </a:solidFill>
            </a:endParaRPr>
          </a:p>
          <a:p>
            <a:pPr marL="114300" lvl="0" indent="0">
              <a:buNone/>
            </a:pPr>
            <a:endParaRPr lang="en-IN" sz="1400" b="1" dirty="0">
              <a:solidFill>
                <a:schemeClr val="bg1"/>
              </a:solidFill>
            </a:endParaRPr>
          </a:p>
          <a:p>
            <a:pPr marL="114300" indent="0">
              <a:buNone/>
            </a:pPr>
            <a:endParaRPr lang="en-IN" sz="1400" dirty="0">
              <a:solidFill>
                <a:schemeClr val="bg1"/>
              </a:solidFill>
            </a:endParaRPr>
          </a:p>
        </p:txBody>
      </p:sp>
      <p:sp>
        <p:nvSpPr>
          <p:cNvPr id="4" name="Rectangle 3"/>
          <p:cNvSpPr/>
          <p:nvPr/>
        </p:nvSpPr>
        <p:spPr>
          <a:xfrm>
            <a:off x="5455920" y="1445300"/>
            <a:ext cx="4572000" cy="400110"/>
          </a:xfrm>
          <a:prstGeom prst="rect">
            <a:avLst/>
          </a:prstGeom>
        </p:spPr>
        <p:txBody>
          <a:bodyPr>
            <a:spAutoFit/>
          </a:bodyPr>
          <a:lstStyle/>
          <a:p>
            <a:r>
              <a:rPr lang="en-IN" sz="1000" dirty="0"/>
              <a:t>duplicate=</a:t>
            </a:r>
            <a:r>
              <a:rPr lang="en-IN" sz="1000" dirty="0" err="1"/>
              <a:t>df</a:t>
            </a:r>
            <a:r>
              <a:rPr lang="en-IN" sz="1000" dirty="0"/>
              <a:t>[</a:t>
            </a:r>
            <a:r>
              <a:rPr lang="en-IN" sz="1000" dirty="0" err="1"/>
              <a:t>df.duplicated</a:t>
            </a:r>
            <a:r>
              <a:rPr lang="en-IN" sz="1000" dirty="0"/>
              <a:t>()]</a:t>
            </a:r>
          </a:p>
          <a:p>
            <a:r>
              <a:rPr lang="en-IN" sz="1000" dirty="0" err="1"/>
              <a:t>df.drop_duplicates</a:t>
            </a:r>
            <a:r>
              <a:rPr lang="en-IN" sz="1000" dirty="0"/>
              <a:t>(</a:t>
            </a:r>
            <a:r>
              <a:rPr lang="en-IN" sz="1000" dirty="0" err="1"/>
              <a:t>inplace</a:t>
            </a:r>
            <a:r>
              <a:rPr lang="en-IN" sz="1000" dirty="0"/>
              <a:t>=True)</a:t>
            </a:r>
          </a:p>
        </p:txBody>
      </p:sp>
      <p:sp>
        <p:nvSpPr>
          <p:cNvPr id="5" name="Rectangle 4"/>
          <p:cNvSpPr/>
          <p:nvPr/>
        </p:nvSpPr>
        <p:spPr>
          <a:xfrm>
            <a:off x="5455920" y="2467539"/>
            <a:ext cx="2964785" cy="553998"/>
          </a:xfrm>
          <a:prstGeom prst="rect">
            <a:avLst/>
          </a:prstGeom>
        </p:spPr>
        <p:txBody>
          <a:bodyPr wrap="square">
            <a:spAutoFit/>
          </a:bodyPr>
          <a:lstStyle/>
          <a:p>
            <a:r>
              <a:rPr lang="en-IN" sz="1000" dirty="0" err="1"/>
              <a:t>df</a:t>
            </a:r>
            <a:r>
              <a:rPr lang="en-IN" sz="1000" dirty="0"/>
              <a:t>["country"]=</a:t>
            </a:r>
            <a:r>
              <a:rPr lang="en-IN" sz="1000" dirty="0" err="1"/>
              <a:t>df</a:t>
            </a:r>
            <a:r>
              <a:rPr lang="en-IN" sz="1000" dirty="0"/>
              <a:t>["country"].</a:t>
            </a:r>
            <a:r>
              <a:rPr lang="en-IN" sz="1000" dirty="0" err="1"/>
              <a:t>fillna</a:t>
            </a:r>
            <a:r>
              <a:rPr lang="en-IN" sz="1000" dirty="0"/>
              <a:t>("</a:t>
            </a:r>
            <a:r>
              <a:rPr lang="en-IN" sz="1000" dirty="0" err="1"/>
              <a:t>na</a:t>
            </a:r>
            <a:r>
              <a:rPr lang="en-IN" sz="1000" dirty="0"/>
              <a:t>")</a:t>
            </a:r>
          </a:p>
          <a:p>
            <a:r>
              <a:rPr lang="sv-SE" sz="1000" dirty="0"/>
              <a:t>df["agent"]=df["agent"].fillna(0)</a:t>
            </a:r>
          </a:p>
          <a:p>
            <a:r>
              <a:rPr lang="en-IN" sz="1000" dirty="0" err="1"/>
              <a:t>df</a:t>
            </a:r>
            <a:r>
              <a:rPr lang="en-IN" sz="1000" dirty="0"/>
              <a:t>["children"]=</a:t>
            </a:r>
            <a:r>
              <a:rPr lang="en-IN" sz="1000" dirty="0" err="1"/>
              <a:t>df</a:t>
            </a:r>
            <a:r>
              <a:rPr lang="en-IN" sz="1000" dirty="0"/>
              <a:t>["children"].</a:t>
            </a:r>
            <a:r>
              <a:rPr lang="en-IN" sz="1000" dirty="0" err="1"/>
              <a:t>fillna</a:t>
            </a:r>
            <a:r>
              <a:rPr lang="en-IN" sz="1000" dirty="0"/>
              <a:t>(0) </a:t>
            </a:r>
          </a:p>
        </p:txBody>
      </p:sp>
      <p:sp>
        <p:nvSpPr>
          <p:cNvPr id="6" name="Rectangle 5"/>
          <p:cNvSpPr/>
          <p:nvPr/>
        </p:nvSpPr>
        <p:spPr>
          <a:xfrm>
            <a:off x="4949287" y="3721896"/>
            <a:ext cx="3191899" cy="646331"/>
          </a:xfrm>
          <a:prstGeom prst="rect">
            <a:avLst/>
          </a:prstGeom>
        </p:spPr>
        <p:txBody>
          <a:bodyPr wrap="none">
            <a:spAutoFit/>
          </a:bodyPr>
          <a:lstStyle/>
          <a:p>
            <a:r>
              <a:rPr lang="en-IN" sz="900" dirty="0"/>
              <a:t>df[“</a:t>
            </a:r>
            <a:r>
              <a:rPr lang="en-IN" sz="900" dirty="0" err="1"/>
              <a:t>total_guests</a:t>
            </a:r>
            <a:r>
              <a:rPr lang="en-IN" sz="900" dirty="0"/>
              <a:t>"]=df["adults"] + df["children"] + df["babies"] </a:t>
            </a:r>
          </a:p>
          <a:p>
            <a:endParaRPr lang="en-IN" sz="900" dirty="0"/>
          </a:p>
          <a:p>
            <a:endParaRPr lang="en-IN" sz="900" dirty="0"/>
          </a:p>
          <a:p>
            <a:endParaRPr lang="en-IN" sz="900" dirty="0"/>
          </a:p>
        </p:txBody>
      </p:sp>
    </p:spTree>
    <p:extLst>
      <p:ext uri="{BB962C8B-B14F-4D97-AF65-F5344CB8AC3E}">
        <p14:creationId xmlns:p14="http://schemas.microsoft.com/office/powerpoint/2010/main" val="221754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Heatmap</a:t>
            </a:r>
            <a:endParaRPr lang="en-IN" dirty="0"/>
          </a:p>
        </p:txBody>
      </p:sp>
      <p:sp>
        <p:nvSpPr>
          <p:cNvPr id="4" name="Text Placeholder 3"/>
          <p:cNvSpPr>
            <a:spLocks noGrp="1"/>
          </p:cNvSpPr>
          <p:nvPr>
            <p:ph type="body" idx="1"/>
          </p:nvPr>
        </p:nvSpPr>
        <p:spPr>
          <a:xfrm>
            <a:off x="166920" y="1247040"/>
            <a:ext cx="3193500" cy="3416400"/>
          </a:xfrm>
        </p:spPr>
        <p:txBody>
          <a:bodyPr/>
          <a:lstStyle/>
          <a:p>
            <a:pPr marL="114300" indent="0">
              <a:buNone/>
            </a:pPr>
            <a:r>
              <a:rPr lang="en-IN" sz="800" dirty="0">
                <a:solidFill>
                  <a:schemeClr val="bg1"/>
                </a:solidFill>
              </a:rPr>
              <a:t>ADR and total guests have slight correlation. 0.39 is marked. </a:t>
            </a:r>
          </a:p>
          <a:p>
            <a:pPr marL="114300" indent="0">
              <a:buNone/>
            </a:pPr>
            <a:r>
              <a:rPr lang="en-IN" sz="800" dirty="0">
                <a:solidFill>
                  <a:schemeClr val="bg1"/>
                </a:solidFill>
              </a:rPr>
              <a:t>This makes sense as the more the no of guests, which means   that the occupancy will be higher and that in turn leads to higher revenue for the hotels..</a:t>
            </a:r>
          </a:p>
          <a:p>
            <a:pPr marL="114300" indent="0">
              <a:buNone/>
            </a:pPr>
            <a:endParaRPr lang="en-IN" sz="800" dirty="0">
              <a:solidFill>
                <a:schemeClr val="bg1"/>
              </a:solidFill>
            </a:endParaRPr>
          </a:p>
          <a:p>
            <a:pPr marL="114300" indent="0">
              <a:buNone/>
            </a:pPr>
            <a:r>
              <a:rPr lang="en-IN" sz="800" dirty="0">
                <a:solidFill>
                  <a:schemeClr val="bg1"/>
                </a:solidFill>
              </a:rPr>
              <a:t>.Out of the 10 columns that we selected 2data columns seem to have some relation with each other that we can make inference and deductions.</a:t>
            </a:r>
          </a:p>
          <a:p>
            <a:pPr marL="114300" indent="0">
              <a:buNone/>
            </a:pPr>
            <a:endParaRPr lang="en-IN" sz="800" dirty="0">
              <a:solidFill>
                <a:schemeClr val="bg1"/>
              </a:solidFill>
            </a:endParaRPr>
          </a:p>
        </p:txBody>
      </p:sp>
      <p:pic>
        <p:nvPicPr>
          <p:cNvPr id="5" name="Picture 4">
            <a:extLst>
              <a:ext uri="{FF2B5EF4-FFF2-40B4-BE49-F238E27FC236}">
                <a16:creationId xmlns:a16="http://schemas.microsoft.com/office/drawing/2014/main" id="{97F5AE89-EA2D-4414-92A6-4E1C513D2B35}"/>
              </a:ext>
            </a:extLst>
          </p:cNvPr>
          <p:cNvPicPr>
            <a:picLocks noChangeAspect="1"/>
          </p:cNvPicPr>
          <p:nvPr/>
        </p:nvPicPr>
        <p:blipFill>
          <a:blip r:embed="rId2"/>
          <a:stretch>
            <a:fillRect/>
          </a:stretch>
        </p:blipFill>
        <p:spPr>
          <a:xfrm>
            <a:off x="3686175" y="700802"/>
            <a:ext cx="5055155" cy="3741896"/>
          </a:xfrm>
          <a:prstGeom prst="rect">
            <a:avLst/>
          </a:prstGeom>
        </p:spPr>
      </p:pic>
    </p:spTree>
    <p:extLst>
      <p:ext uri="{BB962C8B-B14F-4D97-AF65-F5344CB8AC3E}">
        <p14:creationId xmlns:p14="http://schemas.microsoft.com/office/powerpoint/2010/main" val="118195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ADR (Average Daily Rate)</a:t>
            </a:r>
            <a:endParaRPr lang="en-IN" dirty="0"/>
          </a:p>
        </p:txBody>
      </p:sp>
      <p:sp>
        <p:nvSpPr>
          <p:cNvPr id="3" name="Text Placeholder 2"/>
          <p:cNvSpPr>
            <a:spLocks noGrp="1"/>
          </p:cNvSpPr>
          <p:nvPr>
            <p:ph type="body" idx="1"/>
          </p:nvPr>
        </p:nvSpPr>
        <p:spPr>
          <a:xfrm>
            <a:off x="215570" y="1114642"/>
            <a:ext cx="2728680" cy="3416400"/>
          </a:xfrm>
        </p:spPr>
        <p:txBody>
          <a:bodyPr/>
          <a:lstStyle/>
          <a:p>
            <a:pPr marL="114300" indent="0">
              <a:buNone/>
            </a:pPr>
            <a:r>
              <a:rPr lang="en-IN" sz="800" dirty="0">
                <a:solidFill>
                  <a:schemeClr val="bg1"/>
                </a:solidFill>
              </a:rPr>
              <a:t>ADR is a KPI that shows hotels average revenue per occupied room per day. As it doesn’t include empty rooms, we can use it to compare hotel performance and revenue to previous periods, thus forecasting seasonal trends better.</a:t>
            </a: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r>
              <a:rPr lang="en-IN" sz="800" b="1" dirty="0">
                <a:solidFill>
                  <a:schemeClr val="bg1"/>
                </a:solidFill>
              </a:rPr>
              <a:t>ADR=room revenue/total no of rooms sold</a:t>
            </a:r>
            <a:endParaRPr lang="en-IN" sz="800" dirty="0">
              <a:solidFill>
                <a:schemeClr val="bg1"/>
              </a:solidFill>
            </a:endParaRPr>
          </a:p>
          <a:p>
            <a:pPr marL="114300" indent="0">
              <a:buNone/>
            </a:pPr>
            <a:endParaRPr lang="en-IN" sz="800" dirty="0">
              <a:solidFill>
                <a:schemeClr val="bg1"/>
              </a:solidFill>
            </a:endParaRPr>
          </a:p>
          <a:p>
            <a:pPr marL="114300" indent="0">
              <a:buNone/>
            </a:pPr>
            <a:r>
              <a:rPr lang="en-IN" sz="800" dirty="0">
                <a:solidFill>
                  <a:schemeClr val="bg1"/>
                </a:solidFill>
              </a:rPr>
              <a:t>We can see the we have a higher ADR in the middle of the year (i.e. July, August) and lowers down </a:t>
            </a:r>
          </a:p>
          <a:p>
            <a:pPr marL="114300" indent="0">
              <a:buNone/>
            </a:pPr>
            <a:r>
              <a:rPr lang="en-IN" sz="800" dirty="0">
                <a:solidFill>
                  <a:schemeClr val="bg1"/>
                </a:solidFill>
              </a:rPr>
              <a:t>towards the end of the year. </a:t>
            </a:r>
          </a:p>
          <a:p>
            <a:pPr marL="114300" indent="0">
              <a:buNone/>
            </a:pPr>
            <a:endParaRPr lang="en-IN" sz="800" dirty="0">
              <a:solidFill>
                <a:schemeClr val="bg1"/>
              </a:solidFill>
            </a:endParaRPr>
          </a:p>
          <a:p>
            <a:pPr marL="114300" indent="0">
              <a:buNone/>
            </a:pPr>
            <a:r>
              <a:rPr lang="en-IN" sz="800" dirty="0">
                <a:solidFill>
                  <a:schemeClr val="bg1"/>
                </a:solidFill>
              </a:rPr>
              <a:t>But after November again the ADR sees a </a:t>
            </a:r>
          </a:p>
          <a:p>
            <a:pPr marL="114300" indent="0">
              <a:buNone/>
            </a:pPr>
            <a:r>
              <a:rPr lang="en-IN" sz="800" dirty="0">
                <a:solidFill>
                  <a:schemeClr val="bg1"/>
                </a:solidFill>
              </a:rPr>
              <a:t>increasing trend.</a:t>
            </a:r>
          </a:p>
          <a:p>
            <a:pPr marL="114300" indent="0">
              <a:buNone/>
            </a:pPr>
            <a:endParaRPr lang="en-IN" sz="800" dirty="0">
              <a:solidFill>
                <a:schemeClr val="bg1"/>
              </a:solidFill>
            </a:endParaRPr>
          </a:p>
          <a:p>
            <a:pPr marL="114300" indent="0">
              <a:buNone/>
            </a:pPr>
            <a:r>
              <a:rPr lang="en-IN" sz="800" dirty="0">
                <a:solidFill>
                  <a:schemeClr val="bg1"/>
                </a:solidFill>
              </a:rPr>
              <a:t>Higher ADR means good revenue for the hotels.</a:t>
            </a:r>
          </a:p>
          <a:p>
            <a:pPr marL="114300" indent="0">
              <a:buNone/>
            </a:pPr>
            <a:endParaRPr lang="en-IN" sz="8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250" y="1089659"/>
            <a:ext cx="5840657" cy="344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1716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1520</Words>
  <Application>Microsoft Office PowerPoint</Application>
  <PresentationFormat>On-screen Show (16:9)</PresentationFormat>
  <Paragraphs>153</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Montserrat</vt:lpstr>
      <vt:lpstr>Roboto</vt:lpstr>
      <vt:lpstr>Calibri</vt:lpstr>
      <vt:lpstr>Simple Light</vt:lpstr>
      <vt:lpstr>           Capstone Project Hotel Booking Analysis  - Sourav Singh Baghel </vt:lpstr>
      <vt:lpstr>  Team Members </vt:lpstr>
      <vt:lpstr>Points to Discuss</vt:lpstr>
      <vt:lpstr>Agenda</vt:lpstr>
      <vt:lpstr>Data Summary</vt:lpstr>
      <vt:lpstr>PowerPoint Presentation</vt:lpstr>
      <vt:lpstr>Steps followed when analysing the data</vt:lpstr>
      <vt:lpstr>Heatmap</vt:lpstr>
      <vt:lpstr>ADR (Average Daily Rate)</vt:lpstr>
      <vt:lpstr>ADP (Average Daily Rate </vt:lpstr>
      <vt:lpstr>Questions</vt:lpstr>
      <vt:lpstr>Popularity</vt:lpstr>
      <vt:lpstr>Busiest  </vt:lpstr>
      <vt:lpstr>Yearly Booking</vt:lpstr>
      <vt:lpstr>Highest Booking per Country</vt:lpstr>
      <vt:lpstr>Proportion of reservations </vt:lpstr>
      <vt:lpstr>Frequently used rooms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c:title>
  <dc:creator>HOME</dc:creator>
  <cp:lastModifiedBy>sourav baghel</cp:lastModifiedBy>
  <cp:revision>21</cp:revision>
  <dcterms:modified xsi:type="dcterms:W3CDTF">2022-09-25T13:57:21Z</dcterms:modified>
</cp:coreProperties>
</file>