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5" r:id="rId1"/>
  </p:sldMasterIdLst>
  <p:notesMasterIdLst>
    <p:notesMasterId r:id="rId16"/>
  </p:notesMasterIdLst>
  <p:sldIdLst>
    <p:sldId id="256" r:id="rId2"/>
    <p:sldId id="257" r:id="rId3"/>
    <p:sldId id="258" r:id="rId4"/>
    <p:sldId id="270" r:id="rId5"/>
    <p:sldId id="259" r:id="rId6"/>
    <p:sldId id="260" r:id="rId7"/>
    <p:sldId id="261" r:id="rId8"/>
    <p:sldId id="264" r:id="rId9"/>
    <p:sldId id="262" r:id="rId10"/>
    <p:sldId id="272" r:id="rId11"/>
    <p:sldId id="266" r:id="rId12"/>
    <p:sldId id="267" r:id="rId13"/>
    <p:sldId id="268" r:id="rId14"/>
    <p:sldId id="269" r:id="rId15"/>
  </p:sldIdLst>
  <p:sldSz cx="9144000" cy="5143500" type="screen16x9"/>
  <p:notesSz cx="6858000" cy="9144000"/>
  <p:embeddedFontLst>
    <p:embeddedFont>
      <p:font typeface="Trebuchet MS" panose="020B0603020202020204" pitchFamily="34" charset="0"/>
      <p:regular r:id="rId17"/>
      <p:bold r:id="rId18"/>
      <p:italic r:id="rId19"/>
      <p:boldItalic r:id="rId20"/>
    </p:embeddedFont>
    <p:embeddedFont>
      <p:font typeface="Wingdings 3" panose="05040102010807070707" pitchFamily="18" charset="2"/>
      <p:regular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280" y="2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82b9ce92e3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82b9ce92e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82b9ce92e3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82b9ce92e3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82b9ce92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82b9ce92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477a7c1aed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477a7c1aed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477a7c1aed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477a7c1aed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477a7c1aed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477a7c1aed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477a7c1aed_1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477a7c1aed_1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77a7c1aed_1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77a7c1aed_1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82b9ce92e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82b9ce92e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477a7c1aed_1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477a7c1aed_1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82b9ce92e3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82b9ce92e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A51639-B2D6-4652-B8C3-1B4C224A7BAF}" type="datetimeFigureOut">
              <a:rPr lang="en-US" smtClean="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438674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88673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32667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943179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10812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43659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04179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32536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28765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0455590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9/23/2023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00729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9/23/2023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210107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9/23/2023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3684632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9/23/2023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765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t>9/23/2023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580589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AB334A90-EB03-42F3-8859-2C2B2724C058}" type="datetimeFigureOut">
              <a:rPr lang="en-US" smtClean="0"/>
              <a:t>9/23/2023</a:t>
            </a:fld>
            <a:endParaRPr lang="en-US" dirty="0"/>
          </a:p>
        </p:txBody>
      </p:sp>
    </p:spTree>
    <p:extLst>
      <p:ext uri="{BB962C8B-B14F-4D97-AF65-F5344CB8AC3E}">
        <p14:creationId xmlns:p14="http://schemas.microsoft.com/office/powerpoint/2010/main" val="10887264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CBC48EC7-AF6A-48D3-8284-14BACBEBDD84}" type="datetimeFigureOut">
              <a:rPr lang="en-US" smtClean="0"/>
              <a:t>9/23/2023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6505299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14675"/>
            <a:ext cx="8520600" cy="140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b" anchorCtr="0">
            <a:normAutofit/>
          </a:bodyPr>
          <a:lstStyle/>
          <a:p>
            <a:pPr marL="914400" lvl="0" indent="457200" algn="ctr" rtl="0">
              <a:lnSpc>
                <a:spcPct val="115000"/>
              </a:lnSpc>
              <a:spcBef>
                <a:spcPts val="900"/>
              </a:spcBef>
              <a:spcAft>
                <a:spcPts val="0"/>
              </a:spcAft>
              <a:buNone/>
            </a:pPr>
            <a:r>
              <a:rPr lang="en" sz="3600" u="sng" dirty="0">
                <a:solidFill>
                  <a:schemeClr val="tx1">
                    <a:lumMod val="95000"/>
                    <a:lumOff val="5000"/>
                  </a:schemeClr>
                </a:solidFill>
                <a:latin typeface="Times New Roman" panose="02020603050405020304" pitchFamily="18" charset="0"/>
                <a:ea typeface="Roboto"/>
                <a:cs typeface="Times New Roman" panose="02020603050405020304" pitchFamily="18" charset="0"/>
                <a:sym typeface="Roboto"/>
              </a:rPr>
              <a:t>Encapsulation</a:t>
            </a:r>
            <a:endParaRPr sz="3600" u="sng" dirty="0">
              <a:solidFill>
                <a:schemeClr val="tx1">
                  <a:lumMod val="95000"/>
                  <a:lumOff val="5000"/>
                </a:schemeClr>
              </a:solidFill>
              <a:latin typeface="Times New Roman" panose="02020603050405020304" pitchFamily="18" charset="0"/>
              <a:ea typeface="Roboto"/>
              <a:cs typeface="Times New Roman" panose="02020603050405020304" pitchFamily="18" charset="0"/>
              <a:sym typeface="Roboto"/>
            </a:endParaRPr>
          </a:p>
        </p:txBody>
      </p:sp>
      <p:sp>
        <p:nvSpPr>
          <p:cNvPr id="55" name="Google Shape;55;p13"/>
          <p:cNvSpPr txBox="1">
            <a:spLocks noGrp="1"/>
          </p:cNvSpPr>
          <p:nvPr>
            <p:ph type="subTitle" idx="1"/>
          </p:nvPr>
        </p:nvSpPr>
        <p:spPr>
          <a:xfrm>
            <a:off x="311700" y="1703325"/>
            <a:ext cx="8520600" cy="3183600"/>
          </a:xfrm>
          <a:prstGeom prst="rect">
            <a:avLst/>
          </a:prstGeom>
          <a:solidFill>
            <a:schemeClr val="lt1"/>
          </a:solidFill>
        </p:spPr>
        <p:txBody>
          <a:bodyPr spcFirstLastPara="1" wrap="square" lIns="91425" tIns="91425" rIns="91425" bIns="91425" anchor="t" anchorCtr="0">
            <a:normAutofit/>
          </a:bodyPr>
          <a:lstStyle/>
          <a:p>
            <a:pPr marL="0" lvl="0" indent="0" algn="l" rtl="0">
              <a:spcBef>
                <a:spcPts val="0"/>
              </a:spcBef>
              <a:spcAft>
                <a:spcPts val="0"/>
              </a:spcAft>
              <a:buNone/>
            </a:pPr>
            <a:r>
              <a:rPr lang="en" sz="2000" u="sng" dirty="0">
                <a:solidFill>
                  <a:schemeClr val="bg2">
                    <a:lumMod val="10000"/>
                  </a:schemeClr>
                </a:solidFill>
                <a:latin typeface="Times New Roman"/>
                <a:ea typeface="Times New Roman"/>
                <a:cs typeface="Times New Roman"/>
                <a:sym typeface="Times New Roman"/>
              </a:rPr>
              <a:t>Presentation by group 8:</a:t>
            </a:r>
            <a:r>
              <a:rPr lang="en" sz="2000" dirty="0">
                <a:solidFill>
                  <a:schemeClr val="bg2">
                    <a:lumMod val="10000"/>
                  </a:schemeClr>
                </a:solidFill>
                <a:latin typeface="Times New Roman"/>
                <a:ea typeface="Times New Roman"/>
                <a:cs typeface="Times New Roman"/>
                <a:sym typeface="Times New Roman"/>
              </a:rPr>
              <a:t>      </a:t>
            </a:r>
          </a:p>
          <a:p>
            <a:pPr marL="0" lvl="0" indent="0" algn="ctr" rtl="0">
              <a:spcBef>
                <a:spcPts val="0"/>
              </a:spcBef>
              <a:spcAft>
                <a:spcPts val="0"/>
              </a:spcAft>
              <a:buNone/>
            </a:pPr>
            <a:r>
              <a:rPr lang="en" sz="2000" dirty="0">
                <a:solidFill>
                  <a:schemeClr val="bg2">
                    <a:lumMod val="10000"/>
                  </a:schemeClr>
                </a:solidFill>
                <a:latin typeface="Times New Roman"/>
                <a:ea typeface="Times New Roman"/>
                <a:cs typeface="Times New Roman"/>
                <a:sym typeface="Times New Roman"/>
              </a:rPr>
              <a:t>							   Sourav B. Tile</a:t>
            </a:r>
            <a:endParaRPr sz="2000" dirty="0">
              <a:solidFill>
                <a:schemeClr val="bg2">
                  <a:lumMod val="10000"/>
                </a:schemeClr>
              </a:solidFill>
              <a:latin typeface="Times New Roman"/>
              <a:ea typeface="Times New Roman"/>
              <a:cs typeface="Times New Roman"/>
              <a:sym typeface="Times New Roman"/>
            </a:endParaRPr>
          </a:p>
          <a:p>
            <a:pPr marL="0" lvl="0" indent="0" algn="ctr" rtl="0">
              <a:spcBef>
                <a:spcPts val="0"/>
              </a:spcBef>
              <a:spcAft>
                <a:spcPts val="0"/>
              </a:spcAft>
              <a:buNone/>
            </a:pPr>
            <a:r>
              <a:rPr lang="en" sz="2000" dirty="0">
                <a:solidFill>
                  <a:schemeClr val="bg2">
                    <a:lumMod val="10000"/>
                  </a:schemeClr>
                </a:solidFill>
                <a:latin typeface="Times New Roman"/>
                <a:ea typeface="Times New Roman"/>
                <a:cs typeface="Times New Roman"/>
                <a:sym typeface="Times New Roman"/>
              </a:rPr>
              <a:t>							   Aakanksha S. Khairnar</a:t>
            </a:r>
            <a:endParaRPr sz="2000" dirty="0">
              <a:solidFill>
                <a:schemeClr val="bg2">
                  <a:lumMod val="10000"/>
                </a:schemeClr>
              </a:solidFill>
              <a:latin typeface="Times New Roman"/>
              <a:ea typeface="Times New Roman"/>
              <a:cs typeface="Times New Roman"/>
              <a:sym typeface="Times New Roman"/>
            </a:endParaRPr>
          </a:p>
          <a:p>
            <a:pPr marL="0" lvl="0" indent="0" algn="ctr" rtl="0">
              <a:spcBef>
                <a:spcPts val="0"/>
              </a:spcBef>
              <a:spcAft>
                <a:spcPts val="0"/>
              </a:spcAft>
              <a:buNone/>
            </a:pPr>
            <a:r>
              <a:rPr lang="en" sz="2000" dirty="0">
                <a:solidFill>
                  <a:schemeClr val="bg2">
                    <a:lumMod val="10000"/>
                  </a:schemeClr>
                </a:solidFill>
                <a:latin typeface="Times New Roman"/>
                <a:ea typeface="Times New Roman"/>
                <a:cs typeface="Times New Roman"/>
                <a:sym typeface="Times New Roman"/>
              </a:rPr>
              <a:t>							   Akash D. Sangle</a:t>
            </a:r>
            <a:endParaRPr sz="2000" dirty="0">
              <a:solidFill>
                <a:schemeClr val="bg2">
                  <a:lumMod val="10000"/>
                </a:schemeClr>
              </a:solidFill>
              <a:latin typeface="Times New Roman"/>
              <a:ea typeface="Times New Roman"/>
              <a:cs typeface="Times New Roman"/>
              <a:sym typeface="Times New Roman"/>
            </a:endParaRPr>
          </a:p>
          <a:p>
            <a:pPr marL="0" lvl="0" indent="0" algn="ctr" rtl="0">
              <a:spcBef>
                <a:spcPts val="0"/>
              </a:spcBef>
              <a:spcAft>
                <a:spcPts val="0"/>
              </a:spcAft>
              <a:buNone/>
            </a:pPr>
            <a:r>
              <a:rPr lang="en" sz="2000" dirty="0">
                <a:solidFill>
                  <a:schemeClr val="bg2">
                    <a:lumMod val="10000"/>
                  </a:schemeClr>
                </a:solidFill>
                <a:latin typeface="Times New Roman"/>
                <a:ea typeface="Times New Roman"/>
                <a:cs typeface="Times New Roman"/>
                <a:sym typeface="Times New Roman"/>
              </a:rPr>
              <a:t>							   Prasad V. Sonawane</a:t>
            </a:r>
            <a:endParaRPr sz="2000" dirty="0">
              <a:solidFill>
                <a:schemeClr val="bg2">
                  <a:lumMod val="10000"/>
                </a:schemeClr>
              </a:solidFill>
              <a:latin typeface="Times New Roman"/>
              <a:ea typeface="Times New Roman"/>
              <a:cs typeface="Times New Roman"/>
              <a:sym typeface="Times New Roman"/>
            </a:endParaRPr>
          </a:p>
          <a:p>
            <a:pPr marL="0" lvl="0" indent="0" algn="ctr" rtl="0">
              <a:spcBef>
                <a:spcPts val="0"/>
              </a:spcBef>
              <a:spcAft>
                <a:spcPts val="0"/>
              </a:spcAft>
              <a:buNone/>
            </a:pPr>
            <a:r>
              <a:rPr lang="en" sz="2000" dirty="0">
                <a:solidFill>
                  <a:schemeClr val="bg2">
                    <a:lumMod val="10000"/>
                  </a:schemeClr>
                </a:solidFill>
                <a:latin typeface="Times New Roman"/>
                <a:ea typeface="Times New Roman"/>
                <a:cs typeface="Times New Roman"/>
                <a:sym typeface="Times New Roman"/>
              </a:rPr>
              <a:t>							   Abhijeet P. Pawar</a:t>
            </a:r>
            <a:endParaRPr sz="2000" dirty="0">
              <a:solidFill>
                <a:schemeClr val="bg2">
                  <a:lumMod val="10000"/>
                </a:schemeClr>
              </a:solidFill>
              <a:latin typeface="Times New Roman"/>
              <a:ea typeface="Times New Roman"/>
              <a:cs typeface="Times New Roman"/>
              <a:sym typeface="Times New Roman"/>
            </a:endParaRPr>
          </a:p>
          <a:p>
            <a:pPr marL="0" lvl="0" indent="0" algn="ctr" rtl="0">
              <a:spcBef>
                <a:spcPts val="0"/>
              </a:spcBef>
              <a:spcAft>
                <a:spcPts val="0"/>
              </a:spcAft>
              <a:buNone/>
            </a:pPr>
            <a:r>
              <a:rPr lang="en" sz="2000" dirty="0">
                <a:solidFill>
                  <a:schemeClr val="bg2">
                    <a:lumMod val="10000"/>
                  </a:schemeClr>
                </a:solidFill>
                <a:latin typeface="Times New Roman"/>
                <a:ea typeface="Times New Roman"/>
                <a:cs typeface="Times New Roman"/>
                <a:sym typeface="Times New Roman"/>
              </a:rPr>
              <a:t>							   Prasad G. Ahire</a:t>
            </a:r>
            <a:endParaRPr sz="2000" dirty="0">
              <a:solidFill>
                <a:schemeClr val="bg2">
                  <a:lumMod val="10000"/>
                </a:schemeClr>
              </a:solidFill>
              <a:latin typeface="Times New Roman"/>
              <a:ea typeface="Times New Roman"/>
              <a:cs typeface="Times New Roman"/>
              <a:sym typeface="Times New Roman"/>
            </a:endParaRPr>
          </a:p>
          <a:p>
            <a:pPr marL="0" lvl="0" indent="0" algn="ctr" rtl="0">
              <a:spcBef>
                <a:spcPts val="0"/>
              </a:spcBef>
              <a:spcAft>
                <a:spcPts val="0"/>
              </a:spcAft>
              <a:buNone/>
            </a:pPr>
            <a:r>
              <a:rPr lang="en" sz="2000" dirty="0">
                <a:solidFill>
                  <a:schemeClr val="bg2">
                    <a:lumMod val="10000"/>
                  </a:schemeClr>
                </a:solidFill>
                <a:latin typeface="Times New Roman"/>
                <a:ea typeface="Times New Roman"/>
                <a:cs typeface="Times New Roman"/>
                <a:sym typeface="Times New Roman"/>
              </a:rPr>
              <a:t>							   Harshal Y. Sarode</a:t>
            </a:r>
            <a:endParaRPr sz="2000" dirty="0">
              <a:solidFill>
                <a:schemeClr val="bg2">
                  <a:lumMod val="10000"/>
                </a:schemeClr>
              </a:solidFill>
              <a:latin typeface="Times New Roman"/>
              <a:ea typeface="Times New Roman"/>
              <a:cs typeface="Times New Roman"/>
              <a:sym typeface="Times New Roman"/>
            </a:endParaRPr>
          </a:p>
          <a:p>
            <a:pPr marL="0" lvl="0" indent="0" algn="ctr" rtl="0">
              <a:spcBef>
                <a:spcPts val="0"/>
              </a:spcBef>
              <a:spcAft>
                <a:spcPts val="0"/>
              </a:spcAft>
              <a:buNone/>
            </a:pPr>
            <a:r>
              <a:rPr lang="en" sz="2000" dirty="0">
                <a:solidFill>
                  <a:schemeClr val="bg2">
                    <a:lumMod val="10000"/>
                  </a:schemeClr>
                </a:solidFill>
                <a:latin typeface="Times New Roman"/>
                <a:ea typeface="Times New Roman"/>
                <a:cs typeface="Times New Roman"/>
                <a:sym typeface="Times New Roman"/>
              </a:rPr>
              <a:t>							   Sanjeev Deshmukh</a:t>
            </a:r>
            <a:endParaRPr sz="2000" dirty="0">
              <a:solidFill>
                <a:schemeClr val="bg2">
                  <a:lumMod val="10000"/>
                </a:schemeClr>
              </a:solidFill>
              <a:latin typeface="Times New Roman"/>
              <a:ea typeface="Times New Roman"/>
              <a:cs typeface="Times New Roman"/>
              <a:sym typeface="Times New Roman"/>
            </a:endParaRPr>
          </a:p>
          <a:p>
            <a:pPr marL="0" lvl="0" indent="0" algn="l" rtl="0">
              <a:spcBef>
                <a:spcPts val="0"/>
              </a:spcBef>
              <a:spcAft>
                <a:spcPts val="0"/>
              </a:spcAft>
              <a:buNone/>
            </a:pP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AEC42F-48C9-4A6E-E785-B531F1553D4B}"/>
              </a:ext>
            </a:extLst>
          </p:cNvPr>
          <p:cNvSpPr>
            <a:spLocks noGrp="1"/>
          </p:cNvSpPr>
          <p:nvPr>
            <p:ph sz="half" idx="1"/>
          </p:nvPr>
        </p:nvSpPr>
        <p:spPr>
          <a:xfrm>
            <a:off x="296245" y="89807"/>
            <a:ext cx="3812722" cy="4963886"/>
          </a:xfrm>
        </p:spPr>
        <p:txBody>
          <a:bodyPr>
            <a:noAutofit/>
          </a:bodyPr>
          <a:lstStyle/>
          <a:p>
            <a:pPr marL="0" indent="0">
              <a:buNone/>
            </a:pPr>
            <a:r>
              <a:rPr lang="en-US" sz="1900" dirty="0">
                <a:latin typeface="Times New Roman" panose="02020603050405020304" pitchFamily="18" charset="0"/>
                <a:cs typeface="Times New Roman" panose="02020603050405020304" pitchFamily="18" charset="0"/>
              </a:rPr>
              <a:t>Example 2:</a:t>
            </a:r>
          </a:p>
          <a:p>
            <a:pPr marL="0" indent="0">
              <a:buNone/>
            </a:pPr>
            <a:r>
              <a:rPr lang="en-US" sz="1900" dirty="0">
                <a:latin typeface="Times New Roman" panose="02020603050405020304" pitchFamily="18" charset="0"/>
                <a:cs typeface="Times New Roman" panose="02020603050405020304" pitchFamily="18" charset="0"/>
              </a:rPr>
              <a:t>include &lt;iostream&gt;</a:t>
            </a:r>
          </a:p>
          <a:p>
            <a:pPr marL="0" indent="0">
              <a:buNone/>
            </a:pPr>
            <a:r>
              <a:rPr lang="en-US" sz="1900" dirty="0">
                <a:latin typeface="Times New Roman" panose="02020603050405020304" pitchFamily="18" charset="0"/>
                <a:cs typeface="Times New Roman" panose="02020603050405020304" pitchFamily="18" charset="0"/>
              </a:rPr>
              <a:t>using namespace std;</a:t>
            </a:r>
          </a:p>
          <a:p>
            <a:pPr marL="0" indent="0">
              <a:buNone/>
            </a:pPr>
            <a:r>
              <a:rPr lang="en-US" sz="1900" dirty="0">
                <a:latin typeface="Times New Roman" panose="02020603050405020304" pitchFamily="18" charset="0"/>
                <a:cs typeface="Times New Roman" panose="02020603050405020304" pitchFamily="18" charset="0"/>
              </a:rPr>
              <a:t>class Circle {</a:t>
            </a:r>
          </a:p>
          <a:p>
            <a:pPr marL="0" indent="0">
              <a:buNone/>
            </a:pPr>
            <a:r>
              <a:rPr lang="en-US" sz="1900" dirty="0">
                <a:latin typeface="Times New Roman" panose="02020603050405020304" pitchFamily="18" charset="0"/>
                <a:cs typeface="Times New Roman" panose="02020603050405020304" pitchFamily="18" charset="0"/>
              </a:rPr>
              <a:t>private:</a:t>
            </a:r>
          </a:p>
          <a:p>
            <a:pPr marL="0" indent="0">
              <a:buNone/>
            </a:pPr>
            <a:r>
              <a:rPr lang="en-US" sz="1900" dirty="0">
                <a:latin typeface="Times New Roman" panose="02020603050405020304" pitchFamily="18" charset="0"/>
                <a:cs typeface="Times New Roman" panose="02020603050405020304" pitchFamily="18" charset="0"/>
              </a:rPr>
              <a:t>   float area;</a:t>
            </a:r>
          </a:p>
          <a:p>
            <a:pPr marL="0" indent="0">
              <a:buNone/>
            </a:pPr>
            <a:r>
              <a:rPr lang="en-US" sz="1900" dirty="0">
                <a:latin typeface="Times New Roman" panose="02020603050405020304" pitchFamily="18" charset="0"/>
                <a:cs typeface="Times New Roman" panose="02020603050405020304" pitchFamily="18" charset="0"/>
              </a:rPr>
              <a:t>    float radius;</a:t>
            </a:r>
          </a:p>
          <a:p>
            <a:pPr marL="0" indent="0">
              <a:buNone/>
            </a:pPr>
            <a:r>
              <a:rPr lang="en-US" sz="1900" dirty="0">
                <a:latin typeface="Times New Roman" panose="02020603050405020304" pitchFamily="18" charset="0"/>
                <a:cs typeface="Times New Roman" panose="02020603050405020304" pitchFamily="18" charset="0"/>
              </a:rPr>
              <a:t> public:</a:t>
            </a:r>
          </a:p>
          <a:p>
            <a:pPr marL="0" indent="0">
              <a:buNone/>
            </a:pPr>
            <a:r>
              <a:rPr lang="en-US" sz="1900" dirty="0">
                <a:latin typeface="Times New Roman" panose="02020603050405020304" pitchFamily="18" charset="0"/>
                <a:cs typeface="Times New Roman" panose="02020603050405020304" pitchFamily="18" charset="0"/>
              </a:rPr>
              <a:t>    void </a:t>
            </a:r>
            <a:r>
              <a:rPr lang="en-US" sz="1900" dirty="0" err="1">
                <a:latin typeface="Times New Roman" panose="02020603050405020304" pitchFamily="18" charset="0"/>
                <a:cs typeface="Times New Roman" panose="02020603050405020304" pitchFamily="18" charset="0"/>
              </a:rPr>
              <a:t>getRadius</a:t>
            </a: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    {</a:t>
            </a: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cout</a:t>
            </a:r>
            <a:r>
              <a:rPr lang="en-US" sz="1900" dirty="0">
                <a:latin typeface="Times New Roman" panose="02020603050405020304" pitchFamily="18" charset="0"/>
                <a:cs typeface="Times New Roman" panose="02020603050405020304" pitchFamily="18" charset="0"/>
              </a:rPr>
              <a:t> &lt;&lt; "Enter radius\n";</a:t>
            </a: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cin</a:t>
            </a:r>
            <a:r>
              <a:rPr lang="en-US" sz="1900" dirty="0">
                <a:latin typeface="Times New Roman" panose="02020603050405020304" pitchFamily="18" charset="0"/>
                <a:cs typeface="Times New Roman" panose="02020603050405020304" pitchFamily="18" charset="0"/>
              </a:rPr>
              <a:t> &gt;&gt; radius;</a:t>
            </a:r>
          </a:p>
          <a:p>
            <a:pPr marL="0" indent="0">
              <a:buNone/>
            </a:pPr>
            <a:r>
              <a:rPr lang="en-US" sz="1900" dirty="0">
                <a:latin typeface="Times New Roman" panose="02020603050405020304" pitchFamily="18" charset="0"/>
                <a:cs typeface="Times New Roman" panose="02020603050405020304" pitchFamily="18" charset="0"/>
              </a:rPr>
              <a:t>    }</a:t>
            </a:r>
          </a:p>
          <a:p>
            <a:pPr marL="0" indent="0">
              <a:buNone/>
            </a:pPr>
            <a:endParaRPr lang="en-US" sz="1000" dirty="0"/>
          </a:p>
        </p:txBody>
      </p:sp>
      <p:sp>
        <p:nvSpPr>
          <p:cNvPr id="4" name="Content Placeholder 3">
            <a:extLst>
              <a:ext uri="{FF2B5EF4-FFF2-40B4-BE49-F238E27FC236}">
                <a16:creationId xmlns:a16="http://schemas.microsoft.com/office/drawing/2014/main" id="{16F7247E-6040-DF68-5B0C-22AC1139320F}"/>
              </a:ext>
            </a:extLst>
          </p:cNvPr>
          <p:cNvSpPr>
            <a:spLocks noGrp="1"/>
          </p:cNvSpPr>
          <p:nvPr>
            <p:ph sz="half" idx="2"/>
          </p:nvPr>
        </p:nvSpPr>
        <p:spPr>
          <a:xfrm>
            <a:off x="4498521" y="179614"/>
            <a:ext cx="3812722" cy="4351408"/>
          </a:xfrm>
        </p:spPr>
        <p:txBody>
          <a:bodyPr>
            <a:normAutofit fontScale="92500" lnSpcReduction="10000"/>
          </a:bodyPr>
          <a:lstStyle/>
          <a:p>
            <a:pPr marL="0" indent="0">
              <a:buNone/>
            </a:pPr>
            <a:r>
              <a:rPr lang="en-US" sz="14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void </a:t>
            </a:r>
            <a:r>
              <a:rPr lang="en-US" sz="1900" dirty="0" err="1">
                <a:latin typeface="Times New Roman" panose="02020603050405020304" pitchFamily="18" charset="0"/>
                <a:cs typeface="Times New Roman" panose="02020603050405020304" pitchFamily="18" charset="0"/>
              </a:rPr>
              <a:t>findArea</a:t>
            </a: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    {</a:t>
            </a:r>
          </a:p>
          <a:p>
            <a:pPr marL="0" indent="0">
              <a:buNone/>
            </a:pPr>
            <a:r>
              <a:rPr lang="en-US" sz="1900" dirty="0">
                <a:latin typeface="Times New Roman" panose="02020603050405020304" pitchFamily="18" charset="0"/>
                <a:cs typeface="Times New Roman" panose="02020603050405020304" pitchFamily="18" charset="0"/>
              </a:rPr>
              <a:t>        area = 3.14 * radius * radius;</a:t>
            </a: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cout</a:t>
            </a:r>
            <a:r>
              <a:rPr lang="en-US" sz="1900" dirty="0">
                <a:latin typeface="Times New Roman" panose="02020603050405020304" pitchFamily="18" charset="0"/>
                <a:cs typeface="Times New Roman" panose="02020603050405020304" pitchFamily="18" charset="0"/>
              </a:rPr>
              <a:t> &lt;&lt; "Area of circle=" &lt;&lt; area;</a:t>
            </a:r>
          </a:p>
          <a:p>
            <a:pPr marL="0" indent="0">
              <a:buNone/>
            </a:pPr>
            <a:r>
              <a:rPr lang="en-US" sz="1900" dirty="0">
                <a:latin typeface="Times New Roman" panose="02020603050405020304" pitchFamily="18" charset="0"/>
                <a:cs typeface="Times New Roman" panose="02020603050405020304" pitchFamily="18" charset="0"/>
              </a:rPr>
              <a:t>    }</a:t>
            </a:r>
          </a:p>
          <a:p>
            <a:pPr marL="0" indent="0">
              <a:buNone/>
            </a:pP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int main()</a:t>
            </a:r>
          </a:p>
          <a:p>
            <a:pPr marL="0" indent="0">
              <a:buNone/>
            </a:pP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    Circle </a:t>
            </a:r>
            <a:r>
              <a:rPr lang="en-US" sz="1900" dirty="0" err="1">
                <a:latin typeface="Times New Roman" panose="02020603050405020304" pitchFamily="18" charset="0"/>
                <a:cs typeface="Times New Roman" panose="02020603050405020304" pitchFamily="18" charset="0"/>
              </a:rPr>
              <a:t>cir</a:t>
            </a: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cir.getRadius</a:t>
            </a: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cir.findArea</a:t>
            </a: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80394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3"/>
          <p:cNvSpPr txBox="1">
            <a:spLocks noGrp="1"/>
          </p:cNvSpPr>
          <p:nvPr>
            <p:ph type="title"/>
          </p:nvPr>
        </p:nvSpPr>
        <p:spPr>
          <a:xfrm>
            <a:off x="311700" y="445025"/>
            <a:ext cx="8520600" cy="4525500"/>
          </a:xfrm>
          <a:prstGeom prst="rect">
            <a:avLst/>
          </a:prstGeom>
        </p:spPr>
        <p:txBody>
          <a:bodyPr spcFirstLastPara="1" wrap="square" lIns="91425" tIns="91425" rIns="91425" bIns="91425" anchor="t" anchorCtr="0">
            <a:normAutofit/>
          </a:bodyPr>
          <a:lstStyle/>
          <a:p>
            <a:pPr marL="0" lvl="0" indent="0" algn="l" rtl="0">
              <a:lnSpc>
                <a:spcPct val="110000"/>
              </a:lnSpc>
              <a:spcBef>
                <a:spcPts val="900"/>
              </a:spcBef>
              <a:spcAft>
                <a:spcPts val="0"/>
              </a:spcAft>
              <a:buNone/>
            </a:pPr>
            <a:r>
              <a:rPr lang="en" sz="2500" b="1" u="sng" dirty="0">
                <a:solidFill>
                  <a:schemeClr val="tx1"/>
                </a:solidFill>
                <a:highlight>
                  <a:schemeClr val="lt1"/>
                </a:highlight>
                <a:latin typeface="Times New Roman"/>
                <a:ea typeface="Times New Roman"/>
                <a:cs typeface="Times New Roman"/>
                <a:sym typeface="Times New Roman"/>
              </a:rPr>
              <a:t>Difference between abstraction and encapsulation :</a:t>
            </a:r>
            <a:endParaRPr sz="2500" b="1" u="sng" dirty="0">
              <a:solidFill>
                <a:schemeClr val="tx1"/>
              </a:solidFill>
              <a:highlight>
                <a:schemeClr val="lt1"/>
              </a:highlight>
              <a:latin typeface="Times New Roman"/>
              <a:ea typeface="Times New Roman"/>
              <a:cs typeface="Times New Roman"/>
              <a:sym typeface="Times New Roman"/>
            </a:endParaRPr>
          </a:p>
          <a:p>
            <a:pPr marL="0" lvl="0" indent="0" algn="just" rtl="0">
              <a:spcBef>
                <a:spcPts val="900"/>
              </a:spcBef>
              <a:spcAft>
                <a:spcPts val="0"/>
              </a:spcAft>
              <a:buNone/>
            </a:pPr>
            <a:r>
              <a:rPr lang="en" sz="2500" dirty="0">
                <a:solidFill>
                  <a:schemeClr val="tx1"/>
                </a:solidFill>
                <a:highlight>
                  <a:schemeClr val="lt1"/>
                </a:highlight>
                <a:latin typeface="Times New Roman"/>
                <a:ea typeface="Times New Roman"/>
                <a:cs typeface="Times New Roman"/>
                <a:sym typeface="Times New Roman"/>
              </a:rPr>
              <a:t>		Data Abstraction is a process in which the programmer chooses what data is to be displayed to the public; however, the practical implementation of the Abstraction is nothing more than Encapsulation, which is accomplished through the use of access modifiers. You could say that Encapsulation is the implementation of Abstraction.</a:t>
            </a:r>
            <a:endParaRPr sz="2500" dirty="0">
              <a:solidFill>
                <a:schemeClr val="tx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24"/>
          <p:cNvPicPr preferRelativeResize="0"/>
          <p:nvPr/>
        </p:nvPicPr>
        <p:blipFill>
          <a:blip r:embed="rId3">
            <a:alphaModFix/>
          </a:blip>
          <a:stretch>
            <a:fillRect/>
          </a:stretch>
        </p:blipFill>
        <p:spPr>
          <a:xfrm>
            <a:off x="152400" y="530550"/>
            <a:ext cx="8839199" cy="4389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5"/>
          <p:cNvSpPr txBox="1">
            <a:spLocks noGrp="1"/>
          </p:cNvSpPr>
          <p:nvPr>
            <p:ph type="title"/>
          </p:nvPr>
        </p:nvSpPr>
        <p:spPr>
          <a:xfrm>
            <a:off x="311700" y="275550"/>
            <a:ext cx="8520600" cy="4592400"/>
          </a:xfrm>
          <a:prstGeom prst="rect">
            <a:avLst/>
          </a:prstGeom>
        </p:spPr>
        <p:txBody>
          <a:bodyPr spcFirstLastPara="1" wrap="square" lIns="91425" tIns="91425" rIns="91425" bIns="91425" anchor="t" anchorCtr="0">
            <a:normAutofit/>
          </a:bodyPr>
          <a:lstStyle/>
          <a:p>
            <a:pPr marL="0" lvl="0" indent="0" algn="just" rtl="0">
              <a:lnSpc>
                <a:spcPct val="110000"/>
              </a:lnSpc>
              <a:spcBef>
                <a:spcPts val="900"/>
              </a:spcBef>
              <a:spcAft>
                <a:spcPts val="0"/>
              </a:spcAft>
              <a:buNone/>
            </a:pPr>
            <a:r>
              <a:rPr lang="en" sz="3044" b="1" u="sng" dirty="0">
                <a:solidFill>
                  <a:schemeClr val="tx1"/>
                </a:solidFill>
                <a:highlight>
                  <a:schemeClr val="lt1"/>
                </a:highlight>
                <a:latin typeface="Times New Roman"/>
                <a:ea typeface="Times New Roman"/>
                <a:cs typeface="Times New Roman"/>
                <a:sym typeface="Times New Roman"/>
              </a:rPr>
              <a:t>Advantages of Encapsulation  :</a:t>
            </a:r>
            <a:endParaRPr sz="3044" b="1" u="sng" dirty="0">
              <a:solidFill>
                <a:schemeClr val="tx1"/>
              </a:solidFill>
              <a:highlight>
                <a:schemeClr val="lt1"/>
              </a:highlight>
              <a:latin typeface="Times New Roman"/>
              <a:ea typeface="Times New Roman"/>
              <a:cs typeface="Times New Roman"/>
              <a:sym typeface="Times New Roman"/>
            </a:endParaRPr>
          </a:p>
          <a:p>
            <a:pPr marL="457200" lvl="0" indent="-342582" algn="just" rtl="0">
              <a:lnSpc>
                <a:spcPct val="115000"/>
              </a:lnSpc>
              <a:spcBef>
                <a:spcPts val="900"/>
              </a:spcBef>
              <a:spcAft>
                <a:spcPts val="0"/>
              </a:spcAft>
              <a:buClr>
                <a:schemeClr val="dk1"/>
              </a:buClr>
              <a:buSzPct val="88861"/>
              <a:buFont typeface="Times New Roman"/>
              <a:buAutoNum type="arabicPeriod"/>
            </a:pPr>
            <a:r>
              <a:rPr lang="en-US" sz="2244" dirty="0">
                <a:solidFill>
                  <a:schemeClr val="tx1"/>
                </a:solidFill>
                <a:highlight>
                  <a:schemeClr val="lt1"/>
                </a:highlight>
                <a:latin typeface="Times New Roman"/>
                <a:ea typeface="Times New Roman"/>
                <a:cs typeface="Times New Roman"/>
                <a:sym typeface="Times New Roman"/>
              </a:rPr>
              <a:t>Data protection</a:t>
            </a:r>
          </a:p>
          <a:p>
            <a:pPr marL="457200" lvl="0" indent="-342582" algn="just" rtl="0">
              <a:lnSpc>
                <a:spcPct val="115000"/>
              </a:lnSpc>
              <a:spcBef>
                <a:spcPts val="0"/>
              </a:spcBef>
              <a:spcAft>
                <a:spcPts val="0"/>
              </a:spcAft>
              <a:buClr>
                <a:schemeClr val="dk1"/>
              </a:buClr>
              <a:buSzPct val="88861"/>
              <a:buFont typeface="Times New Roman"/>
              <a:buAutoNum type="arabicPeriod"/>
            </a:pPr>
            <a:r>
              <a:rPr lang="en-US" sz="2244" dirty="0">
                <a:solidFill>
                  <a:schemeClr val="tx1"/>
                </a:solidFill>
                <a:highlight>
                  <a:schemeClr val="lt1"/>
                </a:highlight>
                <a:latin typeface="Times New Roman"/>
                <a:ea typeface="Times New Roman"/>
                <a:cs typeface="Times New Roman"/>
                <a:sym typeface="Times New Roman"/>
              </a:rPr>
              <a:t>Controlled Access </a:t>
            </a:r>
            <a:endParaRPr sz="2244" dirty="0">
              <a:solidFill>
                <a:schemeClr val="tx1"/>
              </a:solidFill>
              <a:highlight>
                <a:schemeClr val="lt1"/>
              </a:highlight>
              <a:latin typeface="Times New Roman"/>
              <a:ea typeface="Times New Roman"/>
              <a:cs typeface="Times New Roman"/>
              <a:sym typeface="Times New Roman"/>
            </a:endParaRPr>
          </a:p>
          <a:p>
            <a:pPr marL="457200" lvl="0" indent="-342582" algn="just" rtl="0">
              <a:lnSpc>
                <a:spcPct val="115000"/>
              </a:lnSpc>
              <a:spcBef>
                <a:spcPts val="0"/>
              </a:spcBef>
              <a:spcAft>
                <a:spcPts val="0"/>
              </a:spcAft>
              <a:buClr>
                <a:schemeClr val="dk1"/>
              </a:buClr>
              <a:buSzPct val="88861"/>
              <a:buFont typeface="Times New Roman"/>
              <a:buAutoNum type="arabicPeriod"/>
            </a:pPr>
            <a:r>
              <a:rPr lang="en-US" sz="2244" dirty="0">
                <a:solidFill>
                  <a:schemeClr val="tx1"/>
                </a:solidFill>
                <a:highlight>
                  <a:schemeClr val="lt1"/>
                </a:highlight>
                <a:latin typeface="Times New Roman"/>
                <a:ea typeface="Times New Roman"/>
                <a:cs typeface="Times New Roman"/>
                <a:sym typeface="Times New Roman"/>
              </a:rPr>
              <a:t>Flexibility and maintenance </a:t>
            </a:r>
          </a:p>
          <a:p>
            <a:pPr marL="457200" lvl="0" indent="-342582" algn="just" rtl="0">
              <a:lnSpc>
                <a:spcPct val="115000"/>
              </a:lnSpc>
              <a:spcBef>
                <a:spcPts val="0"/>
              </a:spcBef>
              <a:spcAft>
                <a:spcPts val="0"/>
              </a:spcAft>
              <a:buClr>
                <a:schemeClr val="dk1"/>
              </a:buClr>
              <a:buSzPct val="88861"/>
              <a:buFont typeface="Times New Roman"/>
              <a:buAutoNum type="arabicPeriod"/>
            </a:pPr>
            <a:r>
              <a:rPr lang="en-US" sz="2244" dirty="0">
                <a:solidFill>
                  <a:schemeClr val="tx1"/>
                </a:solidFill>
                <a:highlight>
                  <a:schemeClr val="lt1"/>
                </a:highlight>
                <a:latin typeface="Times New Roman"/>
                <a:ea typeface="Times New Roman"/>
                <a:cs typeface="Times New Roman"/>
                <a:sym typeface="Times New Roman"/>
              </a:rPr>
              <a:t>Enhanced security</a:t>
            </a:r>
          </a:p>
          <a:p>
            <a:pPr marL="114618" lvl="0" algn="just" rtl="0">
              <a:lnSpc>
                <a:spcPct val="115000"/>
              </a:lnSpc>
              <a:spcBef>
                <a:spcPts val="0"/>
              </a:spcBef>
              <a:spcAft>
                <a:spcPts val="0"/>
              </a:spcAft>
              <a:buClr>
                <a:schemeClr val="dk1"/>
              </a:buClr>
              <a:buSzPct val="88861"/>
            </a:pPr>
            <a:r>
              <a:rPr lang="en-US" sz="2244" dirty="0">
                <a:solidFill>
                  <a:schemeClr val="tx1"/>
                </a:solidFill>
                <a:highlight>
                  <a:schemeClr val="lt1"/>
                </a:highlight>
                <a:latin typeface="Times New Roman"/>
                <a:ea typeface="Times New Roman"/>
                <a:cs typeface="Times New Roman"/>
                <a:sym typeface="Times New Roman"/>
              </a:rPr>
              <a:t>5. Code isolation</a:t>
            </a:r>
          </a:p>
          <a:p>
            <a:pPr marL="0" lvl="0" indent="0" algn="just" rtl="0">
              <a:lnSpc>
                <a:spcPct val="115000"/>
              </a:lnSpc>
              <a:spcBef>
                <a:spcPts val="0"/>
              </a:spcBef>
              <a:spcAft>
                <a:spcPts val="0"/>
              </a:spcAft>
              <a:buNone/>
            </a:pPr>
            <a:r>
              <a:rPr lang="en" sz="2800" b="1" dirty="0">
                <a:solidFill>
                  <a:schemeClr val="tx1"/>
                </a:solidFill>
                <a:highlight>
                  <a:schemeClr val="lt1"/>
                </a:highlight>
                <a:latin typeface="Times New Roman"/>
                <a:ea typeface="Times New Roman"/>
                <a:cs typeface="Times New Roman"/>
                <a:sym typeface="Times New Roman"/>
              </a:rPr>
              <a:t>Disadvantages of Encapsulations :</a:t>
            </a:r>
            <a:r>
              <a:rPr lang="en" sz="2244" dirty="0">
                <a:solidFill>
                  <a:schemeClr val="tx1"/>
                </a:solidFill>
                <a:highlight>
                  <a:schemeClr val="lt1"/>
                </a:highlight>
                <a:latin typeface="Times New Roman"/>
                <a:ea typeface="Times New Roman"/>
                <a:cs typeface="Times New Roman"/>
                <a:sym typeface="Times New Roman"/>
              </a:rPr>
              <a:t> </a:t>
            </a:r>
            <a:endParaRPr lang="en-US" sz="2244" dirty="0">
              <a:solidFill>
                <a:schemeClr val="tx1"/>
              </a:solidFill>
              <a:highlight>
                <a:schemeClr val="lt1"/>
              </a:highlight>
              <a:latin typeface="Times New Roman"/>
              <a:ea typeface="Times New Roman"/>
              <a:cs typeface="Times New Roman"/>
              <a:sym typeface="Times New Roman"/>
            </a:endParaRPr>
          </a:p>
          <a:p>
            <a:pPr marL="914400" lvl="1" indent="-354330" algn="just" rtl="0">
              <a:lnSpc>
                <a:spcPct val="115000"/>
              </a:lnSpc>
              <a:spcBef>
                <a:spcPts val="0"/>
              </a:spcBef>
              <a:spcAft>
                <a:spcPts val="0"/>
              </a:spcAft>
              <a:buClr>
                <a:schemeClr val="dk1"/>
              </a:buClr>
              <a:buSzPct val="100000"/>
              <a:buFont typeface="Times New Roman"/>
              <a:buAutoNum type="arabicPeriod"/>
            </a:pPr>
            <a:r>
              <a:rPr lang="en-US" sz="2200" dirty="0">
                <a:highlight>
                  <a:schemeClr val="lt1"/>
                </a:highlight>
                <a:latin typeface="Times New Roman"/>
                <a:ea typeface="Times New Roman"/>
                <a:cs typeface="Times New Roman"/>
                <a:sym typeface="Times New Roman"/>
              </a:rPr>
              <a:t>Outside of the class, private info cannot be accessed.</a:t>
            </a:r>
          </a:p>
          <a:p>
            <a:pPr marL="0" lvl="0" indent="0" algn="l" rtl="0">
              <a:lnSpc>
                <a:spcPct val="115000"/>
              </a:lnSpc>
              <a:spcBef>
                <a:spcPts val="800"/>
              </a:spcBef>
              <a:spcAft>
                <a:spcPts val="0"/>
              </a:spcAft>
              <a:buNone/>
            </a:pPr>
            <a:endParaRPr sz="2244" dirty="0">
              <a:highlight>
                <a:schemeClr val="lt1"/>
              </a:highlight>
              <a:latin typeface="Times New Roman"/>
              <a:ea typeface="Times New Roman"/>
              <a:cs typeface="Times New Roman"/>
              <a:sym typeface="Times New Roman"/>
            </a:endParaRPr>
          </a:p>
          <a:p>
            <a:pPr marL="0" lvl="0" indent="0" algn="l" rtl="0">
              <a:lnSpc>
                <a:spcPct val="110000"/>
              </a:lnSpc>
              <a:spcBef>
                <a:spcPts val="900"/>
              </a:spcBef>
              <a:spcAft>
                <a:spcPts val="0"/>
              </a:spcAft>
              <a:buNone/>
            </a:pPr>
            <a:endParaRPr sz="2100" dirty="0">
              <a:solidFill>
                <a:srgbClr val="010101"/>
              </a:solidFill>
              <a:highlight>
                <a:srgbClr val="FFFFFF"/>
              </a:highlight>
            </a:endParaRPr>
          </a:p>
          <a:p>
            <a:pPr marL="0" lvl="0" indent="0" algn="l" rtl="0">
              <a:spcBef>
                <a:spcPts val="900"/>
              </a:spcBef>
              <a:spcAft>
                <a:spcPts val="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6"/>
          <p:cNvSpPr txBox="1">
            <a:spLocks noGrp="1"/>
          </p:cNvSpPr>
          <p:nvPr>
            <p:ph type="title"/>
          </p:nvPr>
        </p:nvSpPr>
        <p:spPr>
          <a:xfrm>
            <a:off x="311700" y="445025"/>
            <a:ext cx="8520600" cy="449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u="sng" dirty="0">
              <a:solidFill>
                <a:schemeClr val="dk1"/>
              </a:solidFill>
              <a:highlight>
                <a:schemeClr val="lt1"/>
              </a:highlight>
            </a:endParaRPr>
          </a:p>
          <a:p>
            <a:pPr marL="0" lvl="0" indent="0" algn="just" rtl="0">
              <a:spcBef>
                <a:spcPts val="0"/>
              </a:spcBef>
              <a:spcAft>
                <a:spcPts val="0"/>
              </a:spcAft>
              <a:buNone/>
            </a:pPr>
            <a:r>
              <a:rPr lang="en" sz="2400" b="1" u="sng" dirty="0">
                <a:solidFill>
                  <a:schemeClr val="dk1"/>
                </a:solidFill>
                <a:highlight>
                  <a:schemeClr val="lt1"/>
                </a:highlight>
                <a:latin typeface="Times New Roman" panose="02020603050405020304" pitchFamily="18" charset="0"/>
                <a:cs typeface="Times New Roman" panose="02020603050405020304" pitchFamily="18" charset="0"/>
              </a:rPr>
              <a:t>Conclusion:</a:t>
            </a:r>
            <a:endParaRPr sz="2400" b="1" dirty="0">
              <a:solidFill>
                <a:schemeClr val="dk1"/>
              </a:solidFill>
              <a:highlight>
                <a:schemeClr val="lt1"/>
              </a:highlight>
              <a:latin typeface="Times New Roman" panose="02020603050405020304" pitchFamily="18" charset="0"/>
              <a:cs typeface="Times New Roman" panose="02020603050405020304" pitchFamily="18" charset="0"/>
            </a:endParaRPr>
          </a:p>
          <a:p>
            <a:pPr marL="0" lvl="0" indent="457200" algn="just" rtl="0">
              <a:spcBef>
                <a:spcPts val="0"/>
              </a:spcBef>
              <a:spcAft>
                <a:spcPts val="0"/>
              </a:spcAft>
              <a:buNone/>
            </a:pPr>
            <a:endParaRPr sz="2400" b="0" dirty="0">
              <a:solidFill>
                <a:schemeClr val="dk1"/>
              </a:solidFill>
              <a:highlight>
                <a:schemeClr val="lt1"/>
              </a:highlight>
              <a:latin typeface="Times New Roman" panose="02020603050405020304" pitchFamily="18" charset="0"/>
              <a:cs typeface="Times New Roman" panose="02020603050405020304" pitchFamily="18" charset="0"/>
            </a:endParaRPr>
          </a:p>
          <a:p>
            <a:pPr marL="0" lvl="0" indent="457200" algn="just" rtl="0">
              <a:spcBef>
                <a:spcPts val="0"/>
              </a:spcBef>
              <a:spcAft>
                <a:spcPts val="0"/>
              </a:spcAft>
              <a:buNone/>
            </a:pPr>
            <a:r>
              <a:rPr lang="en" sz="2400" b="0" dirty="0">
                <a:solidFill>
                  <a:schemeClr val="dk1"/>
                </a:solidFill>
                <a:highlight>
                  <a:schemeClr val="lt1"/>
                </a:highlight>
                <a:latin typeface="Times New Roman" panose="02020603050405020304" pitchFamily="18" charset="0"/>
                <a:cs typeface="Times New Roman" panose="02020603050405020304" pitchFamily="18" charset="0"/>
              </a:rPr>
              <a:t>Encapsulation is a fundamental concept in object-oriented programming. It essentially means binding variables and methods together into a single unit and preventing them from being accessed by other classes.</a:t>
            </a:r>
            <a:endParaRPr sz="2400" b="0" dirty="0">
              <a:solidFill>
                <a:schemeClr val="dk1"/>
              </a:solidFill>
              <a:highlight>
                <a:schemeClr val="lt1"/>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0" y="286125"/>
            <a:ext cx="8520600" cy="569700"/>
          </a:xfrm>
          <a:prstGeom prst="rect">
            <a:avLst/>
          </a:prstGeom>
        </p:spPr>
        <p:txBody>
          <a:bodyPr spcFirstLastPara="1" wrap="square" lIns="91425" tIns="91425" rIns="91425" bIns="91425" anchor="b" anchorCtr="0">
            <a:normAutofit/>
          </a:bodyPr>
          <a:lstStyle/>
          <a:p>
            <a:pPr marL="2743200" lvl="0" indent="0" algn="l" rtl="0">
              <a:spcBef>
                <a:spcPts val="0"/>
              </a:spcBef>
              <a:spcAft>
                <a:spcPts val="0"/>
              </a:spcAft>
              <a:buNone/>
            </a:pPr>
            <a:r>
              <a:rPr lang="en" sz="2500" b="1" u="sng" dirty="0">
                <a:solidFill>
                  <a:schemeClr val="tx2">
                    <a:lumMod val="50000"/>
                  </a:schemeClr>
                </a:solidFill>
                <a:latin typeface="Times New Roman"/>
                <a:ea typeface="Times New Roman"/>
                <a:cs typeface="Times New Roman"/>
                <a:sym typeface="Times New Roman"/>
              </a:rPr>
              <a:t>Introduction to OOPS</a:t>
            </a:r>
            <a:endParaRPr sz="2500" b="1" u="sng" dirty="0">
              <a:solidFill>
                <a:schemeClr val="tx2">
                  <a:lumMod val="50000"/>
                </a:schemeClr>
              </a:solidFill>
              <a:latin typeface="Times New Roman"/>
              <a:ea typeface="Times New Roman"/>
              <a:cs typeface="Times New Roman"/>
              <a:sym typeface="Times New Roman"/>
            </a:endParaRPr>
          </a:p>
        </p:txBody>
      </p:sp>
      <p:pic>
        <p:nvPicPr>
          <p:cNvPr id="61" name="Google Shape;61;p14"/>
          <p:cNvPicPr preferRelativeResize="0"/>
          <p:nvPr/>
        </p:nvPicPr>
        <p:blipFill>
          <a:blip r:embed="rId3">
            <a:alphaModFix/>
          </a:blip>
          <a:stretch>
            <a:fillRect/>
          </a:stretch>
        </p:blipFill>
        <p:spPr>
          <a:xfrm>
            <a:off x="1245375" y="798675"/>
            <a:ext cx="6415500" cy="42052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03783"/>
            <a:ext cx="8520600" cy="572700"/>
          </a:xfrm>
          <a:prstGeom prst="rect">
            <a:avLst/>
          </a:prstGeom>
          <a:solidFill>
            <a:schemeClr val="lt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dirty="0">
                <a:solidFill>
                  <a:schemeClr val="dk1"/>
                </a:solidFill>
                <a:highlight>
                  <a:schemeClr val="lt1"/>
                </a:highlight>
              </a:rPr>
              <a:t>Definition of Encapsulation:</a:t>
            </a:r>
            <a:endParaRPr b="1" u="sng" dirty="0">
              <a:solidFill>
                <a:schemeClr val="dk1"/>
              </a:solidFill>
              <a:highlight>
                <a:schemeClr val="lt1"/>
              </a:highlight>
            </a:endParaRPr>
          </a:p>
        </p:txBody>
      </p:sp>
      <p:sp>
        <p:nvSpPr>
          <p:cNvPr id="67" name="Google Shape;67;p15"/>
          <p:cNvSpPr txBox="1"/>
          <p:nvPr/>
        </p:nvSpPr>
        <p:spPr>
          <a:xfrm>
            <a:off x="311700" y="1124663"/>
            <a:ext cx="8520600" cy="4043329"/>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en" sz="2500" dirty="0">
                <a:solidFill>
                  <a:schemeClr val="dk1"/>
                </a:solidFill>
                <a:latin typeface="Times New Roman"/>
                <a:ea typeface="Times New Roman"/>
                <a:cs typeface="Times New Roman"/>
                <a:sym typeface="Times New Roman"/>
              </a:rPr>
              <a:t>Encapsulation is defined as the wrapping up of data and information in a single unit. In Object Oriented Programming, Encapsulation is defined as binding together the data and the functions / methods.</a:t>
            </a:r>
            <a:endParaRPr sz="2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500" dirty="0">
              <a:solidFill>
                <a:schemeClr val="dk1"/>
              </a:solidFill>
              <a:latin typeface="Times New Roman"/>
              <a:ea typeface="Times New Roman"/>
              <a:cs typeface="Times New Roman"/>
              <a:sym typeface="Times New Roman"/>
            </a:endParaRPr>
          </a:p>
        </p:txBody>
      </p:sp>
      <p:pic>
        <p:nvPicPr>
          <p:cNvPr id="68" name="Google Shape;68;p15"/>
          <p:cNvPicPr preferRelativeResize="0"/>
          <p:nvPr/>
        </p:nvPicPr>
        <p:blipFill>
          <a:blip r:embed="rId3">
            <a:alphaModFix/>
          </a:blip>
          <a:stretch>
            <a:fillRect/>
          </a:stretch>
        </p:blipFill>
        <p:spPr>
          <a:xfrm>
            <a:off x="2963636" y="2355832"/>
            <a:ext cx="5723015" cy="25019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04F7B-FE20-1FB6-3F87-E7427FA2A0A5}"/>
              </a:ext>
            </a:extLst>
          </p:cNvPr>
          <p:cNvSpPr>
            <a:spLocks noGrp="1"/>
          </p:cNvSpPr>
          <p:nvPr>
            <p:ph type="title"/>
          </p:nvPr>
        </p:nvSpPr>
        <p:spPr>
          <a:xfrm>
            <a:off x="508001" y="432707"/>
            <a:ext cx="6447501" cy="4457700"/>
          </a:xfrm>
        </p:spPr>
        <p:txBody>
          <a:bodyPr>
            <a:normAutofit fontScale="90000"/>
          </a:bodyPr>
          <a:lstStyle/>
          <a:p>
            <a:pPr algn="just"/>
            <a:r>
              <a:rPr lang="en-US" dirty="0">
                <a:solidFill>
                  <a:srgbClr val="111111"/>
                </a:solidFill>
                <a:latin typeface="Times New Roman" panose="02020603050405020304" pitchFamily="18" charset="0"/>
                <a:cs typeface="Times New Roman" panose="02020603050405020304" pitchFamily="18" charset="0"/>
              </a:rPr>
              <a:t>	</a:t>
            </a:r>
            <a:r>
              <a:rPr lang="en-US" b="0" i="0" dirty="0">
                <a:solidFill>
                  <a:srgbClr val="111111"/>
                </a:solidFill>
                <a:effectLst/>
                <a:latin typeface="Times New Roman" panose="02020603050405020304" pitchFamily="18" charset="0"/>
                <a:cs typeface="Times New Roman" panose="02020603050405020304" pitchFamily="18" charset="0"/>
              </a:rPr>
              <a:t>In </a:t>
            </a:r>
            <a:r>
              <a:rPr lang="en-US" dirty="0">
                <a:solidFill>
                  <a:srgbClr val="111111"/>
                </a:solidFill>
                <a:latin typeface="Times New Roman" panose="02020603050405020304" pitchFamily="18" charset="0"/>
                <a:cs typeface="Times New Roman" panose="02020603050405020304" pitchFamily="18" charset="0"/>
              </a:rPr>
              <a:t>E</a:t>
            </a:r>
            <a:r>
              <a:rPr lang="en-US" b="0" i="0" dirty="0">
                <a:solidFill>
                  <a:srgbClr val="111111"/>
                </a:solidFill>
                <a:effectLst/>
                <a:latin typeface="Times New Roman" panose="02020603050405020304" pitchFamily="18" charset="0"/>
                <a:cs typeface="Times New Roman" panose="02020603050405020304" pitchFamily="18" charset="0"/>
              </a:rPr>
              <a:t>ncapsulation refers to the binding of data with the methods that operate on the data.</a:t>
            </a:r>
            <a:r>
              <a:rPr lang="en-US" b="0" i="0" dirty="0">
                <a:solidFill>
                  <a:schemeClr val="tx1"/>
                </a:solidFill>
                <a:effectLst/>
                <a:latin typeface="Times New Roman" panose="02020603050405020304" pitchFamily="18" charset="0"/>
                <a:cs typeface="Times New Roman" panose="02020603050405020304" pitchFamily="18" charset="0"/>
              </a:rPr>
              <a:t> It may also refer to the limiting of direct access to some of that data, such as an object’s components. </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	</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a:solidFill>
                  <a:srgbClr val="111111"/>
                </a:solidFill>
                <a:effectLst/>
                <a:latin typeface="Times New Roman" panose="02020603050405020304" pitchFamily="18" charset="0"/>
                <a:cs typeface="Times New Roman" panose="02020603050405020304" pitchFamily="18" charset="0"/>
              </a:rPr>
              <a:t>In essence, encapsulation is about keeping the internal workings of an object hidden from the outside world, and only exposing what is necessary. This helps in maintaining the integrity of the data and makes the code more manageable.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3113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290400" y="212225"/>
            <a:ext cx="8578200" cy="4801284"/>
          </a:xfrm>
          <a:prstGeom prst="rect">
            <a:avLst/>
          </a:prstGeom>
          <a:noFill/>
          <a:ln>
            <a:noFill/>
          </a:ln>
        </p:spPr>
        <p:txBody>
          <a:bodyPr spcFirstLastPara="1" wrap="square" lIns="91425" tIns="91425" rIns="91425" bIns="91425" anchor="t" anchorCtr="0">
            <a:spAutoFit/>
          </a:bodyPr>
          <a:lstStyle/>
          <a:p>
            <a:pPr algn="just">
              <a:buClr>
                <a:schemeClr val="dk1"/>
              </a:buClr>
              <a:buSzPts val="1100"/>
            </a:pPr>
            <a:r>
              <a:rPr lang="en-US" sz="2000" b="1" u="sng" dirty="0">
                <a:solidFill>
                  <a:schemeClr val="dk1"/>
                </a:solidFill>
                <a:latin typeface="Times New Roman"/>
                <a:ea typeface="Times New Roman"/>
                <a:cs typeface="Times New Roman"/>
                <a:sym typeface="Times New Roman"/>
              </a:rPr>
              <a:t>Real life example :</a:t>
            </a:r>
            <a:r>
              <a:rPr lang="en-US" sz="2000" b="1" dirty="0">
                <a:solidFill>
                  <a:schemeClr val="dk1"/>
                </a:solidFill>
                <a:latin typeface="Times New Roman"/>
                <a:ea typeface="Times New Roman"/>
                <a:cs typeface="Times New Roman"/>
                <a:sym typeface="Times New Roman"/>
              </a:rPr>
              <a:t> </a:t>
            </a:r>
          </a:p>
          <a:p>
            <a:pPr marL="0" lvl="0" indent="0" algn="just" rtl="0">
              <a:spcBef>
                <a:spcPts val="0"/>
              </a:spcBef>
              <a:spcAft>
                <a:spcPts val="0"/>
              </a:spcAft>
              <a:buClr>
                <a:schemeClr val="dk1"/>
              </a:buClr>
              <a:buSzPts val="1100"/>
              <a:buFont typeface="Arial"/>
              <a:buNone/>
            </a:pPr>
            <a:r>
              <a:rPr lang="en" sz="2000" dirty="0">
                <a:solidFill>
                  <a:schemeClr val="dk1"/>
                </a:solidFill>
                <a:latin typeface="Times New Roman"/>
                <a:ea typeface="Times New Roman"/>
                <a:cs typeface="Times New Roman"/>
                <a:sym typeface="Times New Roman"/>
              </a:rPr>
              <a:t>A bank account is a great example of encapsulation as it bundles several pieces of data (like the account number, the account holder’s name, and the balance) and methods (like deposit, withdraw, and check balance) into a single unit (the account).</a:t>
            </a:r>
            <a:endParaRPr sz="20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2000" dirty="0">
                <a:solidFill>
                  <a:schemeClr val="dk1"/>
                </a:solidFill>
                <a:latin typeface="Times New Roman"/>
                <a:ea typeface="Times New Roman"/>
                <a:cs typeface="Times New Roman"/>
                <a:sym typeface="Times New Roman"/>
              </a:rPr>
              <a:t>The data in the account is private - for example, you can’t directly change the balance of your account. Instead, you have to use the provided methods: you can deposit money into your account, which increases your balance, or withdraw money from your account, which decreases your balance. You can also check your balance using another method.</a:t>
            </a:r>
            <a:endParaRPr sz="2000" dirty="0">
              <a:solidFill>
                <a:schemeClr val="dk1"/>
              </a:solidFill>
              <a:latin typeface="Times New Roman"/>
              <a:ea typeface="Times New Roman"/>
              <a:cs typeface="Times New Roman"/>
              <a:sym typeface="Times New Roman"/>
            </a:endParaRPr>
          </a:p>
          <a:p>
            <a:pPr marL="0" lvl="0" indent="457200" algn="just" rtl="0">
              <a:spcBef>
                <a:spcPts val="0"/>
              </a:spcBef>
              <a:spcAft>
                <a:spcPts val="0"/>
              </a:spcAft>
              <a:buNone/>
            </a:pPr>
            <a:r>
              <a:rPr lang="en" sz="2000" dirty="0">
                <a:solidFill>
                  <a:schemeClr val="dk1"/>
                </a:solidFill>
                <a:latin typeface="Times New Roman"/>
                <a:ea typeface="Times New Roman"/>
                <a:cs typeface="Times New Roman"/>
                <a:sym typeface="Times New Roman"/>
              </a:rPr>
              <a:t>This is similar to how encapsulation works in programming. The data (in this case, the balance) is kept private and can only be accessed or modified using the provided methods (deposit, withdraw, check balance). This prevents the data from being modified in unexpected ways - for example, it prevents the balance from being set to an arbitrary value.</a:t>
            </a:r>
            <a:endParaRPr sz="20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416379" y="481946"/>
            <a:ext cx="7927521" cy="72636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39285"/>
              <a:buFont typeface="Arial"/>
              <a:buNone/>
            </a:pPr>
            <a:r>
              <a:rPr lang="en" sz="2400" b="1" u="sng" dirty="0">
                <a:solidFill>
                  <a:schemeClr val="dk1"/>
                </a:solidFill>
                <a:highlight>
                  <a:schemeClr val="lt1"/>
                </a:highlight>
                <a:latin typeface="Times New Roman" panose="02020603050405020304" pitchFamily="18" charset="0"/>
                <a:cs typeface="Times New Roman" panose="02020603050405020304" pitchFamily="18" charset="0"/>
              </a:rPr>
              <a:t>Two Important property of Encapsulation: </a:t>
            </a:r>
            <a:endParaRPr sz="2400" b="1" u="sng" dirty="0">
              <a:solidFill>
                <a:schemeClr val="dk1"/>
              </a:solidFill>
              <a:highlight>
                <a:schemeClr val="lt1"/>
              </a:highlight>
              <a:latin typeface="Times New Roman" panose="02020603050405020304" pitchFamily="18" charset="0"/>
              <a:cs typeface="Times New Roman" panose="02020603050405020304" pitchFamily="18" charset="0"/>
            </a:endParaRPr>
          </a:p>
        </p:txBody>
      </p:sp>
      <p:sp>
        <p:nvSpPr>
          <p:cNvPr id="79" name="Google Shape;79;p17"/>
          <p:cNvSpPr txBox="1"/>
          <p:nvPr/>
        </p:nvSpPr>
        <p:spPr>
          <a:xfrm>
            <a:off x="340675" y="1133700"/>
            <a:ext cx="8491500" cy="3508623"/>
          </a:xfrm>
          <a:prstGeom prst="rect">
            <a:avLst/>
          </a:prstGeom>
          <a:solidFill>
            <a:schemeClr val="lt1"/>
          </a:solid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sz="2400" b="1" u="sng" dirty="0">
                <a:solidFill>
                  <a:schemeClr val="dk1"/>
                </a:solidFill>
                <a:highlight>
                  <a:schemeClr val="lt1"/>
                </a:highlight>
                <a:latin typeface="Times New Roman"/>
                <a:ea typeface="Times New Roman"/>
                <a:cs typeface="Times New Roman"/>
                <a:sym typeface="Times New Roman"/>
              </a:rPr>
              <a:t>Data Protection:</a:t>
            </a:r>
            <a:r>
              <a:rPr lang="en" sz="2400" dirty="0">
                <a:solidFill>
                  <a:schemeClr val="dk1"/>
                </a:solidFill>
                <a:highlight>
                  <a:schemeClr val="lt1"/>
                </a:highlight>
                <a:latin typeface="Times New Roman"/>
                <a:ea typeface="Times New Roman"/>
                <a:cs typeface="Times New Roman"/>
                <a:sym typeface="Times New Roman"/>
              </a:rPr>
              <a:t> Encapsulation protects the internal state of an object by keeping its data members private. Access to and modification of these data members is restricted to the class’s public methods, ensuring controlled and secure data manipulation.</a:t>
            </a:r>
            <a:endParaRPr sz="2400" dirty="0">
              <a:solidFill>
                <a:schemeClr val="dk1"/>
              </a:solidFill>
              <a:highlight>
                <a:schemeClr val="lt1"/>
              </a:highlight>
              <a:latin typeface="Times New Roman"/>
              <a:ea typeface="Times New Roman"/>
              <a:cs typeface="Times New Roman"/>
              <a:sym typeface="Times New Roman"/>
            </a:endParaRPr>
          </a:p>
          <a:p>
            <a:pPr marL="0" lvl="0" indent="0" algn="just" rtl="0">
              <a:spcBef>
                <a:spcPts val="0"/>
              </a:spcBef>
              <a:spcAft>
                <a:spcPts val="0"/>
              </a:spcAft>
              <a:buNone/>
            </a:pPr>
            <a:r>
              <a:rPr lang="en" sz="2400" b="1" u="sng" dirty="0">
                <a:solidFill>
                  <a:schemeClr val="dk1"/>
                </a:solidFill>
                <a:highlight>
                  <a:schemeClr val="lt1"/>
                </a:highlight>
                <a:latin typeface="Times New Roman"/>
                <a:ea typeface="Times New Roman"/>
                <a:cs typeface="Times New Roman"/>
                <a:sym typeface="Times New Roman"/>
              </a:rPr>
              <a:t>Data Hiding: </a:t>
            </a:r>
            <a:r>
              <a:rPr lang="en" sz="2400" dirty="0">
                <a:solidFill>
                  <a:schemeClr val="dk1"/>
                </a:solidFill>
                <a:highlight>
                  <a:schemeClr val="lt1"/>
                </a:highlight>
                <a:latin typeface="Times New Roman"/>
                <a:ea typeface="Times New Roman"/>
                <a:cs typeface="Times New Roman"/>
                <a:sym typeface="Times New Roman"/>
              </a:rPr>
              <a:t>Encapsulation hides the internal implementation details of a class from external code. Only the public interface of the class is accessible, providing abstraction and simplifying the usage of the class while allowing the internal implementation to be modified without impacting external code.</a:t>
            </a:r>
            <a:endParaRPr sz="2400" b="1" dirty="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p:nvPr/>
        </p:nvSpPr>
        <p:spPr>
          <a:xfrm>
            <a:off x="106100" y="346250"/>
            <a:ext cx="8896500" cy="4573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2500" b="1" u="sng" dirty="0">
                <a:solidFill>
                  <a:schemeClr val="dk1"/>
                </a:solidFill>
                <a:latin typeface="Times New Roman"/>
                <a:ea typeface="Times New Roman"/>
                <a:cs typeface="Times New Roman"/>
                <a:sym typeface="Times New Roman"/>
              </a:rPr>
              <a:t>Features of Encapsulation: </a:t>
            </a:r>
            <a:endParaRPr sz="2500" b="1" u="sng" dirty="0">
              <a:solidFill>
                <a:schemeClr val="dk1"/>
              </a:solidFill>
              <a:latin typeface="Times New Roman"/>
              <a:ea typeface="Times New Roman"/>
              <a:cs typeface="Times New Roman"/>
              <a:sym typeface="Times New Roman"/>
            </a:endParaRPr>
          </a:p>
          <a:p>
            <a:pPr marL="457200" lvl="0" indent="-387350" algn="just" rtl="0">
              <a:spcBef>
                <a:spcPts val="0"/>
              </a:spcBef>
              <a:spcAft>
                <a:spcPts val="0"/>
              </a:spcAft>
              <a:buClr>
                <a:schemeClr val="dk1"/>
              </a:buClr>
              <a:buSzPts val="2500"/>
              <a:buFont typeface="Times New Roman"/>
              <a:buAutoNum type="arabicPeriod"/>
            </a:pPr>
            <a:r>
              <a:rPr lang="en" sz="2500" dirty="0">
                <a:solidFill>
                  <a:schemeClr val="dk1"/>
                </a:solidFill>
                <a:latin typeface="Times New Roman"/>
                <a:ea typeface="Times New Roman"/>
                <a:cs typeface="Times New Roman"/>
                <a:sym typeface="Times New Roman"/>
              </a:rPr>
              <a:t>We can not access any function from the class directly. We need an object to access that function that is using the member variables of that class. </a:t>
            </a:r>
            <a:endParaRPr sz="2500" dirty="0">
              <a:solidFill>
                <a:schemeClr val="dk1"/>
              </a:solidFill>
              <a:latin typeface="Times New Roman"/>
              <a:ea typeface="Times New Roman"/>
              <a:cs typeface="Times New Roman"/>
              <a:sym typeface="Times New Roman"/>
            </a:endParaRPr>
          </a:p>
          <a:p>
            <a:pPr marL="457200" lvl="0" indent="-387350" algn="just" rtl="0">
              <a:spcBef>
                <a:spcPts val="0"/>
              </a:spcBef>
              <a:spcAft>
                <a:spcPts val="0"/>
              </a:spcAft>
              <a:buClr>
                <a:schemeClr val="dk1"/>
              </a:buClr>
              <a:buSzPts val="2500"/>
              <a:buFont typeface="Times New Roman"/>
              <a:buAutoNum type="arabicPeriod"/>
            </a:pPr>
            <a:r>
              <a:rPr lang="en" sz="2500" dirty="0">
                <a:solidFill>
                  <a:schemeClr val="dk1"/>
                </a:solidFill>
                <a:latin typeface="Times New Roman"/>
                <a:ea typeface="Times New Roman"/>
                <a:cs typeface="Times New Roman"/>
                <a:sym typeface="Times New Roman"/>
              </a:rPr>
              <a:t>The function which we are making inside the class must use only member variables, only then it is called encapsulation.</a:t>
            </a:r>
            <a:endParaRPr sz="2500" dirty="0">
              <a:solidFill>
                <a:schemeClr val="dk1"/>
              </a:solidFill>
              <a:latin typeface="Times New Roman"/>
              <a:ea typeface="Times New Roman"/>
              <a:cs typeface="Times New Roman"/>
              <a:sym typeface="Times New Roman"/>
            </a:endParaRPr>
          </a:p>
          <a:p>
            <a:pPr marL="457200" lvl="0" indent="-387350" algn="just" rtl="0">
              <a:spcBef>
                <a:spcPts val="0"/>
              </a:spcBef>
              <a:spcAft>
                <a:spcPts val="0"/>
              </a:spcAft>
              <a:buClr>
                <a:schemeClr val="dk1"/>
              </a:buClr>
              <a:buSzPts val="2500"/>
              <a:buFont typeface="Times New Roman"/>
              <a:buAutoNum type="arabicPeriod"/>
            </a:pPr>
            <a:r>
              <a:rPr lang="en" sz="2500" dirty="0">
                <a:solidFill>
                  <a:schemeClr val="dk1"/>
                </a:solidFill>
                <a:latin typeface="Times New Roman"/>
                <a:ea typeface="Times New Roman"/>
                <a:cs typeface="Times New Roman"/>
                <a:sym typeface="Times New Roman"/>
              </a:rPr>
              <a:t>If we don’t make a function inside the class which is using the member variable of the class then we don’t call it encapsulation.</a:t>
            </a:r>
            <a:endParaRPr sz="2500" dirty="0">
              <a:solidFill>
                <a:schemeClr val="dk1"/>
              </a:solidFill>
              <a:latin typeface="Times New Roman"/>
              <a:ea typeface="Times New Roman"/>
              <a:cs typeface="Times New Roman"/>
              <a:sym typeface="Times New Roman"/>
            </a:endParaRPr>
          </a:p>
          <a:p>
            <a:pPr marL="457200" lvl="0" indent="-387350" algn="just" rtl="0">
              <a:spcBef>
                <a:spcPts val="0"/>
              </a:spcBef>
              <a:spcAft>
                <a:spcPts val="0"/>
              </a:spcAft>
              <a:buClr>
                <a:schemeClr val="dk1"/>
              </a:buClr>
              <a:buSzPts val="2500"/>
              <a:buFont typeface="Times New Roman"/>
              <a:buAutoNum type="arabicPeriod"/>
            </a:pPr>
            <a:r>
              <a:rPr lang="en" sz="2500" dirty="0">
                <a:solidFill>
                  <a:schemeClr val="dk1"/>
                </a:solidFill>
                <a:latin typeface="Times New Roman"/>
                <a:ea typeface="Times New Roman"/>
                <a:cs typeface="Times New Roman"/>
                <a:sym typeface="Times New Roman"/>
              </a:rPr>
              <a:t>Encapsulation improves readability, maintainability, and security by grouping data and methods together.</a:t>
            </a:r>
            <a:endParaRPr sz="2500" dirty="0">
              <a:solidFill>
                <a:schemeClr val="dk1"/>
              </a:solidFill>
              <a:latin typeface="Times New Roman"/>
              <a:ea typeface="Times New Roman"/>
              <a:cs typeface="Times New Roman"/>
              <a:sym typeface="Times New Roman"/>
            </a:endParaRPr>
          </a:p>
          <a:p>
            <a:pPr marL="457200" lvl="0" indent="-387350" algn="just" rtl="0">
              <a:spcBef>
                <a:spcPts val="0"/>
              </a:spcBef>
              <a:spcAft>
                <a:spcPts val="0"/>
              </a:spcAft>
              <a:buClr>
                <a:schemeClr val="dk1"/>
              </a:buClr>
              <a:buSzPts val="2500"/>
              <a:buFont typeface="Times New Roman"/>
              <a:buAutoNum type="arabicPeriod"/>
            </a:pPr>
            <a:r>
              <a:rPr lang="en" sz="2500" dirty="0">
                <a:solidFill>
                  <a:schemeClr val="dk1"/>
                </a:solidFill>
                <a:latin typeface="Times New Roman"/>
                <a:ea typeface="Times New Roman"/>
                <a:cs typeface="Times New Roman"/>
                <a:sym typeface="Times New Roman"/>
              </a:rPr>
              <a:t>It helps to control the modification of our data members.</a:t>
            </a:r>
            <a:endParaRPr sz="2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u="sng"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311700" y="473125"/>
            <a:ext cx="8520600" cy="4525200"/>
          </a:xfrm>
          <a:prstGeom prst="rect">
            <a:avLst/>
          </a:prstGeom>
        </p:spPr>
        <p:txBody>
          <a:bodyPr spcFirstLastPara="1" wrap="square" lIns="91425" tIns="91425" rIns="91425" bIns="91425" anchor="t" anchorCtr="0">
            <a:normAutofit/>
          </a:bodyPr>
          <a:lstStyle/>
          <a:p>
            <a:pPr marL="457200" lvl="0" indent="-406400" algn="just" rtl="0">
              <a:spcBef>
                <a:spcPts val="0"/>
              </a:spcBef>
              <a:spcAft>
                <a:spcPts val="0"/>
              </a:spcAft>
              <a:buClr>
                <a:schemeClr val="dk1"/>
              </a:buClr>
              <a:buSzPts val="2800"/>
              <a:buChar char="●"/>
            </a:pPr>
            <a:r>
              <a:rPr lang="en" sz="2400" b="1" u="sng" dirty="0">
                <a:solidFill>
                  <a:schemeClr val="dk1"/>
                </a:solidFill>
                <a:highlight>
                  <a:schemeClr val="lt1"/>
                </a:highlight>
                <a:latin typeface="Times New Roman" panose="02020603050405020304" pitchFamily="18" charset="0"/>
                <a:cs typeface="Times New Roman" panose="02020603050405020304" pitchFamily="18" charset="0"/>
              </a:rPr>
              <a:t>Roles of Access Specifiers in Encapsulation:</a:t>
            </a:r>
            <a:endParaRPr sz="2400" b="1" u="sng" dirty="0">
              <a:solidFill>
                <a:schemeClr val="dk1"/>
              </a:solidFill>
              <a:highlight>
                <a:schemeClr val="lt1"/>
              </a:highlight>
              <a:latin typeface="Times New Roman" panose="02020603050405020304" pitchFamily="18" charset="0"/>
              <a:cs typeface="Times New Roman" panose="02020603050405020304" pitchFamily="18" charset="0"/>
            </a:endParaRPr>
          </a:p>
          <a:p>
            <a:pPr marL="457200" lvl="0" indent="-406400" algn="just" rtl="0">
              <a:spcBef>
                <a:spcPts val="0"/>
              </a:spcBef>
              <a:spcAft>
                <a:spcPts val="0"/>
              </a:spcAft>
              <a:buClr>
                <a:schemeClr val="dk1"/>
              </a:buClr>
              <a:buSzPts val="2800"/>
              <a:buFont typeface="Times New Roman"/>
              <a:buChar char="●"/>
            </a:pPr>
            <a:r>
              <a:rPr lang="en" sz="2400" b="1" u="sng" dirty="0">
                <a:solidFill>
                  <a:schemeClr val="dk1"/>
                </a:solidFill>
                <a:highlight>
                  <a:schemeClr val="lt1"/>
                </a:highlight>
                <a:latin typeface="Times New Roman" panose="02020603050405020304" pitchFamily="18" charset="0"/>
                <a:ea typeface="Times New Roman"/>
                <a:cs typeface="Times New Roman" panose="02020603050405020304" pitchFamily="18" charset="0"/>
                <a:sym typeface="Times New Roman"/>
              </a:rPr>
              <a:t>Private:</a:t>
            </a:r>
            <a:r>
              <a:rPr lang="en" sz="2400" b="1" dirty="0">
                <a:solidFill>
                  <a:schemeClr val="dk1"/>
                </a:solidFill>
                <a:highlight>
                  <a:schemeClr val="lt1"/>
                </a:highlight>
                <a:latin typeface="Times New Roman" panose="02020603050405020304" pitchFamily="18" charset="0"/>
                <a:ea typeface="Times New Roman"/>
                <a:cs typeface="Times New Roman" panose="02020603050405020304" pitchFamily="18" charset="0"/>
                <a:sym typeface="Times New Roman"/>
              </a:rPr>
              <a:t> </a:t>
            </a:r>
            <a:r>
              <a:rPr lang="en" sz="2400" dirty="0">
                <a:solidFill>
                  <a:schemeClr val="dk1"/>
                </a:solidFill>
                <a:highlight>
                  <a:schemeClr val="lt1"/>
                </a:highlight>
                <a:latin typeface="Times New Roman" panose="02020603050405020304" pitchFamily="18" charset="0"/>
                <a:ea typeface="Times New Roman"/>
                <a:cs typeface="Times New Roman" panose="02020603050405020304" pitchFamily="18" charset="0"/>
                <a:sym typeface="Times New Roman"/>
              </a:rPr>
              <a:t>Private access specifier means that the member function or data member can only be accessed by other member functions of the same class.</a:t>
            </a:r>
            <a:endParaRPr sz="2400" dirty="0">
              <a:solidFill>
                <a:schemeClr val="dk1"/>
              </a:solidFill>
              <a:highlight>
                <a:schemeClr val="lt1"/>
              </a:highlight>
              <a:latin typeface="Times New Roman" panose="02020603050405020304" pitchFamily="18" charset="0"/>
              <a:ea typeface="Times New Roman"/>
              <a:cs typeface="Times New Roman" panose="02020603050405020304" pitchFamily="18" charset="0"/>
              <a:sym typeface="Times New Roman"/>
            </a:endParaRPr>
          </a:p>
          <a:p>
            <a:pPr marL="457200" lvl="0" indent="-406400" algn="just" rtl="0">
              <a:spcBef>
                <a:spcPts val="0"/>
              </a:spcBef>
              <a:spcAft>
                <a:spcPts val="0"/>
              </a:spcAft>
              <a:buClr>
                <a:schemeClr val="dk1"/>
              </a:buClr>
              <a:buSzPts val="2800"/>
              <a:buFont typeface="Times New Roman"/>
              <a:buChar char="●"/>
            </a:pPr>
            <a:r>
              <a:rPr lang="en" sz="2400" b="1" u="sng" dirty="0">
                <a:solidFill>
                  <a:schemeClr val="dk1"/>
                </a:solidFill>
                <a:highlight>
                  <a:schemeClr val="lt1"/>
                </a:highlight>
                <a:latin typeface="Times New Roman" panose="02020603050405020304" pitchFamily="18" charset="0"/>
                <a:ea typeface="Times New Roman"/>
                <a:cs typeface="Times New Roman" panose="02020603050405020304" pitchFamily="18" charset="0"/>
                <a:sym typeface="Times New Roman"/>
              </a:rPr>
              <a:t>Protected:</a:t>
            </a:r>
            <a:r>
              <a:rPr lang="en" sz="2400" dirty="0">
                <a:solidFill>
                  <a:schemeClr val="dk1"/>
                </a:solidFill>
                <a:highlight>
                  <a:schemeClr val="lt1"/>
                </a:highlight>
                <a:latin typeface="Times New Roman" panose="02020603050405020304" pitchFamily="18" charset="0"/>
                <a:ea typeface="Times New Roman"/>
                <a:cs typeface="Times New Roman" panose="02020603050405020304" pitchFamily="18" charset="0"/>
                <a:sym typeface="Times New Roman"/>
              </a:rPr>
              <a:t> A protected access specifier means that the member function or data member can be accessed by other member functions of the same class or by derived classes.</a:t>
            </a:r>
            <a:endParaRPr sz="2400" dirty="0">
              <a:solidFill>
                <a:schemeClr val="dk1"/>
              </a:solidFill>
              <a:highlight>
                <a:schemeClr val="lt1"/>
              </a:highlight>
              <a:latin typeface="Times New Roman" panose="02020603050405020304" pitchFamily="18" charset="0"/>
              <a:ea typeface="Times New Roman"/>
              <a:cs typeface="Times New Roman" panose="02020603050405020304" pitchFamily="18" charset="0"/>
              <a:sym typeface="Times New Roman"/>
            </a:endParaRPr>
          </a:p>
          <a:p>
            <a:pPr marL="457200" lvl="0" indent="-406400" algn="just" rtl="0">
              <a:spcBef>
                <a:spcPts val="0"/>
              </a:spcBef>
              <a:spcAft>
                <a:spcPts val="0"/>
              </a:spcAft>
              <a:buClr>
                <a:schemeClr val="dk1"/>
              </a:buClr>
              <a:buSzPts val="2800"/>
              <a:buFont typeface="Times New Roman"/>
              <a:buChar char="●"/>
            </a:pPr>
            <a:r>
              <a:rPr lang="en" sz="2400" b="1" u="sng" dirty="0">
                <a:solidFill>
                  <a:schemeClr val="dk1"/>
                </a:solidFill>
                <a:highlight>
                  <a:schemeClr val="lt1"/>
                </a:highlight>
                <a:latin typeface="Times New Roman" panose="02020603050405020304" pitchFamily="18" charset="0"/>
                <a:ea typeface="Times New Roman"/>
                <a:cs typeface="Times New Roman" panose="02020603050405020304" pitchFamily="18" charset="0"/>
                <a:sym typeface="Times New Roman"/>
              </a:rPr>
              <a:t>Public:</a:t>
            </a:r>
            <a:r>
              <a:rPr lang="en" sz="2400" b="1" dirty="0">
                <a:solidFill>
                  <a:schemeClr val="dk1"/>
                </a:solidFill>
                <a:highlight>
                  <a:schemeClr val="lt1"/>
                </a:highlight>
                <a:latin typeface="Times New Roman" panose="02020603050405020304" pitchFamily="18" charset="0"/>
                <a:ea typeface="Times New Roman"/>
                <a:cs typeface="Times New Roman" panose="02020603050405020304" pitchFamily="18" charset="0"/>
                <a:sym typeface="Times New Roman"/>
              </a:rPr>
              <a:t> </a:t>
            </a:r>
            <a:r>
              <a:rPr lang="en" sz="2400" dirty="0">
                <a:solidFill>
                  <a:schemeClr val="dk1"/>
                </a:solidFill>
                <a:highlight>
                  <a:schemeClr val="lt1"/>
                </a:highlight>
                <a:latin typeface="Times New Roman" panose="02020603050405020304" pitchFamily="18" charset="0"/>
                <a:ea typeface="Times New Roman"/>
                <a:cs typeface="Times New Roman" panose="02020603050405020304" pitchFamily="18" charset="0"/>
                <a:sym typeface="Times New Roman"/>
              </a:rPr>
              <a:t>Public access specifier means that the member function or data member can be accessed by any code.</a:t>
            </a:r>
            <a:endParaRPr sz="2400" dirty="0">
              <a:solidFill>
                <a:schemeClr val="dk1"/>
              </a:solidFill>
              <a:highlight>
                <a:schemeClr val="lt1"/>
              </a:highlight>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p:nvPr/>
        </p:nvSpPr>
        <p:spPr>
          <a:xfrm>
            <a:off x="89350" y="195475"/>
            <a:ext cx="3920400" cy="482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Example1 :</a:t>
            </a: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#include &lt;iostream&gt;</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using namespace std;</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 </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class A{</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private:</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    // Data hidden from outside world</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    int x;</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 </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public:</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    // Function to set value of</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    // variable x</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    void set(int a) </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   {</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       x = a; </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   }</a:t>
            </a:r>
            <a:endParaRPr sz="1900" dirty="0">
              <a:solidFill>
                <a:schemeClr val="dk1"/>
              </a:solidFill>
              <a:latin typeface="Times New Roman"/>
              <a:ea typeface="Times New Roman"/>
              <a:cs typeface="Times New Roman"/>
              <a:sym typeface="Times New Roman"/>
            </a:endParaRPr>
          </a:p>
        </p:txBody>
      </p:sp>
      <p:sp>
        <p:nvSpPr>
          <p:cNvPr id="90" name="Google Shape;90;p19"/>
          <p:cNvSpPr txBox="1"/>
          <p:nvPr/>
        </p:nvSpPr>
        <p:spPr>
          <a:xfrm>
            <a:off x="4545950" y="195475"/>
            <a:ext cx="4221900" cy="472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  int get() </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   {</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       return x;</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   }</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int main()</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    A obj;</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    obj.set(5);</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    cout &lt;&lt; obj.get();</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    return 0;</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38</TotalTime>
  <Words>1024</Words>
  <Application>Microsoft Office PowerPoint</Application>
  <PresentationFormat>On-screen Show (16:9)</PresentationFormat>
  <Paragraphs>101</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Times New Roman</vt:lpstr>
      <vt:lpstr>Wingdings 3</vt:lpstr>
      <vt:lpstr>Trebuchet MS</vt:lpstr>
      <vt:lpstr>Arial</vt:lpstr>
      <vt:lpstr>Facet</vt:lpstr>
      <vt:lpstr>Encapsulation</vt:lpstr>
      <vt:lpstr>Introduction to OOPS</vt:lpstr>
      <vt:lpstr>Definition of Encapsulation:</vt:lpstr>
      <vt:lpstr> In Encapsulation refers to the binding of data with the methods that operate on the data. It may also refer to the limiting of direct access to some of that data, such as an object’s components.     In essence, encapsulation is about keeping the internal workings of an object hidden from the outside world, and only exposing what is necessary. This helps in maintaining the integrity of the data and makes the code more manageable.</vt:lpstr>
      <vt:lpstr>PowerPoint Presentation</vt:lpstr>
      <vt:lpstr>Two Important property of Encapsulation: </vt:lpstr>
      <vt:lpstr>PowerPoint Presentation</vt:lpstr>
      <vt:lpstr>Roles of Access Specifiers in Encapsulation: Private: Private access specifier means that the member function or data member can only be accessed by other member functions of the same class. Protected: A protected access specifier means that the member function or data member can be accessed by other member functions of the same class or by derived classes. Public: Public access specifier means that the member function or data member can be accessed by any code.</vt:lpstr>
      <vt:lpstr>PowerPoint Presentation</vt:lpstr>
      <vt:lpstr>PowerPoint Presentation</vt:lpstr>
      <vt:lpstr>Difference between abstraction and encapsulation :   Data Abstraction is a process in which the programmer chooses what data is to be displayed to the public; however, the practical implementation of the Abstraction is nothing more than Encapsulation, which is accomplished through the use of access modifiers. You could say that Encapsulation is the implementation of Abstraction.</vt:lpstr>
      <vt:lpstr>PowerPoint Presentation</vt:lpstr>
      <vt:lpstr>Advantages of Encapsulation  : Data protection Controlled Access  Flexibility and maintenance  Enhanced security 5. Code isolation Disadvantages of Encapsulations :  Outside of the class, private info cannot be accessed.   </vt:lpstr>
      <vt:lpstr> Conclusion:  Encapsulation is a fundamental concept in object-oriented programming. It essentially means binding variables and methods together into a single unit and preventing them from being accessed by other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Object Oriented Programming      Encapsulation</dc:title>
  <dc:creator>sourav</dc:creator>
  <cp:lastModifiedBy>Sourav Tile</cp:lastModifiedBy>
  <cp:revision>3</cp:revision>
  <dcterms:modified xsi:type="dcterms:W3CDTF">2023-09-23T07:49:23Z</dcterms:modified>
</cp:coreProperties>
</file>