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0" r:id="rId9"/>
    <p:sldId id="261" r:id="rId10"/>
    <p:sldId id="2146847059" r:id="rId11"/>
    <p:sldId id="266" r:id="rId12"/>
    <p:sldId id="2146847060" r:id="rId13"/>
    <p:sldId id="267" r:id="rId14"/>
    <p:sldId id="2146847062" r:id="rId15"/>
    <p:sldId id="268" r:id="rId16"/>
    <p:sldId id="2146847061" r:id="rId17"/>
    <p:sldId id="269" r:id="rId18"/>
    <p:sldId id="2146847056" r:id="rId19"/>
    <p:sldId id="214684705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91" d="100"/>
          <a:sy n="91" d="100"/>
        </p:scale>
        <p:origin x="36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0fe4388ef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b0fe4388e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615212c49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615212c49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0fe4388ef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b0fe4388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298044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615212c49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615212c49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15212c49_1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15212c49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Student performance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812023" y="4586365"/>
            <a:ext cx="92856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Sourav </a:t>
            </a:r>
          </a:p>
          <a:p>
            <a:r>
              <a:rPr lang="en-US" sz="2000" b="1" dirty="0">
                <a:solidFill>
                  <a:schemeClr val="accent1">
                    <a:lumMod val="75000"/>
                  </a:schemeClr>
                </a:solidFill>
                <a:latin typeface="Arial"/>
                <a:cs typeface="Arial"/>
              </a:rPr>
              <a:t> Chandigarh Group of College Jhanjeri , Chandigarh.</a:t>
            </a:r>
          </a:p>
          <a:p>
            <a:r>
              <a:rPr lang="en-US" sz="2000" b="1" dirty="0">
                <a:solidFill>
                  <a:schemeClr val="accent1">
                    <a:lumMod val="75000"/>
                  </a:schemeClr>
                </a:solidFill>
                <a:latin typeface="Arial"/>
                <a:cs typeface="Arial"/>
              </a:rPr>
              <a:t> Computer Science in Artificial Intelligence &amp; Machine Learning</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05023" y="1434517"/>
            <a:ext cx="11029615" cy="5352177"/>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results of the program are derived from the performance of various machine learning models used to predict student performance based on the provided dataset. Here are the detailed results for each model:</a:t>
            </a:r>
          </a:p>
          <a:p>
            <a:pPr>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Decision Tree Classifier:</a:t>
            </a:r>
            <a:endParaRPr lang="en-US" dirty="0">
              <a:latin typeface="Times New Roman" panose="02020603050405020304" pitchFamily="18" charset="0"/>
              <a:cs typeface="Times New Roman" panose="02020603050405020304" pitchFamily="18" charset="0"/>
            </a:endParaRP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85.0%</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84.9%</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85.3%</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85.1%</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Mean Absolute Percentage Error (MAPE):</a:t>
            </a:r>
            <a:r>
              <a:rPr lang="en-US" dirty="0">
                <a:latin typeface="Times New Roman" panose="02020603050405020304" pitchFamily="18" charset="0"/>
                <a:cs typeface="Times New Roman" panose="02020603050405020304" pitchFamily="18" charset="0"/>
              </a:rPr>
              <a:t> 15.3%</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The Decision Tree model achieved a moderate accuracy of 85.0%, indicating that it can reasonably predict student performance but may have room for improvement.</a:t>
            </a:r>
          </a:p>
          <a:p>
            <a:pPr>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Random Forest Classifier:</a:t>
            </a:r>
            <a:endParaRPr lang="en-US" dirty="0">
              <a:latin typeface="Times New Roman" panose="02020603050405020304" pitchFamily="18" charset="0"/>
              <a:cs typeface="Times New Roman" panose="02020603050405020304" pitchFamily="18" charset="0"/>
            </a:endParaRP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88.5%</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88.7%</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88.2%</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88.4%</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MAPE:</a:t>
            </a:r>
            <a:r>
              <a:rPr lang="en-US" dirty="0">
                <a:latin typeface="Times New Roman" panose="02020603050405020304" pitchFamily="18" charset="0"/>
                <a:cs typeface="Times New Roman" panose="02020603050405020304" pitchFamily="18" charset="0"/>
              </a:rPr>
              <a:t> 12.5%</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The Random Forest model performed the best with an accuracy of 88.5%, making it the most reliable model for predicting student performance in this study</a:t>
            </a:r>
            <a:r>
              <a:rPr lang="en-US" dirty="0"/>
              <a:t>.</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E4A8-FB92-342F-5198-92AAD6A6BAC9}"/>
              </a:ext>
            </a:extLst>
          </p:cNvPr>
          <p:cNvSpPr>
            <a:spLocks noGrp="1"/>
          </p:cNvSpPr>
          <p:nvPr>
            <p:ph type="title"/>
          </p:nvPr>
        </p:nvSpPr>
        <p:spPr>
          <a:xfrm>
            <a:off x="581192" y="702156"/>
            <a:ext cx="11029616" cy="350661"/>
          </a:xfrm>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C4D72072-F07A-6896-2811-FD667113B360}"/>
              </a:ext>
            </a:extLst>
          </p:cNvPr>
          <p:cNvPicPr>
            <a:picLocks noGrp="1" noChangeAspect="1"/>
          </p:cNvPicPr>
          <p:nvPr>
            <p:ph idx="1"/>
          </p:nvPr>
        </p:nvPicPr>
        <p:blipFill>
          <a:blip r:embed="rId3"/>
          <a:stretch>
            <a:fillRect/>
          </a:stretch>
        </p:blipFill>
        <p:spPr>
          <a:xfrm>
            <a:off x="430634" y="1052817"/>
            <a:ext cx="5138384" cy="3121434"/>
          </a:xfrm>
        </p:spPr>
      </p:pic>
      <p:pic>
        <p:nvPicPr>
          <p:cNvPr id="7" name="Picture 6">
            <a:extLst>
              <a:ext uri="{FF2B5EF4-FFF2-40B4-BE49-F238E27FC236}">
                <a16:creationId xmlns:a16="http://schemas.microsoft.com/office/drawing/2014/main" id="{F70A8C0A-1DE2-F0E4-F106-FBA791283C87}"/>
              </a:ext>
            </a:extLst>
          </p:cNvPr>
          <p:cNvPicPr>
            <a:picLocks noChangeAspect="1"/>
          </p:cNvPicPr>
          <p:nvPr/>
        </p:nvPicPr>
        <p:blipFill>
          <a:blip r:embed="rId4"/>
          <a:stretch>
            <a:fillRect/>
          </a:stretch>
        </p:blipFill>
        <p:spPr>
          <a:xfrm>
            <a:off x="5870134" y="967304"/>
            <a:ext cx="5891232" cy="3598877"/>
          </a:xfrm>
          <a:prstGeom prst="rect">
            <a:avLst/>
          </a:prstGeom>
        </p:spPr>
      </p:pic>
      <p:pic>
        <p:nvPicPr>
          <p:cNvPr id="9" name="Picture 8">
            <a:extLst>
              <a:ext uri="{FF2B5EF4-FFF2-40B4-BE49-F238E27FC236}">
                <a16:creationId xmlns:a16="http://schemas.microsoft.com/office/drawing/2014/main" id="{09220C81-D08F-66EE-25A2-7B24EC7CFE4B}"/>
              </a:ext>
            </a:extLst>
          </p:cNvPr>
          <p:cNvPicPr>
            <a:picLocks noChangeAspect="1"/>
          </p:cNvPicPr>
          <p:nvPr/>
        </p:nvPicPr>
        <p:blipFill>
          <a:blip r:embed="rId5"/>
          <a:stretch>
            <a:fillRect/>
          </a:stretch>
        </p:blipFill>
        <p:spPr>
          <a:xfrm>
            <a:off x="162962" y="3951214"/>
            <a:ext cx="5472393" cy="2906785"/>
          </a:xfrm>
          <a:prstGeom prst="rect">
            <a:avLst/>
          </a:prstGeom>
        </p:spPr>
      </p:pic>
      <p:pic>
        <p:nvPicPr>
          <p:cNvPr id="11" name="Picture 10">
            <a:extLst>
              <a:ext uri="{FF2B5EF4-FFF2-40B4-BE49-F238E27FC236}">
                <a16:creationId xmlns:a16="http://schemas.microsoft.com/office/drawing/2014/main" id="{94903FFF-3E6F-272F-92E6-12ACC3765AA3}"/>
              </a:ext>
            </a:extLst>
          </p:cNvPr>
          <p:cNvPicPr>
            <a:picLocks noChangeAspect="1"/>
          </p:cNvPicPr>
          <p:nvPr/>
        </p:nvPicPr>
        <p:blipFill>
          <a:blip r:embed="rId6"/>
          <a:stretch>
            <a:fillRect/>
          </a:stretch>
        </p:blipFill>
        <p:spPr>
          <a:xfrm>
            <a:off x="5569018" y="4465429"/>
            <a:ext cx="5891232" cy="2101391"/>
          </a:xfrm>
          <a:prstGeom prst="rect">
            <a:avLst/>
          </a:prstGeom>
        </p:spPr>
      </p:pic>
    </p:spTree>
    <p:extLst>
      <p:ext uri="{BB962C8B-B14F-4D97-AF65-F5344CB8AC3E}">
        <p14:creationId xmlns:p14="http://schemas.microsoft.com/office/powerpoint/2010/main" val="293711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581192" y="702156"/>
            <a:ext cx="11029616" cy="530296"/>
          </a:xfrm>
          <a:prstGeom prst="rect">
            <a:avLst/>
          </a:prstGeom>
          <a:noFill/>
          <a:ln>
            <a:noFill/>
          </a:ln>
        </p:spPr>
        <p:txBody>
          <a:bodyPr spcFirstLastPara="1" vert="horz" wrap="square" lIns="91433" tIns="45700" rIns="91433" bIns="45700" rtlCol="0" anchor="b" anchorCtr="0">
            <a:normAutofit fontScale="90000"/>
          </a:bodyPr>
          <a:lstStyle/>
          <a:p>
            <a:pPr>
              <a:spcBef>
                <a:spcPts val="0"/>
              </a:spcBef>
              <a:buClr>
                <a:schemeClr val="accent1"/>
              </a:buClr>
              <a:buSzPct val="100000"/>
            </a:pPr>
            <a:r>
              <a:rPr lang="en" sz="4400" b="1">
                <a:solidFill>
                  <a:schemeClr val="accent1"/>
                </a:solidFill>
                <a:latin typeface="Arial"/>
                <a:ea typeface="Arial"/>
                <a:cs typeface="Arial"/>
                <a:sym typeface="Arial"/>
              </a:rPr>
              <a:t>CONCLUSION</a:t>
            </a:r>
            <a:endParaRPr/>
          </a:p>
        </p:txBody>
      </p:sp>
      <p:sp>
        <p:nvSpPr>
          <p:cNvPr id="216" name="Google Shape;216;p37"/>
          <p:cNvSpPr txBox="1">
            <a:spLocks noGrp="1"/>
          </p:cNvSpPr>
          <p:nvPr>
            <p:ph type="body" idx="1"/>
          </p:nvPr>
        </p:nvSpPr>
        <p:spPr>
          <a:xfrm>
            <a:off x="433418" y="1147844"/>
            <a:ext cx="11259817" cy="5008000"/>
          </a:xfrm>
          <a:prstGeom prst="rect">
            <a:avLst/>
          </a:prstGeom>
          <a:noFill/>
          <a:ln>
            <a:noFill/>
          </a:ln>
        </p:spPr>
        <p:txBody>
          <a:bodyPr spcFirstLastPara="1" vert="horz" wrap="square" lIns="91433" tIns="45700" rIns="91433" bIns="45700" rtlCol="0" anchor="ctr" anchorCtr="0">
            <a:noAutofit/>
          </a:bodyPr>
          <a:lstStyle/>
          <a:p>
            <a:pPr marL="304792" indent="-304792" algn="just">
              <a:lnSpc>
                <a:spcPct val="115000"/>
              </a:lnSpc>
              <a:spcBef>
                <a:spcPts val="1200"/>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Finally, the project ‘Student Performance Prediction using Machine Learning' demonstrated the efficacy of various machine learning algorithms for Student Performance Prediction . The Gradient Boosting Regressor model outperformed all others.</a:t>
            </a:r>
          </a:p>
          <a:p>
            <a:pPr marL="304792" indent="-304792" algn="just">
              <a:lnSpc>
                <a:spcPct val="115000"/>
              </a:lnSpc>
              <a:spcBef>
                <a:spcPts val="1200"/>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The findings of this project demonstrate the potential of machine learning in the real estate industry. The Gradient Boosting Regressor model accurately predicted house prices with a MAPE of 19.16%.</a:t>
            </a:r>
          </a:p>
          <a:p>
            <a:pPr marL="304792" indent="-304792" algn="just">
              <a:lnSpc>
                <a:spcPct val="115000"/>
              </a:lnSpc>
              <a:spcBef>
                <a:spcPts val="1200"/>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Several challenges arose during project implementation, including dealing with missing values and outliers in the data, as well as selecting the most relevant features for prediction. However, these issues were addressed using data preprocessing techniques and feature engineering.</a:t>
            </a:r>
          </a:p>
          <a:p>
            <a:pPr marL="304792" indent="-304792" algn="just">
              <a:lnSpc>
                <a:spcPct val="115000"/>
              </a:lnSpc>
              <a:spcBef>
                <a:spcPts val="1333"/>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This project's potential improvements include investigating more advanced machine learning models, incorporating additional features into the dataset, and fine-tuning the models to improve their performance.</a:t>
            </a:r>
          </a:p>
          <a:p>
            <a:pPr marL="304792" indent="-304792" algn="just">
              <a:lnSpc>
                <a:spcPct val="115000"/>
              </a:lnSpc>
              <a:spcBef>
                <a:spcPts val="1333"/>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The value of accurate house price predictions cannot be overstated. It ensures that buyers get a fair deal, while it assists sellers in properly pricing their property. It gives real estate agencies and online property listing platforms a reliable estimate to present to their users.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581200" y="1302033"/>
            <a:ext cx="11029600" cy="5059200"/>
          </a:xfrm>
          <a:prstGeom prst="rect">
            <a:avLst/>
          </a:prstGeom>
          <a:noFill/>
          <a:ln>
            <a:noFill/>
          </a:ln>
        </p:spPr>
        <p:txBody>
          <a:bodyPr spcFirstLastPara="1" vert="horz" wrap="square" lIns="91433" tIns="45700" rIns="91433" bIns="45700" rtlCol="0" anchor="ctr" anchorCtr="0">
            <a:noAutofit/>
          </a:bodyPr>
          <a:lstStyle/>
          <a:p>
            <a:pPr marL="0" indent="0" algn="just">
              <a:spcBef>
                <a:spcPts val="0"/>
              </a:spcBef>
              <a:spcAft>
                <a:spcPts val="0"/>
              </a:spcAft>
              <a:buSzPct val="93333"/>
              <a:buNone/>
            </a:pPr>
            <a:endParaRPr sz="1600" b="1" dirty="0">
              <a:latin typeface="Times New Roman" panose="02020603050405020304" pitchFamily="18" charset="0"/>
              <a:cs typeface="Times New Roman" panose="02020603050405020304" pitchFamily="18" charset="0"/>
            </a:endParaRPr>
          </a:p>
          <a:p>
            <a:pPr marL="304792" indent="-311595" algn="just">
              <a:lnSpc>
                <a:spcPct val="115000"/>
              </a:lnSpc>
              <a:spcBef>
                <a:spcPts val="1333"/>
              </a:spcBef>
              <a:spcAft>
                <a:spcPts val="0"/>
              </a:spcAft>
              <a:buSzPct val="104063"/>
              <a:buChar char="◼"/>
            </a:pPr>
            <a:r>
              <a:rPr lang="en-US" sz="1600" dirty="0">
                <a:solidFill>
                  <a:srgbClr val="111111"/>
                </a:solidFill>
                <a:latin typeface="Times New Roman" panose="02020603050405020304" pitchFamily="18" charset="0"/>
                <a:ea typeface="Roboto"/>
                <a:cs typeface="Times New Roman" panose="02020603050405020304" pitchFamily="18" charset="0"/>
                <a:sym typeface="Roboto"/>
              </a:rPr>
              <a:t>The ‘Student </a:t>
            </a:r>
            <a:r>
              <a:rPr lang="en-US" sz="1600" dirty="0" err="1">
                <a:solidFill>
                  <a:srgbClr val="111111"/>
                </a:solidFill>
                <a:latin typeface="Times New Roman" panose="02020603050405020304" pitchFamily="18" charset="0"/>
                <a:ea typeface="Roboto"/>
                <a:cs typeface="Times New Roman" panose="02020603050405020304" pitchFamily="18" charset="0"/>
                <a:sym typeface="Roboto"/>
              </a:rPr>
              <a:t>Performace</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 Prediction using Machine Learning' project has a bright future ahead. Here are some potential improvements and expansions for the system.</a:t>
            </a:r>
          </a:p>
          <a:p>
            <a:pPr marL="304792" indent="-311595" algn="just">
              <a:lnSpc>
                <a:spcPct val="115000"/>
              </a:lnSpc>
              <a:spcBef>
                <a:spcPts val="1333"/>
              </a:spcBef>
              <a:spcAft>
                <a:spcPts val="0"/>
              </a:spcAft>
              <a:buSzPct val="104063"/>
              <a:buChar char="◼"/>
            </a:pPr>
            <a:r>
              <a:rPr lang="en-US" sz="1600" dirty="0">
                <a:solidFill>
                  <a:srgbClr val="111111"/>
                </a:solidFill>
                <a:latin typeface="Times New Roman" panose="02020603050405020304" pitchFamily="18" charset="0"/>
                <a:ea typeface="Roboto"/>
                <a:cs typeface="Times New Roman" panose="02020603050405020304" pitchFamily="18" charset="0"/>
                <a:sym typeface="Roboto"/>
              </a:rPr>
              <a:t>Incorporating Additional Data Sources The model's performance could be improved by including more data sources. For example, data about the class, such as the distance to schools, could be included. Furthermore, macroeconomic factors such as </a:t>
            </a:r>
            <a:r>
              <a:rPr lang="en-US" sz="1600" dirty="0" err="1">
                <a:solidFill>
                  <a:srgbClr val="111111"/>
                </a:solidFill>
                <a:latin typeface="Times New Roman" panose="02020603050405020304" pitchFamily="18" charset="0"/>
                <a:ea typeface="Roboto"/>
                <a:cs typeface="Times New Roman" panose="02020603050405020304" pitchFamily="18" charset="0"/>
                <a:sym typeface="Roboto"/>
              </a:rPr>
              <a:t>Optimising</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 the Algorithm for Better Performance: Machine learning models can always be improved. Advanced techniques such as hyperparameter tuning, ensemble methods, and deep learning could be used to improve the model's performance.</a:t>
            </a:r>
          </a:p>
          <a:p>
            <a:pPr marL="304792" indent="-311595" algn="just">
              <a:lnSpc>
                <a:spcPct val="115000"/>
              </a:lnSpc>
              <a:spcBef>
                <a:spcPts val="1333"/>
              </a:spcBef>
              <a:spcAft>
                <a:spcPts val="0"/>
              </a:spcAft>
              <a:buSzPct val="104063"/>
              <a:buChar char="◼"/>
            </a:pP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Expanding the System to Cover Multiple Cities or Regions: The model is currently being trained on a specific dataset. Expanding the system to include data from multiple cities or regions may improve the model's robustness and applicability.</a:t>
            </a:r>
          </a:p>
          <a:p>
            <a:pPr marL="304792" indent="-311595" algn="just">
              <a:lnSpc>
                <a:spcPct val="115000"/>
              </a:lnSpc>
              <a:spcBef>
                <a:spcPts val="1333"/>
              </a:spcBef>
              <a:spcAft>
                <a:spcPts val="0"/>
              </a:spcAft>
              <a:buSzPct val="104063"/>
              <a:buChar char="◼"/>
            </a:pP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Emerging technologies, such as edge computing, could be used to bring the model closer to the data source, reducing latency and improving real-time prediction capabilities. Advanced machine learning techniques, such as reinforcement learning or neural networks, could be used to improve prediction accuracy.</a:t>
            </a:r>
          </a:p>
          <a:p>
            <a:pPr marL="304792" indent="-203195" algn="just">
              <a:spcBef>
                <a:spcPts val="1333"/>
              </a:spcBef>
              <a:spcAft>
                <a:spcPts val="1333"/>
              </a:spcAft>
              <a:buSzPct val="92307"/>
              <a:buNone/>
            </a:pPr>
            <a:endParaRPr sz="1600" dirty="0">
              <a:latin typeface="Times New Roman" panose="02020603050405020304" pitchFamily="18" charset="0"/>
              <a:cs typeface="Times New Roman" panose="02020603050405020304" pitchFamily="18" charset="0"/>
            </a:endParaRPr>
          </a:p>
        </p:txBody>
      </p:sp>
      <p:sp>
        <p:nvSpPr>
          <p:cNvPr id="222" name="Google Shape;222;p38"/>
          <p:cNvSpPr txBox="1"/>
          <p:nvPr/>
        </p:nvSpPr>
        <p:spPr>
          <a:xfrm>
            <a:off x="581204" y="690225"/>
            <a:ext cx="11029600" cy="530400"/>
          </a:xfrm>
          <a:prstGeom prst="rect">
            <a:avLst/>
          </a:prstGeom>
          <a:noFill/>
          <a:ln>
            <a:noFill/>
          </a:ln>
        </p:spPr>
        <p:txBody>
          <a:bodyPr spcFirstLastPara="1" wrap="square" lIns="91433" tIns="45700" rIns="91433" bIns="45700" anchor="b" anchorCtr="0">
            <a:noAutofit/>
          </a:bodyPr>
          <a:lstStyle/>
          <a:p>
            <a:pPr>
              <a:buClr>
                <a:schemeClr val="accent1"/>
              </a:buClr>
              <a:buSzPts val="3300"/>
            </a:pPr>
            <a:r>
              <a:rPr lang="en" sz="3933" b="1">
                <a:solidFill>
                  <a:schemeClr val="accent1"/>
                </a:solidFill>
                <a:latin typeface="Arial"/>
                <a:ea typeface="Arial"/>
                <a:cs typeface="Arial"/>
                <a:sym typeface="Arial"/>
              </a:rPr>
              <a:t>FUTURE SCOPE</a:t>
            </a:r>
            <a:endParaRPr sz="3933"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7" name="Rectangle 4">
            <a:extLst>
              <a:ext uri="{FF2B5EF4-FFF2-40B4-BE49-F238E27FC236}">
                <a16:creationId xmlns:a16="http://schemas.microsoft.com/office/drawing/2014/main" id="{4FE85AFB-E39B-438A-99FB-A47D11A85814}"/>
              </a:ext>
            </a:extLst>
          </p:cNvPr>
          <p:cNvSpPr>
            <a:spLocks noGrp="1" noChangeArrowheads="1"/>
          </p:cNvSpPr>
          <p:nvPr>
            <p:ph idx="1"/>
          </p:nvPr>
        </p:nvSpPr>
        <p:spPr bwMode="auto">
          <a:xfrm>
            <a:off x="581192" y="991810"/>
            <a:ext cx="11606254"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Research Papers and Articles: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1. Han, J., </a:t>
            </a:r>
            <a:r>
              <a:rPr kumimoji="0" lang="en-US" altLang="en-US" sz="1600" b="0" i="0" u="none" strike="noStrike" cap="none" normalizeH="0" baseline="0" dirty="0" err="1">
                <a:ln>
                  <a:noFill/>
                </a:ln>
                <a:solidFill>
                  <a:schemeClr val="tx1"/>
                </a:solidFill>
                <a:effectLst/>
                <a:latin typeface="Arial" panose="020B0604020202020204" pitchFamily="34" charset="0"/>
              </a:rPr>
              <a:t>Kamber</a:t>
            </a:r>
            <a:r>
              <a:rPr kumimoji="0" lang="en-US" altLang="en-US" sz="1600" b="0" i="0" u="none" strike="noStrike" cap="none" normalizeH="0" baseline="0" dirty="0">
                <a:ln>
                  <a:noFill/>
                </a:ln>
                <a:solidFill>
                  <a:schemeClr val="tx1"/>
                </a:solidFill>
                <a:effectLst/>
                <a:latin typeface="Arial" panose="020B0604020202020204" pitchFamily="34" charset="0"/>
              </a:rPr>
              <a:t>, M., &amp; Pei, J. (2011). </a:t>
            </a:r>
            <a:r>
              <a:rPr kumimoji="0" lang="en-US" altLang="en-US" sz="1600" b="0" i="1" u="none" strike="noStrike" cap="none" normalizeH="0" baseline="0" dirty="0">
                <a:ln>
                  <a:noFill/>
                </a:ln>
                <a:solidFill>
                  <a:schemeClr val="tx1"/>
                </a:solidFill>
                <a:effectLst/>
                <a:latin typeface="Arial" panose="020B0604020202020204" pitchFamily="34" charset="0"/>
              </a:rPr>
              <a:t>Data Mining: Concepts and Techniques.</a:t>
            </a:r>
            <a:r>
              <a:rPr kumimoji="0" lang="en-US" altLang="en-US" sz="1600" b="0" i="0" u="none" strike="noStrike" cap="none" normalizeH="0" baseline="0" dirty="0">
                <a:ln>
                  <a:noFill/>
                </a:ln>
                <a:solidFill>
                  <a:schemeClr val="tx1"/>
                </a:solidFill>
                <a:effectLst/>
                <a:latin typeface="Arial" panose="020B0604020202020204" pitchFamily="34" charset="0"/>
              </a:rPr>
              <a:t> Morgan Kaufmann.</a:t>
            </a:r>
          </a:p>
          <a:p>
            <a:pPr marL="0" marR="0" lvl="0" indent="0" algn="l" defTabSz="914400" rtl="0" eaLnBrk="0" fontAlgn="base" latinLnBrk="0" hangingPunct="0">
              <a:lnSpc>
                <a:spcPct val="200000"/>
              </a:lnSpc>
              <a:spcBef>
                <a:spcPct val="0"/>
              </a:spcBef>
              <a:spcAft>
                <a:spcPct val="0"/>
              </a:spcAft>
              <a:buClrTx/>
              <a:buSzTx/>
              <a:buNone/>
              <a:tabLst/>
            </a:pPr>
            <a:r>
              <a:rPr lang="en-US" altLang="en-US" sz="1600" dirty="0">
                <a:solidFill>
                  <a:schemeClr val="tx1"/>
                </a:solidFill>
                <a:latin typeface="Arial" panose="020B0604020202020204" pitchFamily="34" charset="0"/>
              </a:rPr>
              <a:t> 2.</a:t>
            </a:r>
            <a:r>
              <a:rPr kumimoji="0" lang="en-US" altLang="en-US" sz="1600" b="0" i="0" u="none" strike="noStrike" cap="none" normalizeH="0" baseline="0" dirty="0">
                <a:ln>
                  <a:noFill/>
                </a:ln>
                <a:solidFill>
                  <a:schemeClr val="tx1"/>
                </a:solidFill>
                <a:effectLst/>
                <a:latin typeface="Arial" panose="020B0604020202020204" pitchFamily="34" charset="0"/>
              </a:rPr>
              <a:t>Romero, C., &amp; Ventura, S. (2010). Educational data mining: A review of the state of the art.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1" u="none" strike="noStrike" cap="none" normalizeH="0" baseline="0" dirty="0">
                <a:ln>
                  <a:noFill/>
                </a:ln>
                <a:solidFill>
                  <a:schemeClr val="tx1"/>
                </a:solidFill>
                <a:effectLst/>
                <a:latin typeface="Arial" panose="020B0604020202020204" pitchFamily="34" charset="0"/>
              </a:rPr>
              <a:t>IEEE Transactions on Systems, Man, and Cybernetics, Part C (Applications and Reviews)</a:t>
            </a:r>
            <a:r>
              <a:rPr kumimoji="0" lang="en-US" altLang="en-US" sz="1600" b="0" i="0" u="none" strike="noStrike" cap="none" normalizeH="0" baseline="0" dirty="0">
                <a:ln>
                  <a:noFill/>
                </a:ln>
                <a:solidFill>
                  <a:schemeClr val="tx1"/>
                </a:solidFill>
                <a:effectLst/>
                <a:latin typeface="Arial" panose="020B0604020202020204" pitchFamily="34" charset="0"/>
              </a:rPr>
              <a:t>, 40(6), 601-618.</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3.Al-Radaideh, Q. A., Al-</a:t>
            </a:r>
            <a:r>
              <a:rPr kumimoji="0" lang="en-US" altLang="en-US" sz="1600" b="0" i="0" u="none" strike="noStrike" cap="none" normalizeH="0" baseline="0" dirty="0" err="1">
                <a:ln>
                  <a:noFill/>
                </a:ln>
                <a:solidFill>
                  <a:schemeClr val="tx1"/>
                </a:solidFill>
                <a:effectLst/>
                <a:latin typeface="Arial" panose="020B0604020202020204" pitchFamily="34" charset="0"/>
              </a:rPr>
              <a:t>Shawakfa</a:t>
            </a:r>
            <a:r>
              <a:rPr kumimoji="0" lang="en-US" altLang="en-US" sz="1600" b="0" i="0" u="none" strike="noStrike" cap="none" normalizeH="0" baseline="0" dirty="0">
                <a:ln>
                  <a:noFill/>
                </a:ln>
                <a:solidFill>
                  <a:schemeClr val="tx1"/>
                </a:solidFill>
                <a:effectLst/>
                <a:latin typeface="Arial" panose="020B0604020202020204" pitchFamily="34" charset="0"/>
              </a:rPr>
              <a:t>, E. M., &amp; Al-Najjar, M. I. (2006). Mining student data using decision trees.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1" u="none" strike="noStrike" cap="none" normalizeH="0" baseline="0" dirty="0">
                <a:ln>
                  <a:noFill/>
                </a:ln>
                <a:solidFill>
                  <a:schemeClr val="tx1"/>
                </a:solidFill>
                <a:effectLst/>
                <a:latin typeface="Arial" panose="020B0604020202020204" pitchFamily="34" charset="0"/>
              </a:rPr>
              <a:t>Proceedings of the 2006 International Arab Conference on Information Technology (ACIT'2006), Yarmouk University, Jordan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Machine Learning Textbooks: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1.Géron, A. (2019). </a:t>
            </a:r>
            <a:r>
              <a:rPr kumimoji="0" lang="en-US" altLang="en-US" sz="1600" b="0" i="1" u="none" strike="noStrike" cap="none" normalizeH="0" baseline="0" dirty="0">
                <a:ln>
                  <a:noFill/>
                </a:ln>
                <a:solidFill>
                  <a:schemeClr val="tx1"/>
                </a:solidFill>
                <a:effectLst/>
                <a:latin typeface="Arial" panose="020B0604020202020204" pitchFamily="34" charset="0"/>
              </a:rPr>
              <a:t>Hands-On Machine Learning with Scikit-Learn, </a:t>
            </a:r>
            <a:r>
              <a:rPr kumimoji="0" lang="en-US" altLang="en-US" sz="1600" b="0" i="1" u="none" strike="noStrike" cap="none" normalizeH="0" baseline="0" dirty="0" err="1">
                <a:ln>
                  <a:noFill/>
                </a:ln>
                <a:solidFill>
                  <a:schemeClr val="tx1"/>
                </a:solidFill>
                <a:effectLst/>
                <a:latin typeface="Arial" panose="020B0604020202020204" pitchFamily="34" charset="0"/>
              </a:rPr>
              <a:t>Keras</a:t>
            </a:r>
            <a:r>
              <a:rPr kumimoji="0" lang="en-US" altLang="en-US" sz="1600" b="0" i="1" u="none" strike="noStrike" cap="none" normalizeH="0" baseline="0" dirty="0">
                <a:ln>
                  <a:noFill/>
                </a:ln>
                <a:solidFill>
                  <a:schemeClr val="tx1"/>
                </a:solidFill>
                <a:effectLst/>
                <a:latin typeface="Arial" panose="020B0604020202020204" pitchFamily="34" charset="0"/>
              </a:rPr>
              <a:t>, and TensorFlow: Concepts, Tools, and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1" u="none" strike="noStrike" cap="none" normalizeH="0" baseline="0" dirty="0">
                <a:ln>
                  <a:noFill/>
                </a:ln>
                <a:solidFill>
                  <a:schemeClr val="tx1"/>
                </a:solidFill>
                <a:effectLst/>
                <a:latin typeface="Arial" panose="020B0604020202020204" pitchFamily="34" charset="0"/>
              </a:rPr>
              <a:t>Techniques to Build Intelligent Systems.</a:t>
            </a:r>
            <a:r>
              <a:rPr kumimoji="0" lang="en-US" altLang="en-US" sz="1600" b="0" i="0" u="none" strike="noStrike" cap="none" normalizeH="0" baseline="0" dirty="0">
                <a:ln>
                  <a:noFill/>
                </a:ln>
                <a:solidFill>
                  <a:schemeClr val="tx1"/>
                </a:solidFill>
                <a:effectLst/>
                <a:latin typeface="Arial" panose="020B0604020202020204" pitchFamily="34" charset="0"/>
              </a:rPr>
              <a:t> O'Reilly Media.</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2.Bishop, C. M. (2006). </a:t>
            </a:r>
            <a:r>
              <a:rPr kumimoji="0" lang="en-US" altLang="en-US" sz="1600" b="0" i="1" u="none" strike="noStrike" cap="none" normalizeH="0" baseline="0" dirty="0">
                <a:ln>
                  <a:noFill/>
                </a:ln>
                <a:solidFill>
                  <a:schemeClr val="tx1"/>
                </a:solidFill>
                <a:effectLst/>
                <a:latin typeface="Arial" panose="020B0604020202020204" pitchFamily="34" charset="0"/>
              </a:rPr>
              <a:t>Pattern Recognition and Machine Learning.</a:t>
            </a:r>
            <a:r>
              <a:rPr kumimoji="0" lang="en-US" altLang="en-US" sz="1600" b="0" i="0" u="none" strike="noStrike" cap="none" normalizeH="0" baseline="0" dirty="0">
                <a:ln>
                  <a:noFill/>
                </a:ln>
                <a:solidFill>
                  <a:schemeClr val="tx1"/>
                </a:solidFill>
                <a:effectLst/>
                <a:latin typeface="Arial" panose="020B0604020202020204" pitchFamily="34" charset="0"/>
              </a:rPr>
              <a:t> Springer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135" y="651822"/>
            <a:ext cx="11029616" cy="530296"/>
          </a:xfrm>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7" name="Picture 6">
            <a:extLst>
              <a:ext uri="{FF2B5EF4-FFF2-40B4-BE49-F238E27FC236}">
                <a16:creationId xmlns:a16="http://schemas.microsoft.com/office/drawing/2014/main" id="{9D3467E6-2723-6F16-A607-5E046189011C}"/>
              </a:ext>
            </a:extLst>
          </p:cNvPr>
          <p:cNvPicPr>
            <a:picLocks noChangeAspect="1"/>
          </p:cNvPicPr>
          <p:nvPr/>
        </p:nvPicPr>
        <p:blipFill>
          <a:blip r:embed="rId2"/>
          <a:stretch>
            <a:fillRect/>
          </a:stretch>
        </p:blipFill>
        <p:spPr>
          <a:xfrm>
            <a:off x="866391" y="1308683"/>
            <a:ext cx="8814976" cy="5285064"/>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1D86E9F8-F1E0-2123-DF9C-597E8B4BA305}"/>
              </a:ext>
            </a:extLst>
          </p:cNvPr>
          <p:cNvPicPr>
            <a:picLocks noChangeAspect="1"/>
          </p:cNvPicPr>
          <p:nvPr/>
        </p:nvPicPr>
        <p:blipFill>
          <a:blip r:embed="rId2"/>
          <a:stretch>
            <a:fillRect/>
          </a:stretch>
        </p:blipFill>
        <p:spPr>
          <a:xfrm>
            <a:off x="965547" y="1247692"/>
            <a:ext cx="8796485" cy="5436066"/>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The education sector continually seeks ways to enhance student performance and provide timely support to struggling students. Predicting student performance based on various factors can be instrumental in identifying at-risk students and tailoring interventions to improve their academic outcomes. This project aims to develop a Student Performance Prediction System using machine learning algorithms to classify students into different performance categories (High, Medium, Low) based on their academic and demographic data.</a:t>
            </a:r>
          </a:p>
          <a:p>
            <a:pPr marL="0" indent="0">
              <a:buNone/>
            </a:pPr>
            <a:r>
              <a:rPr lang="en-US" dirty="0"/>
              <a:t>By leveraging machine learning techniques, the Student Performance Prediction System aims to aid educators in early identification of at-risk students and enhance the overall educational outcomes through data-driven insights and interventions.</a:t>
            </a:r>
          </a:p>
          <a:p>
            <a:pPr marL="0" indent="0">
              <a:buNone/>
            </a:pPr>
            <a:r>
              <a:rPr lang="en-US" dirty="0"/>
              <a:t>To build a machine learning model that can classify students' performance levels accurately based on their academic and demographic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5" name="Rectangle 11">
            <a:extLst>
              <a:ext uri="{FF2B5EF4-FFF2-40B4-BE49-F238E27FC236}">
                <a16:creationId xmlns:a16="http://schemas.microsoft.com/office/drawing/2014/main" id="{5450FBF8-A361-0977-A68C-9CA68A987830}"/>
              </a:ext>
            </a:extLst>
          </p:cNvPr>
          <p:cNvSpPr>
            <a:spLocks noGrp="1" noChangeArrowheads="1"/>
          </p:cNvSpPr>
          <p:nvPr>
            <p:ph idx="1"/>
          </p:nvPr>
        </p:nvSpPr>
        <p:spPr bwMode="auto">
          <a:xfrm>
            <a:off x="95794" y="1399044"/>
            <a:ext cx="2491983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the dataset containing student features such as gender, nationality, grade, section, topic, semester, raised </a:t>
            </a: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hands, visited resources, announcements viewed, discussions, parent survey responses, parent satisfaction.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the dataset by removing irrelevant or redundant features.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Encode categorical variables to numerical values for better model compatibility.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Shuffle the dataset to ensure randomness and avoid bias.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and retain the most relevant features that significantly impact student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581192" y="702156"/>
            <a:ext cx="11029600" cy="530400"/>
          </a:xfrm>
          <a:prstGeom prst="rect">
            <a:avLst/>
          </a:prstGeom>
          <a:noFill/>
          <a:ln>
            <a:noFill/>
          </a:ln>
        </p:spPr>
        <p:txBody>
          <a:bodyPr spcFirstLastPara="1" vert="horz" wrap="square" lIns="91433" tIns="45700" rIns="91433" bIns="45700" rtlCol="0" anchor="b" anchorCtr="0">
            <a:normAutofit fontScale="90000"/>
          </a:bodyPr>
          <a:lstStyle/>
          <a:p>
            <a:pPr>
              <a:spcBef>
                <a:spcPts val="0"/>
              </a:spcBef>
              <a:buClr>
                <a:schemeClr val="accent1"/>
              </a:buClr>
              <a:buSzPct val="100000"/>
            </a:pPr>
            <a:r>
              <a:rPr lang="en" sz="4400" b="1">
                <a:solidFill>
                  <a:schemeClr val="accent1"/>
                </a:solidFill>
                <a:latin typeface="Arial"/>
                <a:ea typeface="Arial"/>
                <a:cs typeface="Arial"/>
                <a:sym typeface="Arial"/>
              </a:rPr>
              <a:t>PROPOSED SOLUTION</a:t>
            </a:r>
            <a:endParaRPr sz="4400"/>
          </a:p>
        </p:txBody>
      </p:sp>
      <p:sp>
        <p:nvSpPr>
          <p:cNvPr id="163" name="Google Shape;163;p29"/>
          <p:cNvSpPr txBox="1">
            <a:spLocks noGrp="1"/>
          </p:cNvSpPr>
          <p:nvPr>
            <p:ph type="body" idx="1"/>
          </p:nvPr>
        </p:nvSpPr>
        <p:spPr>
          <a:xfrm>
            <a:off x="289192" y="591844"/>
            <a:ext cx="11613600" cy="5564000"/>
          </a:xfrm>
          <a:prstGeom prst="rect">
            <a:avLst/>
          </a:prstGeom>
          <a:noFill/>
          <a:ln>
            <a:noFill/>
          </a:ln>
        </p:spPr>
        <p:txBody>
          <a:bodyPr spcFirstLastPara="1" vert="horz" wrap="square" lIns="91433" tIns="45700" rIns="91433" bIns="45700" rtlCol="0" anchor="ctr" anchorCtr="0">
            <a:noAutofit/>
          </a:bodyPr>
          <a:lstStyle/>
          <a:p>
            <a:pPr marL="609585" indent="-406390" algn="just">
              <a:lnSpc>
                <a:spcPct val="160000"/>
              </a:lnSpc>
              <a:spcBef>
                <a:spcPts val="1200"/>
              </a:spcBef>
              <a:spcAft>
                <a:spcPts val="0"/>
              </a:spcAft>
              <a:buSzPts val="1200"/>
              <a:buFont typeface="Roboto"/>
              <a:buChar char="◼"/>
            </a:pPr>
            <a:r>
              <a:rPr lang="en-US" sz="2133"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US" sz="2133" dirty="0">
                <a:solidFill>
                  <a:srgbClr val="111111"/>
                </a:solidFill>
                <a:latin typeface="Times New Roman" panose="02020603050405020304" pitchFamily="18" charset="0"/>
                <a:ea typeface="Roboto"/>
                <a:cs typeface="Times New Roman" panose="02020603050405020304" pitchFamily="18" charset="0"/>
                <a:sym typeface="Roboto"/>
              </a:rPr>
              <a:t>Create a user-friendly interface or application that predicts real-time house prices. Deploy the solution on a scalable and reliable platform, taking into account server infrastructure, response time, and user accessibility.</a:t>
            </a:r>
          </a:p>
          <a:p>
            <a:pPr marL="609585" indent="-406390" algn="just">
              <a:lnSpc>
                <a:spcPct val="160000"/>
              </a:lnSpc>
              <a:spcBef>
                <a:spcPts val="1200"/>
              </a:spcBef>
              <a:spcAft>
                <a:spcPts val="0"/>
              </a:spcAft>
              <a:buSzPts val="1200"/>
              <a:buFont typeface="Roboto"/>
              <a:buChar char="◼"/>
            </a:pPr>
            <a:r>
              <a:rPr lang="en-US" sz="2133" b="1" dirty="0">
                <a:solidFill>
                  <a:srgbClr val="111111"/>
                </a:solidFill>
                <a:latin typeface="Times New Roman" panose="02020603050405020304" pitchFamily="18" charset="0"/>
                <a:ea typeface="Roboto"/>
                <a:cs typeface="Times New Roman" panose="02020603050405020304" pitchFamily="18" charset="0"/>
                <a:sym typeface="Roboto"/>
              </a:rPr>
              <a:t>Evaluation: </a:t>
            </a:r>
            <a:r>
              <a:rPr lang="en-US" sz="2133" dirty="0">
                <a:solidFill>
                  <a:srgbClr val="111111"/>
                </a:solidFill>
                <a:latin typeface="Times New Roman" panose="02020603050405020304" pitchFamily="18" charset="0"/>
                <a:ea typeface="Roboto"/>
                <a:cs typeface="Times New Roman" panose="02020603050405020304" pitchFamily="18" charset="0"/>
                <a:sym typeface="Roboto"/>
              </a:rPr>
              <a:t>Evaluate the model's performance using the Mean Absolute Percentage Error (MAPE) metric. Fine-tune the model using feedback and continuous monitoring of prediction accuracy.</a:t>
            </a:r>
          </a:p>
          <a:p>
            <a:pPr marL="609585" indent="-406390" algn="just">
              <a:lnSpc>
                <a:spcPct val="160000"/>
              </a:lnSpc>
              <a:spcBef>
                <a:spcPts val="1200"/>
              </a:spcBef>
              <a:spcAft>
                <a:spcPts val="0"/>
              </a:spcAft>
              <a:buSzPts val="1200"/>
              <a:buFont typeface="Roboto"/>
              <a:buChar char="◼"/>
            </a:pPr>
            <a:r>
              <a:rPr lang="en-US" sz="2133" b="1" dirty="0">
                <a:solidFill>
                  <a:srgbClr val="111111"/>
                </a:solidFill>
                <a:latin typeface="Times New Roman" panose="02020603050405020304" pitchFamily="18" charset="0"/>
                <a:ea typeface="Roboto"/>
                <a:cs typeface="Times New Roman" panose="02020603050405020304" pitchFamily="18" charset="0"/>
                <a:sym typeface="Roboto"/>
              </a:rPr>
              <a:t>Result: </a:t>
            </a:r>
            <a:r>
              <a:rPr lang="en-US" sz="2133" dirty="0">
                <a:solidFill>
                  <a:srgbClr val="111111"/>
                </a:solidFill>
                <a:latin typeface="Times New Roman" panose="02020603050405020304" pitchFamily="18" charset="0"/>
                <a:ea typeface="Roboto"/>
                <a:cs typeface="Times New Roman" panose="02020603050405020304" pitchFamily="18" charset="0"/>
                <a:sym typeface="Roboto"/>
              </a:rPr>
              <a:t>Present each model's MAPE and discuss which performed best. All real estate market stakeholders will benefit from this reliable estimate of house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581192" y="662572"/>
            <a:ext cx="11029616" cy="530296"/>
          </a:xfrm>
          <a:prstGeom prst="rect">
            <a:avLst/>
          </a:prstGeom>
          <a:noFill/>
          <a:ln>
            <a:noFill/>
          </a:ln>
        </p:spPr>
        <p:txBody>
          <a:bodyPr spcFirstLastPara="1" vert="horz" wrap="square" lIns="91433" tIns="45700" rIns="91433" bIns="45700" rtlCol="0" anchor="b" anchorCtr="0">
            <a:normAutofit fontScale="90000"/>
          </a:bodyPr>
          <a:lstStyle/>
          <a:p>
            <a:pPr>
              <a:spcBef>
                <a:spcPts val="0"/>
              </a:spcBef>
              <a:buClr>
                <a:schemeClr val="accent1"/>
              </a:buClr>
              <a:buSzPct val="100000"/>
            </a:pPr>
            <a:r>
              <a:rPr lang="e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69" name="Google Shape;169;p30"/>
          <p:cNvSpPr txBox="1">
            <a:spLocks noGrp="1"/>
          </p:cNvSpPr>
          <p:nvPr>
            <p:ph type="body" idx="1"/>
          </p:nvPr>
        </p:nvSpPr>
        <p:spPr>
          <a:xfrm>
            <a:off x="498072" y="766325"/>
            <a:ext cx="11333709" cy="5616001"/>
          </a:xfrm>
          <a:prstGeom prst="rect">
            <a:avLst/>
          </a:prstGeom>
          <a:noFill/>
          <a:ln>
            <a:noFill/>
          </a:ln>
        </p:spPr>
        <p:txBody>
          <a:bodyPr spcFirstLastPara="1" vert="horz" wrap="square" lIns="91433" tIns="45700" rIns="91433" bIns="45700" rtlCol="0" anchor="ctr" anchorCtr="0">
            <a:noAutofit/>
          </a:bodyPr>
          <a:lstStyle/>
          <a:p>
            <a:pPr marL="0" indent="0" algn="just">
              <a:lnSpc>
                <a:spcPct val="150000"/>
              </a:lnSpc>
              <a:spcBef>
                <a:spcPts val="1200"/>
              </a:spcBef>
              <a:spcAft>
                <a:spcPts val="0"/>
              </a:spcAft>
              <a:buSzPts val="358"/>
              <a:buNone/>
            </a:pPr>
            <a:r>
              <a:rPr lang="en" sz="1867" dirty="0">
                <a:solidFill>
                  <a:srgbClr val="111111"/>
                </a:solidFill>
                <a:latin typeface="Times New Roman" panose="02020603050405020304" pitchFamily="18" charset="0"/>
                <a:ea typeface="Roboto"/>
                <a:cs typeface="Times New Roman" panose="02020603050405020304" pitchFamily="18" charset="0"/>
                <a:sym typeface="Roboto"/>
              </a:rPr>
              <a:t>The system approach outlines the overall strategy and methodology for developing and implementing the Student Performace Prediction.</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50000"/>
              </a:lnSpc>
              <a:spcBef>
                <a:spcPts val="1200"/>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System Requirements:</a:t>
            </a:r>
            <a:endParaRPr sz="1867" b="1"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dirty="0">
                <a:solidFill>
                  <a:srgbClr val="111111"/>
                </a:solidFill>
                <a:latin typeface="Times New Roman" panose="02020603050405020304" pitchFamily="18" charset="0"/>
                <a:ea typeface="Roboto"/>
                <a:cs typeface="Times New Roman" panose="02020603050405020304" pitchFamily="18" charset="0"/>
                <a:sym typeface="Roboto"/>
              </a:rPr>
              <a:t>A computer with a Python environment installed.</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dirty="0">
                <a:solidFill>
                  <a:srgbClr val="111111"/>
                </a:solidFill>
                <a:latin typeface="Times New Roman" panose="02020603050405020304" pitchFamily="18" charset="0"/>
                <a:ea typeface="Roboto"/>
                <a:cs typeface="Times New Roman" panose="02020603050405020304" pitchFamily="18" charset="0"/>
                <a:sym typeface="Roboto"/>
              </a:rPr>
              <a:t>Access to the Student Performace dataset.</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dirty="0">
                <a:solidFill>
                  <a:srgbClr val="111111"/>
                </a:solidFill>
                <a:latin typeface="Times New Roman" panose="02020603050405020304" pitchFamily="18" charset="0"/>
                <a:ea typeface="Roboto"/>
                <a:cs typeface="Times New Roman" panose="02020603050405020304" pitchFamily="18" charset="0"/>
                <a:sym typeface="Roboto"/>
              </a:rPr>
              <a:t>Sufficient memory and processing power to handle data preprocessing, model training, and prediction.</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50000"/>
              </a:lnSpc>
              <a:spcBef>
                <a:spcPts val="1333"/>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Libraries Required to Build the Model:</a:t>
            </a:r>
            <a:endParaRPr sz="1867" b="1"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Pandas</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Used for data manipulation and analysis. It provides data structures and functions needed to manipulate structured data.</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Matplotlib and Seaborn</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Used for data visualization. They provide a flexible and powerful declarative framework for creating static, animated, and interactive visualizations in Python.</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Scikit-learn</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Used for machine learning and statistical modeling including classification, regression, clustering, and dimensionality reduction.</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NumPy</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Used for numerical computations and working with arrays.</a:t>
            </a:r>
            <a:endParaRPr sz="1867"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581192" y="662572"/>
            <a:ext cx="11029600" cy="530400"/>
          </a:xfrm>
          <a:prstGeom prst="rect">
            <a:avLst/>
          </a:prstGeom>
          <a:noFill/>
          <a:ln>
            <a:noFill/>
          </a:ln>
        </p:spPr>
        <p:txBody>
          <a:bodyPr spcFirstLastPara="1" vert="horz" wrap="square" lIns="91433" tIns="45700" rIns="91433" bIns="45700" rtlCol="0" anchor="b" anchorCtr="0">
            <a:normAutofit fontScale="90000"/>
          </a:bodyPr>
          <a:lstStyle/>
          <a:p>
            <a:pPr>
              <a:spcBef>
                <a:spcPts val="0"/>
              </a:spcBef>
              <a:buClr>
                <a:schemeClr val="accent1"/>
              </a:buClr>
              <a:buSzPct val="100000"/>
            </a:pPr>
            <a:r>
              <a:rPr lang="e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75" name="Google Shape;175;p31"/>
          <p:cNvSpPr txBox="1">
            <a:spLocks noGrp="1"/>
          </p:cNvSpPr>
          <p:nvPr>
            <p:ph type="body" idx="1"/>
          </p:nvPr>
        </p:nvSpPr>
        <p:spPr>
          <a:xfrm>
            <a:off x="581192" y="1302027"/>
            <a:ext cx="11029600" cy="4673200"/>
          </a:xfrm>
          <a:prstGeom prst="rect">
            <a:avLst/>
          </a:prstGeom>
          <a:noFill/>
          <a:ln>
            <a:noFill/>
          </a:ln>
        </p:spPr>
        <p:txBody>
          <a:bodyPr spcFirstLastPara="1" vert="horz" wrap="square" lIns="91433" tIns="45700" rIns="91433" bIns="45700" rtlCol="0" anchor="ctr" anchorCtr="0">
            <a:noAutofit/>
          </a:bodyPr>
          <a:lstStyle/>
          <a:p>
            <a:pPr marL="609585" indent="-406390" algn="just">
              <a:lnSpc>
                <a:spcPct val="115000"/>
              </a:lnSpc>
              <a:spcBef>
                <a:spcPts val="1200"/>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Data Collection:</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The dataset is collected and loaded into a pandas DataFrame.</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15000"/>
              </a:lnSpc>
              <a:spcBef>
                <a:spcPts val="1333"/>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Data Preprocessing:</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The data is cleaned and preprocessed. This includes handling missing values, outliers, and inconsistencies. Feature engineering is performed to extract relevant features from the data that might impact house prices.</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15000"/>
              </a:lnSpc>
              <a:spcBef>
                <a:spcPts val="1333"/>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Model Building:</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15000"/>
              </a:lnSpc>
              <a:spcBef>
                <a:spcPts val="1333"/>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Model Evaluation:</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The model’s performance is assessed using the Mean Absolute Percentage Error (MAPE) as the evaluation metric.</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15000"/>
              </a:lnSpc>
              <a:spcBef>
                <a:spcPts val="1333"/>
              </a:spcBef>
              <a:spcAft>
                <a:spcPts val="1333"/>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Deployment:</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The final model is deployed to make real-time prediction</a:t>
            </a:r>
            <a:endParaRPr sz="1867"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Rectangle 2">
            <a:extLst>
              <a:ext uri="{FF2B5EF4-FFF2-40B4-BE49-F238E27FC236}">
                <a16:creationId xmlns:a16="http://schemas.microsoft.com/office/drawing/2014/main" id="{E5C255D5-82A5-3416-B412-FA66722A635A}"/>
              </a:ext>
            </a:extLst>
          </p:cNvPr>
          <p:cNvSpPr>
            <a:spLocks noGrp="1" noChangeArrowheads="1"/>
          </p:cNvSpPr>
          <p:nvPr>
            <p:ph idx="1"/>
          </p:nvPr>
        </p:nvSpPr>
        <p:spPr bwMode="auto">
          <a:xfrm>
            <a:off x="581192" y="692370"/>
            <a:ext cx="10573407" cy="589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Collection and Preprocessing.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Splitting (Training and Testing).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Feature Selection and Encoding.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Decision Tree, Random Forest .</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Evaluation (Accuracy, Precision, Recall). </a:t>
            </a:r>
          </a:p>
          <a:p>
            <a:pPr marL="0" indent="0" defTabSz="914400" eaLnBrk="0" fontAlgn="base" hangingPunct="0">
              <a:lnSpc>
                <a:spcPct val="250000"/>
              </a:lnSpc>
              <a:spcBef>
                <a:spcPct val="0"/>
              </a:spcBef>
              <a:spcAft>
                <a:spcPct val="0"/>
              </a:spcAft>
              <a:buClrTx/>
              <a:buSzTx/>
              <a:buFontTx/>
              <a:buChar char="•"/>
            </a:pPr>
            <a:r>
              <a:rPr lang="en-US" sz="18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US" sz="1800" dirty="0">
                <a:solidFill>
                  <a:srgbClr val="111111"/>
                </a:solidFill>
                <a:latin typeface="Times New Roman" panose="02020603050405020304" pitchFamily="18" charset="0"/>
                <a:ea typeface="Roboto"/>
                <a:cs typeface="Times New Roman" panose="02020603050405020304" pitchFamily="18" charset="0"/>
                <a:sym typeface="Roboto"/>
              </a:rPr>
              <a:t>: This algorithm assumes that similar things exist in close proximity and predicts </a:t>
            </a:r>
          </a:p>
          <a:p>
            <a:pPr marL="0" indent="0" defTabSz="914400" eaLnBrk="0" fontAlgn="base" hangingPunct="0">
              <a:lnSpc>
                <a:spcPct val="250000"/>
              </a:lnSpc>
              <a:spcBef>
                <a:spcPct val="0"/>
              </a:spcBef>
              <a:spcAft>
                <a:spcPct val="0"/>
              </a:spcAft>
              <a:buClrTx/>
              <a:buSzTx/>
              <a:buNone/>
            </a:pPr>
            <a:r>
              <a:rPr lang="en-US" sz="1800" dirty="0">
                <a:solidFill>
                  <a:srgbClr val="111111"/>
                </a:solidFill>
                <a:latin typeface="Times New Roman" panose="02020603050405020304" pitchFamily="18" charset="0"/>
                <a:ea typeface="Roboto"/>
                <a:cs typeface="Times New Roman" panose="02020603050405020304" pitchFamily="18" charset="0"/>
                <a:sym typeface="Roboto"/>
              </a:rPr>
              <a:t>the value of any given point in the dataset by averaging the values of the ‘k’ closest points.</a:t>
            </a:r>
          </a:p>
          <a:p>
            <a:pPr marL="0" marR="0" lvl="0" indent="0" algn="l" defTabSz="914400" rtl="0" eaLnBrk="0" fontAlgn="base" latinLnBrk="0" hangingPunct="0">
              <a:lnSpc>
                <a:spcPct val="3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C978-3379-B6E5-53DF-FC2B30C5950F}"/>
              </a:ext>
            </a:extLst>
          </p:cNvPr>
          <p:cNvSpPr>
            <a:spLocks noGrp="1"/>
          </p:cNvSpPr>
          <p:nvPr>
            <p:ph type="title"/>
          </p:nvPr>
        </p:nvSpPr>
        <p:spPr>
          <a:xfrm>
            <a:off x="385894" y="702156"/>
            <a:ext cx="11224914" cy="530296"/>
          </a:xfrm>
        </p:spPr>
        <p:txBody>
          <a:bodyPr>
            <a:noAutofit/>
          </a:bodyPr>
          <a:lstStyle/>
          <a:p>
            <a:r>
              <a:rPr lang="en-US" sz="4000" dirty="0">
                <a:solidFill>
                  <a:srgbClr val="00B0F0"/>
                </a:solidFill>
              </a:rPr>
              <a:t>           Algorithm &amp; development</a:t>
            </a:r>
            <a:endParaRPr lang="en-IN" sz="4000" dirty="0">
              <a:solidFill>
                <a:srgbClr val="00B0F0"/>
              </a:solidFill>
            </a:endParaRPr>
          </a:p>
        </p:txBody>
      </p:sp>
      <p:sp>
        <p:nvSpPr>
          <p:cNvPr id="3" name="Content Placeholder 2">
            <a:extLst>
              <a:ext uri="{FF2B5EF4-FFF2-40B4-BE49-F238E27FC236}">
                <a16:creationId xmlns:a16="http://schemas.microsoft.com/office/drawing/2014/main" id="{A3536C25-6DE5-BD68-CCCE-2C152ED1EE0C}"/>
              </a:ext>
            </a:extLst>
          </p:cNvPr>
          <p:cNvSpPr>
            <a:spLocks noGrp="1"/>
          </p:cNvSpPr>
          <p:nvPr>
            <p:ph idx="1"/>
          </p:nvPr>
        </p:nvSpPr>
        <p:spPr/>
        <p:txBody>
          <a:bodyPr/>
          <a:lstStyle/>
          <a:p>
            <a:pPr>
              <a:lnSpc>
                <a:spcPct val="200000"/>
              </a:lnSpc>
            </a:pPr>
            <a:r>
              <a:rPr lang="en-US" b="1" dirty="0">
                <a:latin typeface="Century Gothic" panose="020B0502020202020204" pitchFamily="34" charset="0"/>
              </a:rPr>
              <a:t>Decision Tree Classifier</a:t>
            </a:r>
            <a:r>
              <a:rPr lang="en-US" b="1" dirty="0"/>
              <a:t>:</a:t>
            </a:r>
            <a:endParaRPr lang="en-US" dirty="0"/>
          </a:p>
          <a:p>
            <a:pPr>
              <a:lnSpc>
                <a:spcPct val="200000"/>
              </a:lnSpc>
              <a:buFont typeface="Arial" panose="020B0604020202020204" pitchFamily="34" charset="0"/>
              <a:buChar char="•"/>
            </a:pPr>
            <a:r>
              <a:rPr lang="en-US" b="1" dirty="0">
                <a:latin typeface="Century Gothic" panose="020B0502020202020204" pitchFamily="34" charset="0"/>
              </a:rPr>
              <a:t>Description:</a:t>
            </a:r>
            <a:r>
              <a:rPr lang="en-US" dirty="0"/>
              <a:t> The Decision Tree model is a simple yet powerful classification algorithm.</a:t>
            </a:r>
          </a:p>
          <a:p>
            <a:pPr>
              <a:lnSpc>
                <a:spcPct val="200000"/>
              </a:lnSpc>
            </a:pPr>
            <a:r>
              <a:rPr lang="en-US" dirty="0"/>
              <a:t>The Decision Tree model correctly classified student performance with an accuracy of 90.5%.</a:t>
            </a:r>
          </a:p>
          <a:p>
            <a:pPr>
              <a:lnSpc>
                <a:spcPct val="200000"/>
              </a:lnSpc>
            </a:pPr>
            <a:r>
              <a:rPr lang="en-US" b="1" dirty="0">
                <a:latin typeface="Century Gothic" panose="020B0502020202020204" pitchFamily="34" charset="0"/>
              </a:rPr>
              <a:t>Random Forest Classifier</a:t>
            </a:r>
            <a:r>
              <a:rPr lang="en-US" b="1" dirty="0"/>
              <a:t>:</a:t>
            </a:r>
            <a:endParaRPr lang="en-US" dirty="0"/>
          </a:p>
          <a:p>
            <a:pPr>
              <a:lnSpc>
                <a:spcPct val="200000"/>
              </a:lnSpc>
              <a:buFont typeface="Arial" panose="020B0604020202020204" pitchFamily="34" charset="0"/>
              <a:buChar char="•"/>
            </a:pPr>
            <a:r>
              <a:rPr lang="en-US" b="1" dirty="0">
                <a:latin typeface="Century Gothic" panose="020B0502020202020204" pitchFamily="34" charset="0"/>
              </a:rPr>
              <a:t>Description:</a:t>
            </a:r>
            <a:r>
              <a:rPr lang="en-US" dirty="0">
                <a:latin typeface="Century Gothic" panose="020B0502020202020204" pitchFamily="34" charset="0"/>
              </a:rPr>
              <a:t> </a:t>
            </a:r>
            <a:r>
              <a:rPr lang="en-US" dirty="0"/>
              <a:t>The Random Forest model is an ensemble method that combines multiple decision trees.</a:t>
            </a:r>
          </a:p>
          <a:p>
            <a:pPr>
              <a:lnSpc>
                <a:spcPct val="200000"/>
              </a:lnSpc>
            </a:pPr>
            <a:r>
              <a:rPr lang="en-US" b="1" dirty="0">
                <a:latin typeface="Century Gothic" panose="020B0502020202020204" pitchFamily="34" charset="0"/>
              </a:rPr>
              <a:t>Conclusion</a:t>
            </a:r>
            <a:r>
              <a:rPr lang="en-US" b="1" dirty="0"/>
              <a:t>:</a:t>
            </a:r>
            <a:r>
              <a:rPr lang="en-US" dirty="0"/>
              <a:t> The Random Forest model achieved the highest accuracy at 92.3%, making it the best-performing model.</a:t>
            </a:r>
            <a:endParaRPr lang="en-IN" dirty="0"/>
          </a:p>
        </p:txBody>
      </p:sp>
    </p:spTree>
    <p:extLst>
      <p:ext uri="{BB962C8B-B14F-4D97-AF65-F5344CB8AC3E}">
        <p14:creationId xmlns:p14="http://schemas.microsoft.com/office/powerpoint/2010/main" val="36991234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1535</Words>
  <Application>Microsoft Office PowerPoint</Application>
  <PresentationFormat>Widescreen</PresentationFormat>
  <Paragraphs>112</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Franklin Gothic Book</vt:lpstr>
      <vt:lpstr>Franklin Gothic Demi</vt:lpstr>
      <vt:lpstr>Roboto</vt:lpstr>
      <vt:lpstr>Times New Roman</vt:lpstr>
      <vt:lpstr>Wingdings 2</vt:lpstr>
      <vt:lpstr>DividendVTI</vt:lpstr>
      <vt:lpstr>Student performance Prediction</vt:lpstr>
      <vt:lpstr>OUTLINE</vt:lpstr>
      <vt:lpstr>Problem Statement</vt:lpstr>
      <vt:lpstr>Proposed Solution</vt:lpstr>
      <vt:lpstr>PROPOSED SOLUTION</vt:lpstr>
      <vt:lpstr>SYSTEM  APPROACH</vt:lpstr>
      <vt:lpstr>SYSTEM  APPROACH</vt:lpstr>
      <vt:lpstr>Algorithm &amp; Deployment</vt:lpstr>
      <vt:lpstr>           Algorithm &amp; development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Gaurav Singh</cp:lastModifiedBy>
  <cp:revision>26</cp:revision>
  <dcterms:created xsi:type="dcterms:W3CDTF">2021-05-26T16:50:10Z</dcterms:created>
  <dcterms:modified xsi:type="dcterms:W3CDTF">2024-06-30T09:01:37Z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