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0" r:id="rId13"/>
    <p:sldId id="259" r:id="rId14"/>
    <p:sldId id="261" r:id="rId15"/>
    <p:sldId id="262" r:id="rId16"/>
    <p:sldId id="265" r:id="rId17"/>
    <p:sldId id="263" r:id="rId18"/>
    <p:sldId id="26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228540-4438-4EDB-A0B3-CB91A625C28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F7E74A-4CEE-4250-9EBC-70909D00145C}">
      <dgm:prSet phldrT="[Text]"/>
      <dgm:spPr/>
      <dgm:t>
        <a:bodyPr/>
        <a:lstStyle/>
        <a:p>
          <a:r>
            <a:rPr lang="en-US" dirty="0">
              <a:latin typeface="+mj-lt"/>
            </a:rPr>
            <a:t>Researching and data collection</a:t>
          </a:r>
        </a:p>
      </dgm:t>
    </dgm:pt>
    <dgm:pt modelId="{8743F9AA-BE42-4819-81A0-38D87B096F8E}" type="parTrans" cxnId="{0A50AF28-ED77-4840-B3D3-88D1D9D6EDA8}">
      <dgm:prSet/>
      <dgm:spPr/>
      <dgm:t>
        <a:bodyPr/>
        <a:lstStyle/>
        <a:p>
          <a:endParaRPr lang="en-US"/>
        </a:p>
      </dgm:t>
    </dgm:pt>
    <dgm:pt modelId="{486124C0-D8A7-49D9-9772-BB4711FBC844}" type="sibTrans" cxnId="{0A50AF28-ED77-4840-B3D3-88D1D9D6EDA8}">
      <dgm:prSet/>
      <dgm:spPr/>
      <dgm:t>
        <a:bodyPr/>
        <a:lstStyle/>
        <a:p>
          <a:endParaRPr lang="en-US"/>
        </a:p>
      </dgm:t>
    </dgm:pt>
    <dgm:pt modelId="{5BF30E3E-CC8D-4B70-84C6-D563A1E5D1A0}">
      <dgm:prSet phldrT="[Text]"/>
      <dgm:spPr/>
      <dgm:t>
        <a:bodyPr/>
        <a:lstStyle/>
        <a:p>
          <a:r>
            <a:rPr lang="en-US" dirty="0">
              <a:latin typeface="+mj-lt"/>
            </a:rPr>
            <a:t>Prediction model </a:t>
          </a:r>
        </a:p>
      </dgm:t>
    </dgm:pt>
    <dgm:pt modelId="{BBEA81E0-237F-461B-A34B-356D2302C514}" type="parTrans" cxnId="{922A7A76-6651-4568-ABA7-484D13FBA967}">
      <dgm:prSet/>
      <dgm:spPr/>
      <dgm:t>
        <a:bodyPr/>
        <a:lstStyle/>
        <a:p>
          <a:endParaRPr lang="en-US"/>
        </a:p>
      </dgm:t>
    </dgm:pt>
    <dgm:pt modelId="{0E63BDC3-2916-4606-86B0-346AEC79F1A0}" type="sibTrans" cxnId="{922A7A76-6651-4568-ABA7-484D13FBA967}">
      <dgm:prSet/>
      <dgm:spPr/>
      <dgm:t>
        <a:bodyPr/>
        <a:lstStyle/>
        <a:p>
          <a:endParaRPr lang="en-US"/>
        </a:p>
      </dgm:t>
    </dgm:pt>
    <dgm:pt modelId="{F0657582-FE5A-4319-8970-9DD7348FF466}">
      <dgm:prSet phldrT="[Text]"/>
      <dgm:spPr/>
      <dgm:t>
        <a:bodyPr/>
        <a:lstStyle/>
        <a:p>
          <a:r>
            <a:rPr lang="en-US" dirty="0">
              <a:latin typeface="+mj-lt"/>
            </a:rPr>
            <a:t>ARIMA</a:t>
          </a:r>
        </a:p>
      </dgm:t>
    </dgm:pt>
    <dgm:pt modelId="{45CD8DD4-CEFF-44AC-B3F1-9BF002CEBA23}" type="parTrans" cxnId="{0BB79320-7FF2-424E-8B39-241655A660BB}">
      <dgm:prSet/>
      <dgm:spPr/>
      <dgm:t>
        <a:bodyPr/>
        <a:lstStyle/>
        <a:p>
          <a:endParaRPr lang="en-US"/>
        </a:p>
      </dgm:t>
    </dgm:pt>
    <dgm:pt modelId="{14F7B441-8C83-41E7-8364-9A02D153BBC4}" type="sibTrans" cxnId="{0BB79320-7FF2-424E-8B39-241655A660BB}">
      <dgm:prSet/>
      <dgm:spPr/>
      <dgm:t>
        <a:bodyPr/>
        <a:lstStyle/>
        <a:p>
          <a:endParaRPr lang="en-US"/>
        </a:p>
      </dgm:t>
    </dgm:pt>
    <dgm:pt modelId="{FE375686-BB55-47A6-A13D-1E0AC26ADEDE}" type="pres">
      <dgm:prSet presAssocID="{77228540-4438-4EDB-A0B3-CB91A625C28A}" presName="outerComposite" presStyleCnt="0">
        <dgm:presLayoutVars>
          <dgm:chMax val="5"/>
          <dgm:dir/>
          <dgm:resizeHandles val="exact"/>
        </dgm:presLayoutVars>
      </dgm:prSet>
      <dgm:spPr/>
    </dgm:pt>
    <dgm:pt modelId="{286EAF1F-CE39-47A6-98B9-F82D63B96BF2}" type="pres">
      <dgm:prSet presAssocID="{77228540-4438-4EDB-A0B3-CB91A625C28A}" presName="dummyMaxCanvas" presStyleCnt="0">
        <dgm:presLayoutVars/>
      </dgm:prSet>
      <dgm:spPr/>
    </dgm:pt>
    <dgm:pt modelId="{BC24D7D4-4568-4C50-AF23-8C4B568D3C37}" type="pres">
      <dgm:prSet presAssocID="{77228540-4438-4EDB-A0B3-CB91A625C28A}" presName="ThreeNodes_1" presStyleLbl="node1" presStyleIdx="0" presStyleCnt="3" custLinFactNeighborX="0" custLinFactNeighborY="1374">
        <dgm:presLayoutVars>
          <dgm:bulletEnabled val="1"/>
        </dgm:presLayoutVars>
      </dgm:prSet>
      <dgm:spPr/>
    </dgm:pt>
    <dgm:pt modelId="{7ABF3D66-AB38-4693-A838-0F1E0BFE065F}" type="pres">
      <dgm:prSet presAssocID="{77228540-4438-4EDB-A0B3-CB91A625C28A}" presName="ThreeNodes_2" presStyleLbl="node1" presStyleIdx="1" presStyleCnt="3">
        <dgm:presLayoutVars>
          <dgm:bulletEnabled val="1"/>
        </dgm:presLayoutVars>
      </dgm:prSet>
      <dgm:spPr/>
    </dgm:pt>
    <dgm:pt modelId="{57F9C092-9B86-4DC5-A6EE-C506D47233DA}" type="pres">
      <dgm:prSet presAssocID="{77228540-4438-4EDB-A0B3-CB91A625C28A}" presName="ThreeNodes_3" presStyleLbl="node1" presStyleIdx="2" presStyleCnt="3">
        <dgm:presLayoutVars>
          <dgm:bulletEnabled val="1"/>
        </dgm:presLayoutVars>
      </dgm:prSet>
      <dgm:spPr/>
    </dgm:pt>
    <dgm:pt modelId="{8C639A8C-4898-40DF-9541-3B1E17B750F8}" type="pres">
      <dgm:prSet presAssocID="{77228540-4438-4EDB-A0B3-CB91A625C28A}" presName="ThreeConn_1-2" presStyleLbl="fgAccFollowNode1" presStyleIdx="0" presStyleCnt="2">
        <dgm:presLayoutVars>
          <dgm:bulletEnabled val="1"/>
        </dgm:presLayoutVars>
      </dgm:prSet>
      <dgm:spPr/>
    </dgm:pt>
    <dgm:pt modelId="{84F3E44C-24AE-41F2-B67D-467767DB142F}" type="pres">
      <dgm:prSet presAssocID="{77228540-4438-4EDB-A0B3-CB91A625C28A}" presName="ThreeConn_2-3" presStyleLbl="fgAccFollowNode1" presStyleIdx="1" presStyleCnt="2">
        <dgm:presLayoutVars>
          <dgm:bulletEnabled val="1"/>
        </dgm:presLayoutVars>
      </dgm:prSet>
      <dgm:spPr/>
    </dgm:pt>
    <dgm:pt modelId="{7372A8BA-ABDC-4674-9BCA-9FE8E46500B6}" type="pres">
      <dgm:prSet presAssocID="{77228540-4438-4EDB-A0B3-CB91A625C28A}" presName="ThreeNodes_1_text" presStyleLbl="node1" presStyleIdx="2" presStyleCnt="3">
        <dgm:presLayoutVars>
          <dgm:bulletEnabled val="1"/>
        </dgm:presLayoutVars>
      </dgm:prSet>
      <dgm:spPr/>
    </dgm:pt>
    <dgm:pt modelId="{8B7E75CE-EF92-41D9-96BB-FEE934767E08}" type="pres">
      <dgm:prSet presAssocID="{77228540-4438-4EDB-A0B3-CB91A625C28A}" presName="ThreeNodes_2_text" presStyleLbl="node1" presStyleIdx="2" presStyleCnt="3">
        <dgm:presLayoutVars>
          <dgm:bulletEnabled val="1"/>
        </dgm:presLayoutVars>
      </dgm:prSet>
      <dgm:spPr/>
    </dgm:pt>
    <dgm:pt modelId="{0EE8FDD4-0360-42C6-86F7-607276001DF5}" type="pres">
      <dgm:prSet presAssocID="{77228540-4438-4EDB-A0B3-CB91A625C28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599901C-22D0-492D-9E4E-03CBC382D3D5}" type="presOf" srcId="{DFF7E74A-4CEE-4250-9EBC-70909D00145C}" destId="{BC24D7D4-4568-4C50-AF23-8C4B568D3C37}" srcOrd="0" destOrd="0" presId="urn:microsoft.com/office/officeart/2005/8/layout/vProcess5"/>
    <dgm:cxn modelId="{0BB79320-7FF2-424E-8B39-241655A660BB}" srcId="{77228540-4438-4EDB-A0B3-CB91A625C28A}" destId="{F0657582-FE5A-4319-8970-9DD7348FF466}" srcOrd="2" destOrd="0" parTransId="{45CD8DD4-CEFF-44AC-B3F1-9BF002CEBA23}" sibTransId="{14F7B441-8C83-41E7-8364-9A02D153BBC4}"/>
    <dgm:cxn modelId="{0A50AF28-ED77-4840-B3D3-88D1D9D6EDA8}" srcId="{77228540-4438-4EDB-A0B3-CB91A625C28A}" destId="{DFF7E74A-4CEE-4250-9EBC-70909D00145C}" srcOrd="0" destOrd="0" parTransId="{8743F9AA-BE42-4819-81A0-38D87B096F8E}" sibTransId="{486124C0-D8A7-49D9-9772-BB4711FBC844}"/>
    <dgm:cxn modelId="{EE141837-9D4D-4CBB-B940-FF1E3BF88E86}" type="presOf" srcId="{F0657582-FE5A-4319-8970-9DD7348FF466}" destId="{0EE8FDD4-0360-42C6-86F7-607276001DF5}" srcOrd="1" destOrd="0" presId="urn:microsoft.com/office/officeart/2005/8/layout/vProcess5"/>
    <dgm:cxn modelId="{5EE98D60-6026-496A-9B9D-814A3841CDF6}" type="presOf" srcId="{DFF7E74A-4CEE-4250-9EBC-70909D00145C}" destId="{7372A8BA-ABDC-4674-9BCA-9FE8E46500B6}" srcOrd="1" destOrd="0" presId="urn:microsoft.com/office/officeart/2005/8/layout/vProcess5"/>
    <dgm:cxn modelId="{922A7A76-6651-4568-ABA7-484D13FBA967}" srcId="{77228540-4438-4EDB-A0B3-CB91A625C28A}" destId="{5BF30E3E-CC8D-4B70-84C6-D563A1E5D1A0}" srcOrd="1" destOrd="0" parTransId="{BBEA81E0-237F-461B-A34B-356D2302C514}" sibTransId="{0E63BDC3-2916-4606-86B0-346AEC79F1A0}"/>
    <dgm:cxn modelId="{78B72D78-B8B0-423A-9A8E-A0F27481CC2E}" type="presOf" srcId="{5BF30E3E-CC8D-4B70-84C6-D563A1E5D1A0}" destId="{7ABF3D66-AB38-4693-A838-0F1E0BFE065F}" srcOrd="0" destOrd="0" presId="urn:microsoft.com/office/officeart/2005/8/layout/vProcess5"/>
    <dgm:cxn modelId="{8FB0DB7F-F378-48C9-8BDD-F1049291B47A}" type="presOf" srcId="{77228540-4438-4EDB-A0B3-CB91A625C28A}" destId="{FE375686-BB55-47A6-A13D-1E0AC26ADEDE}" srcOrd="0" destOrd="0" presId="urn:microsoft.com/office/officeart/2005/8/layout/vProcess5"/>
    <dgm:cxn modelId="{562BDC9B-4177-4639-8407-0B82B2F25E45}" type="presOf" srcId="{F0657582-FE5A-4319-8970-9DD7348FF466}" destId="{57F9C092-9B86-4DC5-A6EE-C506D47233DA}" srcOrd="0" destOrd="0" presId="urn:microsoft.com/office/officeart/2005/8/layout/vProcess5"/>
    <dgm:cxn modelId="{27052CA0-966B-408A-8D9F-7BF1E7B2815F}" type="presOf" srcId="{0E63BDC3-2916-4606-86B0-346AEC79F1A0}" destId="{84F3E44C-24AE-41F2-B67D-467767DB142F}" srcOrd="0" destOrd="0" presId="urn:microsoft.com/office/officeart/2005/8/layout/vProcess5"/>
    <dgm:cxn modelId="{31A665BE-FB33-4065-ACF8-8676B5B57DBA}" type="presOf" srcId="{486124C0-D8A7-49D9-9772-BB4711FBC844}" destId="{8C639A8C-4898-40DF-9541-3B1E17B750F8}" srcOrd="0" destOrd="0" presId="urn:microsoft.com/office/officeart/2005/8/layout/vProcess5"/>
    <dgm:cxn modelId="{51A6C6D0-B884-4D23-B1C6-2F5AFA0F56F6}" type="presOf" srcId="{5BF30E3E-CC8D-4B70-84C6-D563A1E5D1A0}" destId="{8B7E75CE-EF92-41D9-96BB-FEE934767E08}" srcOrd="1" destOrd="0" presId="urn:microsoft.com/office/officeart/2005/8/layout/vProcess5"/>
    <dgm:cxn modelId="{CEAAAB0C-4213-4280-8239-DB8D17E277CA}" type="presParOf" srcId="{FE375686-BB55-47A6-A13D-1E0AC26ADEDE}" destId="{286EAF1F-CE39-47A6-98B9-F82D63B96BF2}" srcOrd="0" destOrd="0" presId="urn:microsoft.com/office/officeart/2005/8/layout/vProcess5"/>
    <dgm:cxn modelId="{4E3254DC-A6CD-4DC4-B148-42E25416FF69}" type="presParOf" srcId="{FE375686-BB55-47A6-A13D-1E0AC26ADEDE}" destId="{BC24D7D4-4568-4C50-AF23-8C4B568D3C37}" srcOrd="1" destOrd="0" presId="urn:microsoft.com/office/officeart/2005/8/layout/vProcess5"/>
    <dgm:cxn modelId="{93176B8D-70D8-488B-BA89-509CF0794C8D}" type="presParOf" srcId="{FE375686-BB55-47A6-A13D-1E0AC26ADEDE}" destId="{7ABF3D66-AB38-4693-A838-0F1E0BFE065F}" srcOrd="2" destOrd="0" presId="urn:microsoft.com/office/officeart/2005/8/layout/vProcess5"/>
    <dgm:cxn modelId="{CCD60D9B-3AA8-4B86-8363-012D4479C09E}" type="presParOf" srcId="{FE375686-BB55-47A6-A13D-1E0AC26ADEDE}" destId="{57F9C092-9B86-4DC5-A6EE-C506D47233DA}" srcOrd="3" destOrd="0" presId="urn:microsoft.com/office/officeart/2005/8/layout/vProcess5"/>
    <dgm:cxn modelId="{B793AEBF-3501-42C5-A85E-47079092F41A}" type="presParOf" srcId="{FE375686-BB55-47A6-A13D-1E0AC26ADEDE}" destId="{8C639A8C-4898-40DF-9541-3B1E17B750F8}" srcOrd="4" destOrd="0" presId="urn:microsoft.com/office/officeart/2005/8/layout/vProcess5"/>
    <dgm:cxn modelId="{26B1E1E1-4600-4419-A54F-50B809BBBD8F}" type="presParOf" srcId="{FE375686-BB55-47A6-A13D-1E0AC26ADEDE}" destId="{84F3E44C-24AE-41F2-B67D-467767DB142F}" srcOrd="5" destOrd="0" presId="urn:microsoft.com/office/officeart/2005/8/layout/vProcess5"/>
    <dgm:cxn modelId="{76F3E6C4-D60A-42C6-B011-28B55C7F533F}" type="presParOf" srcId="{FE375686-BB55-47A6-A13D-1E0AC26ADEDE}" destId="{7372A8BA-ABDC-4674-9BCA-9FE8E46500B6}" srcOrd="6" destOrd="0" presId="urn:microsoft.com/office/officeart/2005/8/layout/vProcess5"/>
    <dgm:cxn modelId="{AE31A82E-64DA-4FE6-99B9-843C9445F5E5}" type="presParOf" srcId="{FE375686-BB55-47A6-A13D-1E0AC26ADEDE}" destId="{8B7E75CE-EF92-41D9-96BB-FEE934767E08}" srcOrd="7" destOrd="0" presId="urn:microsoft.com/office/officeart/2005/8/layout/vProcess5"/>
    <dgm:cxn modelId="{16BAE210-3285-4856-B275-0D66E0C8740B}" type="presParOf" srcId="{FE375686-BB55-47A6-A13D-1E0AC26ADEDE}" destId="{0EE8FDD4-0360-42C6-86F7-607276001DF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B15AB-9A7F-4029-961C-D961F1AEDD4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A5A05-C707-4348-8CC7-7EF7310B4A57}">
      <dgm:prSet phldrT="[Text]" custT="1"/>
      <dgm:spPr/>
      <dgm:t>
        <a:bodyPr/>
        <a:lstStyle/>
        <a:p>
          <a:r>
            <a:rPr lang="en-US" sz="5400" b="0" i="0" dirty="0">
              <a:latin typeface="+mj-lt"/>
            </a:rPr>
            <a:t>Evaluation Indexes</a:t>
          </a:r>
          <a:endParaRPr lang="en-US" sz="5400" b="0" dirty="0">
            <a:latin typeface="+mj-lt"/>
          </a:endParaRPr>
        </a:p>
      </dgm:t>
    </dgm:pt>
    <dgm:pt modelId="{E3B6158B-AC8C-4F53-B612-AB9E1BC8076E}" type="parTrans" cxnId="{3A8ABA21-E56D-498C-93F6-98B7FE9466D1}">
      <dgm:prSet/>
      <dgm:spPr/>
      <dgm:t>
        <a:bodyPr/>
        <a:lstStyle/>
        <a:p>
          <a:endParaRPr lang="en-US"/>
        </a:p>
      </dgm:t>
    </dgm:pt>
    <dgm:pt modelId="{ABB9AC0E-58C5-4677-B8CA-D1EA18F349C1}" type="sibTrans" cxnId="{3A8ABA21-E56D-498C-93F6-98B7FE9466D1}">
      <dgm:prSet/>
      <dgm:spPr/>
      <dgm:t>
        <a:bodyPr/>
        <a:lstStyle/>
        <a:p>
          <a:endParaRPr lang="en-US"/>
        </a:p>
      </dgm:t>
    </dgm:pt>
    <dgm:pt modelId="{1B102078-043B-465E-B558-B4875341BD09}">
      <dgm:prSet phldrT="[Text]" custT="1"/>
      <dgm:spPr/>
      <dgm:t>
        <a:bodyPr/>
        <a:lstStyle/>
        <a:p>
          <a:r>
            <a:rPr lang="en-US" sz="5400" b="0" i="0" dirty="0">
              <a:latin typeface="+mj-lt"/>
            </a:rPr>
            <a:t>Result Analysis</a:t>
          </a:r>
          <a:endParaRPr lang="en-US" sz="5400" b="0" dirty="0">
            <a:latin typeface="+mj-lt"/>
          </a:endParaRPr>
        </a:p>
      </dgm:t>
    </dgm:pt>
    <dgm:pt modelId="{16B4EC51-E8E4-4665-801F-6921BD1D36EE}" type="parTrans" cxnId="{1C654415-6E34-4E53-BFF1-36C8DE29D930}">
      <dgm:prSet/>
      <dgm:spPr/>
      <dgm:t>
        <a:bodyPr/>
        <a:lstStyle/>
        <a:p>
          <a:endParaRPr lang="en-US"/>
        </a:p>
      </dgm:t>
    </dgm:pt>
    <dgm:pt modelId="{CC790BEA-94D5-415C-A9CC-9160DAB1EBAB}" type="sibTrans" cxnId="{1C654415-6E34-4E53-BFF1-36C8DE29D930}">
      <dgm:prSet/>
      <dgm:spPr/>
      <dgm:t>
        <a:bodyPr/>
        <a:lstStyle/>
        <a:p>
          <a:endParaRPr lang="en-US"/>
        </a:p>
      </dgm:t>
    </dgm:pt>
    <dgm:pt modelId="{6BD70D83-3AF2-4D38-B573-E9F516863CB2}" type="pres">
      <dgm:prSet presAssocID="{CEFB15AB-9A7F-4029-961C-D961F1AEDD48}" presName="outerComposite" presStyleCnt="0">
        <dgm:presLayoutVars>
          <dgm:chMax val="5"/>
          <dgm:dir/>
          <dgm:resizeHandles val="exact"/>
        </dgm:presLayoutVars>
      </dgm:prSet>
      <dgm:spPr/>
    </dgm:pt>
    <dgm:pt modelId="{C4E52E10-9922-4CA4-B235-034218E13F1E}" type="pres">
      <dgm:prSet presAssocID="{CEFB15AB-9A7F-4029-961C-D961F1AEDD48}" presName="dummyMaxCanvas" presStyleCnt="0">
        <dgm:presLayoutVars/>
      </dgm:prSet>
      <dgm:spPr/>
    </dgm:pt>
    <dgm:pt modelId="{1B4C7A82-72A4-4033-B6C8-7483B1B0D9D9}" type="pres">
      <dgm:prSet presAssocID="{CEFB15AB-9A7F-4029-961C-D961F1AEDD48}" presName="TwoNodes_1" presStyleLbl="node1" presStyleIdx="0" presStyleCnt="2">
        <dgm:presLayoutVars>
          <dgm:bulletEnabled val="1"/>
        </dgm:presLayoutVars>
      </dgm:prSet>
      <dgm:spPr/>
    </dgm:pt>
    <dgm:pt modelId="{AC4FBFC8-90D6-4CEC-9F44-A8F295559FDA}" type="pres">
      <dgm:prSet presAssocID="{CEFB15AB-9A7F-4029-961C-D961F1AEDD48}" presName="TwoNodes_2" presStyleLbl="node1" presStyleIdx="1" presStyleCnt="2">
        <dgm:presLayoutVars>
          <dgm:bulletEnabled val="1"/>
        </dgm:presLayoutVars>
      </dgm:prSet>
      <dgm:spPr/>
    </dgm:pt>
    <dgm:pt modelId="{F22E9E60-4EA4-4DAD-9DFE-C52BAEB29E9B}" type="pres">
      <dgm:prSet presAssocID="{CEFB15AB-9A7F-4029-961C-D961F1AEDD48}" presName="TwoConn_1-2" presStyleLbl="fgAccFollowNode1" presStyleIdx="0" presStyleCnt="1">
        <dgm:presLayoutVars>
          <dgm:bulletEnabled val="1"/>
        </dgm:presLayoutVars>
      </dgm:prSet>
      <dgm:spPr/>
    </dgm:pt>
    <dgm:pt modelId="{0F42EF8B-7B19-4B58-87F6-C0BBCFEDA7AE}" type="pres">
      <dgm:prSet presAssocID="{CEFB15AB-9A7F-4029-961C-D961F1AEDD48}" presName="TwoNodes_1_text" presStyleLbl="node1" presStyleIdx="1" presStyleCnt="2">
        <dgm:presLayoutVars>
          <dgm:bulletEnabled val="1"/>
        </dgm:presLayoutVars>
      </dgm:prSet>
      <dgm:spPr/>
    </dgm:pt>
    <dgm:pt modelId="{9EAE0CF2-B852-448C-94E4-8149B77EE125}" type="pres">
      <dgm:prSet presAssocID="{CEFB15AB-9A7F-4029-961C-D961F1AEDD4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D341208-3ACC-46A5-8B8B-FBDDD95FD290}" type="presOf" srcId="{46FA5A05-C707-4348-8CC7-7EF7310B4A57}" destId="{1B4C7A82-72A4-4033-B6C8-7483B1B0D9D9}" srcOrd="0" destOrd="0" presId="urn:microsoft.com/office/officeart/2005/8/layout/vProcess5"/>
    <dgm:cxn modelId="{7A166212-4661-4FE3-983B-E59E840DAA3E}" type="presOf" srcId="{1B102078-043B-465E-B558-B4875341BD09}" destId="{9EAE0CF2-B852-448C-94E4-8149B77EE125}" srcOrd="1" destOrd="0" presId="urn:microsoft.com/office/officeart/2005/8/layout/vProcess5"/>
    <dgm:cxn modelId="{1C654415-6E34-4E53-BFF1-36C8DE29D930}" srcId="{CEFB15AB-9A7F-4029-961C-D961F1AEDD48}" destId="{1B102078-043B-465E-B558-B4875341BD09}" srcOrd="1" destOrd="0" parTransId="{16B4EC51-E8E4-4665-801F-6921BD1D36EE}" sibTransId="{CC790BEA-94D5-415C-A9CC-9160DAB1EBAB}"/>
    <dgm:cxn modelId="{3A8ABA21-E56D-498C-93F6-98B7FE9466D1}" srcId="{CEFB15AB-9A7F-4029-961C-D961F1AEDD48}" destId="{46FA5A05-C707-4348-8CC7-7EF7310B4A57}" srcOrd="0" destOrd="0" parTransId="{E3B6158B-AC8C-4F53-B612-AB9E1BC8076E}" sibTransId="{ABB9AC0E-58C5-4677-B8CA-D1EA18F349C1}"/>
    <dgm:cxn modelId="{6787643D-E41C-41DD-A8A2-0F37E20E0BE9}" type="presOf" srcId="{46FA5A05-C707-4348-8CC7-7EF7310B4A57}" destId="{0F42EF8B-7B19-4B58-87F6-C0BBCFEDA7AE}" srcOrd="1" destOrd="0" presId="urn:microsoft.com/office/officeart/2005/8/layout/vProcess5"/>
    <dgm:cxn modelId="{602FA8AA-AB20-4E7E-9DE7-6A5CD3220C9B}" type="presOf" srcId="{ABB9AC0E-58C5-4677-B8CA-D1EA18F349C1}" destId="{F22E9E60-4EA4-4DAD-9DFE-C52BAEB29E9B}" srcOrd="0" destOrd="0" presId="urn:microsoft.com/office/officeart/2005/8/layout/vProcess5"/>
    <dgm:cxn modelId="{00D087DA-DF1B-47FC-9872-73AD4B4F12A0}" type="presOf" srcId="{1B102078-043B-465E-B558-B4875341BD09}" destId="{AC4FBFC8-90D6-4CEC-9F44-A8F295559FDA}" srcOrd="0" destOrd="0" presId="urn:microsoft.com/office/officeart/2005/8/layout/vProcess5"/>
    <dgm:cxn modelId="{B0677EE2-6517-47B8-945C-BC4F11B4B6D2}" type="presOf" srcId="{CEFB15AB-9A7F-4029-961C-D961F1AEDD48}" destId="{6BD70D83-3AF2-4D38-B573-E9F516863CB2}" srcOrd="0" destOrd="0" presId="urn:microsoft.com/office/officeart/2005/8/layout/vProcess5"/>
    <dgm:cxn modelId="{77A5ED91-A4BB-4FDD-A462-D12AEA3ACA0C}" type="presParOf" srcId="{6BD70D83-3AF2-4D38-B573-E9F516863CB2}" destId="{C4E52E10-9922-4CA4-B235-034218E13F1E}" srcOrd="0" destOrd="0" presId="urn:microsoft.com/office/officeart/2005/8/layout/vProcess5"/>
    <dgm:cxn modelId="{EA4D0EB7-56F6-49EA-B42C-9ED066D1CDF6}" type="presParOf" srcId="{6BD70D83-3AF2-4D38-B573-E9F516863CB2}" destId="{1B4C7A82-72A4-4033-B6C8-7483B1B0D9D9}" srcOrd="1" destOrd="0" presId="urn:microsoft.com/office/officeart/2005/8/layout/vProcess5"/>
    <dgm:cxn modelId="{E695B580-FF3C-4C8A-A167-3E40BF257137}" type="presParOf" srcId="{6BD70D83-3AF2-4D38-B573-E9F516863CB2}" destId="{AC4FBFC8-90D6-4CEC-9F44-A8F295559FDA}" srcOrd="2" destOrd="0" presId="urn:microsoft.com/office/officeart/2005/8/layout/vProcess5"/>
    <dgm:cxn modelId="{FEEBC81F-F835-4F83-A19D-F30736A502BF}" type="presParOf" srcId="{6BD70D83-3AF2-4D38-B573-E9F516863CB2}" destId="{F22E9E60-4EA4-4DAD-9DFE-C52BAEB29E9B}" srcOrd="3" destOrd="0" presId="urn:microsoft.com/office/officeart/2005/8/layout/vProcess5"/>
    <dgm:cxn modelId="{2B52C85D-638F-4F9D-A206-5661932E5258}" type="presParOf" srcId="{6BD70D83-3AF2-4D38-B573-E9F516863CB2}" destId="{0F42EF8B-7B19-4B58-87F6-C0BBCFEDA7AE}" srcOrd="4" destOrd="0" presId="urn:microsoft.com/office/officeart/2005/8/layout/vProcess5"/>
    <dgm:cxn modelId="{8E3D9F88-24BD-44ED-A822-63C9216FBB65}" type="presParOf" srcId="{6BD70D83-3AF2-4D38-B573-E9F516863CB2}" destId="{9EAE0CF2-B852-448C-94E4-8149B77EE12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D7D4-4568-4C50-AF23-8C4B568D3C37}">
      <dsp:nvSpPr>
        <dsp:cNvPr id="0" name=""/>
        <dsp:cNvSpPr/>
      </dsp:nvSpPr>
      <dsp:spPr>
        <a:xfrm>
          <a:off x="0" y="12877"/>
          <a:ext cx="8515905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+mj-lt"/>
            </a:rPr>
            <a:t>Researching and data collection</a:t>
          </a:r>
        </a:p>
      </dsp:txBody>
      <dsp:txXfrm>
        <a:off x="27451" y="40328"/>
        <a:ext cx="7504529" cy="882358"/>
      </dsp:txXfrm>
    </dsp:sp>
    <dsp:sp modelId="{7ABF3D66-AB38-4693-A838-0F1E0BFE065F}">
      <dsp:nvSpPr>
        <dsp:cNvPr id="0" name=""/>
        <dsp:cNvSpPr/>
      </dsp:nvSpPr>
      <dsp:spPr>
        <a:xfrm>
          <a:off x="751403" y="1093469"/>
          <a:ext cx="8515905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+mj-lt"/>
            </a:rPr>
            <a:t>Prediction model </a:t>
          </a:r>
        </a:p>
      </dsp:txBody>
      <dsp:txXfrm>
        <a:off x="778854" y="1120920"/>
        <a:ext cx="7100380" cy="882358"/>
      </dsp:txXfrm>
    </dsp:sp>
    <dsp:sp modelId="{57F9C092-9B86-4DC5-A6EE-C506D47233DA}">
      <dsp:nvSpPr>
        <dsp:cNvPr id="0" name=""/>
        <dsp:cNvSpPr/>
      </dsp:nvSpPr>
      <dsp:spPr>
        <a:xfrm>
          <a:off x="1502806" y="2186939"/>
          <a:ext cx="8515905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+mj-lt"/>
            </a:rPr>
            <a:t>ARIMA</a:t>
          </a:r>
        </a:p>
      </dsp:txBody>
      <dsp:txXfrm>
        <a:off x="1530257" y="2214390"/>
        <a:ext cx="7100380" cy="882358"/>
      </dsp:txXfrm>
    </dsp:sp>
    <dsp:sp modelId="{8C639A8C-4898-40DF-9541-3B1E17B750F8}">
      <dsp:nvSpPr>
        <dsp:cNvPr id="0" name=""/>
        <dsp:cNvSpPr/>
      </dsp:nvSpPr>
      <dsp:spPr>
        <a:xfrm>
          <a:off x="7906686" y="710755"/>
          <a:ext cx="609219" cy="60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043760" y="710755"/>
        <a:ext cx="335071" cy="458437"/>
      </dsp:txXfrm>
    </dsp:sp>
    <dsp:sp modelId="{84F3E44C-24AE-41F2-B67D-467767DB142F}">
      <dsp:nvSpPr>
        <dsp:cNvPr id="0" name=""/>
        <dsp:cNvSpPr/>
      </dsp:nvSpPr>
      <dsp:spPr>
        <a:xfrm>
          <a:off x="8658089" y="1797977"/>
          <a:ext cx="609219" cy="60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795163" y="1797977"/>
        <a:ext cx="335071" cy="458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C7A82-72A4-4033-B6C8-7483B1B0D9D9}">
      <dsp:nvSpPr>
        <dsp:cNvPr id="0" name=""/>
        <dsp:cNvSpPr/>
      </dsp:nvSpPr>
      <dsp:spPr>
        <a:xfrm>
          <a:off x="0" y="0"/>
          <a:ext cx="8515905" cy="1405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i="0" kern="1200" dirty="0">
              <a:latin typeface="+mj-lt"/>
            </a:rPr>
            <a:t>Evaluation Indexes</a:t>
          </a:r>
          <a:endParaRPr lang="en-US" sz="5400" b="0" kern="1200" dirty="0">
            <a:latin typeface="+mj-lt"/>
          </a:endParaRPr>
        </a:p>
      </dsp:txBody>
      <dsp:txXfrm>
        <a:off x="41177" y="41177"/>
        <a:ext cx="7062808" cy="1323536"/>
      </dsp:txXfrm>
    </dsp:sp>
    <dsp:sp modelId="{AC4FBFC8-90D6-4CEC-9F44-A8F295559FDA}">
      <dsp:nvSpPr>
        <dsp:cNvPr id="0" name=""/>
        <dsp:cNvSpPr/>
      </dsp:nvSpPr>
      <dsp:spPr>
        <a:xfrm>
          <a:off x="1502806" y="1718310"/>
          <a:ext cx="8515905" cy="1405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i="0" kern="1200" dirty="0">
              <a:latin typeface="+mj-lt"/>
            </a:rPr>
            <a:t>Result Analysis</a:t>
          </a:r>
          <a:endParaRPr lang="en-US" sz="5400" b="0" kern="1200" dirty="0">
            <a:latin typeface="+mj-lt"/>
          </a:endParaRPr>
        </a:p>
      </dsp:txBody>
      <dsp:txXfrm>
        <a:off x="1543983" y="1759487"/>
        <a:ext cx="6016915" cy="1323536"/>
      </dsp:txXfrm>
    </dsp:sp>
    <dsp:sp modelId="{F22E9E60-4EA4-4DAD-9DFE-C52BAEB29E9B}">
      <dsp:nvSpPr>
        <dsp:cNvPr id="0" name=""/>
        <dsp:cNvSpPr/>
      </dsp:nvSpPr>
      <dsp:spPr>
        <a:xfrm>
          <a:off x="7602076" y="1105185"/>
          <a:ext cx="913828" cy="913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807687" y="1105185"/>
        <a:ext cx="502606" cy="687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2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6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5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62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4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5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0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5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5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2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6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4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CB814D-9729-4125-AB99-7B0256BEF18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07DA22-28AB-420B-93A5-29235CC6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6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542660520301335" TargetMode="External"/><Relationship Id="rId2" Type="http://schemas.openxmlformats.org/officeDocument/2006/relationships/hyperlink" Target="http://sfpark.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229.stanford.edu/proj2014/XiaoChen,ParkingOccupancyPredictionandPatternAnalysis" TargetMode="External"/><Relationship Id="rId4" Type="http://schemas.openxmlformats.org/officeDocument/2006/relationships/hyperlink" Target="https://www.hindawi.com/journals/jat/2020/5624586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5248-17A5-3014-0893-0E6550643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NUMBER PLATE IDENTIFICATION AND PARKING OCCUPANCY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88BAD-C748-8A1E-B8E4-18A4D8A8D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640211"/>
            <a:ext cx="5522933" cy="138853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u="sng" dirty="0">
                <a:latin typeface="+mj-lt"/>
              </a:rPr>
              <a:t>Group 7</a:t>
            </a:r>
          </a:p>
          <a:p>
            <a:pPr algn="l"/>
            <a:r>
              <a:rPr lang="en-US" dirty="0">
                <a:latin typeface="+mj-lt"/>
              </a:rPr>
              <a:t>MITHUN K</a:t>
            </a:r>
          </a:p>
          <a:p>
            <a:pPr algn="l"/>
            <a:r>
              <a:rPr lang="en-US" dirty="0">
                <a:latin typeface="+mj-lt"/>
              </a:rPr>
              <a:t>ADITHYAN S P</a:t>
            </a:r>
          </a:p>
          <a:p>
            <a:pPr algn="l"/>
            <a:r>
              <a:rPr lang="en-US" dirty="0">
                <a:latin typeface="+mj-lt"/>
              </a:rPr>
              <a:t>SOURAV A K</a:t>
            </a:r>
          </a:p>
        </p:txBody>
      </p:sp>
    </p:spTree>
    <p:extLst>
      <p:ext uri="{BB962C8B-B14F-4D97-AF65-F5344CB8AC3E}">
        <p14:creationId xmlns:p14="http://schemas.microsoft.com/office/powerpoint/2010/main" val="300800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2D43-F951-451E-8BDF-83818EEF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90" y="917620"/>
            <a:ext cx="10018713" cy="1752599"/>
          </a:xfrm>
        </p:spPr>
        <p:txBody>
          <a:bodyPr/>
          <a:lstStyle/>
          <a:p>
            <a:r>
              <a:rPr lang="en-US" b="1" dirty="0"/>
              <a:t>ROI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C34AF-50C1-FF30-6182-76EC574D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7" t="52731" r="45125" b="29130"/>
          <a:stretch/>
        </p:blipFill>
        <p:spPr>
          <a:xfrm>
            <a:off x="2512701" y="2670219"/>
            <a:ext cx="8333502" cy="2582213"/>
          </a:xfrm>
        </p:spPr>
      </p:pic>
    </p:spTree>
    <p:extLst>
      <p:ext uri="{BB962C8B-B14F-4D97-AF65-F5344CB8AC3E}">
        <p14:creationId xmlns:p14="http://schemas.microsoft.com/office/powerpoint/2010/main" val="95776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9E3B-73CF-3A10-65B2-97F2AE88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to Text Conversion using </a:t>
            </a:r>
            <a:r>
              <a:rPr lang="en-US" b="1" dirty="0" err="1"/>
              <a:t>easyOCR</a:t>
            </a:r>
            <a:endParaRPr lang="en-US" b="1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BBA67E4-2C4F-A2B5-D409-C8B9C430DE1F}"/>
              </a:ext>
            </a:extLst>
          </p:cNvPr>
          <p:cNvSpPr txBox="1">
            <a:spLocks/>
          </p:cNvSpPr>
          <p:nvPr/>
        </p:nvSpPr>
        <p:spPr>
          <a:xfrm>
            <a:off x="1063600" y="3733799"/>
            <a:ext cx="503240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7479E63-F5A8-85E7-A32D-DFF07731C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725" y="3733799"/>
            <a:ext cx="2416949" cy="1559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G526JHD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8CD4435A-DD56-A584-002D-DF51E16A8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8" t="55558" r="46810" b="29130"/>
          <a:stretch/>
        </p:blipFill>
        <p:spPr>
          <a:xfrm>
            <a:off x="991451" y="3979572"/>
            <a:ext cx="4765406" cy="13163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6C645E-44C5-9F3E-8C78-C23761DB4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25" y="3273003"/>
            <a:ext cx="340090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8C53-470D-2984-FC8D-42D14F88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486" y="309093"/>
            <a:ext cx="10018713" cy="1189148"/>
          </a:xfrm>
        </p:spPr>
        <p:txBody>
          <a:bodyPr/>
          <a:lstStyle/>
          <a:p>
            <a:r>
              <a:rPr lang="en-US" b="1" dirty="0"/>
              <a:t>PHASE 2 : PARKING PREDICTION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BD757E-A853-1AC4-D7F4-4155F0A3A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016" y="1918292"/>
            <a:ext cx="6971655" cy="476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F7A48B-4751-E0EE-6C83-03D269FB9676}"/>
              </a:ext>
            </a:extLst>
          </p:cNvPr>
          <p:cNvSpPr txBox="1"/>
          <p:nvPr/>
        </p:nvSpPr>
        <p:spPr>
          <a:xfrm>
            <a:off x="4323576" y="6484081"/>
            <a:ext cx="434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+mj-lt"/>
              </a:rPr>
              <a:t>Xiao Chen markcx@stanford.edu</a:t>
            </a:r>
            <a:endParaRPr lang="en-US" sz="20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454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0187-6AD0-DC12-C1EB-ED237C70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PREDICTION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A266-1D72-5825-2C7A-B4AC9444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37894"/>
            <a:ext cx="10018713" cy="2584490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Mean Absolute Percentage Error (MAPE) is used commonly to measure the forecast accuracy.</a:t>
            </a:r>
          </a:p>
          <a:p>
            <a:r>
              <a:rPr lang="en-GB" dirty="0">
                <a:latin typeface="+mj-lt"/>
              </a:rPr>
              <a:t>Aggregating more parking lots generates smooth pattern so that it can be more predictable. y(t) where t = 1, ..., n together with its predicted series yˆ(t). The MAPE is defined as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75FE9A-C5E2-17B3-C73A-55F46B0B0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30" y="4419602"/>
            <a:ext cx="6792273" cy="1019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719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80B4-2CB1-F87E-3414-E7CDAF65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89E7-961E-5B23-CD30-3FBBC0151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05319"/>
            <a:ext cx="10018713" cy="3988158"/>
          </a:xfrm>
        </p:spPr>
        <p:txBody>
          <a:bodyPr/>
          <a:lstStyle/>
          <a:p>
            <a:r>
              <a:rPr lang="en-GB" i="0" dirty="0">
                <a:effectLst/>
                <a:latin typeface="+mj-lt"/>
              </a:rPr>
              <a:t>Machine Learning and Deep Learning Methods</a:t>
            </a:r>
          </a:p>
          <a:p>
            <a:pPr lvl="1"/>
            <a:r>
              <a:rPr lang="en-US" dirty="0">
                <a:latin typeface="+mj-lt"/>
              </a:rPr>
              <a:t>Principle Component Analysis</a:t>
            </a:r>
          </a:p>
          <a:p>
            <a:r>
              <a:rPr lang="en-US" dirty="0">
                <a:latin typeface="+mj-lt"/>
              </a:rPr>
              <a:t>ARIMA Model for Forecasting</a:t>
            </a:r>
          </a:p>
          <a:p>
            <a:pPr lvl="1"/>
            <a:r>
              <a:rPr lang="en-US" dirty="0">
                <a:latin typeface="+mj-lt"/>
              </a:rPr>
              <a:t>About ARIMA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0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658A-A71A-63EE-9312-6C2C86A5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PROPOSED METHOD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67DF66-7912-9BB1-FD24-350C824B2E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497906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456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3364-74D7-E719-ACBD-501CD8FD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PROPOSED METHOD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920F60-B6B8-3759-94B8-1AFB6451E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019042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66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26BF-2437-389D-C0C9-276105B8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4A0C-B161-372D-6CA9-7EF0B3CC7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06391"/>
            <a:ext cx="10018713" cy="3124201"/>
          </a:xfrm>
        </p:spPr>
        <p:txBody>
          <a:bodyPr/>
          <a:lstStyle/>
          <a:p>
            <a:r>
              <a:rPr lang="en-GB" dirty="0">
                <a:latin typeface="+mj-lt"/>
              </a:rPr>
              <a:t>With this project, we can track the entry and exit of vehicles and  we can investigate the effect of aggregation on prediction for parking occupancy.</a:t>
            </a:r>
          </a:p>
          <a:p>
            <a:r>
              <a:rPr lang="en-GB" dirty="0">
                <a:latin typeface="+mj-lt"/>
              </a:rPr>
              <a:t>We show that forecasting accuracy, as measured in relative error (MAPE) improve with larger mean occupancy.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445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E25D-46F6-81F2-9764-2F982CDA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A20D-2F20-DA6D-DB7F-CCCCABA1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hlinkClick r:id="rId2"/>
              </a:rPr>
              <a:t>http://sfpark.or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  <a:hlinkClick r:id="rId3"/>
              </a:rPr>
              <a:t>https://www.sciencedirect.com/science/article/pii/S2542660520301335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  <a:hlinkClick r:id="rId4"/>
              </a:rPr>
              <a:t>https://www.hindawi.com/journals/jat/2020/5624586/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  <a:hlinkClick r:id="rId5"/>
              </a:rPr>
              <a:t>http://cs229.stanford.edu/proj2014/XiaoChen,ParkingOccupancyPredictionandPatternAnalysis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04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2654-7CC0-9236-F9A3-81E70146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05507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382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94BE-6AD3-46E2-BEA2-E2EE3BE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AD35-698B-2CB4-8793-9FA10D64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>
                <a:latin typeface="+mj-lt"/>
              </a:rPr>
              <a:t>It’s impossible to note the number plate of vehicles entering and leaving a building area or an organization.</a:t>
            </a:r>
          </a:p>
          <a:p>
            <a:r>
              <a:rPr lang="en-GB" dirty="0">
                <a:latin typeface="+mj-lt"/>
              </a:rPr>
              <a:t>But a camera and machine learning using </a:t>
            </a:r>
            <a:r>
              <a:rPr lang="en-GB" dirty="0" err="1">
                <a:latin typeface="+mj-lt"/>
              </a:rPr>
              <a:t>Tensorflow</a:t>
            </a:r>
            <a:r>
              <a:rPr lang="en-GB" dirty="0">
                <a:latin typeface="+mj-lt"/>
              </a:rPr>
              <a:t> and </a:t>
            </a:r>
            <a:r>
              <a:rPr lang="en-GB" dirty="0" err="1">
                <a:latin typeface="+mj-lt"/>
              </a:rPr>
              <a:t>EasyOCR</a:t>
            </a:r>
            <a:r>
              <a:rPr lang="en-GB" dirty="0">
                <a:latin typeface="+mj-lt"/>
              </a:rPr>
              <a:t> can do this with the help of a system.</a:t>
            </a:r>
          </a:p>
          <a:p>
            <a:r>
              <a:rPr lang="en-GB" dirty="0">
                <a:latin typeface="+mj-lt"/>
              </a:rPr>
              <a:t>The search for an empty parking spot can become an agonizing experience for the city’s urban drivers and hence increases traffic congestion.</a:t>
            </a:r>
          </a:p>
          <a:p>
            <a:r>
              <a:rPr lang="en-GB" dirty="0">
                <a:latin typeface="+mj-lt"/>
              </a:rPr>
              <a:t>So, we wish to tackle the parking problem by predicting the occupancy rate, classifying daily parking occupancy patterns, working on aggregated parking lots and using </a:t>
            </a:r>
            <a:r>
              <a:rPr lang="en-GB" dirty="0" err="1">
                <a:latin typeface="+mj-lt"/>
              </a:rPr>
              <a:t>Tensorflow</a:t>
            </a:r>
            <a:r>
              <a:rPr lang="en-GB" dirty="0">
                <a:latin typeface="+mj-lt"/>
              </a:rPr>
              <a:t> and </a:t>
            </a:r>
            <a:r>
              <a:rPr lang="en-GB" dirty="0" err="1">
                <a:latin typeface="+mj-lt"/>
              </a:rPr>
              <a:t>EasyOCR</a:t>
            </a:r>
            <a:r>
              <a:rPr lang="en-GB" dirty="0">
                <a:latin typeface="+mj-lt"/>
              </a:rPr>
              <a:t> we wish to read the number plate of vehicles entering and leaving.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986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8AAF-3A0E-8800-15E8-8F3E1355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B98B7-A91F-E31D-ECA0-0DE65EA9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79561"/>
            <a:ext cx="10018713" cy="4900411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There are several kind of number plates on Indian roads.</a:t>
            </a:r>
          </a:p>
          <a:p>
            <a:r>
              <a:rPr lang="en-GB" dirty="0">
                <a:latin typeface="+mj-lt"/>
              </a:rPr>
              <a:t>Reading these number plates is a challenging task and training phase takes lots of time.</a:t>
            </a:r>
          </a:p>
          <a:p>
            <a:r>
              <a:rPr lang="en-GB" dirty="0">
                <a:latin typeface="+mj-lt"/>
              </a:rPr>
              <a:t>It is more useful to predict occupancy by zone than by individual lots, since drivers generally just want to find parking within a certain proximity.</a:t>
            </a:r>
          </a:p>
          <a:p>
            <a:r>
              <a:rPr lang="en-GB" dirty="0">
                <a:latin typeface="+mj-lt"/>
              </a:rPr>
              <a:t>We plot the aggregated parking spots occupancy curve for intuitive understanding.</a:t>
            </a:r>
          </a:p>
          <a:p>
            <a:r>
              <a:rPr lang="en-GB" dirty="0">
                <a:latin typeface="+mj-lt"/>
              </a:rPr>
              <a:t>It is obvious that aggregation of parking lots reduces the variability of occupancy ratio illustrate the fact that it is easier to predict occupancy with higher aggregation level. </a:t>
            </a:r>
          </a:p>
          <a:p>
            <a:endParaRPr lang="en-GB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67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B569-07C5-0909-5F24-3F36C0AC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BB18-92BC-2C67-D258-6DB4AB45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implementation of this project has mainly three phases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>
                <a:latin typeface="+mj-lt"/>
              </a:rPr>
              <a:t>Number plate reading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>
                <a:latin typeface="+mj-lt"/>
              </a:rPr>
              <a:t>Parking prediction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>
                <a:latin typeface="+mj-lt"/>
              </a:rPr>
              <a:t>View the collected data with a website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827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4835-A2FC-0628-947B-F1259040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1 : NUMBER PLATE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8D91-A915-2412-6D3F-AAE305EA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341" y="1866899"/>
            <a:ext cx="10018713" cy="513920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This phase is sub divided into several tasks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dirty="0">
                <a:latin typeface="+mj-lt"/>
              </a:rPr>
              <a:t>Detect Number plate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dirty="0">
                <a:latin typeface="+mj-lt"/>
              </a:rPr>
              <a:t>Apply OCR</a:t>
            </a:r>
          </a:p>
          <a:p>
            <a:pPr marL="457200" lvl="1" indent="0">
              <a:buSzPct val="100000"/>
              <a:buNone/>
            </a:pPr>
            <a:endParaRPr lang="en-US" dirty="0">
              <a:latin typeface="+mj-lt"/>
            </a:endParaRPr>
          </a:p>
          <a:p>
            <a:pPr marL="914400" lvl="1" indent="-457200">
              <a:buSzPct val="100000"/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3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1E4A-D596-40FB-CAEF-D59AC7EB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 NUMBER PLATE AND APPLY EASY OCR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2AE8-F209-AAFA-0BD0-F76C51D7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7893"/>
            <a:ext cx="10018713" cy="4559121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>
                <a:latin typeface="+mj-lt"/>
              </a:rPr>
              <a:t>Detect Number plate 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dirty="0">
                <a:latin typeface="+mj-lt"/>
              </a:rPr>
              <a:t>Install and Setup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dirty="0">
                <a:latin typeface="+mj-lt"/>
              </a:rPr>
              <a:t>Getting License Plate Data - Kaggle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dirty="0">
                <a:latin typeface="+mj-lt"/>
              </a:rPr>
              <a:t>Training a OD Model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dirty="0">
                <a:latin typeface="+mj-lt"/>
              </a:rPr>
              <a:t>Detecting License Plates and ROI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dirty="0">
                <a:latin typeface="+mj-lt"/>
              </a:rPr>
              <a:t>Applying OCR to Text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dirty="0">
                <a:latin typeface="+mj-lt"/>
              </a:rPr>
              <a:t>Output the result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dirty="0">
                <a:latin typeface="+mj-lt"/>
              </a:rPr>
              <a:t>Save to Firebase </a:t>
            </a:r>
            <a:r>
              <a:rPr lang="en-US" dirty="0" err="1">
                <a:latin typeface="+mj-lt"/>
              </a:rPr>
              <a:t>Firestore</a:t>
            </a:r>
            <a:endParaRPr lang="en-US" dirty="0">
              <a:latin typeface="+mj-lt"/>
            </a:endParaRP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dirty="0">
                <a:latin typeface="+mj-lt"/>
              </a:rPr>
              <a:t>Fetch the data from </a:t>
            </a:r>
            <a:r>
              <a:rPr lang="en-US" dirty="0" err="1">
                <a:latin typeface="+mj-lt"/>
              </a:rPr>
              <a:t>firestore</a:t>
            </a:r>
            <a:r>
              <a:rPr lang="en-US" dirty="0">
                <a:latin typeface="+mj-lt"/>
              </a:rPr>
              <a:t> and display using a webpage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8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58C4-CEE2-7FE1-8F80-66685190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5CC6E-4D18-DEA3-F728-F60018B81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415" y="2667000"/>
            <a:ext cx="5266508" cy="3124200"/>
          </a:xfrm>
        </p:spPr>
      </p:pic>
    </p:spTree>
    <p:extLst>
      <p:ext uri="{BB962C8B-B14F-4D97-AF65-F5344CB8AC3E}">
        <p14:creationId xmlns:p14="http://schemas.microsoft.com/office/powerpoint/2010/main" val="172611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43A5-DF1A-B10C-86EB-3C85EFC9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DETECTED NUMBER PLATE</a:t>
            </a:r>
            <a:br>
              <a:rPr lang="en-US" b="1" dirty="0"/>
            </a:br>
            <a:r>
              <a:rPr lang="en-US" b="1" dirty="0"/>
              <a:t>AND ACCURACY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C7714-100A-9BFB-4898-4A58CB063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9" t="43349" r="44513" b="21556"/>
          <a:stretch/>
        </p:blipFill>
        <p:spPr>
          <a:xfrm>
            <a:off x="4082603" y="2939977"/>
            <a:ext cx="4546242" cy="2752486"/>
          </a:xfrm>
        </p:spPr>
      </p:pic>
    </p:spTree>
    <p:extLst>
      <p:ext uri="{BB962C8B-B14F-4D97-AF65-F5344CB8AC3E}">
        <p14:creationId xmlns:p14="http://schemas.microsoft.com/office/powerpoint/2010/main" val="313555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4E9D-85AC-8F73-86CF-1E9A7B07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DETECTED NUMBER PLATE</a:t>
            </a:r>
            <a:br>
              <a:rPr lang="en-US" b="1" dirty="0"/>
            </a:br>
            <a:r>
              <a:rPr lang="en-US" b="1" dirty="0"/>
              <a:t>AND ACCURACY RATE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979F5-2124-0084-58E4-D28D5AE2D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4" t="46959" r="44231" b="25421"/>
          <a:stretch/>
        </p:blipFill>
        <p:spPr>
          <a:xfrm>
            <a:off x="3271233" y="2885585"/>
            <a:ext cx="6593984" cy="3068034"/>
          </a:xfrm>
        </p:spPr>
      </p:pic>
    </p:spTree>
    <p:extLst>
      <p:ext uri="{BB962C8B-B14F-4D97-AF65-F5344CB8AC3E}">
        <p14:creationId xmlns:p14="http://schemas.microsoft.com/office/powerpoint/2010/main" val="3597021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1892</TotalTime>
  <Words>537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Parallax</vt:lpstr>
      <vt:lpstr>NUMBER PLATE IDENTIFICATION AND PARKING OCCUPANCY PREDICTION</vt:lpstr>
      <vt:lpstr>INTRODUCTION</vt:lpstr>
      <vt:lpstr>PROBLEM STATEMENT</vt:lpstr>
      <vt:lpstr>IMPLENTATION DETAILS</vt:lpstr>
      <vt:lpstr>PHASE 1 : NUMBER PLATE READING</vt:lpstr>
      <vt:lpstr>DETECT NUMBER PLATE AND APPLY EASY OCR</vt:lpstr>
      <vt:lpstr>Test Image</vt:lpstr>
      <vt:lpstr>DETECTED NUMBER PLATE AND ACCURACY RATE</vt:lpstr>
      <vt:lpstr>DETECTED NUMBER PLATE AND ACCURACY RATE</vt:lpstr>
      <vt:lpstr>ROI </vt:lpstr>
      <vt:lpstr>Image to Text Conversion using easyOCR</vt:lpstr>
      <vt:lpstr>PHASE 2 : PARKING PREDICTION</vt:lpstr>
      <vt:lpstr>PREDICTION SYSTEM</vt:lpstr>
      <vt:lpstr>LITERATURE SURVEY</vt:lpstr>
      <vt:lpstr>PROPOSED METHOD</vt:lpstr>
      <vt:lpstr>PROPOSED METHOD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OCCUPANCY PREDICTION</dc:title>
  <dc:creator>DIVINE 6.0</dc:creator>
  <cp:lastModifiedBy>DIVINE 6.0</cp:lastModifiedBy>
  <cp:revision>10</cp:revision>
  <dcterms:created xsi:type="dcterms:W3CDTF">2022-05-26T16:20:08Z</dcterms:created>
  <dcterms:modified xsi:type="dcterms:W3CDTF">2022-07-03T15:04:26Z</dcterms:modified>
</cp:coreProperties>
</file>