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71" r:id="rId4"/>
    <p:sldId id="273" r:id="rId5"/>
    <p:sldId id="272"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70" r:id="rId20"/>
  </p:sldIdLst>
  <p:sldSz cx="18288000" cy="10287000"/>
  <p:notesSz cx="6858000" cy="9144000"/>
  <p:embeddedFontLst>
    <p:embeddedFont>
      <p:font typeface="Corben" panose="020B0604020202020204" charset="0"/>
      <p:regular r:id="rId22"/>
    </p:embeddedFont>
    <p:embeddedFont>
      <p:font typeface="Open Sans" panose="020B0606030504020204" pitchFamily="3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2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9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56BB1-9AFF-4801-AD03-9A10DCCBAA4A}" type="datetimeFigureOut">
              <a:rPr lang="en-IN" smtClean="0"/>
              <a:t>26-06-2024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994C7-0CB1-4489-AC1A-6079AA0EBFBA}" type="slidenum">
              <a:rPr lang="en-IN" smtClean="0"/>
              <a:t>‹#›</a:t>
            </a:fld>
            <a:endParaRPr lang="en-IN"/>
          </a:p>
        </p:txBody>
      </p:sp>
    </p:spTree>
    <p:extLst>
      <p:ext uri="{BB962C8B-B14F-4D97-AF65-F5344CB8AC3E}">
        <p14:creationId xmlns:p14="http://schemas.microsoft.com/office/powerpoint/2010/main" val="3544897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3994C7-0CB1-4489-AC1A-6079AA0EBFBA}" type="slidenum">
              <a:rPr lang="en-IN" smtClean="0"/>
              <a:t>2</a:t>
            </a:fld>
            <a:endParaRPr lang="en-IN"/>
          </a:p>
        </p:txBody>
      </p:sp>
    </p:spTree>
    <p:extLst>
      <p:ext uri="{BB962C8B-B14F-4D97-AF65-F5344CB8AC3E}">
        <p14:creationId xmlns:p14="http://schemas.microsoft.com/office/powerpoint/2010/main" val="376563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920124" y="0"/>
            <a:ext cx="4367876" cy="10287000"/>
            <a:chOff x="0" y="0"/>
            <a:chExt cx="1150387" cy="2709333"/>
          </a:xfrm>
        </p:grpSpPr>
        <p:sp>
          <p:nvSpPr>
            <p:cNvPr id="3" name="Freeform 3"/>
            <p:cNvSpPr/>
            <p:nvPr/>
          </p:nvSpPr>
          <p:spPr>
            <a:xfrm>
              <a:off x="0" y="0"/>
              <a:ext cx="1150387" cy="2709333"/>
            </a:xfrm>
            <a:custGeom>
              <a:avLst/>
              <a:gdLst/>
              <a:ahLst/>
              <a:cxnLst/>
              <a:rect l="l" t="t" r="r" b="b"/>
              <a:pathLst>
                <a:path w="1150387" h="2709333">
                  <a:moveTo>
                    <a:pt x="0" y="0"/>
                  </a:moveTo>
                  <a:lnTo>
                    <a:pt x="1150387" y="0"/>
                  </a:lnTo>
                  <a:lnTo>
                    <a:pt x="1150387" y="2709333"/>
                  </a:lnTo>
                  <a:lnTo>
                    <a:pt x="0" y="2709333"/>
                  </a:lnTo>
                  <a:close/>
                </a:path>
              </a:pathLst>
            </a:custGeom>
            <a:solidFill>
              <a:srgbClr val="41A3A6"/>
            </a:solidFill>
          </p:spPr>
        </p:sp>
        <p:sp>
          <p:nvSpPr>
            <p:cNvPr id="4" name="TextBox 4"/>
            <p:cNvSpPr txBox="1"/>
            <p:nvPr/>
          </p:nvSpPr>
          <p:spPr>
            <a:xfrm>
              <a:off x="0" y="-38100"/>
              <a:ext cx="1150387" cy="2747433"/>
            </a:xfrm>
            <a:prstGeom prst="rect">
              <a:avLst/>
            </a:prstGeom>
          </p:spPr>
          <p:txBody>
            <a:bodyPr lIns="50800" tIns="50800" rIns="50800" bIns="50800" rtlCol="0" anchor="ctr"/>
            <a:lstStyle/>
            <a:p>
              <a:pPr algn="ctr">
                <a:lnSpc>
                  <a:spcPts val="2659"/>
                </a:lnSpc>
              </a:pPr>
              <a:endParaRPr/>
            </a:p>
          </p:txBody>
        </p:sp>
      </p:grpSp>
      <p:sp>
        <p:nvSpPr>
          <p:cNvPr id="7" name="AutoShape 7"/>
          <p:cNvSpPr/>
          <p:nvPr/>
        </p:nvSpPr>
        <p:spPr>
          <a:xfrm flipH="1">
            <a:off x="2130055" y="3782821"/>
            <a:ext cx="0" cy="4876948"/>
          </a:xfrm>
          <a:prstGeom prst="line">
            <a:avLst/>
          </a:prstGeom>
          <a:ln w="95250" cap="rnd">
            <a:solidFill>
              <a:srgbClr val="F25426"/>
            </a:solidFill>
            <a:prstDash val="solid"/>
            <a:headEnd type="none" w="sm" len="sm"/>
            <a:tailEnd type="none" w="sm" len="sm"/>
          </a:ln>
        </p:spPr>
      </p:sp>
      <p:sp>
        <p:nvSpPr>
          <p:cNvPr id="8" name="AutoShape 8"/>
          <p:cNvSpPr/>
          <p:nvPr/>
        </p:nvSpPr>
        <p:spPr>
          <a:xfrm>
            <a:off x="2130055" y="1627231"/>
            <a:ext cx="0" cy="1423759"/>
          </a:xfrm>
          <a:prstGeom prst="line">
            <a:avLst/>
          </a:prstGeom>
          <a:ln w="95250" cap="rnd">
            <a:solidFill>
              <a:srgbClr val="F25426"/>
            </a:solidFill>
            <a:prstDash val="solid"/>
            <a:headEnd type="none" w="sm" len="sm"/>
            <a:tailEnd type="none" w="sm" len="sm"/>
          </a:ln>
        </p:spPr>
      </p:sp>
      <p:grpSp>
        <p:nvGrpSpPr>
          <p:cNvPr id="9" name="Group 9"/>
          <p:cNvGrpSpPr/>
          <p:nvPr/>
        </p:nvGrpSpPr>
        <p:grpSpPr>
          <a:xfrm>
            <a:off x="0" y="0"/>
            <a:ext cx="1028700" cy="10287000"/>
            <a:chOff x="0" y="0"/>
            <a:chExt cx="270933" cy="2709333"/>
          </a:xfrm>
        </p:grpSpPr>
        <p:sp>
          <p:nvSpPr>
            <p:cNvPr id="10" name="Freeform 10"/>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41A3A6"/>
            </a:solidFill>
          </p:spPr>
        </p:sp>
        <p:sp>
          <p:nvSpPr>
            <p:cNvPr id="11" name="TextBox 11"/>
            <p:cNvSpPr txBox="1"/>
            <p:nvPr/>
          </p:nvSpPr>
          <p:spPr>
            <a:xfrm>
              <a:off x="0" y="-38100"/>
              <a:ext cx="270933" cy="2747433"/>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14311088" y="8509934"/>
            <a:ext cx="2948212" cy="748366"/>
          </a:xfrm>
          <a:custGeom>
            <a:avLst/>
            <a:gdLst/>
            <a:ahLst/>
            <a:cxnLst/>
            <a:rect l="l" t="t" r="r" b="b"/>
            <a:pathLst>
              <a:path w="2948212" h="748366">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4311088" y="1087264"/>
            <a:ext cx="2948212" cy="748366"/>
          </a:xfrm>
          <a:custGeom>
            <a:avLst/>
            <a:gdLst/>
            <a:ahLst/>
            <a:cxnLst/>
            <a:rect l="l" t="t" r="r" b="b"/>
            <a:pathLst>
              <a:path w="2948212" h="748366">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3127912" y="3673172"/>
            <a:ext cx="7794075" cy="1609725"/>
          </a:xfrm>
          <a:prstGeom prst="rect">
            <a:avLst/>
          </a:prstGeom>
        </p:spPr>
        <p:txBody>
          <a:bodyPr lIns="0" tIns="0" rIns="0" bIns="0" rtlCol="0" anchor="t">
            <a:spAutoFit/>
          </a:bodyPr>
          <a:lstStyle/>
          <a:p>
            <a:pPr marL="0" lvl="0" indent="0" algn="l">
              <a:lnSpc>
                <a:spcPts val="12000"/>
              </a:lnSpc>
            </a:pPr>
            <a:r>
              <a:rPr lang="en-US" sz="12000">
                <a:solidFill>
                  <a:srgbClr val="F25426"/>
                </a:solidFill>
                <a:latin typeface="Corben"/>
              </a:rPr>
              <a:t>SALES</a:t>
            </a:r>
          </a:p>
        </p:txBody>
      </p:sp>
      <p:sp>
        <p:nvSpPr>
          <p:cNvPr id="15" name="TextBox 15"/>
          <p:cNvSpPr txBox="1"/>
          <p:nvPr/>
        </p:nvSpPr>
        <p:spPr>
          <a:xfrm>
            <a:off x="3127912" y="7793200"/>
            <a:ext cx="7794073" cy="538737"/>
          </a:xfrm>
          <a:prstGeom prst="rect">
            <a:avLst/>
          </a:prstGeom>
        </p:spPr>
        <p:txBody>
          <a:bodyPr wrap="square" lIns="0" tIns="0" rIns="0" bIns="0" rtlCol="0" anchor="t">
            <a:spAutoFit/>
          </a:bodyPr>
          <a:lstStyle/>
          <a:p>
            <a:pPr marL="0" lvl="0" indent="0" algn="l">
              <a:lnSpc>
                <a:spcPts val="4480"/>
              </a:lnSpc>
              <a:spcBef>
                <a:spcPct val="0"/>
              </a:spcBef>
            </a:pPr>
            <a:r>
              <a:rPr lang="en-US" sz="3200" spc="640" dirty="0">
                <a:solidFill>
                  <a:srgbClr val="4B4545"/>
                </a:solidFill>
                <a:latin typeface="Open Sans"/>
              </a:rPr>
              <a:t>Presented By:- Sourav Dutta</a:t>
            </a:r>
          </a:p>
        </p:txBody>
      </p:sp>
      <p:sp>
        <p:nvSpPr>
          <p:cNvPr id="16" name="AutoShape 16"/>
          <p:cNvSpPr/>
          <p:nvPr/>
        </p:nvSpPr>
        <p:spPr>
          <a:xfrm>
            <a:off x="17259300" y="2705026"/>
            <a:ext cx="0" cy="4876948"/>
          </a:xfrm>
          <a:prstGeom prst="line">
            <a:avLst/>
          </a:prstGeom>
          <a:ln w="123825" cap="rnd">
            <a:solidFill>
              <a:srgbClr val="FFFFFF"/>
            </a:solidFill>
            <a:prstDash val="sysDot"/>
            <a:headEnd type="none" w="sm" len="sm"/>
            <a:tailEnd type="none" w="sm" len="sm"/>
          </a:ln>
        </p:spPr>
      </p:sp>
      <p:sp>
        <p:nvSpPr>
          <p:cNvPr id="17" name="TextBox 17"/>
          <p:cNvSpPr txBox="1"/>
          <p:nvPr/>
        </p:nvSpPr>
        <p:spPr>
          <a:xfrm>
            <a:off x="3127912" y="5501972"/>
            <a:ext cx="7794075" cy="1609725"/>
          </a:xfrm>
          <a:prstGeom prst="rect">
            <a:avLst/>
          </a:prstGeom>
        </p:spPr>
        <p:txBody>
          <a:bodyPr lIns="0" tIns="0" rIns="0" bIns="0" rtlCol="0" anchor="t">
            <a:spAutoFit/>
          </a:bodyPr>
          <a:lstStyle/>
          <a:p>
            <a:pPr marL="0" lvl="0" indent="0" algn="l">
              <a:lnSpc>
                <a:spcPts val="12000"/>
              </a:lnSpc>
            </a:pPr>
            <a:r>
              <a:rPr lang="en-US" sz="12000">
                <a:solidFill>
                  <a:srgbClr val="0C4E50"/>
                </a:solidFill>
                <a:latin typeface="Corben"/>
              </a:rPr>
              <a:t>REPORT</a:t>
            </a:r>
          </a:p>
        </p:txBody>
      </p:sp>
      <p:sp>
        <p:nvSpPr>
          <p:cNvPr id="18" name="Rectangle 17">
            <a:extLst>
              <a:ext uri="{FF2B5EF4-FFF2-40B4-BE49-F238E27FC236}">
                <a16:creationId xmlns:a16="http://schemas.microsoft.com/office/drawing/2014/main" id="{1ED715F8-2EF4-E6B5-7D6C-76ABC99740DE}"/>
              </a:ext>
            </a:extLst>
          </p:cNvPr>
          <p:cNvSpPr/>
          <p:nvPr/>
        </p:nvSpPr>
        <p:spPr>
          <a:xfrm>
            <a:off x="2636177" y="1835630"/>
            <a:ext cx="4664186" cy="14237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500" dirty="0">
                <a:solidFill>
                  <a:schemeClr val="accent2"/>
                </a:solidFill>
              </a:rPr>
              <a:t>PIZZA</a:t>
            </a:r>
            <a:endParaRPr lang="en-IN" sz="11500" dirty="0">
              <a:solidFill>
                <a:schemeClr val="accent2"/>
              </a:solidFill>
            </a:endParaRPr>
          </a:p>
        </p:txBody>
      </p:sp>
      <p:pic>
        <p:nvPicPr>
          <p:cNvPr id="20" name="Picture 19">
            <a:extLst>
              <a:ext uri="{FF2B5EF4-FFF2-40B4-BE49-F238E27FC236}">
                <a16:creationId xmlns:a16="http://schemas.microsoft.com/office/drawing/2014/main" id="{6500AB9D-EF8B-52E1-35F6-0390698515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8500" y="1627231"/>
            <a:ext cx="7573872" cy="5735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FB3B-2070-2AF5-8419-E93E4F652433}"/>
              </a:ext>
            </a:extLst>
          </p:cNvPr>
          <p:cNvSpPr>
            <a:spLocks noGrp="1"/>
          </p:cNvSpPr>
          <p:nvPr>
            <p:ph type="title"/>
          </p:nvPr>
        </p:nvSpPr>
        <p:spPr>
          <a:xfrm>
            <a:off x="2438400" y="719440"/>
            <a:ext cx="10439400" cy="685800"/>
          </a:xfrm>
        </p:spPr>
        <p:txBody>
          <a:bodyPr>
            <a:normAutofit fontScale="90000"/>
          </a:bodyPr>
          <a:lstStyle/>
          <a:p>
            <a:r>
              <a:rPr lang="en-US" dirty="0"/>
              <a:t>Join the necessary tables to find the total quantity of each pizza category ordered</a:t>
            </a:r>
            <a:endParaRPr lang="en-IN" dirty="0"/>
          </a:p>
        </p:txBody>
      </p:sp>
      <p:pic>
        <p:nvPicPr>
          <p:cNvPr id="5" name="Picture 4">
            <a:extLst>
              <a:ext uri="{FF2B5EF4-FFF2-40B4-BE49-F238E27FC236}">
                <a16:creationId xmlns:a16="http://schemas.microsoft.com/office/drawing/2014/main" id="{9CF1D356-4701-087D-9508-31ED0BC73A76}"/>
              </a:ext>
            </a:extLst>
          </p:cNvPr>
          <p:cNvPicPr>
            <a:picLocks noChangeAspect="1"/>
          </p:cNvPicPr>
          <p:nvPr/>
        </p:nvPicPr>
        <p:blipFill>
          <a:blip r:embed="rId2">
            <a:duotone>
              <a:prstClr val="black"/>
              <a:schemeClr val="accent6">
                <a:tint val="45000"/>
                <a:satMod val="400000"/>
              </a:schemeClr>
            </a:duotone>
          </a:blip>
          <a:stretch>
            <a:fillRect/>
          </a:stretch>
        </p:blipFill>
        <p:spPr>
          <a:xfrm>
            <a:off x="228600" y="2242561"/>
            <a:ext cx="11313660" cy="5801877"/>
          </a:xfrm>
          <a:prstGeom prst="rect">
            <a:avLst/>
          </a:prstGeom>
        </p:spPr>
      </p:pic>
      <p:pic>
        <p:nvPicPr>
          <p:cNvPr id="8" name="Picture 7">
            <a:extLst>
              <a:ext uri="{FF2B5EF4-FFF2-40B4-BE49-F238E27FC236}">
                <a16:creationId xmlns:a16="http://schemas.microsoft.com/office/drawing/2014/main" id="{7D87D442-33E6-5FAA-84AF-4EEAC2EF9A96}"/>
              </a:ext>
            </a:extLst>
          </p:cNvPr>
          <p:cNvPicPr>
            <a:picLocks noChangeAspect="1"/>
          </p:cNvPicPr>
          <p:nvPr/>
        </p:nvPicPr>
        <p:blipFill>
          <a:blip r:embed="rId3">
            <a:duotone>
              <a:prstClr val="black"/>
              <a:schemeClr val="accent4">
                <a:tint val="45000"/>
                <a:satMod val="400000"/>
              </a:schemeClr>
            </a:duotone>
          </a:blip>
          <a:stretch>
            <a:fillRect/>
          </a:stretch>
        </p:blipFill>
        <p:spPr>
          <a:xfrm>
            <a:off x="13030200" y="6577965"/>
            <a:ext cx="5029200" cy="3709035"/>
          </a:xfrm>
          <a:prstGeom prst="rect">
            <a:avLst/>
          </a:prstGeom>
        </p:spPr>
      </p:pic>
    </p:spTree>
    <p:extLst>
      <p:ext uri="{BB962C8B-B14F-4D97-AF65-F5344CB8AC3E}">
        <p14:creationId xmlns:p14="http://schemas.microsoft.com/office/powerpoint/2010/main" val="705531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FB3B-2070-2AF5-8419-E93E4F652433}"/>
              </a:ext>
            </a:extLst>
          </p:cNvPr>
          <p:cNvSpPr>
            <a:spLocks noGrp="1"/>
          </p:cNvSpPr>
          <p:nvPr>
            <p:ph type="title"/>
          </p:nvPr>
        </p:nvSpPr>
        <p:spPr>
          <a:xfrm>
            <a:off x="2438400" y="719440"/>
            <a:ext cx="12496800" cy="537860"/>
          </a:xfrm>
        </p:spPr>
        <p:txBody>
          <a:bodyPr>
            <a:normAutofit fontScale="90000"/>
          </a:bodyPr>
          <a:lstStyle/>
          <a:p>
            <a:r>
              <a:rPr lang="en-US" dirty="0"/>
              <a:t>Determine the distribution of orders by hour of the day</a:t>
            </a:r>
            <a:endParaRPr lang="en-IN" dirty="0"/>
          </a:p>
        </p:txBody>
      </p:sp>
      <p:pic>
        <p:nvPicPr>
          <p:cNvPr id="4" name="Picture 3">
            <a:extLst>
              <a:ext uri="{FF2B5EF4-FFF2-40B4-BE49-F238E27FC236}">
                <a16:creationId xmlns:a16="http://schemas.microsoft.com/office/drawing/2014/main" id="{AE11F33E-4321-0ADD-F5B2-F2AA2FF43D37}"/>
              </a:ext>
            </a:extLst>
          </p:cNvPr>
          <p:cNvPicPr>
            <a:picLocks noChangeAspect="1"/>
          </p:cNvPicPr>
          <p:nvPr/>
        </p:nvPicPr>
        <p:blipFill>
          <a:blip r:embed="rId2">
            <a:duotone>
              <a:prstClr val="black"/>
              <a:schemeClr val="accent6">
                <a:tint val="45000"/>
                <a:satMod val="400000"/>
              </a:schemeClr>
            </a:duotone>
          </a:blip>
          <a:stretch>
            <a:fillRect/>
          </a:stretch>
        </p:blipFill>
        <p:spPr>
          <a:xfrm>
            <a:off x="266396" y="2324100"/>
            <a:ext cx="11341104" cy="3581400"/>
          </a:xfrm>
          <a:prstGeom prst="rect">
            <a:avLst/>
          </a:prstGeom>
        </p:spPr>
      </p:pic>
      <p:pic>
        <p:nvPicPr>
          <p:cNvPr id="7" name="Picture 6">
            <a:extLst>
              <a:ext uri="{FF2B5EF4-FFF2-40B4-BE49-F238E27FC236}">
                <a16:creationId xmlns:a16="http://schemas.microsoft.com/office/drawing/2014/main" id="{A790E3B1-F0F6-5A12-2652-AB3664E91BA4}"/>
              </a:ext>
            </a:extLst>
          </p:cNvPr>
          <p:cNvPicPr>
            <a:picLocks noChangeAspect="1"/>
          </p:cNvPicPr>
          <p:nvPr/>
        </p:nvPicPr>
        <p:blipFill>
          <a:blip r:embed="rId3">
            <a:duotone>
              <a:prstClr val="black"/>
              <a:schemeClr val="accent4">
                <a:tint val="45000"/>
                <a:satMod val="400000"/>
              </a:schemeClr>
            </a:duotone>
          </a:blip>
          <a:stretch>
            <a:fillRect/>
          </a:stretch>
        </p:blipFill>
        <p:spPr>
          <a:xfrm>
            <a:off x="13716000" y="5270791"/>
            <a:ext cx="3124200" cy="4276390"/>
          </a:xfrm>
          <a:prstGeom prst="rect">
            <a:avLst/>
          </a:prstGeom>
        </p:spPr>
      </p:pic>
    </p:spTree>
    <p:extLst>
      <p:ext uri="{BB962C8B-B14F-4D97-AF65-F5344CB8AC3E}">
        <p14:creationId xmlns:p14="http://schemas.microsoft.com/office/powerpoint/2010/main" val="217191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FB3B-2070-2AF5-8419-E93E4F652433}"/>
              </a:ext>
            </a:extLst>
          </p:cNvPr>
          <p:cNvSpPr>
            <a:spLocks noGrp="1"/>
          </p:cNvSpPr>
          <p:nvPr>
            <p:ph type="title"/>
          </p:nvPr>
        </p:nvSpPr>
        <p:spPr>
          <a:xfrm>
            <a:off x="3962400" y="876300"/>
            <a:ext cx="8839200" cy="537860"/>
          </a:xfrm>
        </p:spPr>
        <p:txBody>
          <a:bodyPr>
            <a:normAutofit fontScale="90000"/>
          </a:bodyPr>
          <a:lstStyle/>
          <a:p>
            <a:r>
              <a:rPr lang="en-US" dirty="0"/>
              <a:t>Join relevant tables to find the category-wise distribution of pizzas</a:t>
            </a:r>
            <a:endParaRPr lang="en-IN" dirty="0"/>
          </a:p>
        </p:txBody>
      </p:sp>
      <p:pic>
        <p:nvPicPr>
          <p:cNvPr id="5" name="Picture 4">
            <a:extLst>
              <a:ext uri="{FF2B5EF4-FFF2-40B4-BE49-F238E27FC236}">
                <a16:creationId xmlns:a16="http://schemas.microsoft.com/office/drawing/2014/main" id="{EE104464-A92A-E01E-5D44-911B05DC0E16}"/>
              </a:ext>
            </a:extLst>
          </p:cNvPr>
          <p:cNvPicPr>
            <a:picLocks noChangeAspect="1"/>
          </p:cNvPicPr>
          <p:nvPr/>
        </p:nvPicPr>
        <p:blipFill>
          <a:blip r:embed="rId2">
            <a:duotone>
              <a:prstClr val="black"/>
              <a:schemeClr val="accent6">
                <a:tint val="45000"/>
                <a:satMod val="400000"/>
              </a:schemeClr>
            </a:duotone>
          </a:blip>
          <a:stretch>
            <a:fillRect/>
          </a:stretch>
        </p:blipFill>
        <p:spPr>
          <a:xfrm>
            <a:off x="838200" y="2857500"/>
            <a:ext cx="7772400" cy="5018948"/>
          </a:xfrm>
          <a:prstGeom prst="rect">
            <a:avLst/>
          </a:prstGeom>
        </p:spPr>
      </p:pic>
      <p:pic>
        <p:nvPicPr>
          <p:cNvPr id="8" name="Picture 7">
            <a:extLst>
              <a:ext uri="{FF2B5EF4-FFF2-40B4-BE49-F238E27FC236}">
                <a16:creationId xmlns:a16="http://schemas.microsoft.com/office/drawing/2014/main" id="{099AEB67-894D-6A9A-67F9-86CCF53855D7}"/>
              </a:ext>
            </a:extLst>
          </p:cNvPr>
          <p:cNvPicPr>
            <a:picLocks noChangeAspect="1"/>
          </p:cNvPicPr>
          <p:nvPr/>
        </p:nvPicPr>
        <p:blipFill>
          <a:blip r:embed="rId3">
            <a:duotone>
              <a:prstClr val="black"/>
              <a:srgbClr val="D9C3A5">
                <a:tint val="50000"/>
                <a:satMod val="180000"/>
              </a:srgbClr>
            </a:duotone>
          </a:blip>
          <a:stretch>
            <a:fillRect/>
          </a:stretch>
        </p:blipFill>
        <p:spPr>
          <a:xfrm>
            <a:off x="11582400" y="5883468"/>
            <a:ext cx="5181600" cy="3527232"/>
          </a:xfrm>
          <a:prstGeom prst="rect">
            <a:avLst/>
          </a:prstGeom>
        </p:spPr>
      </p:pic>
    </p:spTree>
    <p:extLst>
      <p:ext uri="{BB962C8B-B14F-4D97-AF65-F5344CB8AC3E}">
        <p14:creationId xmlns:p14="http://schemas.microsoft.com/office/powerpoint/2010/main" val="1825265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FB3B-2070-2AF5-8419-E93E4F652433}"/>
              </a:ext>
            </a:extLst>
          </p:cNvPr>
          <p:cNvSpPr>
            <a:spLocks noGrp="1"/>
          </p:cNvSpPr>
          <p:nvPr>
            <p:ph type="title"/>
          </p:nvPr>
        </p:nvSpPr>
        <p:spPr>
          <a:xfrm>
            <a:off x="3962400" y="876300"/>
            <a:ext cx="9753600" cy="609600"/>
          </a:xfrm>
        </p:spPr>
        <p:txBody>
          <a:bodyPr>
            <a:normAutofit fontScale="90000"/>
          </a:bodyPr>
          <a:lstStyle/>
          <a:p>
            <a:r>
              <a:rPr lang="en-US" dirty="0"/>
              <a:t>Group the orders by date and calculate the average number of pizzas ordered per day</a:t>
            </a:r>
            <a:endParaRPr lang="en-IN" dirty="0"/>
          </a:p>
        </p:txBody>
      </p:sp>
      <p:pic>
        <p:nvPicPr>
          <p:cNvPr id="4" name="Picture 3">
            <a:extLst>
              <a:ext uri="{FF2B5EF4-FFF2-40B4-BE49-F238E27FC236}">
                <a16:creationId xmlns:a16="http://schemas.microsoft.com/office/drawing/2014/main" id="{50F2724D-39F8-E624-08D4-3A215E39DA92}"/>
              </a:ext>
            </a:extLst>
          </p:cNvPr>
          <p:cNvPicPr>
            <a:picLocks noChangeAspect="1"/>
          </p:cNvPicPr>
          <p:nvPr/>
        </p:nvPicPr>
        <p:blipFill>
          <a:blip r:embed="rId2">
            <a:duotone>
              <a:prstClr val="black"/>
              <a:schemeClr val="accent6">
                <a:tint val="45000"/>
                <a:satMod val="400000"/>
              </a:schemeClr>
            </a:duotone>
          </a:blip>
          <a:stretch>
            <a:fillRect/>
          </a:stretch>
        </p:blipFill>
        <p:spPr>
          <a:xfrm>
            <a:off x="228600" y="2381162"/>
            <a:ext cx="11660860" cy="4876800"/>
          </a:xfrm>
          <a:prstGeom prst="rect">
            <a:avLst/>
          </a:prstGeom>
        </p:spPr>
      </p:pic>
      <p:pic>
        <p:nvPicPr>
          <p:cNvPr id="7" name="Picture 6">
            <a:extLst>
              <a:ext uri="{FF2B5EF4-FFF2-40B4-BE49-F238E27FC236}">
                <a16:creationId xmlns:a16="http://schemas.microsoft.com/office/drawing/2014/main" id="{F8A57A80-8086-432C-0EB4-924E53331DE4}"/>
              </a:ext>
            </a:extLst>
          </p:cNvPr>
          <p:cNvPicPr>
            <a:picLocks noChangeAspect="1"/>
          </p:cNvPicPr>
          <p:nvPr/>
        </p:nvPicPr>
        <p:blipFill>
          <a:blip r:embed="rId3">
            <a:duotone>
              <a:prstClr val="black"/>
              <a:schemeClr val="accent4">
                <a:tint val="45000"/>
                <a:satMod val="400000"/>
              </a:schemeClr>
            </a:duotone>
          </a:blip>
          <a:stretch>
            <a:fillRect/>
          </a:stretch>
        </p:blipFill>
        <p:spPr>
          <a:xfrm>
            <a:off x="12496800" y="7257962"/>
            <a:ext cx="5251374" cy="2152738"/>
          </a:xfrm>
          <a:prstGeom prst="rect">
            <a:avLst/>
          </a:prstGeom>
        </p:spPr>
      </p:pic>
    </p:spTree>
    <p:extLst>
      <p:ext uri="{BB962C8B-B14F-4D97-AF65-F5344CB8AC3E}">
        <p14:creationId xmlns:p14="http://schemas.microsoft.com/office/powerpoint/2010/main" val="1770830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FB3B-2070-2AF5-8419-E93E4F652433}"/>
              </a:ext>
            </a:extLst>
          </p:cNvPr>
          <p:cNvSpPr>
            <a:spLocks noGrp="1"/>
          </p:cNvSpPr>
          <p:nvPr>
            <p:ph type="title"/>
          </p:nvPr>
        </p:nvSpPr>
        <p:spPr>
          <a:xfrm>
            <a:off x="3962400" y="876300"/>
            <a:ext cx="9753600" cy="609600"/>
          </a:xfrm>
        </p:spPr>
        <p:txBody>
          <a:bodyPr>
            <a:normAutofit fontScale="90000"/>
          </a:bodyPr>
          <a:lstStyle/>
          <a:p>
            <a:r>
              <a:rPr lang="en-US" dirty="0"/>
              <a:t>Determine the top 3 most ordered pizza types based on revenue</a:t>
            </a:r>
            <a:endParaRPr lang="en-IN" dirty="0"/>
          </a:p>
        </p:txBody>
      </p:sp>
      <p:pic>
        <p:nvPicPr>
          <p:cNvPr id="5" name="Picture 4">
            <a:extLst>
              <a:ext uri="{FF2B5EF4-FFF2-40B4-BE49-F238E27FC236}">
                <a16:creationId xmlns:a16="http://schemas.microsoft.com/office/drawing/2014/main" id="{FA91AA9B-8FB7-5407-A52D-2B3704D7ABBB}"/>
              </a:ext>
            </a:extLst>
          </p:cNvPr>
          <p:cNvPicPr>
            <a:picLocks noChangeAspect="1"/>
          </p:cNvPicPr>
          <p:nvPr/>
        </p:nvPicPr>
        <p:blipFill>
          <a:blip r:embed="rId2">
            <a:duotone>
              <a:prstClr val="black"/>
              <a:schemeClr val="accent6">
                <a:tint val="45000"/>
                <a:satMod val="400000"/>
              </a:schemeClr>
            </a:duotone>
          </a:blip>
          <a:stretch>
            <a:fillRect/>
          </a:stretch>
        </p:blipFill>
        <p:spPr>
          <a:xfrm>
            <a:off x="381000" y="2019300"/>
            <a:ext cx="10481918" cy="6248400"/>
          </a:xfrm>
          <a:prstGeom prst="rect">
            <a:avLst/>
          </a:prstGeom>
        </p:spPr>
      </p:pic>
      <p:pic>
        <p:nvPicPr>
          <p:cNvPr id="8" name="Picture 7">
            <a:extLst>
              <a:ext uri="{FF2B5EF4-FFF2-40B4-BE49-F238E27FC236}">
                <a16:creationId xmlns:a16="http://schemas.microsoft.com/office/drawing/2014/main" id="{76A7718C-B2B8-9503-0B40-A5FB031C07F7}"/>
              </a:ext>
            </a:extLst>
          </p:cNvPr>
          <p:cNvPicPr>
            <a:picLocks noChangeAspect="1"/>
          </p:cNvPicPr>
          <p:nvPr/>
        </p:nvPicPr>
        <p:blipFill>
          <a:blip r:embed="rId3">
            <a:duotone>
              <a:prstClr val="black"/>
              <a:schemeClr val="accent4">
                <a:tint val="45000"/>
                <a:satMod val="400000"/>
              </a:schemeClr>
            </a:duotone>
          </a:blip>
          <a:stretch>
            <a:fillRect/>
          </a:stretch>
        </p:blipFill>
        <p:spPr>
          <a:xfrm>
            <a:off x="11736472" y="7505700"/>
            <a:ext cx="6163440" cy="2362200"/>
          </a:xfrm>
          <a:prstGeom prst="rect">
            <a:avLst/>
          </a:prstGeom>
        </p:spPr>
      </p:pic>
    </p:spTree>
    <p:extLst>
      <p:ext uri="{BB962C8B-B14F-4D97-AF65-F5344CB8AC3E}">
        <p14:creationId xmlns:p14="http://schemas.microsoft.com/office/powerpoint/2010/main" val="575438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FB3B-2070-2AF5-8419-E93E4F652433}"/>
              </a:ext>
            </a:extLst>
          </p:cNvPr>
          <p:cNvSpPr>
            <a:spLocks noGrp="1"/>
          </p:cNvSpPr>
          <p:nvPr>
            <p:ph type="title"/>
          </p:nvPr>
        </p:nvSpPr>
        <p:spPr>
          <a:xfrm>
            <a:off x="3276600" y="952500"/>
            <a:ext cx="9753600" cy="609600"/>
          </a:xfrm>
        </p:spPr>
        <p:txBody>
          <a:bodyPr>
            <a:normAutofit fontScale="90000"/>
          </a:bodyPr>
          <a:lstStyle/>
          <a:p>
            <a:r>
              <a:rPr lang="en-US" dirty="0"/>
              <a:t>Calculate the percentage contribution of each pizza type to total revenue</a:t>
            </a:r>
            <a:endParaRPr lang="en-IN" dirty="0"/>
          </a:p>
        </p:txBody>
      </p:sp>
      <p:pic>
        <p:nvPicPr>
          <p:cNvPr id="4" name="Picture 3">
            <a:extLst>
              <a:ext uri="{FF2B5EF4-FFF2-40B4-BE49-F238E27FC236}">
                <a16:creationId xmlns:a16="http://schemas.microsoft.com/office/drawing/2014/main" id="{32754C52-D06D-5D8D-1959-6934B1DE460E}"/>
              </a:ext>
            </a:extLst>
          </p:cNvPr>
          <p:cNvPicPr>
            <a:picLocks noChangeAspect="1"/>
          </p:cNvPicPr>
          <p:nvPr/>
        </p:nvPicPr>
        <p:blipFill>
          <a:blip r:embed="rId2">
            <a:duotone>
              <a:prstClr val="black"/>
              <a:schemeClr val="accent6">
                <a:tint val="45000"/>
                <a:satMod val="400000"/>
              </a:schemeClr>
            </a:duotone>
          </a:blip>
          <a:stretch>
            <a:fillRect/>
          </a:stretch>
        </p:blipFill>
        <p:spPr>
          <a:xfrm>
            <a:off x="742259" y="2247899"/>
            <a:ext cx="10438828" cy="7195335"/>
          </a:xfrm>
          <a:prstGeom prst="rect">
            <a:avLst/>
          </a:prstGeom>
        </p:spPr>
      </p:pic>
      <p:pic>
        <p:nvPicPr>
          <p:cNvPr id="7" name="Picture 6">
            <a:extLst>
              <a:ext uri="{FF2B5EF4-FFF2-40B4-BE49-F238E27FC236}">
                <a16:creationId xmlns:a16="http://schemas.microsoft.com/office/drawing/2014/main" id="{F91D8316-A8FB-3E97-6B11-6B419FA44AF3}"/>
              </a:ext>
            </a:extLst>
          </p:cNvPr>
          <p:cNvPicPr>
            <a:picLocks noChangeAspect="1"/>
          </p:cNvPicPr>
          <p:nvPr/>
        </p:nvPicPr>
        <p:blipFill>
          <a:blip r:embed="rId3">
            <a:duotone>
              <a:prstClr val="black"/>
              <a:schemeClr val="accent4">
                <a:tint val="45000"/>
                <a:satMod val="400000"/>
              </a:schemeClr>
            </a:duotone>
          </a:blip>
          <a:stretch>
            <a:fillRect/>
          </a:stretch>
        </p:blipFill>
        <p:spPr>
          <a:xfrm>
            <a:off x="13258800" y="6515100"/>
            <a:ext cx="3623930" cy="2928135"/>
          </a:xfrm>
          <a:prstGeom prst="rect">
            <a:avLst/>
          </a:prstGeom>
        </p:spPr>
      </p:pic>
    </p:spTree>
    <p:extLst>
      <p:ext uri="{BB962C8B-B14F-4D97-AF65-F5344CB8AC3E}">
        <p14:creationId xmlns:p14="http://schemas.microsoft.com/office/powerpoint/2010/main" val="4101444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FB3B-2070-2AF5-8419-E93E4F652433}"/>
              </a:ext>
            </a:extLst>
          </p:cNvPr>
          <p:cNvSpPr>
            <a:spLocks noGrp="1"/>
          </p:cNvSpPr>
          <p:nvPr>
            <p:ph type="title"/>
          </p:nvPr>
        </p:nvSpPr>
        <p:spPr>
          <a:xfrm>
            <a:off x="4134168" y="1219200"/>
            <a:ext cx="9753600" cy="609600"/>
          </a:xfrm>
        </p:spPr>
        <p:txBody>
          <a:bodyPr>
            <a:normAutofit fontScale="90000"/>
          </a:bodyPr>
          <a:lstStyle/>
          <a:p>
            <a:r>
              <a:rPr lang="en-US" dirty="0"/>
              <a:t>Analyze the cumulative revenue generated over time</a:t>
            </a:r>
            <a:endParaRPr lang="en-IN" dirty="0"/>
          </a:p>
        </p:txBody>
      </p:sp>
      <p:pic>
        <p:nvPicPr>
          <p:cNvPr id="5" name="Picture 4">
            <a:extLst>
              <a:ext uri="{FF2B5EF4-FFF2-40B4-BE49-F238E27FC236}">
                <a16:creationId xmlns:a16="http://schemas.microsoft.com/office/drawing/2014/main" id="{FF02AB9B-4012-307A-2490-B160236F82E5}"/>
              </a:ext>
            </a:extLst>
          </p:cNvPr>
          <p:cNvPicPr>
            <a:picLocks noChangeAspect="1"/>
          </p:cNvPicPr>
          <p:nvPr/>
        </p:nvPicPr>
        <p:blipFill>
          <a:blip r:embed="rId2">
            <a:duotone>
              <a:prstClr val="black"/>
              <a:schemeClr val="accent6">
                <a:tint val="45000"/>
                <a:satMod val="400000"/>
              </a:schemeClr>
            </a:duotone>
          </a:blip>
          <a:stretch>
            <a:fillRect/>
          </a:stretch>
        </p:blipFill>
        <p:spPr>
          <a:xfrm>
            <a:off x="457200" y="2409443"/>
            <a:ext cx="10773002" cy="5934457"/>
          </a:xfrm>
          <a:prstGeom prst="rect">
            <a:avLst/>
          </a:prstGeom>
        </p:spPr>
      </p:pic>
      <p:pic>
        <p:nvPicPr>
          <p:cNvPr id="8" name="Picture 7">
            <a:extLst>
              <a:ext uri="{FF2B5EF4-FFF2-40B4-BE49-F238E27FC236}">
                <a16:creationId xmlns:a16="http://schemas.microsoft.com/office/drawing/2014/main" id="{6ECF1391-038E-2941-5F9F-5EEBD695FD56}"/>
              </a:ext>
            </a:extLst>
          </p:cNvPr>
          <p:cNvPicPr>
            <a:picLocks noChangeAspect="1"/>
          </p:cNvPicPr>
          <p:nvPr/>
        </p:nvPicPr>
        <p:blipFill>
          <a:blip r:embed="rId3">
            <a:duotone>
              <a:prstClr val="black"/>
              <a:schemeClr val="accent4">
                <a:tint val="45000"/>
                <a:satMod val="400000"/>
              </a:schemeClr>
            </a:duotone>
          </a:blip>
          <a:stretch>
            <a:fillRect/>
          </a:stretch>
        </p:blipFill>
        <p:spPr>
          <a:xfrm>
            <a:off x="12649200" y="5285137"/>
            <a:ext cx="4067119" cy="3963892"/>
          </a:xfrm>
          <a:prstGeom prst="rect">
            <a:avLst/>
          </a:prstGeom>
        </p:spPr>
      </p:pic>
    </p:spTree>
    <p:extLst>
      <p:ext uri="{BB962C8B-B14F-4D97-AF65-F5344CB8AC3E}">
        <p14:creationId xmlns:p14="http://schemas.microsoft.com/office/powerpoint/2010/main" val="3904117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FB3B-2070-2AF5-8419-E93E4F652433}"/>
              </a:ext>
            </a:extLst>
          </p:cNvPr>
          <p:cNvSpPr>
            <a:spLocks noGrp="1"/>
          </p:cNvSpPr>
          <p:nvPr>
            <p:ph type="title"/>
          </p:nvPr>
        </p:nvSpPr>
        <p:spPr>
          <a:xfrm>
            <a:off x="4134168" y="1219200"/>
            <a:ext cx="9753600" cy="609600"/>
          </a:xfrm>
        </p:spPr>
        <p:txBody>
          <a:bodyPr>
            <a:normAutofit fontScale="90000"/>
          </a:bodyPr>
          <a:lstStyle/>
          <a:p>
            <a:r>
              <a:rPr lang="en-US" dirty="0"/>
              <a:t>Determine the top 3 most ordered pizza types based on revenue for each pizza category</a:t>
            </a:r>
            <a:endParaRPr lang="en-IN" dirty="0"/>
          </a:p>
        </p:txBody>
      </p:sp>
      <p:pic>
        <p:nvPicPr>
          <p:cNvPr id="4" name="Picture 3">
            <a:extLst>
              <a:ext uri="{FF2B5EF4-FFF2-40B4-BE49-F238E27FC236}">
                <a16:creationId xmlns:a16="http://schemas.microsoft.com/office/drawing/2014/main" id="{4270FAB6-590F-A11A-0EE7-6C894A36AB24}"/>
              </a:ext>
            </a:extLst>
          </p:cNvPr>
          <p:cNvPicPr>
            <a:picLocks noChangeAspect="1"/>
          </p:cNvPicPr>
          <p:nvPr/>
        </p:nvPicPr>
        <p:blipFill>
          <a:blip r:embed="rId2">
            <a:duotone>
              <a:prstClr val="black"/>
              <a:schemeClr val="accent6">
                <a:tint val="45000"/>
                <a:satMod val="400000"/>
              </a:schemeClr>
            </a:duotone>
          </a:blip>
          <a:stretch>
            <a:fillRect/>
          </a:stretch>
        </p:blipFill>
        <p:spPr>
          <a:xfrm>
            <a:off x="380999" y="3009900"/>
            <a:ext cx="10997529" cy="5638800"/>
          </a:xfrm>
          <a:prstGeom prst="rect">
            <a:avLst/>
          </a:prstGeom>
        </p:spPr>
      </p:pic>
      <p:pic>
        <p:nvPicPr>
          <p:cNvPr id="7" name="Picture 6">
            <a:extLst>
              <a:ext uri="{FF2B5EF4-FFF2-40B4-BE49-F238E27FC236}">
                <a16:creationId xmlns:a16="http://schemas.microsoft.com/office/drawing/2014/main" id="{ABF076CB-62AB-A68C-F254-77837E59672D}"/>
              </a:ext>
            </a:extLst>
          </p:cNvPr>
          <p:cNvPicPr>
            <a:picLocks noChangeAspect="1"/>
          </p:cNvPicPr>
          <p:nvPr/>
        </p:nvPicPr>
        <p:blipFill>
          <a:blip r:embed="rId3">
            <a:duotone>
              <a:prstClr val="black"/>
              <a:schemeClr val="accent4">
                <a:tint val="45000"/>
                <a:satMod val="400000"/>
              </a:schemeClr>
            </a:duotone>
          </a:blip>
          <a:stretch>
            <a:fillRect/>
          </a:stretch>
        </p:blipFill>
        <p:spPr>
          <a:xfrm>
            <a:off x="12115800" y="6057900"/>
            <a:ext cx="5058265" cy="3581400"/>
          </a:xfrm>
          <a:prstGeom prst="rect">
            <a:avLst/>
          </a:prstGeom>
        </p:spPr>
      </p:pic>
    </p:spTree>
    <p:extLst>
      <p:ext uri="{BB962C8B-B14F-4D97-AF65-F5344CB8AC3E}">
        <p14:creationId xmlns:p14="http://schemas.microsoft.com/office/powerpoint/2010/main" val="350631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F042-8F26-F6F3-B14B-31B72D6EB998}"/>
              </a:ext>
            </a:extLst>
          </p:cNvPr>
          <p:cNvSpPr>
            <a:spLocks noGrp="1"/>
          </p:cNvSpPr>
          <p:nvPr>
            <p:ph type="ctrTitle"/>
          </p:nvPr>
        </p:nvSpPr>
        <p:spPr>
          <a:xfrm>
            <a:off x="5791200" y="419100"/>
            <a:ext cx="5029200" cy="1295400"/>
          </a:xfrm>
        </p:spPr>
        <p:txBody>
          <a:bodyPr/>
          <a:lstStyle/>
          <a:p>
            <a:r>
              <a:rPr lang="en-US" dirty="0"/>
              <a:t>CONCLUSION</a:t>
            </a:r>
            <a:endParaRPr lang="en-IN" dirty="0"/>
          </a:p>
        </p:txBody>
      </p:sp>
      <p:sp>
        <p:nvSpPr>
          <p:cNvPr id="3" name="Subtitle 2">
            <a:extLst>
              <a:ext uri="{FF2B5EF4-FFF2-40B4-BE49-F238E27FC236}">
                <a16:creationId xmlns:a16="http://schemas.microsoft.com/office/drawing/2014/main" id="{18209300-0C11-4054-0816-42FE2C71C7C9}"/>
              </a:ext>
            </a:extLst>
          </p:cNvPr>
          <p:cNvSpPr>
            <a:spLocks noGrp="1"/>
          </p:cNvSpPr>
          <p:nvPr>
            <p:ph type="subTitle" idx="1"/>
          </p:nvPr>
        </p:nvSpPr>
        <p:spPr>
          <a:xfrm>
            <a:off x="2590800" y="2552700"/>
            <a:ext cx="11353800" cy="5410200"/>
          </a:xfrm>
        </p:spPr>
        <p:txBody>
          <a:bodyPr>
            <a:normAutofit fontScale="92500" lnSpcReduction="20000"/>
          </a:bodyPr>
          <a:lstStyle/>
          <a:p>
            <a:r>
              <a:rPr lang="en-US" sz="3500" dirty="0"/>
              <a:t>In summary, the Pizza Sales Analysis project leveraging MySQL demonstrates the critical role of data-driven decision-making in optimizing business operations. By thoroughly analyzing customer preferences, sales trends, and profitability metrics, the project uncovers actionable insights to refine marketing strategies, enhance product offerings, and boost customer satisfaction. Through data import, cleaning, analysis, and visualization, this project highlights proficiency in MySQL data analysis techniques. The recommendations from this analysis provide valuable guidance for improving sales performance and achieving overall business success. Ultimately, this project emphasizes the significance of data analytics in driving informed decisions and gaining a competitive edge in the pizza industry</a:t>
            </a:r>
            <a:r>
              <a:rPr lang="en-US" dirty="0"/>
              <a:t>.</a:t>
            </a:r>
            <a:endParaRPr lang="en-IN" dirty="0"/>
          </a:p>
        </p:txBody>
      </p:sp>
    </p:spTree>
    <p:extLst>
      <p:ext uri="{BB962C8B-B14F-4D97-AF65-F5344CB8AC3E}">
        <p14:creationId xmlns:p14="http://schemas.microsoft.com/office/powerpoint/2010/main" val="2191850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1E7476"/>
            </a:solidFill>
          </p:spPr>
        </p:sp>
        <p:sp>
          <p:nvSpPr>
            <p:cNvPr id="5" name="TextBox 5"/>
            <p:cNvSpPr txBox="1"/>
            <p:nvPr/>
          </p:nvSpPr>
          <p:spPr>
            <a:xfrm>
              <a:off x="0" y="-38100"/>
              <a:ext cx="270933" cy="2747433"/>
            </a:xfrm>
            <a:prstGeom prst="rect">
              <a:avLst/>
            </a:prstGeom>
          </p:spPr>
          <p:txBody>
            <a:bodyPr lIns="50800" tIns="50800" rIns="50800" bIns="50800" rtlCol="0" anchor="ctr"/>
            <a:lstStyle/>
            <a:p>
              <a:pPr algn="ctr">
                <a:lnSpc>
                  <a:spcPts val="3359"/>
                </a:lnSpc>
              </a:pPr>
              <a:endParaRPr/>
            </a:p>
          </p:txBody>
        </p:sp>
      </p:grpSp>
      <p:sp>
        <p:nvSpPr>
          <p:cNvPr id="6" name="TextBox 6"/>
          <p:cNvSpPr txBox="1"/>
          <p:nvPr/>
        </p:nvSpPr>
        <p:spPr>
          <a:xfrm>
            <a:off x="2600348" y="4309627"/>
            <a:ext cx="13087304" cy="2670452"/>
          </a:xfrm>
          <a:prstGeom prst="rect">
            <a:avLst/>
          </a:prstGeom>
        </p:spPr>
        <p:txBody>
          <a:bodyPr lIns="0" tIns="0" rIns="0" bIns="0" rtlCol="0" anchor="t">
            <a:spAutoFit/>
          </a:bodyPr>
          <a:lstStyle/>
          <a:p>
            <a:pPr marL="0" lvl="0" indent="0" algn="ctr">
              <a:lnSpc>
                <a:spcPts val="21859"/>
              </a:lnSpc>
            </a:pPr>
            <a:r>
              <a:rPr lang="en-US" sz="15614">
                <a:solidFill>
                  <a:srgbClr val="4B4545"/>
                </a:solidFill>
                <a:latin typeface="Corben"/>
              </a:rPr>
              <a:t>Thank You</a:t>
            </a:r>
          </a:p>
        </p:txBody>
      </p:sp>
      <p:sp>
        <p:nvSpPr>
          <p:cNvPr id="7" name="TextBox 7"/>
          <p:cNvSpPr txBox="1"/>
          <p:nvPr/>
        </p:nvSpPr>
        <p:spPr>
          <a:xfrm>
            <a:off x="6003792" y="7189629"/>
            <a:ext cx="6280417" cy="537845"/>
          </a:xfrm>
          <a:prstGeom prst="rect">
            <a:avLst/>
          </a:prstGeom>
        </p:spPr>
        <p:txBody>
          <a:bodyPr lIns="0" tIns="0" rIns="0" bIns="0" rtlCol="0" anchor="t">
            <a:spAutoFit/>
          </a:bodyPr>
          <a:lstStyle/>
          <a:p>
            <a:pPr marL="0" lvl="0" indent="0" algn="ctr">
              <a:lnSpc>
                <a:spcPts val="4479"/>
              </a:lnSpc>
              <a:spcBef>
                <a:spcPct val="0"/>
              </a:spcBef>
            </a:pPr>
            <a:r>
              <a:rPr lang="en-US" sz="3199" spc="639" dirty="0">
                <a:solidFill>
                  <a:srgbClr val="4B4545"/>
                </a:solidFill>
                <a:latin typeface="Open Sans"/>
              </a:rPr>
              <a:t>26 June, 2024</a:t>
            </a:r>
          </a:p>
        </p:txBody>
      </p:sp>
      <p:grpSp>
        <p:nvGrpSpPr>
          <p:cNvPr id="9" name="Group 9"/>
          <p:cNvGrpSpPr/>
          <p:nvPr/>
        </p:nvGrpSpPr>
        <p:grpSpPr>
          <a:xfrm>
            <a:off x="17256258" y="0"/>
            <a:ext cx="1028700" cy="10287000"/>
            <a:chOff x="0" y="0"/>
            <a:chExt cx="270933" cy="2709333"/>
          </a:xfrm>
        </p:grpSpPr>
        <p:sp>
          <p:nvSpPr>
            <p:cNvPr id="10" name="Freeform 10"/>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1E7476"/>
            </a:solidFill>
          </p:spPr>
        </p:sp>
        <p:sp>
          <p:nvSpPr>
            <p:cNvPr id="11" name="TextBox 11"/>
            <p:cNvSpPr txBox="1"/>
            <p:nvPr/>
          </p:nvSpPr>
          <p:spPr>
            <a:xfrm>
              <a:off x="0" y="-38100"/>
              <a:ext cx="270933" cy="2747433"/>
            </a:xfrm>
            <a:prstGeom prst="rect">
              <a:avLst/>
            </a:prstGeom>
          </p:spPr>
          <p:txBody>
            <a:bodyPr lIns="50800" tIns="50800" rIns="50800" bIns="50800" rtlCol="0" anchor="ctr"/>
            <a:lstStyle/>
            <a:p>
              <a:pPr algn="ctr">
                <a:lnSpc>
                  <a:spcPts val="3359"/>
                </a:lnSpc>
              </a:pPr>
              <a:endParaRPr/>
            </a:p>
          </p:txBody>
        </p:sp>
      </p:grpSp>
      <p:sp>
        <p:nvSpPr>
          <p:cNvPr id="12" name="AutoShape 12"/>
          <p:cNvSpPr/>
          <p:nvPr/>
        </p:nvSpPr>
        <p:spPr>
          <a:xfrm>
            <a:off x="1828578" y="966788"/>
            <a:ext cx="4876948" cy="0"/>
          </a:xfrm>
          <a:prstGeom prst="line">
            <a:avLst/>
          </a:prstGeom>
          <a:ln w="123825" cap="rnd">
            <a:solidFill>
              <a:srgbClr val="F25426"/>
            </a:solidFill>
            <a:prstDash val="sysDot"/>
            <a:headEnd type="none" w="sm" len="sm"/>
            <a:tailEnd type="none" w="sm" len="sm"/>
          </a:ln>
        </p:spPr>
      </p:sp>
      <p:sp>
        <p:nvSpPr>
          <p:cNvPr id="13" name="AutoShape 13"/>
          <p:cNvSpPr/>
          <p:nvPr/>
        </p:nvSpPr>
        <p:spPr>
          <a:xfrm>
            <a:off x="11563397" y="9258300"/>
            <a:ext cx="4876948" cy="0"/>
          </a:xfrm>
          <a:prstGeom prst="line">
            <a:avLst/>
          </a:prstGeom>
          <a:ln w="123825" cap="rnd">
            <a:solidFill>
              <a:srgbClr val="F25426"/>
            </a:solidFill>
            <a:prstDash val="sysDot"/>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144000" cy="10287000"/>
            <a:chOff x="0" y="0"/>
            <a:chExt cx="2408296" cy="2709333"/>
          </a:xfrm>
        </p:grpSpPr>
        <p:sp>
          <p:nvSpPr>
            <p:cNvPr id="3" name="Freeform 3"/>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D7E9EB"/>
            </a:solidFill>
          </p:spPr>
          <p:txBody>
            <a:bodyPr/>
            <a:lstStyle/>
            <a:p>
              <a:endParaRPr lang="en-IN" dirty="0"/>
            </a:p>
          </p:txBody>
        </p:sp>
        <p:sp>
          <p:nvSpPr>
            <p:cNvPr id="4" name="TextBox 4"/>
            <p:cNvSpPr txBox="1"/>
            <p:nvPr/>
          </p:nvSpPr>
          <p:spPr>
            <a:xfrm>
              <a:off x="0" y="-38100"/>
              <a:ext cx="2408296"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7259300" y="0"/>
            <a:ext cx="1028700" cy="10287000"/>
            <a:chOff x="0" y="0"/>
            <a:chExt cx="270933" cy="2709333"/>
          </a:xfrm>
        </p:grpSpPr>
        <p:sp>
          <p:nvSpPr>
            <p:cNvPr id="7" name="Freeform 7"/>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41A3A6"/>
            </a:solidFill>
          </p:spPr>
        </p:sp>
        <p:sp>
          <p:nvSpPr>
            <p:cNvPr id="8" name="TextBox 8"/>
            <p:cNvSpPr txBox="1"/>
            <p:nvPr/>
          </p:nvSpPr>
          <p:spPr>
            <a:xfrm>
              <a:off x="0" y="-38100"/>
              <a:ext cx="270933" cy="2747433"/>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996359" y="523430"/>
            <a:ext cx="2948212" cy="748366"/>
          </a:xfrm>
          <a:custGeom>
            <a:avLst/>
            <a:gdLst/>
            <a:ahLst/>
            <a:cxnLst/>
            <a:rect l="l" t="t" r="r" b="b"/>
            <a:pathLst>
              <a:path w="2948212" h="748366">
                <a:moveTo>
                  <a:pt x="0" y="0"/>
                </a:moveTo>
                <a:lnTo>
                  <a:pt x="2948212" y="0"/>
                </a:lnTo>
                <a:lnTo>
                  <a:pt x="2948212" y="748365"/>
                </a:lnTo>
                <a:lnTo>
                  <a:pt x="0" y="7483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996359" y="4463415"/>
            <a:ext cx="7151283" cy="1226820"/>
          </a:xfrm>
          <a:prstGeom prst="rect">
            <a:avLst/>
          </a:prstGeom>
        </p:spPr>
        <p:txBody>
          <a:bodyPr lIns="0" tIns="0" rIns="0" bIns="0" rtlCol="0" anchor="t">
            <a:spAutoFit/>
          </a:bodyPr>
          <a:lstStyle/>
          <a:p>
            <a:pPr marL="0" lvl="0" indent="0" algn="l">
              <a:lnSpc>
                <a:spcPts val="10080"/>
              </a:lnSpc>
              <a:spcBef>
                <a:spcPct val="0"/>
              </a:spcBef>
            </a:pPr>
            <a:r>
              <a:rPr lang="en-US" sz="7200">
                <a:solidFill>
                  <a:srgbClr val="0C4E50"/>
                </a:solidFill>
                <a:latin typeface="Corben"/>
              </a:rPr>
              <a:t>Introduction</a:t>
            </a:r>
          </a:p>
        </p:txBody>
      </p:sp>
      <p:sp>
        <p:nvSpPr>
          <p:cNvPr id="11" name="TextBox 11"/>
          <p:cNvSpPr txBox="1"/>
          <p:nvPr/>
        </p:nvSpPr>
        <p:spPr>
          <a:xfrm>
            <a:off x="10399467" y="742936"/>
            <a:ext cx="5653681" cy="7861255"/>
          </a:xfrm>
          <a:prstGeom prst="rect">
            <a:avLst/>
          </a:prstGeom>
        </p:spPr>
        <p:txBody>
          <a:bodyPr lIns="0" tIns="0" rIns="0" bIns="0" rtlCol="0" anchor="t">
            <a:spAutoFit/>
          </a:bodyPr>
          <a:lstStyle/>
          <a:p>
            <a:pPr marL="0" lvl="0" indent="0" algn="ctr">
              <a:lnSpc>
                <a:spcPts val="4079"/>
              </a:lnSpc>
            </a:pPr>
            <a:r>
              <a:rPr lang="en-US" sz="3200" dirty="0">
                <a:solidFill>
                  <a:srgbClr val="4B4545"/>
                </a:solidFill>
                <a:latin typeface="Open Sans"/>
              </a:rPr>
              <a:t>Welcome to Pizza Sales Analysis Project. The Pizza Business is growing, but to continue this success we need to understand the sales data in depth. This projects explores critical aspects of operations, such as total orders, revenue, pizza types, and customer behavior. By answering basic, Intermediate and advance level questions the goal is to uncover insights that can guide business strategies.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7B5C-DBD9-E188-A23A-3F584C772B22}"/>
              </a:ext>
            </a:extLst>
          </p:cNvPr>
          <p:cNvSpPr>
            <a:spLocks noGrp="1"/>
          </p:cNvSpPr>
          <p:nvPr>
            <p:ph type="title"/>
          </p:nvPr>
        </p:nvSpPr>
        <p:spPr>
          <a:xfrm>
            <a:off x="4038600" y="190500"/>
            <a:ext cx="8229600" cy="1143000"/>
          </a:xfrm>
        </p:spPr>
        <p:txBody>
          <a:bodyPr>
            <a:normAutofit fontScale="90000"/>
          </a:bodyPr>
          <a:lstStyle/>
          <a:p>
            <a:r>
              <a:rPr lang="en-US" sz="7200" b="1" dirty="0">
                <a:solidFill>
                  <a:schemeClr val="accent4"/>
                </a:solidFill>
              </a:rPr>
              <a:t>Questions</a:t>
            </a:r>
            <a:endParaRPr lang="en-IN" sz="7200" b="1" dirty="0">
              <a:solidFill>
                <a:schemeClr val="accent4"/>
              </a:solidFill>
            </a:endParaRPr>
          </a:p>
        </p:txBody>
      </p:sp>
      <p:sp>
        <p:nvSpPr>
          <p:cNvPr id="3" name="Content Placeholder 2">
            <a:extLst>
              <a:ext uri="{FF2B5EF4-FFF2-40B4-BE49-F238E27FC236}">
                <a16:creationId xmlns:a16="http://schemas.microsoft.com/office/drawing/2014/main" id="{C0E6931C-5B0D-6FDF-06F5-4454B93593A0}"/>
              </a:ext>
            </a:extLst>
          </p:cNvPr>
          <p:cNvSpPr>
            <a:spLocks noGrp="1"/>
          </p:cNvSpPr>
          <p:nvPr>
            <p:ph idx="1"/>
          </p:nvPr>
        </p:nvSpPr>
        <p:spPr>
          <a:xfrm>
            <a:off x="457200" y="1600200"/>
            <a:ext cx="17526000" cy="8191500"/>
          </a:xfrm>
        </p:spPr>
        <p:txBody>
          <a:bodyPr/>
          <a:lstStyle/>
          <a:p>
            <a:r>
              <a:rPr lang="en-US" dirty="0"/>
              <a:t>Retrieve the total number of orders placed. </a:t>
            </a:r>
          </a:p>
          <a:p>
            <a:r>
              <a:rPr lang="en-US" dirty="0"/>
              <a:t>Calculate the total revenue generated from pizza sales. </a:t>
            </a:r>
          </a:p>
          <a:p>
            <a:r>
              <a:rPr lang="en-US" dirty="0"/>
              <a:t>Identify the highest-priced pizza. </a:t>
            </a:r>
          </a:p>
          <a:p>
            <a:r>
              <a:rPr lang="en-US" dirty="0"/>
              <a:t>Identify the most common pizza size ordered. </a:t>
            </a:r>
          </a:p>
          <a:p>
            <a:r>
              <a:rPr lang="en-US" dirty="0"/>
              <a:t>List the top 5 most ordered pizza types along with their quantities.</a:t>
            </a:r>
          </a:p>
          <a:p>
            <a:r>
              <a:rPr lang="en-US" dirty="0"/>
              <a:t>Join the necessary tables to find the total quantity of each pizza category ordered. </a:t>
            </a:r>
          </a:p>
          <a:p>
            <a:r>
              <a:rPr lang="en-US" dirty="0"/>
              <a:t>Determine the distribution of orders by hour of the day. </a:t>
            </a:r>
          </a:p>
          <a:p>
            <a:r>
              <a:rPr lang="en-US" dirty="0"/>
              <a:t>Join relevant tables to find the category-wise distribution of pizzas. </a:t>
            </a:r>
          </a:p>
          <a:p>
            <a:r>
              <a:rPr lang="en-US" dirty="0"/>
              <a:t>Group the orders by date and calculate the average number of pizzas ordered per day. </a:t>
            </a:r>
          </a:p>
          <a:p>
            <a:r>
              <a:rPr lang="en-US" dirty="0"/>
              <a:t>Determine the top 3 most ordered pizza types based on revenue. </a:t>
            </a:r>
          </a:p>
          <a:p>
            <a:r>
              <a:rPr lang="en-US" dirty="0"/>
              <a:t>Calculate the percentage contribution of each pizza type to total revenue.</a:t>
            </a:r>
          </a:p>
          <a:p>
            <a:r>
              <a:rPr lang="en-US" dirty="0"/>
              <a:t> Analyze the cumulative revenue generated over time. </a:t>
            </a:r>
          </a:p>
          <a:p>
            <a:r>
              <a:rPr lang="en-US" dirty="0"/>
              <a:t>Determine the top 3 most ordered pizza types based on revenue for each pizza category.</a:t>
            </a:r>
            <a:endParaRPr lang="en-IN" dirty="0"/>
          </a:p>
        </p:txBody>
      </p:sp>
    </p:spTree>
    <p:extLst>
      <p:ext uri="{BB962C8B-B14F-4D97-AF65-F5344CB8AC3E}">
        <p14:creationId xmlns:p14="http://schemas.microsoft.com/office/powerpoint/2010/main" val="335450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7DD88-8897-2122-BD02-D0167689F627}"/>
              </a:ext>
            </a:extLst>
          </p:cNvPr>
          <p:cNvSpPr>
            <a:spLocks noGrp="1"/>
          </p:cNvSpPr>
          <p:nvPr>
            <p:ph type="title"/>
          </p:nvPr>
        </p:nvSpPr>
        <p:spPr>
          <a:xfrm>
            <a:off x="4343400" y="190500"/>
            <a:ext cx="8229600" cy="1143000"/>
          </a:xfrm>
        </p:spPr>
        <p:txBody>
          <a:bodyPr>
            <a:normAutofit/>
          </a:bodyPr>
          <a:lstStyle/>
          <a:p>
            <a:r>
              <a:rPr lang="en-US" sz="6600" b="1" dirty="0">
                <a:solidFill>
                  <a:schemeClr val="accent6">
                    <a:lumMod val="75000"/>
                  </a:schemeClr>
                </a:solidFill>
              </a:rPr>
              <a:t>SCHEMA</a:t>
            </a:r>
            <a:endParaRPr lang="en-IN" sz="6600" b="1" dirty="0">
              <a:solidFill>
                <a:schemeClr val="accent6">
                  <a:lumMod val="75000"/>
                </a:schemeClr>
              </a:solidFill>
            </a:endParaRPr>
          </a:p>
        </p:txBody>
      </p:sp>
      <p:pic>
        <p:nvPicPr>
          <p:cNvPr id="11" name="Content Placeholder 10">
            <a:extLst>
              <a:ext uri="{FF2B5EF4-FFF2-40B4-BE49-F238E27FC236}">
                <a16:creationId xmlns:a16="http://schemas.microsoft.com/office/drawing/2014/main" id="{4883ED95-10F5-1D23-DD8B-5583B61461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1562100"/>
            <a:ext cx="11506200" cy="684471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1868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FB3B-2070-2AF5-8419-E93E4F652433}"/>
              </a:ext>
            </a:extLst>
          </p:cNvPr>
          <p:cNvSpPr>
            <a:spLocks noGrp="1"/>
          </p:cNvSpPr>
          <p:nvPr>
            <p:ph type="title"/>
          </p:nvPr>
        </p:nvSpPr>
        <p:spPr>
          <a:xfrm>
            <a:off x="3810000" y="392113"/>
            <a:ext cx="9525000" cy="1017587"/>
          </a:xfrm>
        </p:spPr>
        <p:txBody>
          <a:bodyPr>
            <a:normAutofit fontScale="90000"/>
          </a:bodyPr>
          <a:lstStyle/>
          <a:p>
            <a:r>
              <a:rPr lang="en-US" dirty="0"/>
              <a:t>Retrieve the total number of orders placed.</a:t>
            </a:r>
            <a:endParaRPr lang="en-IN" dirty="0"/>
          </a:p>
        </p:txBody>
      </p:sp>
      <p:pic>
        <p:nvPicPr>
          <p:cNvPr id="14" name="Content Placeholder 13">
            <a:extLst>
              <a:ext uri="{FF2B5EF4-FFF2-40B4-BE49-F238E27FC236}">
                <a16:creationId xmlns:a16="http://schemas.microsoft.com/office/drawing/2014/main" id="{94E8C940-2AC3-49FA-66F5-41C94CED2F9A}"/>
              </a:ext>
            </a:extLst>
          </p:cNvPr>
          <p:cNvPicPr>
            <a:picLocks noGrp="1" noChangeAspect="1"/>
          </p:cNvPicPr>
          <p:nvPr>
            <p:ph sz="quarter" idx="4"/>
          </p:nvPr>
        </p:nvPicPr>
        <p:blipFill>
          <a:blip r:embed="rId2">
            <a:duotone>
              <a:prstClr val="black"/>
              <a:schemeClr val="accent4">
                <a:tint val="45000"/>
                <a:satMod val="400000"/>
              </a:schemeClr>
            </a:duotone>
          </a:blip>
          <a:stretch>
            <a:fillRect/>
          </a:stretch>
        </p:blipFill>
        <p:spPr>
          <a:xfrm>
            <a:off x="12877800" y="7429500"/>
            <a:ext cx="4174713" cy="2015378"/>
          </a:xfrm>
        </p:spPr>
      </p:pic>
      <p:pic>
        <p:nvPicPr>
          <p:cNvPr id="12" name="Content Placeholder 11">
            <a:extLst>
              <a:ext uri="{FF2B5EF4-FFF2-40B4-BE49-F238E27FC236}">
                <a16:creationId xmlns:a16="http://schemas.microsoft.com/office/drawing/2014/main" id="{EDAA63DF-3390-0D23-A02C-51E45BC9F898}"/>
              </a:ext>
            </a:extLst>
          </p:cNvPr>
          <p:cNvPicPr>
            <a:picLocks noGrp="1" noChangeAspect="1"/>
          </p:cNvPicPr>
          <p:nvPr>
            <p:ph sz="half" idx="2"/>
          </p:nvPr>
        </p:nvPicPr>
        <p:blipFill>
          <a:blip r:embed="rId3">
            <a:duotone>
              <a:prstClr val="black"/>
              <a:schemeClr val="accent6">
                <a:tint val="45000"/>
                <a:satMod val="400000"/>
              </a:schemeClr>
            </a:duotone>
          </a:blip>
          <a:stretch>
            <a:fillRect/>
          </a:stretch>
        </p:blipFill>
        <p:spPr>
          <a:xfrm>
            <a:off x="733975" y="3559886"/>
            <a:ext cx="9172474" cy="3107614"/>
          </a:xfrm>
        </p:spPr>
      </p:pic>
    </p:spTree>
    <p:extLst>
      <p:ext uri="{BB962C8B-B14F-4D97-AF65-F5344CB8AC3E}">
        <p14:creationId xmlns:p14="http://schemas.microsoft.com/office/powerpoint/2010/main" val="284869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FB3B-2070-2AF5-8419-E93E4F652433}"/>
              </a:ext>
            </a:extLst>
          </p:cNvPr>
          <p:cNvSpPr>
            <a:spLocks noGrp="1"/>
          </p:cNvSpPr>
          <p:nvPr>
            <p:ph type="title"/>
          </p:nvPr>
        </p:nvSpPr>
        <p:spPr>
          <a:xfrm>
            <a:off x="2715955" y="342900"/>
            <a:ext cx="11658600" cy="788987"/>
          </a:xfrm>
        </p:spPr>
        <p:txBody>
          <a:bodyPr>
            <a:normAutofit fontScale="90000"/>
          </a:bodyPr>
          <a:lstStyle/>
          <a:p>
            <a:r>
              <a:rPr lang="en-US" dirty="0"/>
              <a:t>Calculate the total revenue generated from pizza sales..</a:t>
            </a:r>
            <a:endParaRPr lang="en-IN" dirty="0"/>
          </a:p>
        </p:txBody>
      </p:sp>
      <p:pic>
        <p:nvPicPr>
          <p:cNvPr id="6" name="Picture 5">
            <a:extLst>
              <a:ext uri="{FF2B5EF4-FFF2-40B4-BE49-F238E27FC236}">
                <a16:creationId xmlns:a16="http://schemas.microsoft.com/office/drawing/2014/main" id="{BF8EB17F-2B6C-942B-28A8-86E53DCB49BC}"/>
              </a:ext>
            </a:extLst>
          </p:cNvPr>
          <p:cNvPicPr>
            <a:picLocks noChangeAspect="1"/>
          </p:cNvPicPr>
          <p:nvPr/>
        </p:nvPicPr>
        <p:blipFill>
          <a:blip r:embed="rId2">
            <a:duotone>
              <a:prstClr val="black"/>
              <a:schemeClr val="accent6">
                <a:tint val="45000"/>
                <a:satMod val="400000"/>
              </a:schemeClr>
            </a:duotone>
          </a:blip>
          <a:stretch>
            <a:fillRect/>
          </a:stretch>
        </p:blipFill>
        <p:spPr>
          <a:xfrm>
            <a:off x="381000" y="1651793"/>
            <a:ext cx="11062233" cy="4419600"/>
          </a:xfrm>
          <a:prstGeom prst="rect">
            <a:avLst/>
          </a:prstGeom>
        </p:spPr>
      </p:pic>
      <p:pic>
        <p:nvPicPr>
          <p:cNvPr id="13" name="Picture 12">
            <a:extLst>
              <a:ext uri="{FF2B5EF4-FFF2-40B4-BE49-F238E27FC236}">
                <a16:creationId xmlns:a16="http://schemas.microsoft.com/office/drawing/2014/main" id="{D7C1B4F6-F66B-2249-948F-804B43F1D068}"/>
              </a:ext>
            </a:extLst>
          </p:cNvPr>
          <p:cNvPicPr>
            <a:picLocks noChangeAspect="1"/>
          </p:cNvPicPr>
          <p:nvPr/>
        </p:nvPicPr>
        <p:blipFill>
          <a:blip r:embed="rId3">
            <a:duotone>
              <a:prstClr val="black"/>
              <a:schemeClr val="accent4">
                <a:tint val="45000"/>
                <a:satMod val="400000"/>
              </a:schemeClr>
            </a:duotone>
          </a:blip>
          <a:stretch>
            <a:fillRect/>
          </a:stretch>
        </p:blipFill>
        <p:spPr>
          <a:xfrm>
            <a:off x="12344400" y="6591300"/>
            <a:ext cx="5069635" cy="3048000"/>
          </a:xfrm>
          <a:prstGeom prst="rect">
            <a:avLst/>
          </a:prstGeom>
        </p:spPr>
      </p:pic>
    </p:spTree>
    <p:extLst>
      <p:ext uri="{BB962C8B-B14F-4D97-AF65-F5344CB8AC3E}">
        <p14:creationId xmlns:p14="http://schemas.microsoft.com/office/powerpoint/2010/main" val="102551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FB3B-2070-2AF5-8419-E93E4F652433}"/>
              </a:ext>
            </a:extLst>
          </p:cNvPr>
          <p:cNvSpPr>
            <a:spLocks noGrp="1"/>
          </p:cNvSpPr>
          <p:nvPr>
            <p:ph type="title"/>
          </p:nvPr>
        </p:nvSpPr>
        <p:spPr>
          <a:xfrm>
            <a:off x="2715955" y="342900"/>
            <a:ext cx="11658600" cy="788987"/>
          </a:xfrm>
        </p:spPr>
        <p:txBody>
          <a:bodyPr>
            <a:normAutofit/>
          </a:bodyPr>
          <a:lstStyle/>
          <a:p>
            <a:r>
              <a:rPr lang="en-IN" dirty="0"/>
              <a:t>Identify the highest-priced pizza.</a:t>
            </a:r>
          </a:p>
        </p:txBody>
      </p:sp>
      <p:pic>
        <p:nvPicPr>
          <p:cNvPr id="4" name="Picture 3">
            <a:extLst>
              <a:ext uri="{FF2B5EF4-FFF2-40B4-BE49-F238E27FC236}">
                <a16:creationId xmlns:a16="http://schemas.microsoft.com/office/drawing/2014/main" id="{BC2B3BF1-67E9-8677-6FEA-C774CD6A6A34}"/>
              </a:ext>
            </a:extLst>
          </p:cNvPr>
          <p:cNvPicPr>
            <a:picLocks noChangeAspect="1"/>
          </p:cNvPicPr>
          <p:nvPr/>
        </p:nvPicPr>
        <p:blipFill>
          <a:blip r:embed="rId2">
            <a:duotone>
              <a:prstClr val="black"/>
              <a:schemeClr val="accent6">
                <a:tint val="45000"/>
                <a:satMod val="400000"/>
              </a:schemeClr>
            </a:duotone>
          </a:blip>
          <a:stretch>
            <a:fillRect/>
          </a:stretch>
        </p:blipFill>
        <p:spPr>
          <a:xfrm>
            <a:off x="76196" y="1866900"/>
            <a:ext cx="12496803" cy="4343400"/>
          </a:xfrm>
          <a:prstGeom prst="rect">
            <a:avLst/>
          </a:prstGeom>
        </p:spPr>
      </p:pic>
      <p:pic>
        <p:nvPicPr>
          <p:cNvPr id="7" name="Picture 6">
            <a:extLst>
              <a:ext uri="{FF2B5EF4-FFF2-40B4-BE49-F238E27FC236}">
                <a16:creationId xmlns:a16="http://schemas.microsoft.com/office/drawing/2014/main" id="{92131D48-27ED-D164-A32C-D8EF037BB517}"/>
              </a:ext>
            </a:extLst>
          </p:cNvPr>
          <p:cNvPicPr>
            <a:picLocks noChangeAspect="1"/>
          </p:cNvPicPr>
          <p:nvPr/>
        </p:nvPicPr>
        <p:blipFill>
          <a:blip r:embed="rId3">
            <a:duotone>
              <a:prstClr val="black"/>
              <a:schemeClr val="accent4">
                <a:tint val="45000"/>
                <a:satMod val="400000"/>
              </a:schemeClr>
            </a:duotone>
          </a:blip>
          <a:stretch>
            <a:fillRect/>
          </a:stretch>
        </p:blipFill>
        <p:spPr>
          <a:xfrm>
            <a:off x="12039600" y="7409121"/>
            <a:ext cx="5088368" cy="2514600"/>
          </a:xfrm>
          <a:prstGeom prst="rect">
            <a:avLst/>
          </a:prstGeom>
        </p:spPr>
      </p:pic>
    </p:spTree>
    <p:extLst>
      <p:ext uri="{BB962C8B-B14F-4D97-AF65-F5344CB8AC3E}">
        <p14:creationId xmlns:p14="http://schemas.microsoft.com/office/powerpoint/2010/main" val="580021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FB3B-2070-2AF5-8419-E93E4F652433}"/>
              </a:ext>
            </a:extLst>
          </p:cNvPr>
          <p:cNvSpPr>
            <a:spLocks noGrp="1"/>
          </p:cNvSpPr>
          <p:nvPr>
            <p:ph type="title"/>
          </p:nvPr>
        </p:nvSpPr>
        <p:spPr>
          <a:xfrm>
            <a:off x="2715955" y="342900"/>
            <a:ext cx="11658600" cy="788987"/>
          </a:xfrm>
        </p:spPr>
        <p:txBody>
          <a:bodyPr>
            <a:normAutofit/>
          </a:bodyPr>
          <a:lstStyle/>
          <a:p>
            <a:r>
              <a:rPr lang="en-US" dirty="0"/>
              <a:t>Identify the most common pizza size ordered.</a:t>
            </a:r>
            <a:endParaRPr lang="en-IN" dirty="0"/>
          </a:p>
        </p:txBody>
      </p:sp>
      <p:pic>
        <p:nvPicPr>
          <p:cNvPr id="5" name="Picture 4">
            <a:extLst>
              <a:ext uri="{FF2B5EF4-FFF2-40B4-BE49-F238E27FC236}">
                <a16:creationId xmlns:a16="http://schemas.microsoft.com/office/drawing/2014/main" id="{C119B3D2-E326-D7D2-624F-C99C2FBCB3E8}"/>
              </a:ext>
            </a:extLst>
          </p:cNvPr>
          <p:cNvPicPr>
            <a:picLocks noChangeAspect="1"/>
          </p:cNvPicPr>
          <p:nvPr/>
        </p:nvPicPr>
        <p:blipFill>
          <a:blip r:embed="rId2">
            <a:duotone>
              <a:prstClr val="black"/>
              <a:schemeClr val="accent6">
                <a:tint val="45000"/>
                <a:satMod val="400000"/>
              </a:schemeClr>
            </a:duotone>
          </a:blip>
          <a:stretch>
            <a:fillRect/>
          </a:stretch>
        </p:blipFill>
        <p:spPr>
          <a:xfrm>
            <a:off x="152400" y="1790700"/>
            <a:ext cx="11948473" cy="4953000"/>
          </a:xfrm>
          <a:prstGeom prst="rect">
            <a:avLst/>
          </a:prstGeom>
        </p:spPr>
      </p:pic>
      <p:pic>
        <p:nvPicPr>
          <p:cNvPr id="8" name="Picture 7">
            <a:extLst>
              <a:ext uri="{FF2B5EF4-FFF2-40B4-BE49-F238E27FC236}">
                <a16:creationId xmlns:a16="http://schemas.microsoft.com/office/drawing/2014/main" id="{793DD073-14A1-8249-F5FB-4C2879B53FDD}"/>
              </a:ext>
            </a:extLst>
          </p:cNvPr>
          <p:cNvPicPr>
            <a:picLocks noChangeAspect="1"/>
          </p:cNvPicPr>
          <p:nvPr/>
        </p:nvPicPr>
        <p:blipFill>
          <a:blip r:embed="rId3">
            <a:duotone>
              <a:prstClr val="black"/>
              <a:schemeClr val="accent4">
                <a:tint val="45000"/>
                <a:satMod val="400000"/>
              </a:schemeClr>
            </a:duotone>
          </a:blip>
          <a:stretch>
            <a:fillRect/>
          </a:stretch>
        </p:blipFill>
        <p:spPr>
          <a:xfrm>
            <a:off x="12856119" y="5981699"/>
            <a:ext cx="4593681" cy="3586849"/>
          </a:xfrm>
          <a:prstGeom prst="rect">
            <a:avLst/>
          </a:prstGeom>
        </p:spPr>
      </p:pic>
    </p:spTree>
    <p:extLst>
      <p:ext uri="{BB962C8B-B14F-4D97-AF65-F5344CB8AC3E}">
        <p14:creationId xmlns:p14="http://schemas.microsoft.com/office/powerpoint/2010/main" val="125210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FB3B-2070-2AF5-8419-E93E4F652433}"/>
              </a:ext>
            </a:extLst>
          </p:cNvPr>
          <p:cNvSpPr>
            <a:spLocks noGrp="1"/>
          </p:cNvSpPr>
          <p:nvPr>
            <p:ph type="title"/>
          </p:nvPr>
        </p:nvSpPr>
        <p:spPr>
          <a:xfrm>
            <a:off x="1371600" y="419100"/>
            <a:ext cx="14401800" cy="762000"/>
          </a:xfrm>
        </p:spPr>
        <p:txBody>
          <a:bodyPr>
            <a:normAutofit fontScale="90000"/>
          </a:bodyPr>
          <a:lstStyle/>
          <a:p>
            <a:r>
              <a:rPr lang="en-US" dirty="0"/>
              <a:t>List the top 5 most ordered pizza types along with their quantities.</a:t>
            </a:r>
            <a:endParaRPr lang="en-IN" dirty="0"/>
          </a:p>
        </p:txBody>
      </p:sp>
      <p:pic>
        <p:nvPicPr>
          <p:cNvPr id="4" name="Picture 3">
            <a:extLst>
              <a:ext uri="{FF2B5EF4-FFF2-40B4-BE49-F238E27FC236}">
                <a16:creationId xmlns:a16="http://schemas.microsoft.com/office/drawing/2014/main" id="{03BDC047-8253-FBFB-CC26-A10C72EAB536}"/>
              </a:ext>
            </a:extLst>
          </p:cNvPr>
          <p:cNvPicPr>
            <a:picLocks noChangeAspect="1"/>
          </p:cNvPicPr>
          <p:nvPr/>
        </p:nvPicPr>
        <p:blipFill>
          <a:blip r:embed="rId2">
            <a:duotone>
              <a:prstClr val="black"/>
              <a:schemeClr val="accent6">
                <a:tint val="45000"/>
                <a:satMod val="400000"/>
              </a:schemeClr>
            </a:duotone>
          </a:blip>
          <a:stretch>
            <a:fillRect/>
          </a:stretch>
        </p:blipFill>
        <p:spPr>
          <a:xfrm>
            <a:off x="152400" y="1562100"/>
            <a:ext cx="10586193" cy="5410200"/>
          </a:xfrm>
          <a:prstGeom prst="rect">
            <a:avLst/>
          </a:prstGeom>
        </p:spPr>
      </p:pic>
      <p:pic>
        <p:nvPicPr>
          <p:cNvPr id="7" name="Picture 6">
            <a:extLst>
              <a:ext uri="{FF2B5EF4-FFF2-40B4-BE49-F238E27FC236}">
                <a16:creationId xmlns:a16="http://schemas.microsoft.com/office/drawing/2014/main" id="{5220DAFE-15B1-19E6-D0A7-D747DD1D312D}"/>
              </a:ext>
            </a:extLst>
          </p:cNvPr>
          <p:cNvPicPr>
            <a:picLocks noChangeAspect="1"/>
          </p:cNvPicPr>
          <p:nvPr/>
        </p:nvPicPr>
        <p:blipFill>
          <a:blip r:embed="rId3">
            <a:duotone>
              <a:prstClr val="black"/>
              <a:schemeClr val="accent4">
                <a:tint val="45000"/>
                <a:satMod val="400000"/>
              </a:schemeClr>
            </a:duotone>
          </a:blip>
          <a:stretch>
            <a:fillRect/>
          </a:stretch>
        </p:blipFill>
        <p:spPr>
          <a:xfrm>
            <a:off x="11217923" y="5981700"/>
            <a:ext cx="6155677" cy="3581485"/>
          </a:xfrm>
          <a:prstGeom prst="rect">
            <a:avLst/>
          </a:prstGeom>
        </p:spPr>
      </p:pic>
    </p:spTree>
    <p:extLst>
      <p:ext uri="{BB962C8B-B14F-4D97-AF65-F5344CB8AC3E}">
        <p14:creationId xmlns:p14="http://schemas.microsoft.com/office/powerpoint/2010/main" val="963955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488</Words>
  <Application>Microsoft Office PowerPoint</Application>
  <PresentationFormat>Custom</PresentationFormat>
  <Paragraphs>39</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Open Sans</vt:lpstr>
      <vt:lpstr>Corben</vt:lpstr>
      <vt:lpstr>Office Theme</vt:lpstr>
      <vt:lpstr>PowerPoint Presentation</vt:lpstr>
      <vt:lpstr>PowerPoint Presentation</vt:lpstr>
      <vt:lpstr>Questions</vt:lpstr>
      <vt:lpstr>SCHEMA</vt:lpstr>
      <vt:lpstr>Retrieve the total number of orders placed.</vt:lpstr>
      <vt:lpstr>Calculate the total revenue generated from pizza sales..</vt:lpstr>
      <vt:lpstr>Identify the highest-priced pizza.</vt:lpstr>
      <vt:lpstr>Identify the most common pizza size ordered.</vt:lpstr>
      <vt:lpstr>List the top 5 most ordered pizza types along with their quantities.</vt:lpstr>
      <vt:lpstr>Join the necessary tables to find the total quantity of each pizza category ordered</vt:lpstr>
      <vt:lpstr>Determine the distribution of orders by hour of the day</vt:lpstr>
      <vt:lpstr>Join relevant tables to find the category-wise distribution of pizzas</vt:lpstr>
      <vt:lpstr>Group the orders by date and calculate the average number of pizzas ordered per day</vt:lpstr>
      <vt:lpstr>Determine the top 3 most ordered pizza types based on revenue</vt:lpstr>
      <vt:lpstr>Calculate the percentage contribution of each pizza type to total revenue</vt:lpstr>
      <vt:lpstr>Analyze the cumulative revenue generated over time</vt:lpstr>
      <vt:lpstr>Determine the top 3 most ordered pizza types based on revenue for each pizza category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Tosca Simple Sales Report Presentation</dc:title>
  <dc:creator>DELL</dc:creator>
  <cp:lastModifiedBy>Sourav Dutta</cp:lastModifiedBy>
  <cp:revision>4</cp:revision>
  <dcterms:created xsi:type="dcterms:W3CDTF">2006-08-16T00:00:00Z</dcterms:created>
  <dcterms:modified xsi:type="dcterms:W3CDTF">2024-06-26T18:28:49Z</dcterms:modified>
  <dc:identifier>DAGJNSYsfjY</dc:identifier>
</cp:coreProperties>
</file>