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2" r:id="rId10"/>
    <p:sldId id="263" r:id="rId11"/>
    <p:sldId id="269" r:id="rId12"/>
    <p:sldId id="264" r:id="rId13"/>
    <p:sldId id="270" r:id="rId14"/>
    <p:sldId id="271" r:id="rId15"/>
    <p:sldId id="272" r:id="rId16"/>
    <p:sldId id="27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6B8D7-6B53-4889-B311-2089EC90ADCF}" v="1655" dt="2020-11-20T12:56:46.125"/>
    <p1510:client id="{25A38315-790B-4B70-BAC4-51FC347993E5}" v="5665" dt="2020-11-21T13:17:36.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32409-54C3-4501-AE08-BA9F303B0797}"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E94714D6-58C9-49DE-810E-5C7F7EE95DE4}">
      <dgm:prSet/>
      <dgm:spPr/>
      <dgm:t>
        <a:bodyPr/>
        <a:lstStyle/>
        <a:p>
          <a:r>
            <a:rPr lang="en-US"/>
            <a:t>Take the plaintext message</a:t>
          </a:r>
        </a:p>
      </dgm:t>
    </dgm:pt>
    <dgm:pt modelId="{605821C1-C9ED-482A-8080-126E2611F560}" type="parTrans" cxnId="{D5F5C330-CAA1-4850-B3E3-1633E08358EC}">
      <dgm:prSet/>
      <dgm:spPr/>
      <dgm:t>
        <a:bodyPr/>
        <a:lstStyle/>
        <a:p>
          <a:endParaRPr lang="en-US"/>
        </a:p>
      </dgm:t>
    </dgm:pt>
    <dgm:pt modelId="{7AE80312-F0DE-4F17-A432-3C869F47AD10}" type="sibTrans" cxnId="{D5F5C330-CAA1-4850-B3E3-1633E08358EC}">
      <dgm:prSet/>
      <dgm:spPr/>
      <dgm:t>
        <a:bodyPr/>
        <a:lstStyle/>
        <a:p>
          <a:endParaRPr lang="en-US"/>
        </a:p>
      </dgm:t>
    </dgm:pt>
    <dgm:pt modelId="{5A021E3C-9F9D-4C4F-86C3-BC22840A6057}">
      <dgm:prSet/>
      <dgm:spPr/>
      <dgm:t>
        <a:bodyPr/>
        <a:lstStyle/>
        <a:p>
          <a:r>
            <a:rPr lang="en-US"/>
            <a:t>Plaintext = 'hello'</a:t>
          </a:r>
        </a:p>
      </dgm:t>
    </dgm:pt>
    <dgm:pt modelId="{97AD133D-2A5A-4B06-90F1-660BDFF4F4C9}" type="parTrans" cxnId="{BF70B358-1F32-4000-9B3C-6FA5B6EE3385}">
      <dgm:prSet/>
      <dgm:spPr/>
      <dgm:t>
        <a:bodyPr/>
        <a:lstStyle/>
        <a:p>
          <a:endParaRPr lang="en-US"/>
        </a:p>
      </dgm:t>
    </dgm:pt>
    <dgm:pt modelId="{A18CCDE5-A326-44E3-9F03-8857E74C9B8C}" type="sibTrans" cxnId="{BF70B358-1F32-4000-9B3C-6FA5B6EE3385}">
      <dgm:prSet/>
      <dgm:spPr/>
      <dgm:t>
        <a:bodyPr/>
        <a:lstStyle/>
        <a:p>
          <a:endParaRPr lang="en-US"/>
        </a:p>
      </dgm:t>
    </dgm:pt>
    <dgm:pt modelId="{E85A7F89-D419-4778-A9F8-A1D2F8E5240C}">
      <dgm:prSet/>
      <dgm:spPr/>
      <dgm:t>
        <a:bodyPr/>
        <a:lstStyle/>
        <a:p>
          <a:r>
            <a:rPr lang="en-US"/>
            <a:t>Take the ASCII values of the message, </a:t>
          </a:r>
        </a:p>
      </dgm:t>
    </dgm:pt>
    <dgm:pt modelId="{A6B3EE49-DB5C-4BFA-B207-2215D28F4E34}" type="parTrans" cxnId="{F4F27936-699F-4734-A12E-0FDA21066F76}">
      <dgm:prSet/>
      <dgm:spPr/>
      <dgm:t>
        <a:bodyPr/>
        <a:lstStyle/>
        <a:p>
          <a:endParaRPr lang="en-US"/>
        </a:p>
      </dgm:t>
    </dgm:pt>
    <dgm:pt modelId="{C4340DB3-EF2D-47B7-B354-FC37BA4C4D6F}" type="sibTrans" cxnId="{F4F27936-699F-4734-A12E-0FDA21066F76}">
      <dgm:prSet/>
      <dgm:spPr/>
      <dgm:t>
        <a:bodyPr/>
        <a:lstStyle/>
        <a:p>
          <a:endParaRPr lang="en-US"/>
        </a:p>
      </dgm:t>
    </dgm:pt>
    <dgm:pt modelId="{2EED8C8F-5B58-42FD-ADF2-EF475163E0C5}">
      <dgm:prSet/>
      <dgm:spPr/>
      <dgm:t>
        <a:bodyPr/>
        <a:lstStyle/>
        <a:p>
          <a:r>
            <a:rPr lang="en-US"/>
            <a:t>'hello' = {104, 101, 108, 108, 111}</a:t>
          </a:r>
        </a:p>
      </dgm:t>
    </dgm:pt>
    <dgm:pt modelId="{445254B4-BE30-4AE7-B56D-AC9EBA4A8F62}" type="parTrans" cxnId="{C5D539D9-57ED-4EE1-901B-56F6853B1E60}">
      <dgm:prSet/>
      <dgm:spPr/>
      <dgm:t>
        <a:bodyPr/>
        <a:lstStyle/>
        <a:p>
          <a:endParaRPr lang="en-US"/>
        </a:p>
      </dgm:t>
    </dgm:pt>
    <dgm:pt modelId="{51972331-F58D-4DB2-8684-C2248D384261}" type="sibTrans" cxnId="{C5D539D9-57ED-4EE1-901B-56F6853B1E60}">
      <dgm:prSet/>
      <dgm:spPr/>
      <dgm:t>
        <a:bodyPr/>
        <a:lstStyle/>
        <a:p>
          <a:endParaRPr lang="en-US"/>
        </a:p>
      </dgm:t>
    </dgm:pt>
    <dgm:pt modelId="{D6E0E14A-F687-4460-8853-012D49045FA0}">
      <dgm:prSet/>
      <dgm:spPr/>
      <dgm:t>
        <a:bodyPr/>
        <a:lstStyle/>
        <a:p>
          <a:r>
            <a:rPr lang="en-US"/>
            <a:t>Converting the message to binary so that we can store it at a bit wise level:</a:t>
          </a:r>
        </a:p>
      </dgm:t>
    </dgm:pt>
    <dgm:pt modelId="{C6667C10-7E71-4A2B-8A69-261FF3082813}" type="parTrans" cxnId="{84BEAB3B-27D9-4725-9D29-D095ED8A70D3}">
      <dgm:prSet/>
      <dgm:spPr/>
      <dgm:t>
        <a:bodyPr/>
        <a:lstStyle/>
        <a:p>
          <a:endParaRPr lang="en-US"/>
        </a:p>
      </dgm:t>
    </dgm:pt>
    <dgm:pt modelId="{3F7C8E06-B729-49B3-AA9E-DA53482C41E8}" type="sibTrans" cxnId="{84BEAB3B-27D9-4725-9D29-D095ED8A70D3}">
      <dgm:prSet/>
      <dgm:spPr/>
      <dgm:t>
        <a:bodyPr/>
        <a:lstStyle/>
        <a:p>
          <a:endParaRPr lang="en-US"/>
        </a:p>
      </dgm:t>
    </dgm:pt>
    <dgm:pt modelId="{C4F9C13E-00BA-48BC-ADC2-9C7CB6F7F2E7}">
      <dgm:prSet/>
      <dgm:spPr/>
      <dgm:t>
        <a:bodyPr/>
        <a:lstStyle/>
        <a:p>
          <a:r>
            <a:rPr lang="en-US"/>
            <a:t>'hello' = {104, 101, 108, 108, 111} = {01101 000, 0110 0101, 0110 1100, 0110 1100, 0110 1111}</a:t>
          </a:r>
        </a:p>
      </dgm:t>
    </dgm:pt>
    <dgm:pt modelId="{64DEF359-40F8-4449-8778-CF47389014F3}" type="parTrans" cxnId="{F03FA90C-66E6-4DA9-A54C-0F2615C007A1}">
      <dgm:prSet/>
      <dgm:spPr/>
      <dgm:t>
        <a:bodyPr/>
        <a:lstStyle/>
        <a:p>
          <a:endParaRPr lang="en-US"/>
        </a:p>
      </dgm:t>
    </dgm:pt>
    <dgm:pt modelId="{F5DA5293-40AA-495D-97B8-CF2BBF60DBC7}" type="sibTrans" cxnId="{F03FA90C-66E6-4DA9-A54C-0F2615C007A1}">
      <dgm:prSet/>
      <dgm:spPr/>
      <dgm:t>
        <a:bodyPr/>
        <a:lstStyle/>
        <a:p>
          <a:endParaRPr lang="en-US"/>
        </a:p>
      </dgm:t>
    </dgm:pt>
    <dgm:pt modelId="{A3602787-66EA-481C-8C21-E93BE48AC2A1}" type="pres">
      <dgm:prSet presAssocID="{7F232409-54C3-4501-AE08-BA9F303B0797}" presName="Name0" presStyleCnt="0">
        <dgm:presLayoutVars>
          <dgm:dir/>
          <dgm:resizeHandles val="exact"/>
        </dgm:presLayoutVars>
      </dgm:prSet>
      <dgm:spPr/>
    </dgm:pt>
    <dgm:pt modelId="{DFA9B846-989D-4661-9E4E-987992FD4815}" type="pres">
      <dgm:prSet presAssocID="{E94714D6-58C9-49DE-810E-5C7F7EE95DE4}" presName="node" presStyleLbl="node1" presStyleIdx="0" presStyleCnt="6">
        <dgm:presLayoutVars>
          <dgm:bulletEnabled val="1"/>
        </dgm:presLayoutVars>
      </dgm:prSet>
      <dgm:spPr/>
    </dgm:pt>
    <dgm:pt modelId="{CA6C9C5A-B26A-4B01-974E-79C24BA1D046}" type="pres">
      <dgm:prSet presAssocID="{7AE80312-F0DE-4F17-A432-3C869F47AD10}" presName="sibTrans" presStyleLbl="sibTrans1D1" presStyleIdx="0" presStyleCnt="5"/>
      <dgm:spPr/>
    </dgm:pt>
    <dgm:pt modelId="{33BA74D5-427D-4F02-B667-670C27CD6464}" type="pres">
      <dgm:prSet presAssocID="{7AE80312-F0DE-4F17-A432-3C869F47AD10}" presName="connectorText" presStyleLbl="sibTrans1D1" presStyleIdx="0" presStyleCnt="5"/>
      <dgm:spPr/>
    </dgm:pt>
    <dgm:pt modelId="{78E4B604-C159-4CDD-A005-8706A43316C1}" type="pres">
      <dgm:prSet presAssocID="{5A021E3C-9F9D-4C4F-86C3-BC22840A6057}" presName="node" presStyleLbl="node1" presStyleIdx="1" presStyleCnt="6">
        <dgm:presLayoutVars>
          <dgm:bulletEnabled val="1"/>
        </dgm:presLayoutVars>
      </dgm:prSet>
      <dgm:spPr/>
    </dgm:pt>
    <dgm:pt modelId="{32733D7A-07D7-4D80-A907-BFBC4A8E1348}" type="pres">
      <dgm:prSet presAssocID="{A18CCDE5-A326-44E3-9F03-8857E74C9B8C}" presName="sibTrans" presStyleLbl="sibTrans1D1" presStyleIdx="1" presStyleCnt="5"/>
      <dgm:spPr/>
    </dgm:pt>
    <dgm:pt modelId="{25C66667-24FB-4875-A268-6A509BCF2C0C}" type="pres">
      <dgm:prSet presAssocID="{A18CCDE5-A326-44E3-9F03-8857E74C9B8C}" presName="connectorText" presStyleLbl="sibTrans1D1" presStyleIdx="1" presStyleCnt="5"/>
      <dgm:spPr/>
    </dgm:pt>
    <dgm:pt modelId="{FA1262E2-7C15-44F8-AA8E-5582737BB001}" type="pres">
      <dgm:prSet presAssocID="{E85A7F89-D419-4778-A9F8-A1D2F8E5240C}" presName="node" presStyleLbl="node1" presStyleIdx="2" presStyleCnt="6">
        <dgm:presLayoutVars>
          <dgm:bulletEnabled val="1"/>
        </dgm:presLayoutVars>
      </dgm:prSet>
      <dgm:spPr/>
    </dgm:pt>
    <dgm:pt modelId="{526B765E-3874-4206-B6BC-DD242AC4DEA9}" type="pres">
      <dgm:prSet presAssocID="{C4340DB3-EF2D-47B7-B354-FC37BA4C4D6F}" presName="sibTrans" presStyleLbl="sibTrans1D1" presStyleIdx="2" presStyleCnt="5"/>
      <dgm:spPr/>
    </dgm:pt>
    <dgm:pt modelId="{B856E772-39D2-423E-8364-B53924821B7C}" type="pres">
      <dgm:prSet presAssocID="{C4340DB3-EF2D-47B7-B354-FC37BA4C4D6F}" presName="connectorText" presStyleLbl="sibTrans1D1" presStyleIdx="2" presStyleCnt="5"/>
      <dgm:spPr/>
    </dgm:pt>
    <dgm:pt modelId="{437B02DC-4BF8-4EE0-83CE-F6AE7660748B}" type="pres">
      <dgm:prSet presAssocID="{2EED8C8F-5B58-42FD-ADF2-EF475163E0C5}" presName="node" presStyleLbl="node1" presStyleIdx="3" presStyleCnt="6">
        <dgm:presLayoutVars>
          <dgm:bulletEnabled val="1"/>
        </dgm:presLayoutVars>
      </dgm:prSet>
      <dgm:spPr/>
    </dgm:pt>
    <dgm:pt modelId="{9A53CA23-EE09-4D52-85D0-EAF60259D289}" type="pres">
      <dgm:prSet presAssocID="{51972331-F58D-4DB2-8684-C2248D384261}" presName="sibTrans" presStyleLbl="sibTrans1D1" presStyleIdx="3" presStyleCnt="5"/>
      <dgm:spPr/>
    </dgm:pt>
    <dgm:pt modelId="{CBD72D39-F350-4155-A14D-E4B65C0BCFE1}" type="pres">
      <dgm:prSet presAssocID="{51972331-F58D-4DB2-8684-C2248D384261}" presName="connectorText" presStyleLbl="sibTrans1D1" presStyleIdx="3" presStyleCnt="5"/>
      <dgm:spPr/>
    </dgm:pt>
    <dgm:pt modelId="{DA7B101E-5197-48B5-B26D-A19734ECD408}" type="pres">
      <dgm:prSet presAssocID="{D6E0E14A-F687-4460-8853-012D49045FA0}" presName="node" presStyleLbl="node1" presStyleIdx="4" presStyleCnt="6">
        <dgm:presLayoutVars>
          <dgm:bulletEnabled val="1"/>
        </dgm:presLayoutVars>
      </dgm:prSet>
      <dgm:spPr/>
    </dgm:pt>
    <dgm:pt modelId="{94676746-8EBD-4478-A76A-1E5D7F1C4C97}" type="pres">
      <dgm:prSet presAssocID="{3F7C8E06-B729-49B3-AA9E-DA53482C41E8}" presName="sibTrans" presStyleLbl="sibTrans1D1" presStyleIdx="4" presStyleCnt="5"/>
      <dgm:spPr/>
    </dgm:pt>
    <dgm:pt modelId="{378F7FD2-4A34-40EC-910B-F70D0BD487D1}" type="pres">
      <dgm:prSet presAssocID="{3F7C8E06-B729-49B3-AA9E-DA53482C41E8}" presName="connectorText" presStyleLbl="sibTrans1D1" presStyleIdx="4" presStyleCnt="5"/>
      <dgm:spPr/>
    </dgm:pt>
    <dgm:pt modelId="{7506B511-6F97-499B-867A-4D19301BE1E2}" type="pres">
      <dgm:prSet presAssocID="{C4F9C13E-00BA-48BC-ADC2-9C7CB6F7F2E7}" presName="node" presStyleLbl="node1" presStyleIdx="5" presStyleCnt="6">
        <dgm:presLayoutVars>
          <dgm:bulletEnabled val="1"/>
        </dgm:presLayoutVars>
      </dgm:prSet>
      <dgm:spPr/>
    </dgm:pt>
  </dgm:ptLst>
  <dgm:cxnLst>
    <dgm:cxn modelId="{F03FA90C-66E6-4DA9-A54C-0F2615C007A1}" srcId="{7F232409-54C3-4501-AE08-BA9F303B0797}" destId="{C4F9C13E-00BA-48BC-ADC2-9C7CB6F7F2E7}" srcOrd="5" destOrd="0" parTransId="{64DEF359-40F8-4449-8778-CF47389014F3}" sibTransId="{F5DA5293-40AA-495D-97B8-CF2BBF60DBC7}"/>
    <dgm:cxn modelId="{42884516-FFA7-4D2D-B462-7B9D59DB528A}" type="presOf" srcId="{51972331-F58D-4DB2-8684-C2248D384261}" destId="{CBD72D39-F350-4155-A14D-E4B65C0BCFE1}" srcOrd="1" destOrd="0" presId="urn:microsoft.com/office/officeart/2016/7/layout/RepeatingBendingProcessNew"/>
    <dgm:cxn modelId="{E68BF316-4204-4A3C-9C2F-A84C1B866EF1}" type="presOf" srcId="{E85A7F89-D419-4778-A9F8-A1D2F8E5240C}" destId="{FA1262E2-7C15-44F8-AA8E-5582737BB001}" srcOrd="0" destOrd="0" presId="urn:microsoft.com/office/officeart/2016/7/layout/RepeatingBendingProcessNew"/>
    <dgm:cxn modelId="{44F93F20-95A6-4239-9F3F-643782ED4C50}" type="presOf" srcId="{2EED8C8F-5B58-42FD-ADF2-EF475163E0C5}" destId="{437B02DC-4BF8-4EE0-83CE-F6AE7660748B}" srcOrd="0" destOrd="0" presId="urn:microsoft.com/office/officeart/2016/7/layout/RepeatingBendingProcessNew"/>
    <dgm:cxn modelId="{D5F5C330-CAA1-4850-B3E3-1633E08358EC}" srcId="{7F232409-54C3-4501-AE08-BA9F303B0797}" destId="{E94714D6-58C9-49DE-810E-5C7F7EE95DE4}" srcOrd="0" destOrd="0" parTransId="{605821C1-C9ED-482A-8080-126E2611F560}" sibTransId="{7AE80312-F0DE-4F17-A432-3C869F47AD10}"/>
    <dgm:cxn modelId="{F4F27936-699F-4734-A12E-0FDA21066F76}" srcId="{7F232409-54C3-4501-AE08-BA9F303B0797}" destId="{E85A7F89-D419-4778-A9F8-A1D2F8E5240C}" srcOrd="2" destOrd="0" parTransId="{A6B3EE49-DB5C-4BFA-B207-2215D28F4E34}" sibTransId="{C4340DB3-EF2D-47B7-B354-FC37BA4C4D6F}"/>
    <dgm:cxn modelId="{F1E49936-E6B6-4959-A9B1-F1950AD6CCC3}" type="presOf" srcId="{C4340DB3-EF2D-47B7-B354-FC37BA4C4D6F}" destId="{B856E772-39D2-423E-8364-B53924821B7C}" srcOrd="1" destOrd="0" presId="urn:microsoft.com/office/officeart/2016/7/layout/RepeatingBendingProcessNew"/>
    <dgm:cxn modelId="{84BEAB3B-27D9-4725-9D29-D095ED8A70D3}" srcId="{7F232409-54C3-4501-AE08-BA9F303B0797}" destId="{D6E0E14A-F687-4460-8853-012D49045FA0}" srcOrd="4" destOrd="0" parTransId="{C6667C10-7E71-4A2B-8A69-261FF3082813}" sibTransId="{3F7C8E06-B729-49B3-AA9E-DA53482C41E8}"/>
    <dgm:cxn modelId="{286DD33B-F53C-48D0-85BD-79787900EA94}" type="presOf" srcId="{51972331-F58D-4DB2-8684-C2248D384261}" destId="{9A53CA23-EE09-4D52-85D0-EAF60259D289}" srcOrd="0" destOrd="0" presId="urn:microsoft.com/office/officeart/2016/7/layout/RepeatingBendingProcessNew"/>
    <dgm:cxn modelId="{D2F2BF42-32E4-4970-97EB-9E0BD4D9DA78}" type="presOf" srcId="{C4F9C13E-00BA-48BC-ADC2-9C7CB6F7F2E7}" destId="{7506B511-6F97-499B-867A-4D19301BE1E2}" srcOrd="0" destOrd="0" presId="urn:microsoft.com/office/officeart/2016/7/layout/RepeatingBendingProcessNew"/>
    <dgm:cxn modelId="{5194CA43-5C0D-459C-9179-694C0C67BDCF}" type="presOf" srcId="{A18CCDE5-A326-44E3-9F03-8857E74C9B8C}" destId="{25C66667-24FB-4875-A268-6A509BCF2C0C}" srcOrd="1" destOrd="0" presId="urn:microsoft.com/office/officeart/2016/7/layout/RepeatingBendingProcessNew"/>
    <dgm:cxn modelId="{BF70B358-1F32-4000-9B3C-6FA5B6EE3385}" srcId="{7F232409-54C3-4501-AE08-BA9F303B0797}" destId="{5A021E3C-9F9D-4C4F-86C3-BC22840A6057}" srcOrd="1" destOrd="0" parTransId="{97AD133D-2A5A-4B06-90F1-660BDFF4F4C9}" sibTransId="{A18CCDE5-A326-44E3-9F03-8857E74C9B8C}"/>
    <dgm:cxn modelId="{F0D51DAD-13A1-4735-A960-1118BB321777}" type="presOf" srcId="{7AE80312-F0DE-4F17-A432-3C869F47AD10}" destId="{CA6C9C5A-B26A-4B01-974E-79C24BA1D046}" srcOrd="0" destOrd="0" presId="urn:microsoft.com/office/officeart/2016/7/layout/RepeatingBendingProcessNew"/>
    <dgm:cxn modelId="{5E9C11B5-CCCE-4F64-AEB8-1B6C4A7C0738}" type="presOf" srcId="{3F7C8E06-B729-49B3-AA9E-DA53482C41E8}" destId="{378F7FD2-4A34-40EC-910B-F70D0BD487D1}" srcOrd="1" destOrd="0" presId="urn:microsoft.com/office/officeart/2016/7/layout/RepeatingBendingProcessNew"/>
    <dgm:cxn modelId="{0DFDD5D0-45D9-4F0B-9C22-957D09E3589B}" type="presOf" srcId="{C4340DB3-EF2D-47B7-B354-FC37BA4C4D6F}" destId="{526B765E-3874-4206-B6BC-DD242AC4DEA9}" srcOrd="0" destOrd="0" presId="urn:microsoft.com/office/officeart/2016/7/layout/RepeatingBendingProcessNew"/>
    <dgm:cxn modelId="{C5D539D9-57ED-4EE1-901B-56F6853B1E60}" srcId="{7F232409-54C3-4501-AE08-BA9F303B0797}" destId="{2EED8C8F-5B58-42FD-ADF2-EF475163E0C5}" srcOrd="3" destOrd="0" parTransId="{445254B4-BE30-4AE7-B56D-AC9EBA4A8F62}" sibTransId="{51972331-F58D-4DB2-8684-C2248D384261}"/>
    <dgm:cxn modelId="{029949DA-B80E-4DB6-8757-BB1CB8CBA6F2}" type="presOf" srcId="{5A021E3C-9F9D-4C4F-86C3-BC22840A6057}" destId="{78E4B604-C159-4CDD-A005-8706A43316C1}" srcOrd="0" destOrd="0" presId="urn:microsoft.com/office/officeart/2016/7/layout/RepeatingBendingProcessNew"/>
    <dgm:cxn modelId="{C5CE37E0-9D27-44BD-90A1-0242CC6F45BD}" type="presOf" srcId="{E94714D6-58C9-49DE-810E-5C7F7EE95DE4}" destId="{DFA9B846-989D-4661-9E4E-987992FD4815}" srcOrd="0" destOrd="0" presId="urn:microsoft.com/office/officeart/2016/7/layout/RepeatingBendingProcessNew"/>
    <dgm:cxn modelId="{7DD726E3-3842-4EEC-A296-C45259A33732}" type="presOf" srcId="{7F232409-54C3-4501-AE08-BA9F303B0797}" destId="{A3602787-66EA-481C-8C21-E93BE48AC2A1}" srcOrd="0" destOrd="0" presId="urn:microsoft.com/office/officeart/2016/7/layout/RepeatingBendingProcessNew"/>
    <dgm:cxn modelId="{B00129E7-1F1E-461C-98A7-1BAB2D1D3158}" type="presOf" srcId="{3F7C8E06-B729-49B3-AA9E-DA53482C41E8}" destId="{94676746-8EBD-4478-A76A-1E5D7F1C4C97}" srcOrd="0" destOrd="0" presId="urn:microsoft.com/office/officeart/2016/7/layout/RepeatingBendingProcessNew"/>
    <dgm:cxn modelId="{C611CFE9-D575-4F65-AFF0-F3A571A87027}" type="presOf" srcId="{A18CCDE5-A326-44E3-9F03-8857E74C9B8C}" destId="{32733D7A-07D7-4D80-A907-BFBC4A8E1348}" srcOrd="0" destOrd="0" presId="urn:microsoft.com/office/officeart/2016/7/layout/RepeatingBendingProcessNew"/>
    <dgm:cxn modelId="{0D5ACDFD-0119-47E4-B1BD-9DEA428746E4}" type="presOf" srcId="{D6E0E14A-F687-4460-8853-012D49045FA0}" destId="{DA7B101E-5197-48B5-B26D-A19734ECD408}" srcOrd="0" destOrd="0" presId="urn:microsoft.com/office/officeart/2016/7/layout/RepeatingBendingProcessNew"/>
    <dgm:cxn modelId="{128490FF-34B3-4659-AA2F-BC606245B31C}" type="presOf" srcId="{7AE80312-F0DE-4F17-A432-3C869F47AD10}" destId="{33BA74D5-427D-4F02-B667-670C27CD6464}" srcOrd="1" destOrd="0" presId="urn:microsoft.com/office/officeart/2016/7/layout/RepeatingBendingProcessNew"/>
    <dgm:cxn modelId="{96A14374-10BC-4885-9C42-9DBD83A273A7}" type="presParOf" srcId="{A3602787-66EA-481C-8C21-E93BE48AC2A1}" destId="{DFA9B846-989D-4661-9E4E-987992FD4815}" srcOrd="0" destOrd="0" presId="urn:microsoft.com/office/officeart/2016/7/layout/RepeatingBendingProcessNew"/>
    <dgm:cxn modelId="{C6A14AC5-A99A-4B15-B33F-F4131354AD9E}" type="presParOf" srcId="{A3602787-66EA-481C-8C21-E93BE48AC2A1}" destId="{CA6C9C5A-B26A-4B01-974E-79C24BA1D046}" srcOrd="1" destOrd="0" presId="urn:microsoft.com/office/officeart/2016/7/layout/RepeatingBendingProcessNew"/>
    <dgm:cxn modelId="{434FD201-03D1-43EA-AE66-1399AF9876ED}" type="presParOf" srcId="{CA6C9C5A-B26A-4B01-974E-79C24BA1D046}" destId="{33BA74D5-427D-4F02-B667-670C27CD6464}" srcOrd="0" destOrd="0" presId="urn:microsoft.com/office/officeart/2016/7/layout/RepeatingBendingProcessNew"/>
    <dgm:cxn modelId="{08251DEA-A353-4154-B560-8E87442EEE54}" type="presParOf" srcId="{A3602787-66EA-481C-8C21-E93BE48AC2A1}" destId="{78E4B604-C159-4CDD-A005-8706A43316C1}" srcOrd="2" destOrd="0" presId="urn:microsoft.com/office/officeart/2016/7/layout/RepeatingBendingProcessNew"/>
    <dgm:cxn modelId="{15B2FBA9-8763-4AD0-8038-864487000833}" type="presParOf" srcId="{A3602787-66EA-481C-8C21-E93BE48AC2A1}" destId="{32733D7A-07D7-4D80-A907-BFBC4A8E1348}" srcOrd="3" destOrd="0" presId="urn:microsoft.com/office/officeart/2016/7/layout/RepeatingBendingProcessNew"/>
    <dgm:cxn modelId="{F589327E-DB1A-4734-B777-52221FD9FF5F}" type="presParOf" srcId="{32733D7A-07D7-4D80-A907-BFBC4A8E1348}" destId="{25C66667-24FB-4875-A268-6A509BCF2C0C}" srcOrd="0" destOrd="0" presId="urn:microsoft.com/office/officeart/2016/7/layout/RepeatingBendingProcessNew"/>
    <dgm:cxn modelId="{03E2AE96-AE9B-44E7-849E-986E5474F051}" type="presParOf" srcId="{A3602787-66EA-481C-8C21-E93BE48AC2A1}" destId="{FA1262E2-7C15-44F8-AA8E-5582737BB001}" srcOrd="4" destOrd="0" presId="urn:microsoft.com/office/officeart/2016/7/layout/RepeatingBendingProcessNew"/>
    <dgm:cxn modelId="{F2A6E71C-9B53-4150-A775-2D369FC5D288}" type="presParOf" srcId="{A3602787-66EA-481C-8C21-E93BE48AC2A1}" destId="{526B765E-3874-4206-B6BC-DD242AC4DEA9}" srcOrd="5" destOrd="0" presId="urn:microsoft.com/office/officeart/2016/7/layout/RepeatingBendingProcessNew"/>
    <dgm:cxn modelId="{4A59A739-84F4-4952-8BA3-1295BF1C614A}" type="presParOf" srcId="{526B765E-3874-4206-B6BC-DD242AC4DEA9}" destId="{B856E772-39D2-423E-8364-B53924821B7C}" srcOrd="0" destOrd="0" presId="urn:microsoft.com/office/officeart/2016/7/layout/RepeatingBendingProcessNew"/>
    <dgm:cxn modelId="{1445C2D9-ED92-4900-835C-60B7F7293309}" type="presParOf" srcId="{A3602787-66EA-481C-8C21-E93BE48AC2A1}" destId="{437B02DC-4BF8-4EE0-83CE-F6AE7660748B}" srcOrd="6" destOrd="0" presId="urn:microsoft.com/office/officeart/2016/7/layout/RepeatingBendingProcessNew"/>
    <dgm:cxn modelId="{A0D2FD23-1550-403D-B010-9F3DD6064385}" type="presParOf" srcId="{A3602787-66EA-481C-8C21-E93BE48AC2A1}" destId="{9A53CA23-EE09-4D52-85D0-EAF60259D289}" srcOrd="7" destOrd="0" presId="urn:microsoft.com/office/officeart/2016/7/layout/RepeatingBendingProcessNew"/>
    <dgm:cxn modelId="{A3CA3F84-1240-467B-9FAA-5FE74043352F}" type="presParOf" srcId="{9A53CA23-EE09-4D52-85D0-EAF60259D289}" destId="{CBD72D39-F350-4155-A14D-E4B65C0BCFE1}" srcOrd="0" destOrd="0" presId="urn:microsoft.com/office/officeart/2016/7/layout/RepeatingBendingProcessNew"/>
    <dgm:cxn modelId="{45E7E796-EB05-432E-9996-0FC36FB013DA}" type="presParOf" srcId="{A3602787-66EA-481C-8C21-E93BE48AC2A1}" destId="{DA7B101E-5197-48B5-B26D-A19734ECD408}" srcOrd="8" destOrd="0" presId="urn:microsoft.com/office/officeart/2016/7/layout/RepeatingBendingProcessNew"/>
    <dgm:cxn modelId="{367874F1-A29F-4C42-9CFC-DD0B82C8254F}" type="presParOf" srcId="{A3602787-66EA-481C-8C21-E93BE48AC2A1}" destId="{94676746-8EBD-4478-A76A-1E5D7F1C4C97}" srcOrd="9" destOrd="0" presId="urn:microsoft.com/office/officeart/2016/7/layout/RepeatingBendingProcessNew"/>
    <dgm:cxn modelId="{74EA5824-BC59-47CD-BF49-0C138AFF036E}" type="presParOf" srcId="{94676746-8EBD-4478-A76A-1E5D7F1C4C97}" destId="{378F7FD2-4A34-40EC-910B-F70D0BD487D1}" srcOrd="0" destOrd="0" presId="urn:microsoft.com/office/officeart/2016/7/layout/RepeatingBendingProcessNew"/>
    <dgm:cxn modelId="{8BE37096-D0A9-4B80-97A7-6CECD1E47F61}" type="presParOf" srcId="{A3602787-66EA-481C-8C21-E93BE48AC2A1}" destId="{7506B511-6F97-499B-867A-4D19301BE1E2}"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C9C5A-B26A-4B01-974E-79C24BA1D046}">
      <dsp:nvSpPr>
        <dsp:cNvPr id="0" name=""/>
        <dsp:cNvSpPr/>
      </dsp:nvSpPr>
      <dsp:spPr>
        <a:xfrm>
          <a:off x="2767295" y="712675"/>
          <a:ext cx="548545" cy="91440"/>
        </a:xfrm>
        <a:custGeom>
          <a:avLst/>
          <a:gdLst/>
          <a:ahLst/>
          <a:cxnLst/>
          <a:rect l="0" t="0" r="0" b="0"/>
          <a:pathLst>
            <a:path>
              <a:moveTo>
                <a:pt x="0" y="45720"/>
              </a:moveTo>
              <a:lnTo>
                <a:pt x="5485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755499"/>
        <a:ext cx="28957" cy="5791"/>
      </dsp:txXfrm>
    </dsp:sp>
    <dsp:sp modelId="{DFA9B846-989D-4661-9E4E-987992FD4815}">
      <dsp:nvSpPr>
        <dsp:cNvPr id="0" name=""/>
        <dsp:cNvSpPr/>
      </dsp:nvSpPr>
      <dsp:spPr>
        <a:xfrm>
          <a:off x="251070" y="2988"/>
          <a:ext cx="2518024" cy="1510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Take the plaintext message</a:t>
          </a:r>
        </a:p>
      </dsp:txBody>
      <dsp:txXfrm>
        <a:off x="251070" y="2988"/>
        <a:ext cx="2518024" cy="1510814"/>
      </dsp:txXfrm>
    </dsp:sp>
    <dsp:sp modelId="{32733D7A-07D7-4D80-A907-BFBC4A8E1348}">
      <dsp:nvSpPr>
        <dsp:cNvPr id="0" name=""/>
        <dsp:cNvSpPr/>
      </dsp:nvSpPr>
      <dsp:spPr>
        <a:xfrm>
          <a:off x="1510082" y="1512002"/>
          <a:ext cx="3097170" cy="548545"/>
        </a:xfrm>
        <a:custGeom>
          <a:avLst/>
          <a:gdLst/>
          <a:ahLst/>
          <a:cxnLst/>
          <a:rect l="0" t="0" r="0" b="0"/>
          <a:pathLst>
            <a:path>
              <a:moveTo>
                <a:pt x="3097170" y="0"/>
              </a:moveTo>
              <a:lnTo>
                <a:pt x="3097170" y="291372"/>
              </a:lnTo>
              <a:lnTo>
                <a:pt x="0" y="291372"/>
              </a:lnTo>
              <a:lnTo>
                <a:pt x="0" y="54854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9896" y="1783380"/>
        <a:ext cx="157542" cy="5791"/>
      </dsp:txXfrm>
    </dsp:sp>
    <dsp:sp modelId="{78E4B604-C159-4CDD-A005-8706A43316C1}">
      <dsp:nvSpPr>
        <dsp:cNvPr id="0" name=""/>
        <dsp:cNvSpPr/>
      </dsp:nvSpPr>
      <dsp:spPr>
        <a:xfrm>
          <a:off x="3348240" y="2988"/>
          <a:ext cx="2518024" cy="151081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Plaintext = 'hello'</a:t>
          </a:r>
        </a:p>
      </dsp:txBody>
      <dsp:txXfrm>
        <a:off x="3348240" y="2988"/>
        <a:ext cx="2518024" cy="1510814"/>
      </dsp:txXfrm>
    </dsp:sp>
    <dsp:sp modelId="{526B765E-3874-4206-B6BC-DD242AC4DEA9}">
      <dsp:nvSpPr>
        <dsp:cNvPr id="0" name=""/>
        <dsp:cNvSpPr/>
      </dsp:nvSpPr>
      <dsp:spPr>
        <a:xfrm>
          <a:off x="2767295" y="2802635"/>
          <a:ext cx="548545" cy="91440"/>
        </a:xfrm>
        <a:custGeom>
          <a:avLst/>
          <a:gdLst/>
          <a:ahLst/>
          <a:cxnLst/>
          <a:rect l="0" t="0" r="0" b="0"/>
          <a:pathLst>
            <a:path>
              <a:moveTo>
                <a:pt x="0" y="45720"/>
              </a:moveTo>
              <a:lnTo>
                <a:pt x="54854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2845460"/>
        <a:ext cx="28957" cy="5791"/>
      </dsp:txXfrm>
    </dsp:sp>
    <dsp:sp modelId="{FA1262E2-7C15-44F8-AA8E-5582737BB001}">
      <dsp:nvSpPr>
        <dsp:cNvPr id="0" name=""/>
        <dsp:cNvSpPr/>
      </dsp:nvSpPr>
      <dsp:spPr>
        <a:xfrm>
          <a:off x="251070" y="2092948"/>
          <a:ext cx="2518024" cy="151081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Take the ASCII values of the message, </a:t>
          </a:r>
        </a:p>
      </dsp:txBody>
      <dsp:txXfrm>
        <a:off x="251070" y="2092948"/>
        <a:ext cx="2518024" cy="1510814"/>
      </dsp:txXfrm>
    </dsp:sp>
    <dsp:sp modelId="{9A53CA23-EE09-4D52-85D0-EAF60259D289}">
      <dsp:nvSpPr>
        <dsp:cNvPr id="0" name=""/>
        <dsp:cNvSpPr/>
      </dsp:nvSpPr>
      <dsp:spPr>
        <a:xfrm>
          <a:off x="1510082" y="3601963"/>
          <a:ext cx="3097170" cy="548545"/>
        </a:xfrm>
        <a:custGeom>
          <a:avLst/>
          <a:gdLst/>
          <a:ahLst/>
          <a:cxnLst/>
          <a:rect l="0" t="0" r="0" b="0"/>
          <a:pathLst>
            <a:path>
              <a:moveTo>
                <a:pt x="3097170" y="0"/>
              </a:moveTo>
              <a:lnTo>
                <a:pt x="3097170" y="291372"/>
              </a:lnTo>
              <a:lnTo>
                <a:pt x="0" y="291372"/>
              </a:lnTo>
              <a:lnTo>
                <a:pt x="0" y="54854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9896" y="3873340"/>
        <a:ext cx="157542" cy="5791"/>
      </dsp:txXfrm>
    </dsp:sp>
    <dsp:sp modelId="{437B02DC-4BF8-4EE0-83CE-F6AE7660748B}">
      <dsp:nvSpPr>
        <dsp:cNvPr id="0" name=""/>
        <dsp:cNvSpPr/>
      </dsp:nvSpPr>
      <dsp:spPr>
        <a:xfrm>
          <a:off x="3348240" y="2092948"/>
          <a:ext cx="2518024" cy="151081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'hello' = {104, 101, 108, 108, 111}</a:t>
          </a:r>
        </a:p>
      </dsp:txBody>
      <dsp:txXfrm>
        <a:off x="3348240" y="2092948"/>
        <a:ext cx="2518024" cy="1510814"/>
      </dsp:txXfrm>
    </dsp:sp>
    <dsp:sp modelId="{94676746-8EBD-4478-A76A-1E5D7F1C4C97}">
      <dsp:nvSpPr>
        <dsp:cNvPr id="0" name=""/>
        <dsp:cNvSpPr/>
      </dsp:nvSpPr>
      <dsp:spPr>
        <a:xfrm>
          <a:off x="2767295" y="4892596"/>
          <a:ext cx="548545" cy="91440"/>
        </a:xfrm>
        <a:custGeom>
          <a:avLst/>
          <a:gdLst/>
          <a:ahLst/>
          <a:cxnLst/>
          <a:rect l="0" t="0" r="0" b="0"/>
          <a:pathLst>
            <a:path>
              <a:moveTo>
                <a:pt x="0" y="45720"/>
              </a:moveTo>
              <a:lnTo>
                <a:pt x="54854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4935420"/>
        <a:ext cx="28957" cy="5791"/>
      </dsp:txXfrm>
    </dsp:sp>
    <dsp:sp modelId="{DA7B101E-5197-48B5-B26D-A19734ECD408}">
      <dsp:nvSpPr>
        <dsp:cNvPr id="0" name=""/>
        <dsp:cNvSpPr/>
      </dsp:nvSpPr>
      <dsp:spPr>
        <a:xfrm>
          <a:off x="251070" y="4182909"/>
          <a:ext cx="2518024" cy="151081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Converting the message to binary so that we can store it at a bit wise level:</a:t>
          </a:r>
        </a:p>
      </dsp:txBody>
      <dsp:txXfrm>
        <a:off x="251070" y="4182909"/>
        <a:ext cx="2518024" cy="1510814"/>
      </dsp:txXfrm>
    </dsp:sp>
    <dsp:sp modelId="{7506B511-6F97-499B-867A-4D19301BE1E2}">
      <dsp:nvSpPr>
        <dsp:cNvPr id="0" name=""/>
        <dsp:cNvSpPr/>
      </dsp:nvSpPr>
      <dsp:spPr>
        <a:xfrm>
          <a:off x="3348240" y="4182909"/>
          <a:ext cx="2518024" cy="1510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'hello' = {104, 101, 108, 108, 111} = {01101 000, 0110 0101, 0110 1100, 0110 1100, 0110 1111}</a:t>
          </a:r>
        </a:p>
      </dsp:txBody>
      <dsp:txXfrm>
        <a:off x="3348240" y="4182909"/>
        <a:ext cx="2518024" cy="151081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anishLearnsToCode/lsb-image-steganograph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7101" y="735283"/>
            <a:ext cx="4978399" cy="3165045"/>
          </a:xfrm>
        </p:spPr>
        <p:txBody>
          <a:bodyPr anchor="b">
            <a:normAutofit/>
          </a:bodyPr>
          <a:lstStyle/>
          <a:p>
            <a:pPr algn="l"/>
            <a:r>
              <a:rPr lang="en-US" sz="3600" b="1" dirty="0">
                <a:cs typeface="Calibri Light"/>
              </a:rPr>
              <a:t>Least Bit Steganography (LSB) With Higher Data Volume Transmission Inside Images</a:t>
            </a:r>
            <a:endParaRPr lang="en-US" sz="3600" b="1" dirty="0"/>
          </a:p>
        </p:txBody>
      </p:sp>
      <p:sp>
        <p:nvSpPr>
          <p:cNvPr id="3" name="Subtitle 2"/>
          <p:cNvSpPr>
            <a:spLocks noGrp="1"/>
          </p:cNvSpPr>
          <p:nvPr>
            <p:ph type="subTitle" idx="1"/>
          </p:nvPr>
        </p:nvSpPr>
        <p:spPr>
          <a:xfrm>
            <a:off x="2197101" y="4078423"/>
            <a:ext cx="4978399" cy="2058657"/>
          </a:xfrm>
        </p:spPr>
        <p:txBody>
          <a:bodyPr vert="horz" lIns="91440" tIns="45720" rIns="91440" bIns="45720" rtlCol="0" anchor="t">
            <a:normAutofit/>
          </a:bodyPr>
          <a:lstStyle/>
          <a:p>
            <a:pPr algn="l"/>
            <a:r>
              <a:rPr lang="en-US" sz="2000" u="sng" dirty="0">
                <a:cs typeface="Calibri"/>
              </a:rPr>
              <a:t>Sourav Rao</a:t>
            </a:r>
          </a:p>
          <a:p>
            <a:pPr algn="l"/>
            <a:endParaRPr lang="en-US" sz="2000" dirty="0">
              <a:cs typeface="Calibri"/>
            </a:endParaRPr>
          </a:p>
        </p:txBody>
      </p:sp>
      <p:pic>
        <p:nvPicPr>
          <p:cNvPr id="8" name="Graphic 7" descr="Processor">
            <a:extLst>
              <a:ext uri="{FF2B5EF4-FFF2-40B4-BE49-F238E27FC236}">
                <a16:creationId xmlns:a16="http://schemas.microsoft.com/office/drawing/2014/main" id="{56D43EA1-99C8-4935-BD75-5DFE73C9A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0" name="Graphic 9" descr="Processor">
            <a:extLst>
              <a:ext uri="{FF2B5EF4-FFF2-40B4-BE49-F238E27FC236}">
                <a16:creationId xmlns:a16="http://schemas.microsoft.com/office/drawing/2014/main" id="{824D9406-E5AB-439A-B799-BCEDACED0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4" name="TextBox 3">
            <a:extLst>
              <a:ext uri="{FF2B5EF4-FFF2-40B4-BE49-F238E27FC236}">
                <a16:creationId xmlns:a16="http://schemas.microsoft.com/office/drawing/2014/main" id="{BA0855B0-D04E-4D6D-AD26-835FAC35E1FF}"/>
              </a:ext>
            </a:extLst>
          </p:cNvPr>
          <p:cNvSpPr txBox="1"/>
          <p:nvPr/>
        </p:nvSpPr>
        <p:spPr>
          <a:xfrm>
            <a:off x="2607004" y="4388580"/>
            <a:ext cx="6116443" cy="7191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en-US" dirty="0">
              <a:ea typeface="+mn-lt"/>
              <a:cs typeface="+mn-lt"/>
            </a:endParaRPr>
          </a:p>
          <a:p>
            <a:pPr algn="ctr">
              <a:lnSpc>
                <a:spcPct val="90000"/>
              </a:lnSpc>
              <a:spcBef>
                <a:spcPts val="1000"/>
              </a:spcBef>
            </a:pP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2A51-FA9D-4A7F-84F2-F76779F365EF}"/>
              </a:ext>
            </a:extLst>
          </p:cNvPr>
          <p:cNvSpPr>
            <a:spLocks noGrp="1"/>
          </p:cNvSpPr>
          <p:nvPr>
            <p:ph type="title"/>
          </p:nvPr>
        </p:nvSpPr>
        <p:spPr/>
        <p:txBody>
          <a:bodyPr/>
          <a:lstStyle/>
          <a:p>
            <a:r>
              <a:rPr lang="en-US" dirty="0">
                <a:cs typeface="Calibri Light"/>
              </a:rPr>
              <a:t>Image To Grayscale</a:t>
            </a:r>
            <a:endParaRPr lang="en-US" dirty="0"/>
          </a:p>
        </p:txBody>
      </p:sp>
      <p:sp>
        <p:nvSpPr>
          <p:cNvPr id="3" name="Content Placeholder 2">
            <a:extLst>
              <a:ext uri="{FF2B5EF4-FFF2-40B4-BE49-F238E27FC236}">
                <a16:creationId xmlns:a16="http://schemas.microsoft.com/office/drawing/2014/main" id="{607BBF75-3936-470D-9C47-135AF47C0280}"/>
              </a:ext>
            </a:extLst>
          </p:cNvPr>
          <p:cNvSpPr>
            <a:spLocks noGrp="1"/>
          </p:cNvSpPr>
          <p:nvPr>
            <p:ph idx="1"/>
          </p:nvPr>
        </p:nvSpPr>
        <p:spPr/>
        <p:txBody>
          <a:bodyPr vert="horz" lIns="91440" tIns="45720" rIns="91440" bIns="45720" rtlCol="0" anchor="t">
            <a:normAutofit/>
          </a:bodyPr>
          <a:lstStyle/>
          <a:p>
            <a:r>
              <a:rPr lang="en-US" dirty="0">
                <a:cs typeface="Calibri"/>
              </a:rPr>
              <a:t>There are several techniques of converting an image t grayscale. Simplest is to take average of 3 RGB channels.</a:t>
            </a:r>
          </a:p>
          <a:p>
            <a:r>
              <a:rPr lang="en-US" i="1">
                <a:cs typeface="Calibri"/>
              </a:rPr>
              <a:t>G = (R + G + B) / 3</a:t>
            </a:r>
          </a:p>
        </p:txBody>
      </p:sp>
      <p:pic>
        <p:nvPicPr>
          <p:cNvPr id="4" name="Picture 4" descr="A person wearing a hat&#10;&#10;Description automatically generated">
            <a:extLst>
              <a:ext uri="{FF2B5EF4-FFF2-40B4-BE49-F238E27FC236}">
                <a16:creationId xmlns:a16="http://schemas.microsoft.com/office/drawing/2014/main" id="{939D8B12-60AE-47AA-8521-CCCBB63B9487}"/>
              </a:ext>
            </a:extLst>
          </p:cNvPr>
          <p:cNvPicPr>
            <a:picLocks noChangeAspect="1"/>
          </p:cNvPicPr>
          <p:nvPr/>
        </p:nvPicPr>
        <p:blipFill>
          <a:blip r:embed="rId2"/>
          <a:stretch>
            <a:fillRect/>
          </a:stretch>
        </p:blipFill>
        <p:spPr>
          <a:xfrm>
            <a:off x="2361344" y="3363597"/>
            <a:ext cx="2743200" cy="2743200"/>
          </a:xfrm>
          <a:prstGeom prst="rect">
            <a:avLst/>
          </a:prstGeom>
        </p:spPr>
      </p:pic>
      <p:pic>
        <p:nvPicPr>
          <p:cNvPr id="5" name="Picture 5" descr="A person wearing a hat&#10;&#10;Description automatically generated">
            <a:extLst>
              <a:ext uri="{FF2B5EF4-FFF2-40B4-BE49-F238E27FC236}">
                <a16:creationId xmlns:a16="http://schemas.microsoft.com/office/drawing/2014/main" id="{9410B0A0-C306-4C2B-B18A-F15F7C50DC50}"/>
              </a:ext>
            </a:extLst>
          </p:cNvPr>
          <p:cNvPicPr>
            <a:picLocks noChangeAspect="1"/>
          </p:cNvPicPr>
          <p:nvPr/>
        </p:nvPicPr>
        <p:blipFill>
          <a:blip r:embed="rId3"/>
          <a:stretch>
            <a:fillRect/>
          </a:stretch>
        </p:blipFill>
        <p:spPr>
          <a:xfrm>
            <a:off x="6490010" y="3358376"/>
            <a:ext cx="2743200" cy="2743200"/>
          </a:xfrm>
          <a:prstGeom prst="rect">
            <a:avLst/>
          </a:prstGeom>
        </p:spPr>
      </p:pic>
    </p:spTree>
    <p:extLst>
      <p:ext uri="{BB962C8B-B14F-4D97-AF65-F5344CB8AC3E}">
        <p14:creationId xmlns:p14="http://schemas.microsoft.com/office/powerpoint/2010/main" val="322547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D2E8-F9D9-4684-B27E-D4CE78340341}"/>
              </a:ext>
            </a:extLst>
          </p:cNvPr>
          <p:cNvSpPr>
            <a:spLocks noGrp="1"/>
          </p:cNvSpPr>
          <p:nvPr>
            <p:ph type="title"/>
          </p:nvPr>
        </p:nvSpPr>
        <p:spPr/>
        <p:txBody>
          <a:bodyPr/>
          <a:lstStyle/>
          <a:p>
            <a:r>
              <a:rPr lang="en-US">
                <a:cs typeface="Calibri Light"/>
              </a:rPr>
              <a:t>Better Method For Grayscale</a:t>
            </a:r>
            <a:endParaRPr lang="en-US"/>
          </a:p>
        </p:txBody>
      </p:sp>
      <p:sp>
        <p:nvSpPr>
          <p:cNvPr id="3" name="Content Placeholder 2">
            <a:extLst>
              <a:ext uri="{FF2B5EF4-FFF2-40B4-BE49-F238E27FC236}">
                <a16:creationId xmlns:a16="http://schemas.microsoft.com/office/drawing/2014/main" id="{99FE89CA-0EFE-4CA6-A0C9-62811B39A7F9}"/>
              </a:ext>
            </a:extLst>
          </p:cNvPr>
          <p:cNvSpPr>
            <a:spLocks noGrp="1"/>
          </p:cNvSpPr>
          <p:nvPr>
            <p:ph idx="1"/>
          </p:nvPr>
        </p:nvSpPr>
        <p:spPr/>
        <p:txBody>
          <a:bodyPr vert="horz" lIns="91440" tIns="45720" rIns="91440" bIns="45720" rtlCol="0" anchor="t">
            <a:normAutofit/>
          </a:bodyPr>
          <a:lstStyle/>
          <a:p>
            <a:r>
              <a:rPr lang="en-US">
                <a:cs typeface="Calibri"/>
              </a:rPr>
              <a:t>Our eyes do not perceive the channels Red, Green and Blue equally, so the standard method of taking grayscale is a weighted average</a:t>
            </a:r>
          </a:p>
          <a:p>
            <a:r>
              <a:rPr lang="en-US" i="1">
                <a:cs typeface="Calibri"/>
              </a:rPr>
              <a:t>G = 0.2126 * R + 0.7152 * G + 0.0722 * B</a:t>
            </a:r>
          </a:p>
          <a:p>
            <a:endParaRPr lang="en-US" i="1" dirty="0">
              <a:cs typeface="Calibri"/>
            </a:endParaRPr>
          </a:p>
        </p:txBody>
      </p:sp>
      <p:pic>
        <p:nvPicPr>
          <p:cNvPr id="4" name="Picture 4" descr="A person wearing a hat&#10;&#10;Description automatically generated">
            <a:extLst>
              <a:ext uri="{FF2B5EF4-FFF2-40B4-BE49-F238E27FC236}">
                <a16:creationId xmlns:a16="http://schemas.microsoft.com/office/drawing/2014/main" id="{AD6CB63B-51A5-4A0A-9D83-099DCB67E742}"/>
              </a:ext>
            </a:extLst>
          </p:cNvPr>
          <p:cNvPicPr>
            <a:picLocks noChangeAspect="1"/>
          </p:cNvPicPr>
          <p:nvPr/>
        </p:nvPicPr>
        <p:blipFill>
          <a:blip r:embed="rId2"/>
          <a:stretch>
            <a:fillRect/>
          </a:stretch>
        </p:blipFill>
        <p:spPr>
          <a:xfrm>
            <a:off x="840059" y="3367668"/>
            <a:ext cx="2743200" cy="2743200"/>
          </a:xfrm>
          <a:prstGeom prst="rect">
            <a:avLst/>
          </a:prstGeom>
        </p:spPr>
      </p:pic>
      <p:pic>
        <p:nvPicPr>
          <p:cNvPr id="5" name="Picture 5" descr="A person wearing a hat&#10;&#10;Description automatically generated">
            <a:extLst>
              <a:ext uri="{FF2B5EF4-FFF2-40B4-BE49-F238E27FC236}">
                <a16:creationId xmlns:a16="http://schemas.microsoft.com/office/drawing/2014/main" id="{7E27F416-268F-4676-B37A-0DBB4E8ECCCF}"/>
              </a:ext>
            </a:extLst>
          </p:cNvPr>
          <p:cNvPicPr>
            <a:picLocks noChangeAspect="1"/>
          </p:cNvPicPr>
          <p:nvPr/>
        </p:nvPicPr>
        <p:blipFill>
          <a:blip r:embed="rId3"/>
          <a:stretch>
            <a:fillRect/>
          </a:stretch>
        </p:blipFill>
        <p:spPr>
          <a:xfrm>
            <a:off x="4436327" y="3367668"/>
            <a:ext cx="2743200" cy="2743200"/>
          </a:xfrm>
          <a:prstGeom prst="rect">
            <a:avLst/>
          </a:prstGeom>
        </p:spPr>
      </p:pic>
      <p:pic>
        <p:nvPicPr>
          <p:cNvPr id="6" name="Picture 6" descr="A person wearing a hat&#10;&#10;Description automatically generated">
            <a:extLst>
              <a:ext uri="{FF2B5EF4-FFF2-40B4-BE49-F238E27FC236}">
                <a16:creationId xmlns:a16="http://schemas.microsoft.com/office/drawing/2014/main" id="{6DB0C3CC-2699-4B66-BB53-122A9857AC86}"/>
              </a:ext>
            </a:extLst>
          </p:cNvPr>
          <p:cNvPicPr>
            <a:picLocks noChangeAspect="1"/>
          </p:cNvPicPr>
          <p:nvPr/>
        </p:nvPicPr>
        <p:blipFill>
          <a:blip r:embed="rId4"/>
          <a:stretch>
            <a:fillRect/>
          </a:stretch>
        </p:blipFill>
        <p:spPr>
          <a:xfrm>
            <a:off x="7818863" y="3367668"/>
            <a:ext cx="2743200" cy="2743200"/>
          </a:xfrm>
          <a:prstGeom prst="rect">
            <a:avLst/>
          </a:prstGeom>
        </p:spPr>
      </p:pic>
      <p:sp>
        <p:nvSpPr>
          <p:cNvPr id="7" name="TextBox 6">
            <a:extLst>
              <a:ext uri="{FF2B5EF4-FFF2-40B4-BE49-F238E27FC236}">
                <a16:creationId xmlns:a16="http://schemas.microsoft.com/office/drawing/2014/main" id="{27E5F2C1-1E30-462C-8552-EDC8FFE4DEC0}"/>
              </a:ext>
            </a:extLst>
          </p:cNvPr>
          <p:cNvSpPr txBox="1"/>
          <p:nvPr/>
        </p:nvSpPr>
        <p:spPr>
          <a:xfrm>
            <a:off x="764881" y="61764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Original Color Image</a:t>
            </a:r>
          </a:p>
        </p:txBody>
      </p:sp>
      <p:sp>
        <p:nvSpPr>
          <p:cNvPr id="8" name="TextBox 7">
            <a:extLst>
              <a:ext uri="{FF2B5EF4-FFF2-40B4-BE49-F238E27FC236}">
                <a16:creationId xmlns:a16="http://schemas.microsoft.com/office/drawing/2014/main" id="{81D9334A-154D-4983-B70D-C63E7EA6BFAE}"/>
              </a:ext>
            </a:extLst>
          </p:cNvPr>
          <p:cNvSpPr txBox="1"/>
          <p:nvPr/>
        </p:nvSpPr>
        <p:spPr>
          <a:xfrm>
            <a:off x="4370691" y="6177229"/>
            <a:ext cx="28116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Grayscale Image using averaging</a:t>
            </a:r>
          </a:p>
        </p:txBody>
      </p:sp>
      <p:sp>
        <p:nvSpPr>
          <p:cNvPr id="9" name="TextBox 8">
            <a:extLst>
              <a:ext uri="{FF2B5EF4-FFF2-40B4-BE49-F238E27FC236}">
                <a16:creationId xmlns:a16="http://schemas.microsoft.com/office/drawing/2014/main" id="{8D2EB195-AD46-47C4-85B6-01D95E731CBE}"/>
              </a:ext>
            </a:extLst>
          </p:cNvPr>
          <p:cNvSpPr txBox="1"/>
          <p:nvPr/>
        </p:nvSpPr>
        <p:spPr>
          <a:xfrm>
            <a:off x="7818420" y="614886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Grayscale Image Using Weighted Average</a:t>
            </a:r>
          </a:p>
        </p:txBody>
      </p:sp>
    </p:spTree>
    <p:extLst>
      <p:ext uri="{BB962C8B-B14F-4D97-AF65-F5344CB8AC3E}">
        <p14:creationId xmlns:p14="http://schemas.microsoft.com/office/powerpoint/2010/main" val="125458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DF5E-B536-45D2-85A5-183224070094}"/>
              </a:ext>
            </a:extLst>
          </p:cNvPr>
          <p:cNvSpPr>
            <a:spLocks noGrp="1"/>
          </p:cNvSpPr>
          <p:nvPr>
            <p:ph type="title"/>
          </p:nvPr>
        </p:nvSpPr>
        <p:spPr/>
        <p:txBody>
          <a:bodyPr/>
          <a:lstStyle/>
          <a:p>
            <a:r>
              <a:rPr lang="en-US" dirty="0">
                <a:cs typeface="Calibri Light"/>
              </a:rPr>
              <a:t>Entropy For Higher Bit Image Hiding</a:t>
            </a:r>
            <a:endParaRPr lang="en-US" dirty="0"/>
          </a:p>
        </p:txBody>
      </p:sp>
      <p:sp>
        <p:nvSpPr>
          <p:cNvPr id="3" name="Content Placeholder 2">
            <a:extLst>
              <a:ext uri="{FF2B5EF4-FFF2-40B4-BE49-F238E27FC236}">
                <a16:creationId xmlns:a16="http://schemas.microsoft.com/office/drawing/2014/main" id="{567594BD-9FCC-4A77-81E6-28B56465DAD8}"/>
              </a:ext>
            </a:extLst>
          </p:cNvPr>
          <p:cNvSpPr>
            <a:spLocks noGrp="1"/>
          </p:cNvSpPr>
          <p:nvPr>
            <p:ph idx="1"/>
          </p:nvPr>
        </p:nvSpPr>
        <p:spPr/>
        <p:txBody>
          <a:bodyPr vert="horz" lIns="91440" tIns="45720" rIns="91440" bIns="45720" rtlCol="0" anchor="t">
            <a:normAutofit/>
          </a:bodyPr>
          <a:lstStyle/>
          <a:p>
            <a:r>
              <a:rPr lang="en-US">
                <a:cs typeface="Calibri"/>
              </a:rPr>
              <a:t>Using the weighted average gives considerably better results</a:t>
            </a:r>
          </a:p>
          <a:p>
            <a:r>
              <a:rPr lang="en-US">
                <a:cs typeface="Calibri"/>
              </a:rPr>
              <a:t>This shows that not all channels contribute equally to an image perception and contribute different amounts ~ 21.26%R, 71.52%G and 7.22% B</a:t>
            </a:r>
          </a:p>
          <a:p>
            <a:r>
              <a:rPr lang="en-US">
                <a:cs typeface="Calibri"/>
              </a:rPr>
              <a:t>If we store </a:t>
            </a:r>
            <a:r>
              <a:rPr lang="en-US" i="1">
                <a:cs typeface="Calibri"/>
              </a:rPr>
              <a:t>b</a:t>
            </a:r>
            <a:r>
              <a:rPr lang="en-US">
                <a:cs typeface="Calibri"/>
              </a:rPr>
              <a:t> bits of data in either the Red, Blue or green channels we will have different information entropy</a:t>
            </a:r>
          </a:p>
          <a:p>
            <a:r>
              <a:rPr lang="en-US">
                <a:cs typeface="Calibri"/>
              </a:rPr>
              <a:t>Shannon's Entopy is defined as :</a:t>
            </a:r>
            <a:endParaRPr lang="en-US" dirty="0">
              <a:cs typeface="Calibri"/>
            </a:endParaRPr>
          </a:p>
        </p:txBody>
      </p:sp>
      <p:pic>
        <p:nvPicPr>
          <p:cNvPr id="4" name="Picture 4" descr="A picture containing text&#10;&#10;Description automatically generated">
            <a:extLst>
              <a:ext uri="{FF2B5EF4-FFF2-40B4-BE49-F238E27FC236}">
                <a16:creationId xmlns:a16="http://schemas.microsoft.com/office/drawing/2014/main" id="{16D87826-3255-4531-B6DE-43882AD8B8BA}"/>
              </a:ext>
            </a:extLst>
          </p:cNvPr>
          <p:cNvPicPr>
            <a:picLocks noChangeAspect="1"/>
          </p:cNvPicPr>
          <p:nvPr/>
        </p:nvPicPr>
        <p:blipFill>
          <a:blip r:embed="rId2"/>
          <a:stretch>
            <a:fillRect/>
          </a:stretch>
        </p:blipFill>
        <p:spPr>
          <a:xfrm>
            <a:off x="5226205" y="5088845"/>
            <a:ext cx="2743200" cy="843432"/>
          </a:xfrm>
          <a:prstGeom prst="rect">
            <a:avLst/>
          </a:prstGeom>
        </p:spPr>
      </p:pic>
    </p:spTree>
    <p:extLst>
      <p:ext uri="{BB962C8B-B14F-4D97-AF65-F5344CB8AC3E}">
        <p14:creationId xmlns:p14="http://schemas.microsoft.com/office/powerpoint/2010/main" val="15868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9B681-AEC4-4916-818C-1FF47FC6D7E0}"/>
              </a:ext>
            </a:extLst>
          </p:cNvPr>
          <p:cNvSpPr>
            <a:spLocks noGrp="1"/>
          </p:cNvSpPr>
          <p:nvPr>
            <p:ph idx="1"/>
          </p:nvPr>
        </p:nvSpPr>
        <p:spPr>
          <a:xfrm>
            <a:off x="838200" y="413138"/>
            <a:ext cx="10515600" cy="5763825"/>
          </a:xfrm>
        </p:spPr>
        <p:txBody>
          <a:bodyPr vert="horz" lIns="91440" tIns="45720" rIns="91440" bIns="45720" rtlCol="0" anchor="t">
            <a:normAutofit/>
          </a:bodyPr>
          <a:lstStyle/>
          <a:p>
            <a:r>
              <a:rPr lang="en-US">
                <a:cs typeface="Calibri"/>
              </a:rPr>
              <a:t>When storing the least significant bit the probability that we will cause any change is:</a:t>
            </a:r>
          </a:p>
          <a:p>
            <a:r>
              <a:rPr lang="en-US">
                <a:cs typeface="Calibri"/>
              </a:rPr>
              <a:t>Pb = 2</a:t>
            </a:r>
            <a:r>
              <a:rPr lang="en-US" baseline="30000" dirty="0">
                <a:cs typeface="Calibri"/>
              </a:rPr>
              <a:t>0</a:t>
            </a:r>
            <a:r>
              <a:rPr lang="en-US">
                <a:cs typeface="Calibri"/>
              </a:rPr>
              <a:t> / 2</a:t>
            </a:r>
            <a:r>
              <a:rPr lang="en-US" baseline="30000" dirty="0">
                <a:cs typeface="Calibri"/>
              </a:rPr>
              <a:t>8</a:t>
            </a:r>
            <a:r>
              <a:rPr lang="en-US">
                <a:cs typeface="Calibri"/>
              </a:rPr>
              <a:t> – 1 = 3.92 x 10</a:t>
            </a:r>
            <a:r>
              <a:rPr lang="en-US" baseline="30000">
                <a:cs typeface="Calibri"/>
              </a:rPr>
              <a:t>-3</a:t>
            </a:r>
            <a:r>
              <a:rPr lang="en-US">
                <a:cs typeface="Calibri"/>
              </a:rPr>
              <a:t>, but the probbility weigts for perception are not the same, so probability for changing one bit per channel becomes</a:t>
            </a:r>
          </a:p>
          <a:p>
            <a:r>
              <a:rPr lang="en-US">
                <a:cs typeface="Calibri"/>
              </a:rPr>
              <a:t>P</a:t>
            </a:r>
            <a:r>
              <a:rPr lang="en-US" baseline="-25000">
                <a:cs typeface="Calibri"/>
              </a:rPr>
              <a:t>B</a:t>
            </a:r>
            <a:r>
              <a:rPr lang="en-US">
                <a:cs typeface="Calibri"/>
              </a:rPr>
              <a:t> = 0.0722 * P</a:t>
            </a:r>
            <a:r>
              <a:rPr lang="en-US" baseline="-25000">
                <a:cs typeface="Calibri"/>
              </a:rPr>
              <a:t>b </a:t>
            </a:r>
          </a:p>
          <a:p>
            <a:r>
              <a:rPr lang="en-US">
                <a:cs typeface="Calibri"/>
              </a:rPr>
              <a:t>P</a:t>
            </a:r>
            <a:r>
              <a:rPr lang="en-US" baseline="-25000">
                <a:cs typeface="Calibri"/>
              </a:rPr>
              <a:t>R</a:t>
            </a:r>
            <a:r>
              <a:rPr lang="en-US">
                <a:cs typeface="Calibri"/>
              </a:rPr>
              <a:t> = 0.2126 * P</a:t>
            </a:r>
            <a:r>
              <a:rPr lang="en-US" baseline="-25000">
                <a:cs typeface="Calibri"/>
              </a:rPr>
              <a:t>b</a:t>
            </a:r>
            <a:endParaRPr lang="en-US" baseline="-25000" dirty="0">
              <a:cs typeface="Calibri"/>
            </a:endParaRPr>
          </a:p>
          <a:p>
            <a:r>
              <a:rPr lang="en-US">
                <a:cs typeface="Calibri"/>
              </a:rPr>
              <a:t>P</a:t>
            </a:r>
            <a:r>
              <a:rPr lang="en-US" baseline="-25000">
                <a:cs typeface="Calibri"/>
              </a:rPr>
              <a:t>G</a:t>
            </a:r>
            <a:r>
              <a:rPr lang="en-US">
                <a:cs typeface="Calibri"/>
              </a:rPr>
              <a:t> = 0.7152 * </a:t>
            </a:r>
            <a:r>
              <a:rPr lang="en-US">
                <a:ea typeface="+mn-lt"/>
                <a:cs typeface="+mn-lt"/>
              </a:rPr>
              <a:t>P</a:t>
            </a:r>
            <a:r>
              <a:rPr lang="en-US" baseline="-25000">
                <a:ea typeface="+mn-lt"/>
                <a:cs typeface="+mn-lt"/>
              </a:rPr>
              <a:t>b</a:t>
            </a:r>
          </a:p>
          <a:p>
            <a:r>
              <a:rPr lang="en-US">
                <a:cs typeface="Calibri"/>
              </a:rPr>
              <a:t>The Entropies of a single bit represented in these channels (LSB) is:</a:t>
            </a:r>
            <a:endParaRPr lang="en-US" baseline="-25000">
              <a:cs typeface="Calibri"/>
            </a:endParaRPr>
          </a:p>
          <a:p>
            <a:r>
              <a:rPr lang="en-US">
                <a:cs typeface="Calibri"/>
              </a:rPr>
              <a:t>H</a:t>
            </a:r>
            <a:r>
              <a:rPr lang="en-US" baseline="-25000">
                <a:cs typeface="Calibri"/>
              </a:rPr>
              <a:t>B</a:t>
            </a:r>
            <a:r>
              <a:rPr lang="en-US">
                <a:cs typeface="Calibri"/>
              </a:rPr>
              <a:t> = - P</a:t>
            </a:r>
            <a:r>
              <a:rPr lang="en-US" baseline="-25000">
                <a:cs typeface="Calibri"/>
              </a:rPr>
              <a:t>B</a:t>
            </a:r>
            <a:r>
              <a:rPr lang="en-US">
                <a:cs typeface="Calibri"/>
              </a:rPr>
              <a:t> log</a:t>
            </a:r>
            <a:r>
              <a:rPr lang="en-US" baseline="-25000">
                <a:cs typeface="Calibri"/>
              </a:rPr>
              <a:t>2</a:t>
            </a:r>
            <a:r>
              <a:rPr lang="en-US">
                <a:cs typeface="Calibri"/>
              </a:rPr>
              <a:t>(P</a:t>
            </a:r>
            <a:r>
              <a:rPr lang="en-US" baseline="-25000">
                <a:cs typeface="Calibri"/>
              </a:rPr>
              <a:t>B</a:t>
            </a:r>
            <a:r>
              <a:rPr lang="en-US">
                <a:cs typeface="Calibri"/>
              </a:rPr>
              <a:t>) = 3.33 x 10</a:t>
            </a:r>
            <a:r>
              <a:rPr lang="en-US" baseline="30000">
                <a:cs typeface="Calibri"/>
              </a:rPr>
              <a:t>-3</a:t>
            </a:r>
          </a:p>
          <a:p>
            <a:r>
              <a:rPr lang="en-US">
                <a:cs typeface="Calibri"/>
              </a:rPr>
              <a:t>H</a:t>
            </a:r>
            <a:r>
              <a:rPr lang="en-US" baseline="-25000">
                <a:cs typeface="Calibri"/>
              </a:rPr>
              <a:t>R</a:t>
            </a:r>
            <a:r>
              <a:rPr lang="en-US">
                <a:cs typeface="Calibri"/>
              </a:rPr>
              <a:t> = -P</a:t>
            </a:r>
            <a:r>
              <a:rPr lang="en-US" baseline="-25000">
                <a:cs typeface="Calibri"/>
              </a:rPr>
              <a:t>R</a:t>
            </a:r>
            <a:r>
              <a:rPr lang="en-US">
                <a:cs typeface="Calibri"/>
              </a:rPr>
              <a:t> log</a:t>
            </a:r>
            <a:r>
              <a:rPr lang="en-US" baseline="-25000">
                <a:cs typeface="Calibri"/>
              </a:rPr>
              <a:t>2</a:t>
            </a:r>
            <a:r>
              <a:rPr lang="en-US">
                <a:cs typeface="Calibri"/>
              </a:rPr>
              <a:t>(P</a:t>
            </a:r>
            <a:r>
              <a:rPr lang="en-US" baseline="-25000">
                <a:cs typeface="Calibri"/>
              </a:rPr>
              <a:t>R</a:t>
            </a:r>
            <a:r>
              <a:rPr lang="en-US">
                <a:cs typeface="Calibri"/>
              </a:rPr>
              <a:t>) = 8.52 x 10</a:t>
            </a:r>
            <a:r>
              <a:rPr lang="en-US" baseline="30000">
                <a:cs typeface="Calibri"/>
              </a:rPr>
              <a:t>-3</a:t>
            </a:r>
          </a:p>
          <a:p>
            <a:r>
              <a:rPr lang="en-US">
                <a:cs typeface="Calibri"/>
              </a:rPr>
              <a:t>H</a:t>
            </a:r>
            <a:r>
              <a:rPr lang="en-US" baseline="-25000">
                <a:cs typeface="Calibri"/>
              </a:rPr>
              <a:t>G</a:t>
            </a:r>
            <a:r>
              <a:rPr lang="en-US">
                <a:cs typeface="Calibri"/>
              </a:rPr>
              <a:t> = -P</a:t>
            </a:r>
            <a:r>
              <a:rPr lang="en-US" baseline="-25000">
                <a:cs typeface="Calibri"/>
              </a:rPr>
              <a:t>G</a:t>
            </a:r>
            <a:r>
              <a:rPr lang="en-US">
                <a:cs typeface="Calibri"/>
              </a:rPr>
              <a:t> log</a:t>
            </a:r>
            <a:r>
              <a:rPr lang="en-US" baseline="-25000">
                <a:cs typeface="Calibri"/>
              </a:rPr>
              <a:t>2</a:t>
            </a:r>
            <a:r>
              <a:rPr lang="en-US">
                <a:cs typeface="Calibri"/>
              </a:rPr>
              <a:t>(P</a:t>
            </a:r>
            <a:r>
              <a:rPr lang="en-US" baseline="-25000">
                <a:cs typeface="Calibri"/>
              </a:rPr>
              <a:t>G</a:t>
            </a:r>
            <a:r>
              <a:rPr lang="en-US">
                <a:cs typeface="Calibri"/>
              </a:rPr>
              <a:t>) = 2.37 x 10</a:t>
            </a:r>
            <a:r>
              <a:rPr lang="en-US" baseline="30000">
                <a:cs typeface="Calibri"/>
              </a:rPr>
              <a:t>-2</a:t>
            </a:r>
          </a:p>
        </p:txBody>
      </p:sp>
    </p:spTree>
    <p:extLst>
      <p:ext uri="{BB962C8B-B14F-4D97-AF65-F5344CB8AC3E}">
        <p14:creationId xmlns:p14="http://schemas.microsoft.com/office/powerpoint/2010/main" val="234356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72E0C6-B2C7-4089-8E79-ACC091C68C93}"/>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cs typeface="Calibri"/>
              </a:rPr>
              <a:t>So entropy if we store data in the entire image in the least significant bits will be:</a:t>
            </a:r>
          </a:p>
          <a:p>
            <a:r>
              <a:rPr lang="en-US">
                <a:cs typeface="Calibri"/>
              </a:rPr>
              <a:t>H</a:t>
            </a:r>
            <a:r>
              <a:rPr lang="en-US" baseline="-25000">
                <a:cs typeface="Calibri"/>
              </a:rPr>
              <a:t>B(b)</a:t>
            </a:r>
            <a:r>
              <a:rPr lang="en-US">
                <a:cs typeface="Calibri"/>
              </a:rPr>
              <a:t> = </a:t>
            </a:r>
            <a:r>
              <a:rPr lang="en-US" i="1">
                <a:cs typeface="Calibri"/>
              </a:rPr>
              <a:t>wh </a:t>
            </a:r>
            <a:r>
              <a:rPr lang="en-US">
                <a:cs typeface="Calibri"/>
              </a:rPr>
              <a:t>3.33 x 10</a:t>
            </a:r>
            <a:r>
              <a:rPr lang="en-US" baseline="30000">
                <a:cs typeface="Calibri"/>
              </a:rPr>
              <a:t>-3</a:t>
            </a:r>
          </a:p>
          <a:p>
            <a:r>
              <a:rPr lang="en-US">
                <a:ea typeface="+mn-lt"/>
                <a:cs typeface="+mn-lt"/>
              </a:rPr>
              <a:t>H</a:t>
            </a:r>
            <a:r>
              <a:rPr lang="en-US" baseline="-25000">
                <a:ea typeface="+mn-lt"/>
                <a:cs typeface="+mn-lt"/>
              </a:rPr>
              <a:t>R(b)</a:t>
            </a:r>
            <a:r>
              <a:rPr lang="en-US">
                <a:ea typeface="+mn-lt"/>
                <a:cs typeface="+mn-lt"/>
              </a:rPr>
              <a:t> = </a:t>
            </a:r>
            <a:r>
              <a:rPr lang="en-US" i="1">
                <a:ea typeface="+mn-lt"/>
                <a:cs typeface="+mn-lt"/>
              </a:rPr>
              <a:t>wh </a:t>
            </a:r>
            <a:r>
              <a:rPr lang="en-US">
                <a:ea typeface="+mn-lt"/>
                <a:cs typeface="+mn-lt"/>
              </a:rPr>
              <a:t>8.52 x 10</a:t>
            </a:r>
            <a:r>
              <a:rPr lang="en-US" baseline="30000" dirty="0">
                <a:ea typeface="+mn-lt"/>
                <a:cs typeface="+mn-lt"/>
              </a:rPr>
              <a:t>-3</a:t>
            </a:r>
          </a:p>
          <a:p>
            <a:r>
              <a:rPr lang="en-US">
                <a:ea typeface="+mn-lt"/>
                <a:cs typeface="+mn-lt"/>
              </a:rPr>
              <a:t>H</a:t>
            </a:r>
            <a:r>
              <a:rPr lang="en-US" baseline="-25000">
                <a:ea typeface="+mn-lt"/>
                <a:cs typeface="+mn-lt"/>
              </a:rPr>
              <a:t>G(b)</a:t>
            </a:r>
            <a:r>
              <a:rPr lang="en-US">
                <a:ea typeface="+mn-lt"/>
                <a:cs typeface="+mn-lt"/>
              </a:rPr>
              <a:t> = </a:t>
            </a:r>
            <a:r>
              <a:rPr lang="en-US" i="1">
                <a:ea typeface="+mn-lt"/>
                <a:cs typeface="+mn-lt"/>
              </a:rPr>
              <a:t>wh </a:t>
            </a:r>
            <a:r>
              <a:rPr lang="en-US">
                <a:ea typeface="+mn-lt"/>
                <a:cs typeface="+mn-lt"/>
              </a:rPr>
              <a:t>2.37 x 10</a:t>
            </a:r>
            <a:r>
              <a:rPr lang="en-US" baseline="30000" dirty="0">
                <a:ea typeface="+mn-lt"/>
                <a:cs typeface="+mn-lt"/>
              </a:rPr>
              <a:t>-2</a:t>
            </a:r>
          </a:p>
          <a:p>
            <a:r>
              <a:rPr lang="en-US">
                <a:ea typeface="+mn-lt"/>
                <a:cs typeface="+mn-lt"/>
              </a:rPr>
              <a:t>Total entropy with LSB Steganography for entire Image</a:t>
            </a:r>
            <a:endParaRPr lang="en-US" dirty="0">
              <a:ea typeface="+mn-lt"/>
              <a:cs typeface="+mn-lt"/>
            </a:endParaRPr>
          </a:p>
          <a:p>
            <a:r>
              <a:rPr lang="en-US">
                <a:ea typeface="+mn-lt"/>
                <a:cs typeface="+mn-lt"/>
              </a:rPr>
              <a:t>HI = H</a:t>
            </a:r>
            <a:r>
              <a:rPr lang="en-US" baseline="-25000">
                <a:ea typeface="+mn-lt"/>
                <a:cs typeface="+mn-lt"/>
              </a:rPr>
              <a:t>B(b)</a:t>
            </a:r>
            <a:r>
              <a:rPr lang="en-US">
                <a:ea typeface="+mn-lt"/>
                <a:cs typeface="+mn-lt"/>
              </a:rPr>
              <a:t> + H</a:t>
            </a:r>
            <a:r>
              <a:rPr lang="en-US" baseline="-25000">
                <a:ea typeface="+mn-lt"/>
                <a:cs typeface="+mn-lt"/>
              </a:rPr>
              <a:t>R(b)</a:t>
            </a:r>
            <a:r>
              <a:rPr lang="en-US">
                <a:ea typeface="+mn-lt"/>
                <a:cs typeface="+mn-lt"/>
              </a:rPr>
              <a:t> + H</a:t>
            </a:r>
            <a:r>
              <a:rPr lang="en-US" baseline="-25000">
                <a:ea typeface="+mn-lt"/>
                <a:cs typeface="+mn-lt"/>
              </a:rPr>
              <a:t>G(b)</a:t>
            </a:r>
            <a:r>
              <a:rPr lang="en-US">
                <a:ea typeface="+mn-lt"/>
                <a:cs typeface="+mn-lt"/>
              </a:rPr>
              <a:t> = </a:t>
            </a:r>
            <a:r>
              <a:rPr lang="en-US" i="1">
                <a:ea typeface="+mn-lt"/>
                <a:cs typeface="+mn-lt"/>
              </a:rPr>
              <a:t>wh</a:t>
            </a:r>
            <a:r>
              <a:rPr lang="en-US">
                <a:ea typeface="+mn-lt"/>
                <a:cs typeface="+mn-lt"/>
              </a:rPr>
              <a:t> 3.533 x 10</a:t>
            </a:r>
            <a:r>
              <a:rPr lang="en-US" baseline="30000">
                <a:ea typeface="+mn-lt"/>
                <a:cs typeface="+mn-lt"/>
              </a:rPr>
              <a:t>-2</a:t>
            </a:r>
          </a:p>
          <a:p>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404525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B0D85-548C-4856-8014-C4C66E25B22D}"/>
              </a:ext>
            </a:extLst>
          </p:cNvPr>
          <p:cNvSpPr>
            <a:spLocks noGrp="1"/>
          </p:cNvSpPr>
          <p:nvPr>
            <p:ph idx="1"/>
          </p:nvPr>
        </p:nvSpPr>
        <p:spPr>
          <a:xfrm>
            <a:off x="243469" y="310918"/>
            <a:ext cx="11110331" cy="5866045"/>
          </a:xfrm>
        </p:spPr>
        <p:txBody>
          <a:bodyPr vert="horz" lIns="91440" tIns="45720" rIns="91440" bIns="45720" rtlCol="0" anchor="t">
            <a:normAutofit/>
          </a:bodyPr>
          <a:lstStyle/>
          <a:p>
            <a:r>
              <a:rPr lang="en-US">
                <a:cs typeface="Calibri"/>
              </a:rPr>
              <a:t>If we store data in the 2nd least significant bit, the bit change probability for that will be: P</a:t>
            </a:r>
            <a:r>
              <a:rPr lang="en-US" baseline="-25000">
                <a:cs typeface="Calibri"/>
              </a:rPr>
              <a:t>b</a:t>
            </a:r>
            <a:r>
              <a:rPr lang="en-US">
                <a:cs typeface="Calibri"/>
              </a:rPr>
              <a:t> = 2</a:t>
            </a:r>
            <a:r>
              <a:rPr lang="en-US" baseline="30000">
                <a:cs typeface="Calibri"/>
              </a:rPr>
              <a:t>1</a:t>
            </a:r>
            <a:r>
              <a:rPr lang="en-US">
                <a:cs typeface="Calibri"/>
              </a:rPr>
              <a:t> / 2</a:t>
            </a:r>
            <a:r>
              <a:rPr lang="en-US" baseline="30000">
                <a:cs typeface="Calibri"/>
              </a:rPr>
              <a:t>8</a:t>
            </a:r>
            <a:r>
              <a:rPr lang="en-US">
                <a:cs typeface="Calibri"/>
              </a:rPr>
              <a:t> – 1 = 2/255. </a:t>
            </a:r>
            <a:endParaRPr lang="en-US">
              <a:ea typeface="+mn-lt"/>
              <a:cs typeface="+mn-lt"/>
            </a:endParaRPr>
          </a:p>
          <a:p>
            <a:r>
              <a:rPr lang="en-US">
                <a:cs typeface="Calibri"/>
              </a:rPr>
              <a:t>Respectively the probabilities will be:</a:t>
            </a:r>
          </a:p>
          <a:p>
            <a:r>
              <a:rPr lang="en-US">
                <a:ea typeface="+mn-lt"/>
                <a:cs typeface="+mn-lt"/>
              </a:rPr>
              <a:t>P</a:t>
            </a:r>
            <a:r>
              <a:rPr lang="en-US" baseline="-25000">
                <a:ea typeface="+mn-lt"/>
                <a:cs typeface="+mn-lt"/>
              </a:rPr>
              <a:t>B</a:t>
            </a:r>
            <a:r>
              <a:rPr lang="en-US">
                <a:ea typeface="+mn-lt"/>
                <a:cs typeface="+mn-lt"/>
              </a:rPr>
              <a:t> = 0.0722 * P</a:t>
            </a:r>
            <a:r>
              <a:rPr lang="en-US" baseline="-25000">
                <a:ea typeface="+mn-lt"/>
                <a:cs typeface="+mn-lt"/>
              </a:rPr>
              <a:t>b</a:t>
            </a:r>
            <a:r>
              <a:rPr lang="en-US">
                <a:ea typeface="+mn-lt"/>
                <a:cs typeface="+mn-lt"/>
              </a:rPr>
              <a:t> = 5.66 x 10</a:t>
            </a:r>
            <a:r>
              <a:rPr lang="en-US" baseline="30000">
                <a:ea typeface="+mn-lt"/>
                <a:cs typeface="+mn-lt"/>
              </a:rPr>
              <a:t>-4</a:t>
            </a:r>
            <a:endParaRPr lang="en-US" baseline="30000" dirty="0">
              <a:ea typeface="+mn-lt"/>
              <a:cs typeface="+mn-lt"/>
            </a:endParaRPr>
          </a:p>
          <a:p>
            <a:r>
              <a:rPr lang="en-US">
                <a:ea typeface="+mn-lt"/>
                <a:cs typeface="+mn-lt"/>
              </a:rPr>
              <a:t>P</a:t>
            </a:r>
            <a:r>
              <a:rPr lang="en-US" baseline="-25000">
                <a:ea typeface="+mn-lt"/>
                <a:cs typeface="+mn-lt"/>
              </a:rPr>
              <a:t>R</a:t>
            </a:r>
            <a:r>
              <a:rPr lang="en-US">
                <a:ea typeface="+mn-lt"/>
                <a:cs typeface="+mn-lt"/>
              </a:rPr>
              <a:t> = 0.2126 * P</a:t>
            </a:r>
            <a:r>
              <a:rPr lang="en-US" baseline="-25000"/>
              <a:t>b</a:t>
            </a:r>
            <a:r>
              <a:rPr lang="en-US">
                <a:ea typeface="+mn-lt"/>
                <a:cs typeface="+mn-lt"/>
              </a:rPr>
              <a:t> = 1.66 x 10</a:t>
            </a:r>
            <a:r>
              <a:rPr lang="en-US" baseline="30000">
                <a:ea typeface="+mn-lt"/>
                <a:cs typeface="+mn-lt"/>
              </a:rPr>
              <a:t>-3</a:t>
            </a:r>
          </a:p>
          <a:p>
            <a:r>
              <a:rPr lang="en-US">
                <a:ea typeface="+mn-lt"/>
                <a:cs typeface="+mn-lt"/>
              </a:rPr>
              <a:t>P</a:t>
            </a:r>
            <a:r>
              <a:rPr lang="en-US" baseline="-25000">
                <a:ea typeface="+mn-lt"/>
                <a:cs typeface="+mn-lt"/>
              </a:rPr>
              <a:t>G</a:t>
            </a:r>
            <a:r>
              <a:rPr lang="en-US">
                <a:ea typeface="+mn-lt"/>
                <a:cs typeface="+mn-lt"/>
              </a:rPr>
              <a:t> = 0.7152 * P</a:t>
            </a:r>
            <a:r>
              <a:rPr lang="en-US" baseline="-25000">
                <a:ea typeface="+mn-lt"/>
                <a:cs typeface="+mn-lt"/>
              </a:rPr>
              <a:t>b</a:t>
            </a:r>
            <a:r>
              <a:rPr lang="en-US">
                <a:ea typeface="+mn-lt"/>
                <a:cs typeface="+mn-lt"/>
              </a:rPr>
              <a:t> = 5.60 x 10</a:t>
            </a:r>
            <a:r>
              <a:rPr lang="en-US" baseline="30000">
                <a:ea typeface="+mn-lt"/>
                <a:cs typeface="+mn-lt"/>
              </a:rPr>
              <a:t>-3</a:t>
            </a:r>
            <a:endParaRPr lang="en-US" baseline="30000">
              <a:cs typeface="Calibri"/>
            </a:endParaRPr>
          </a:p>
          <a:p>
            <a:r>
              <a:rPr lang="en-US">
                <a:cs typeface="Calibri"/>
              </a:rPr>
              <a:t>The entropies for a single secondleast significant bit will be:</a:t>
            </a:r>
            <a:endParaRPr lang="en-US" dirty="0">
              <a:cs typeface="Calibri"/>
            </a:endParaRPr>
          </a:p>
          <a:p>
            <a:r>
              <a:rPr lang="en-US">
                <a:ea typeface="+mn-lt"/>
                <a:cs typeface="+mn-lt"/>
              </a:rPr>
              <a:t>H</a:t>
            </a:r>
            <a:r>
              <a:rPr lang="en-US" baseline="-25000">
                <a:ea typeface="+mn-lt"/>
                <a:cs typeface="+mn-lt"/>
              </a:rPr>
              <a:t>B</a:t>
            </a:r>
            <a:r>
              <a:rPr lang="en-US">
                <a:ea typeface="+mn-lt"/>
                <a:cs typeface="+mn-lt"/>
              </a:rPr>
              <a:t> = - P</a:t>
            </a:r>
            <a:r>
              <a:rPr lang="en-US" baseline="-25000">
                <a:ea typeface="+mn-lt"/>
                <a:cs typeface="+mn-lt"/>
              </a:rPr>
              <a:t>B</a:t>
            </a:r>
            <a:r>
              <a:rPr lang="en-US">
                <a:ea typeface="+mn-lt"/>
                <a:cs typeface="+mn-lt"/>
              </a:rPr>
              <a:t> log</a:t>
            </a:r>
            <a:r>
              <a:rPr lang="en-US" baseline="-25000">
                <a:ea typeface="+mn-lt"/>
                <a:cs typeface="+mn-lt"/>
              </a:rPr>
              <a:t>2</a:t>
            </a:r>
            <a:r>
              <a:rPr lang="en-US">
                <a:ea typeface="+mn-lt"/>
                <a:cs typeface="+mn-lt"/>
              </a:rPr>
              <a:t>(P</a:t>
            </a:r>
            <a:r>
              <a:rPr lang="en-US" baseline="-25000">
                <a:ea typeface="+mn-lt"/>
                <a:cs typeface="+mn-lt"/>
              </a:rPr>
              <a:t>B</a:t>
            </a:r>
            <a:r>
              <a:rPr lang="en-US">
                <a:ea typeface="+mn-lt"/>
                <a:cs typeface="+mn-lt"/>
              </a:rPr>
              <a:t>) = 6.10 x 10</a:t>
            </a:r>
            <a:r>
              <a:rPr lang="en-US" baseline="30000" dirty="0">
                <a:ea typeface="+mn-lt"/>
                <a:cs typeface="+mn-lt"/>
              </a:rPr>
              <a:t>-3</a:t>
            </a:r>
            <a:endParaRPr lang="en-US" dirty="0">
              <a:ea typeface="+mn-lt"/>
              <a:cs typeface="+mn-lt"/>
            </a:endParaRPr>
          </a:p>
          <a:p>
            <a:r>
              <a:rPr lang="en-US">
                <a:ea typeface="+mn-lt"/>
                <a:cs typeface="+mn-lt"/>
              </a:rPr>
              <a:t>H</a:t>
            </a:r>
            <a:r>
              <a:rPr lang="en-US" baseline="-25000">
                <a:ea typeface="+mn-lt"/>
                <a:cs typeface="+mn-lt"/>
              </a:rPr>
              <a:t>R</a:t>
            </a:r>
            <a:r>
              <a:rPr lang="en-US">
                <a:ea typeface="+mn-lt"/>
                <a:cs typeface="+mn-lt"/>
              </a:rPr>
              <a:t> = - P</a:t>
            </a:r>
            <a:r>
              <a:rPr lang="en-US" baseline="-25000" dirty="0">
                <a:ea typeface="+mn-lt"/>
                <a:cs typeface="+mn-lt"/>
              </a:rPr>
              <a:t>R</a:t>
            </a:r>
            <a:r>
              <a:rPr lang="en-US">
                <a:ea typeface="+mn-lt"/>
                <a:cs typeface="+mn-lt"/>
              </a:rPr>
              <a:t> log</a:t>
            </a:r>
            <a:r>
              <a:rPr lang="en-US" baseline="-25000">
                <a:ea typeface="+mn-lt"/>
                <a:cs typeface="+mn-lt"/>
              </a:rPr>
              <a:t>2</a:t>
            </a:r>
            <a:r>
              <a:rPr lang="en-US">
                <a:ea typeface="+mn-lt"/>
                <a:cs typeface="+mn-lt"/>
              </a:rPr>
              <a:t>(P</a:t>
            </a:r>
            <a:r>
              <a:rPr lang="en-US" baseline="-25000">
                <a:ea typeface="+mn-lt"/>
                <a:cs typeface="+mn-lt"/>
              </a:rPr>
              <a:t>R</a:t>
            </a:r>
            <a:r>
              <a:rPr lang="en-US">
                <a:ea typeface="+mn-lt"/>
                <a:cs typeface="+mn-lt"/>
              </a:rPr>
              <a:t>) = 1.53 x 10</a:t>
            </a:r>
            <a:r>
              <a:rPr lang="en-US" baseline="30000">
                <a:ea typeface="+mn-lt"/>
                <a:cs typeface="+mn-lt"/>
              </a:rPr>
              <a:t>-</a:t>
            </a:r>
            <a:r>
              <a:rPr lang="en-US" baseline="30000" dirty="0">
                <a:ea typeface="+mn-lt"/>
                <a:cs typeface="+mn-lt"/>
              </a:rPr>
              <a:t>2</a:t>
            </a:r>
          </a:p>
          <a:p>
            <a:r>
              <a:rPr lang="en-US">
                <a:ea typeface="+mn-lt"/>
                <a:cs typeface="+mn-lt"/>
              </a:rPr>
              <a:t>H</a:t>
            </a:r>
            <a:r>
              <a:rPr lang="en-US" baseline="-25000">
                <a:ea typeface="+mn-lt"/>
                <a:cs typeface="+mn-lt"/>
              </a:rPr>
              <a:t>G</a:t>
            </a:r>
            <a:r>
              <a:rPr lang="en-US">
                <a:ea typeface="+mn-lt"/>
                <a:cs typeface="+mn-lt"/>
              </a:rPr>
              <a:t> = - P</a:t>
            </a:r>
            <a:r>
              <a:rPr lang="en-US" baseline="-25000" dirty="0">
                <a:ea typeface="+mn-lt"/>
                <a:cs typeface="+mn-lt"/>
              </a:rPr>
              <a:t>G</a:t>
            </a:r>
            <a:r>
              <a:rPr lang="en-US">
                <a:ea typeface="+mn-lt"/>
                <a:cs typeface="+mn-lt"/>
              </a:rPr>
              <a:t> log</a:t>
            </a:r>
            <a:r>
              <a:rPr lang="en-US" baseline="-25000">
                <a:ea typeface="+mn-lt"/>
                <a:cs typeface="+mn-lt"/>
              </a:rPr>
              <a:t>2</a:t>
            </a:r>
            <a:r>
              <a:rPr lang="en-US">
                <a:ea typeface="+mn-lt"/>
                <a:cs typeface="+mn-lt"/>
              </a:rPr>
              <a:t>(P</a:t>
            </a:r>
            <a:r>
              <a:rPr lang="en-US" baseline="-25000">
                <a:ea typeface="+mn-lt"/>
                <a:cs typeface="+mn-lt"/>
              </a:rPr>
              <a:t>G</a:t>
            </a:r>
            <a:r>
              <a:rPr lang="en-US">
                <a:ea typeface="+mn-lt"/>
                <a:cs typeface="+mn-lt"/>
              </a:rPr>
              <a:t>) = 4.19 x 10</a:t>
            </a:r>
            <a:r>
              <a:rPr lang="en-US" baseline="30000">
                <a:ea typeface="+mn-lt"/>
                <a:cs typeface="+mn-lt"/>
              </a:rPr>
              <a:t>-</a:t>
            </a:r>
            <a:r>
              <a:rPr lang="en-US" baseline="30000" dirty="0">
                <a:ea typeface="+mn-lt"/>
                <a:cs typeface="+mn-lt"/>
              </a:rPr>
              <a:t>2</a:t>
            </a:r>
            <a:endParaRPr lang="en-US" baseline="30000" dirty="0">
              <a:cs typeface="Calibri"/>
            </a:endParaRPr>
          </a:p>
        </p:txBody>
      </p:sp>
    </p:spTree>
    <p:extLst>
      <p:ext uri="{BB962C8B-B14F-4D97-AF65-F5344CB8AC3E}">
        <p14:creationId xmlns:p14="http://schemas.microsoft.com/office/powerpoint/2010/main" val="426819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itcoin">
            <a:extLst>
              <a:ext uri="{FF2B5EF4-FFF2-40B4-BE49-F238E27FC236}">
                <a16:creationId xmlns:a16="http://schemas.microsoft.com/office/drawing/2014/main" id="{0B4E349C-6A8A-47DE-9ED2-1B65E57CA9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CACD4F05-FD8E-4D52-9A83-106E5B767F8F}"/>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a:cs typeface="Calibri"/>
              </a:rPr>
              <a:t>The total Entropy of the Image if we store in the second Least Significant bit will be:</a:t>
            </a:r>
          </a:p>
          <a:p>
            <a:r>
              <a:rPr lang="en-US">
                <a:cs typeface="Calibri"/>
              </a:rPr>
              <a:t>H</a:t>
            </a:r>
            <a:r>
              <a:rPr lang="en-US" baseline="-25000">
                <a:cs typeface="Calibri"/>
              </a:rPr>
              <a:t>I</a:t>
            </a:r>
            <a:r>
              <a:rPr lang="en-US">
                <a:cs typeface="Calibri"/>
              </a:rPr>
              <a:t>(b</a:t>
            </a:r>
            <a:r>
              <a:rPr lang="en-US" baseline="-25000">
                <a:cs typeface="Calibri"/>
              </a:rPr>
              <a:t>2</a:t>
            </a:r>
            <a:r>
              <a:rPr lang="en-US">
                <a:cs typeface="Calibri"/>
              </a:rPr>
              <a:t>) = </a:t>
            </a:r>
            <a:r>
              <a:rPr lang="en-US" i="1">
                <a:cs typeface="Calibri"/>
              </a:rPr>
              <a:t>wh</a:t>
            </a:r>
            <a:r>
              <a:rPr lang="en-US">
                <a:cs typeface="Calibri"/>
              </a:rPr>
              <a:t> (H</a:t>
            </a:r>
            <a:r>
              <a:rPr lang="en-US" baseline="-25000">
                <a:cs typeface="Calibri"/>
              </a:rPr>
              <a:t>B</a:t>
            </a:r>
            <a:r>
              <a:rPr lang="en-US">
                <a:cs typeface="Calibri"/>
              </a:rPr>
              <a:t> + H</a:t>
            </a:r>
            <a:r>
              <a:rPr lang="en-US" baseline="-25000">
                <a:cs typeface="Calibri"/>
              </a:rPr>
              <a:t>R</a:t>
            </a:r>
            <a:r>
              <a:rPr lang="en-US">
                <a:cs typeface="Calibri"/>
              </a:rPr>
              <a:t> + H</a:t>
            </a:r>
            <a:r>
              <a:rPr lang="en-US" baseline="-25000">
                <a:cs typeface="Calibri"/>
              </a:rPr>
              <a:t>G</a:t>
            </a:r>
            <a:r>
              <a:rPr lang="en-US">
                <a:cs typeface="Calibri"/>
              </a:rPr>
              <a:t>) = </a:t>
            </a:r>
            <a:r>
              <a:rPr lang="en-US" i="1">
                <a:cs typeface="Calibri"/>
              </a:rPr>
              <a:t>wh</a:t>
            </a:r>
            <a:r>
              <a:rPr lang="en-US">
                <a:cs typeface="Calibri"/>
              </a:rPr>
              <a:t> 6.33 x 10</a:t>
            </a:r>
            <a:r>
              <a:rPr lang="en-US" baseline="30000">
                <a:cs typeface="Calibri"/>
              </a:rPr>
              <a:t>-2</a:t>
            </a:r>
          </a:p>
          <a:p>
            <a:r>
              <a:rPr lang="en-US">
                <a:cs typeface="Calibri"/>
              </a:rPr>
              <a:t>If we use both least significant bits to store the data, the message entropy will be:</a:t>
            </a:r>
            <a:endParaRPr lang="en-US" dirty="0">
              <a:cs typeface="Calibri"/>
            </a:endParaRPr>
          </a:p>
          <a:p>
            <a:r>
              <a:rPr lang="en-US">
                <a:cs typeface="Calibri"/>
              </a:rPr>
              <a:t>H</a:t>
            </a:r>
            <a:r>
              <a:rPr lang="en-US" baseline="-25000">
                <a:cs typeface="Calibri"/>
              </a:rPr>
              <a:t>l</a:t>
            </a:r>
            <a:r>
              <a:rPr lang="en-US">
                <a:cs typeface="Calibri"/>
              </a:rPr>
              <a:t>(b</a:t>
            </a:r>
            <a:r>
              <a:rPr lang="en-US" baseline="-25000">
                <a:cs typeface="Calibri"/>
              </a:rPr>
              <a:t>1</a:t>
            </a:r>
            <a:r>
              <a:rPr lang="en-US">
                <a:cs typeface="Calibri"/>
              </a:rPr>
              <a:t> + b</a:t>
            </a:r>
            <a:r>
              <a:rPr lang="en-US" baseline="-25000">
                <a:cs typeface="Calibri"/>
              </a:rPr>
              <a:t>2</a:t>
            </a:r>
            <a:r>
              <a:rPr lang="en-US">
                <a:cs typeface="Calibri"/>
              </a:rPr>
              <a:t>) = H</a:t>
            </a:r>
            <a:r>
              <a:rPr lang="en-US" baseline="-25000">
                <a:cs typeface="Calibri"/>
              </a:rPr>
              <a:t>I</a:t>
            </a:r>
            <a:r>
              <a:rPr lang="en-US">
                <a:cs typeface="Calibri"/>
              </a:rPr>
              <a:t>(b</a:t>
            </a:r>
            <a:r>
              <a:rPr lang="en-US" baseline="-25000">
                <a:cs typeface="Calibri"/>
              </a:rPr>
              <a:t>2</a:t>
            </a:r>
            <a:r>
              <a:rPr lang="en-US">
                <a:cs typeface="Calibri"/>
              </a:rPr>
              <a:t>) + H</a:t>
            </a:r>
            <a:r>
              <a:rPr lang="en-US" baseline="-25000">
                <a:cs typeface="Calibri"/>
              </a:rPr>
              <a:t>I</a:t>
            </a:r>
            <a:r>
              <a:rPr lang="en-US">
                <a:cs typeface="Calibri"/>
              </a:rPr>
              <a:t>(lsb) </a:t>
            </a:r>
          </a:p>
          <a:p>
            <a:r>
              <a:rPr lang="en-US">
                <a:cs typeface="Calibri"/>
              </a:rPr>
              <a:t>= </a:t>
            </a:r>
            <a:r>
              <a:rPr lang="en-US" i="1">
                <a:cs typeface="Calibri"/>
              </a:rPr>
              <a:t>wh </a:t>
            </a:r>
            <a:r>
              <a:rPr lang="en-US">
                <a:cs typeface="Calibri"/>
              </a:rPr>
              <a:t>(6.33 x 10</a:t>
            </a:r>
            <a:r>
              <a:rPr lang="en-US" baseline="30000">
                <a:cs typeface="Calibri"/>
              </a:rPr>
              <a:t>-2</a:t>
            </a:r>
            <a:r>
              <a:rPr lang="en-US">
                <a:cs typeface="Calibri"/>
              </a:rPr>
              <a:t> + 3.533 x 10</a:t>
            </a:r>
            <a:r>
              <a:rPr lang="en-US" baseline="30000">
                <a:cs typeface="Calibri"/>
              </a:rPr>
              <a:t>-2</a:t>
            </a:r>
            <a:r>
              <a:rPr lang="en-US" dirty="0">
                <a:cs typeface="Calibri"/>
              </a:rPr>
              <a:t>)</a:t>
            </a:r>
          </a:p>
          <a:p>
            <a:r>
              <a:rPr lang="en-US">
                <a:cs typeface="Calibri"/>
              </a:rPr>
              <a:t>= </a:t>
            </a:r>
            <a:r>
              <a:rPr lang="en-US" i="1">
                <a:cs typeface="Calibri"/>
              </a:rPr>
              <a:t>wh</a:t>
            </a:r>
            <a:r>
              <a:rPr lang="en-US">
                <a:cs typeface="Calibri"/>
              </a:rPr>
              <a:t> 9.863 x 10</a:t>
            </a:r>
            <a:r>
              <a:rPr lang="en-US" baseline="30000">
                <a:cs typeface="Calibri"/>
              </a:rPr>
              <a:t>-2</a:t>
            </a:r>
            <a:endParaRPr lang="en-US" baseline="30000" dirty="0">
              <a:cs typeface="Calibri"/>
            </a:endParaRPr>
          </a:p>
        </p:txBody>
      </p:sp>
    </p:spTree>
    <p:extLst>
      <p:ext uri="{BB962C8B-B14F-4D97-AF65-F5344CB8AC3E}">
        <p14:creationId xmlns:p14="http://schemas.microsoft.com/office/powerpoint/2010/main" val="22032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7A461B-9B65-42AE-979E-CF264832032D}"/>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cs typeface="Calibri Light"/>
              </a:rPr>
              <a:t>Conclusion</a:t>
            </a:r>
          </a:p>
        </p:txBody>
      </p:sp>
      <p:pic>
        <p:nvPicPr>
          <p:cNvPr id="7" name="Graphic 6" descr="Subtitles">
            <a:extLst>
              <a:ext uri="{FF2B5EF4-FFF2-40B4-BE49-F238E27FC236}">
                <a16:creationId xmlns:a16="http://schemas.microsoft.com/office/drawing/2014/main" id="{65C87234-40D2-4168-AFDB-39BAD4CE7F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E7E47CA7-665A-49FC-AAFB-7D4B07585BF1}"/>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a:cs typeface="Calibri"/>
              </a:rPr>
              <a:t>We can easily store messages inside Images using the last 2 significant bits without changing the entropy of the Image drastically.</a:t>
            </a:r>
          </a:p>
          <a:p>
            <a:r>
              <a:rPr lang="en-US">
                <a:cs typeface="Calibri"/>
              </a:rPr>
              <a:t>Storing an encrypted message inside the Image makes it very secure as then the attacker will first need to figure out that:</a:t>
            </a:r>
          </a:p>
          <a:p>
            <a:pPr lvl="1"/>
            <a:r>
              <a:rPr lang="en-US">
                <a:cs typeface="Calibri"/>
              </a:rPr>
              <a:t>A) There is a message stored inside the image</a:t>
            </a:r>
          </a:p>
          <a:p>
            <a:pPr lvl="1"/>
            <a:r>
              <a:rPr lang="en-US">
                <a:cs typeface="Calibri"/>
              </a:rPr>
              <a:t>B) The message bits are stored using which algorithm and </a:t>
            </a:r>
          </a:p>
          <a:p>
            <a:pPr lvl="1"/>
            <a:r>
              <a:rPr lang="en-US">
                <a:cs typeface="Calibri"/>
              </a:rPr>
              <a:t>C) Then dcrypt the extracted message using the secret key</a:t>
            </a:r>
          </a:p>
          <a:p>
            <a:pPr marL="457200" lvl="1" indent="0">
              <a:buNone/>
            </a:pPr>
            <a:r>
              <a:rPr lang="en-US" dirty="0">
                <a:cs typeface="Calibri"/>
              </a:rPr>
              <a:t>Encoding the channels in a particular sequence can minimize entropy and store more data with lower </a:t>
            </a:r>
            <a:r>
              <a:rPr lang="en-US">
                <a:cs typeface="Calibri"/>
              </a:rPr>
              <a:t>entropy.</a:t>
            </a:r>
            <a:endParaRPr lang="en-US" dirty="0">
              <a:cs typeface="Calibri"/>
            </a:endParaRPr>
          </a:p>
        </p:txBody>
      </p:sp>
    </p:spTree>
    <p:extLst>
      <p:ext uri="{BB962C8B-B14F-4D97-AF65-F5344CB8AC3E}">
        <p14:creationId xmlns:p14="http://schemas.microsoft.com/office/powerpoint/2010/main" val="378217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DE25A9-BA10-4E2B-B8EC-26B91553F1C6}"/>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cs typeface="Calibri Light"/>
              </a:rPr>
              <a:t>Details</a:t>
            </a:r>
            <a:endParaRPr lang="en-US" sz="4800">
              <a:solidFill>
                <a:schemeClr val="bg1"/>
              </a:solidFill>
            </a:endParaRPr>
          </a:p>
        </p:txBody>
      </p:sp>
      <p:pic>
        <p:nvPicPr>
          <p:cNvPr id="7" name="Graphic 6" descr="User">
            <a:extLst>
              <a:ext uri="{FF2B5EF4-FFF2-40B4-BE49-F238E27FC236}">
                <a16:creationId xmlns:a16="http://schemas.microsoft.com/office/drawing/2014/main" id="{0820AAB7-AE2A-48D5-ACE0-D76F7A4DA5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2CD3EFC3-4937-4C35-8393-A4355CCDDFA1}"/>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dirty="0">
                <a:cs typeface="Calibri"/>
              </a:rPr>
              <a:t>Project Link: </a:t>
            </a:r>
            <a:r>
              <a:rPr lang="en-US" dirty="0">
                <a:ea typeface="+mn-lt"/>
                <a:cs typeface="+mn-lt"/>
                <a:hlinkClick r:id="rId4"/>
              </a:rPr>
              <a:t>https://github.com/anishLearnsToCode/lsb-image-steganography</a:t>
            </a:r>
            <a:endParaRPr lang="en-US">
              <a:ea typeface="+mn-lt"/>
              <a:cs typeface="+mn-lt"/>
            </a:endParaRPr>
          </a:p>
          <a:p>
            <a:r>
              <a:rPr lang="en-US" dirty="0">
                <a:ea typeface="+mn-lt"/>
                <a:cs typeface="+mn-lt"/>
              </a:rPr>
              <a:t>Student Name: Anish Sachdeva</a:t>
            </a:r>
          </a:p>
          <a:p>
            <a:r>
              <a:rPr lang="en-US" dirty="0">
                <a:ea typeface="+mn-lt"/>
                <a:cs typeface="+mn-lt"/>
              </a:rPr>
              <a:t>Supervisor: Dr. Rohit Kumar</a:t>
            </a:r>
          </a:p>
          <a:p>
            <a:r>
              <a:rPr lang="en-US" dirty="0">
                <a:ea typeface="+mn-lt"/>
                <a:cs typeface="+mn-lt"/>
              </a:rPr>
              <a:t>Subject: Cryptography and Network Security (MC-407)</a:t>
            </a:r>
          </a:p>
          <a:p>
            <a:r>
              <a:rPr lang="en-US" dirty="0">
                <a:ea typeface="+mn-lt"/>
                <a:cs typeface="+mn-lt"/>
              </a:rPr>
              <a:t>Project Title: Least Bit Steganography (LSB) With Higher Data Volume Transmission Inside Images</a:t>
            </a:r>
          </a:p>
        </p:txBody>
      </p:sp>
    </p:spTree>
    <p:extLst>
      <p:ext uri="{BB962C8B-B14F-4D97-AF65-F5344CB8AC3E}">
        <p14:creationId xmlns:p14="http://schemas.microsoft.com/office/powerpoint/2010/main" val="110224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0570-239E-4DA6-A8A6-76E9507700DA}"/>
              </a:ext>
            </a:extLst>
          </p:cNvPr>
          <p:cNvSpPr>
            <a:spLocks noGrp="1"/>
          </p:cNvSpPr>
          <p:nvPr>
            <p:ph type="title"/>
          </p:nvPr>
        </p:nvSpPr>
        <p:spPr/>
        <p:txBody>
          <a:bodyPr/>
          <a:lstStyle/>
          <a:p>
            <a:r>
              <a:rPr lang="en-US" dirty="0">
                <a:cs typeface="Calibri Light"/>
              </a:rPr>
              <a:t>Steganography</a:t>
            </a:r>
            <a:endParaRPr lang="en-US" dirty="0"/>
          </a:p>
        </p:txBody>
      </p:sp>
      <p:sp>
        <p:nvSpPr>
          <p:cNvPr id="3" name="Content Placeholder 2">
            <a:extLst>
              <a:ext uri="{FF2B5EF4-FFF2-40B4-BE49-F238E27FC236}">
                <a16:creationId xmlns:a16="http://schemas.microsoft.com/office/drawing/2014/main" id="{E7CE80C5-F2FB-4776-952D-1E424E18075A}"/>
              </a:ext>
            </a:extLst>
          </p:cNvPr>
          <p:cNvSpPr>
            <a:spLocks noGrp="1"/>
          </p:cNvSpPr>
          <p:nvPr>
            <p:ph idx="1"/>
          </p:nvPr>
        </p:nvSpPr>
        <p:spPr/>
        <p:txBody>
          <a:bodyPr vert="horz" lIns="91440" tIns="45720" rIns="91440" bIns="45720" rtlCol="0" anchor="t">
            <a:normAutofit/>
          </a:bodyPr>
          <a:lstStyle/>
          <a:p>
            <a:r>
              <a:rPr lang="en-US" dirty="0">
                <a:ea typeface="+mn-lt"/>
                <a:cs typeface="+mn-lt"/>
              </a:rPr>
              <a:t>Steganography is the practice of concealing a file, message, image, or video within another file, message, image, or video. The word steganography comes from Greek </a:t>
            </a:r>
            <a:r>
              <a:rPr lang="en-US" dirty="0" err="1">
                <a:ea typeface="+mn-lt"/>
                <a:cs typeface="+mn-lt"/>
              </a:rPr>
              <a:t>steganographia</a:t>
            </a:r>
            <a:r>
              <a:rPr lang="en-US" dirty="0">
                <a:ea typeface="+mn-lt"/>
                <a:cs typeface="+mn-lt"/>
              </a:rPr>
              <a:t>, which combines the words </a:t>
            </a:r>
            <a:r>
              <a:rPr lang="en-US" dirty="0" err="1">
                <a:ea typeface="+mn-lt"/>
                <a:cs typeface="+mn-lt"/>
              </a:rPr>
              <a:t>steganós</a:t>
            </a:r>
            <a:r>
              <a:rPr lang="en-US" dirty="0">
                <a:ea typeface="+mn-lt"/>
                <a:cs typeface="+mn-lt"/>
              </a:rPr>
              <a:t>, meaning "covered or concealed", and -</a:t>
            </a:r>
            <a:r>
              <a:rPr lang="en-US" dirty="0" err="1">
                <a:ea typeface="+mn-lt"/>
                <a:cs typeface="+mn-lt"/>
              </a:rPr>
              <a:t>graphia</a:t>
            </a:r>
            <a:r>
              <a:rPr lang="en-US" dirty="0">
                <a:ea typeface="+mn-lt"/>
                <a:cs typeface="+mn-lt"/>
              </a:rPr>
              <a:t> meaning "writing".</a:t>
            </a:r>
          </a:p>
          <a:p>
            <a:endParaRPr lang="en-US" dirty="0">
              <a:cs typeface="Calibri"/>
            </a:endParaRPr>
          </a:p>
        </p:txBody>
      </p:sp>
      <p:pic>
        <p:nvPicPr>
          <p:cNvPr id="4" name="Picture 4" descr="A tree on a cloudy day&#10;&#10;Description automatically generated">
            <a:extLst>
              <a:ext uri="{FF2B5EF4-FFF2-40B4-BE49-F238E27FC236}">
                <a16:creationId xmlns:a16="http://schemas.microsoft.com/office/drawing/2014/main" id="{649AB43E-F525-4FF7-AD04-312EF94D9291}"/>
              </a:ext>
            </a:extLst>
          </p:cNvPr>
          <p:cNvPicPr>
            <a:picLocks noChangeAspect="1"/>
          </p:cNvPicPr>
          <p:nvPr/>
        </p:nvPicPr>
        <p:blipFill>
          <a:blip r:embed="rId2"/>
          <a:stretch>
            <a:fillRect/>
          </a:stretch>
        </p:blipFill>
        <p:spPr>
          <a:xfrm>
            <a:off x="2346402" y="4000500"/>
            <a:ext cx="1905000" cy="1905000"/>
          </a:xfrm>
          <a:prstGeom prst="rect">
            <a:avLst/>
          </a:prstGeom>
        </p:spPr>
      </p:pic>
      <p:sp>
        <p:nvSpPr>
          <p:cNvPr id="6" name="Arrow: Right 5">
            <a:extLst>
              <a:ext uri="{FF2B5EF4-FFF2-40B4-BE49-F238E27FC236}">
                <a16:creationId xmlns:a16="http://schemas.microsoft.com/office/drawing/2014/main" id="{7B91FE02-16E8-475C-9F1D-631CF6A896A7}"/>
              </a:ext>
            </a:extLst>
          </p:cNvPr>
          <p:cNvSpPr/>
          <p:nvPr/>
        </p:nvSpPr>
        <p:spPr>
          <a:xfrm>
            <a:off x="4894745" y="4686291"/>
            <a:ext cx="975731"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cat that is lying down and looking at the camera&#10;&#10;Description automatically generated">
            <a:extLst>
              <a:ext uri="{FF2B5EF4-FFF2-40B4-BE49-F238E27FC236}">
                <a16:creationId xmlns:a16="http://schemas.microsoft.com/office/drawing/2014/main" id="{DBF0F2A2-447C-4379-B782-027D52339673}"/>
              </a:ext>
            </a:extLst>
          </p:cNvPr>
          <p:cNvPicPr>
            <a:picLocks noChangeAspect="1"/>
          </p:cNvPicPr>
          <p:nvPr/>
        </p:nvPicPr>
        <p:blipFill>
          <a:blip r:embed="rId3"/>
          <a:stretch>
            <a:fillRect/>
          </a:stretch>
        </p:blipFill>
        <p:spPr>
          <a:xfrm>
            <a:off x="6342257" y="3972622"/>
            <a:ext cx="1905000" cy="1905000"/>
          </a:xfrm>
          <a:prstGeom prst="rect">
            <a:avLst/>
          </a:prstGeom>
        </p:spPr>
      </p:pic>
      <p:sp>
        <p:nvSpPr>
          <p:cNvPr id="8" name="TextBox 7">
            <a:extLst>
              <a:ext uri="{FF2B5EF4-FFF2-40B4-BE49-F238E27FC236}">
                <a16:creationId xmlns:a16="http://schemas.microsoft.com/office/drawing/2014/main" id="{5F1A2257-86F5-4054-8BAC-32F5B993E8B3}"/>
              </a:ext>
            </a:extLst>
          </p:cNvPr>
          <p:cNvSpPr txBox="1"/>
          <p:nvPr/>
        </p:nvSpPr>
        <p:spPr>
          <a:xfrm>
            <a:off x="1107224" y="6208906"/>
            <a:ext cx="93410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Image of a tree where another second image is hidden in the least 2 significant bits of the image.</a:t>
            </a:r>
          </a:p>
        </p:txBody>
      </p:sp>
    </p:spTree>
    <p:extLst>
      <p:ext uri="{BB962C8B-B14F-4D97-AF65-F5344CB8AC3E}">
        <p14:creationId xmlns:p14="http://schemas.microsoft.com/office/powerpoint/2010/main" val="321389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A193-CBEE-49DE-BD88-7ED44F6E01C1}"/>
              </a:ext>
            </a:extLst>
          </p:cNvPr>
          <p:cNvSpPr>
            <a:spLocks noGrp="1"/>
          </p:cNvSpPr>
          <p:nvPr>
            <p:ph type="title"/>
          </p:nvPr>
        </p:nvSpPr>
        <p:spPr/>
        <p:txBody>
          <a:bodyPr/>
          <a:lstStyle/>
          <a:p>
            <a:r>
              <a:rPr lang="en-US" dirty="0">
                <a:cs typeface="Calibri Light"/>
              </a:rPr>
              <a:t>Cryptography</a:t>
            </a:r>
            <a:endParaRPr lang="en-US" dirty="0"/>
          </a:p>
        </p:txBody>
      </p:sp>
      <p:sp>
        <p:nvSpPr>
          <p:cNvPr id="3" name="Content Placeholder 2">
            <a:extLst>
              <a:ext uri="{FF2B5EF4-FFF2-40B4-BE49-F238E27FC236}">
                <a16:creationId xmlns:a16="http://schemas.microsoft.com/office/drawing/2014/main" id="{7291CF7E-FEC0-44E0-80FC-F45099941264}"/>
              </a:ext>
            </a:extLst>
          </p:cNvPr>
          <p:cNvSpPr>
            <a:spLocks noGrp="1"/>
          </p:cNvSpPr>
          <p:nvPr>
            <p:ph idx="1"/>
          </p:nvPr>
        </p:nvSpPr>
        <p:spPr>
          <a:xfrm>
            <a:off x="838200" y="1825625"/>
            <a:ext cx="7532649" cy="4351338"/>
          </a:xfrm>
        </p:spPr>
        <p:txBody>
          <a:bodyPr vert="horz" lIns="91440" tIns="45720" rIns="91440" bIns="45720" rtlCol="0" anchor="t">
            <a:normAutofit/>
          </a:bodyPr>
          <a:lstStyle/>
          <a:p>
            <a:pPr marL="0" indent="0">
              <a:buNone/>
            </a:pPr>
            <a:r>
              <a:rPr lang="en-US" dirty="0">
                <a:ea typeface="+mn-lt"/>
                <a:cs typeface="+mn-lt"/>
              </a:rPr>
              <a:t>Cryptography, or cryptology is the practice and study of techniques for secure communication in the presence of third parties called adversaries. More generally, cryptography is about constructing and analyzing protocols that prevent third parties or the public from reading private messages; various aspects in information security such as data confidentiality, data integrity, authentication, and non-repudiation are central to modern cryptography. </a:t>
            </a:r>
          </a:p>
          <a:p>
            <a:pPr marL="0" indent="0">
              <a:buNone/>
            </a:pPr>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23F93F8C-8461-45EF-A99A-9CB1B3E9A204}"/>
              </a:ext>
            </a:extLst>
          </p:cNvPr>
          <p:cNvPicPr>
            <a:picLocks noChangeAspect="1"/>
          </p:cNvPicPr>
          <p:nvPr/>
        </p:nvPicPr>
        <p:blipFill>
          <a:blip r:embed="rId2"/>
          <a:stretch>
            <a:fillRect/>
          </a:stretch>
        </p:blipFill>
        <p:spPr>
          <a:xfrm>
            <a:off x="8371546" y="1830194"/>
            <a:ext cx="3310518" cy="3234782"/>
          </a:xfrm>
          <a:prstGeom prst="rect">
            <a:avLst/>
          </a:prstGeom>
        </p:spPr>
      </p:pic>
    </p:spTree>
    <p:extLst>
      <p:ext uri="{BB962C8B-B14F-4D97-AF65-F5344CB8AC3E}">
        <p14:creationId xmlns:p14="http://schemas.microsoft.com/office/powerpoint/2010/main" val="197504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03D81C-D2F2-4F08-96F2-8ADD5E1ACBE0}"/>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cs typeface="Calibri Light"/>
              </a:rPr>
              <a:t>Kirchoff's Law</a:t>
            </a:r>
            <a:endParaRPr lang="en-US" sz="4800">
              <a:solidFill>
                <a:schemeClr val="bg1"/>
              </a:solidFill>
            </a:endParaRPr>
          </a:p>
        </p:txBody>
      </p:sp>
      <p:pic>
        <p:nvPicPr>
          <p:cNvPr id="7" name="Graphic 6" descr="Document">
            <a:extLst>
              <a:ext uri="{FF2B5EF4-FFF2-40B4-BE49-F238E27FC236}">
                <a16:creationId xmlns:a16="http://schemas.microsoft.com/office/drawing/2014/main" id="{CDF6872B-45EE-4E80-96CC-B191C2A5B5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0B9F7B0E-94B1-40AF-A62F-FA095009A69A}"/>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sz="2400">
                <a:ea typeface="+mn-lt"/>
                <a:cs typeface="+mn-lt"/>
              </a:rPr>
              <a:t>The system must be practically, if not mathematically, indecipherable;</a:t>
            </a:r>
            <a:endParaRPr lang="en-US" sz="2400">
              <a:cs typeface="Calibri" panose="020F0502020204030204"/>
            </a:endParaRPr>
          </a:p>
          <a:p>
            <a:r>
              <a:rPr lang="en-US" sz="2400">
                <a:ea typeface="+mn-lt"/>
                <a:cs typeface="+mn-lt"/>
              </a:rPr>
              <a:t>It should not require secrecy, and it should not be a problem if it falls into enemy hands;</a:t>
            </a:r>
            <a:endParaRPr lang="en-US" sz="2400">
              <a:cs typeface="Calibri" panose="020F0502020204030204"/>
            </a:endParaRPr>
          </a:p>
          <a:p>
            <a:r>
              <a:rPr lang="en-US" sz="2400">
                <a:ea typeface="+mn-lt"/>
                <a:cs typeface="+mn-lt"/>
              </a:rPr>
              <a:t>It must be possible to communicate and remember the key without using written notes, and correspondents must be able to change or modify it at will;</a:t>
            </a:r>
            <a:endParaRPr lang="en-US" sz="2400"/>
          </a:p>
          <a:p>
            <a:r>
              <a:rPr lang="en-US" sz="2400">
                <a:ea typeface="+mn-lt"/>
                <a:cs typeface="+mn-lt"/>
              </a:rPr>
              <a:t>It must be applicable to telegraph communications;</a:t>
            </a:r>
            <a:endParaRPr lang="en-US" sz="2400"/>
          </a:p>
          <a:p>
            <a:r>
              <a:rPr lang="en-US" sz="2400">
                <a:ea typeface="+mn-lt"/>
                <a:cs typeface="+mn-lt"/>
              </a:rPr>
              <a:t>It must be portable, and should not require several persons to handle or operate;</a:t>
            </a:r>
            <a:endParaRPr lang="en-US" sz="2400"/>
          </a:p>
          <a:p>
            <a:r>
              <a:rPr lang="en-US" sz="2400">
                <a:ea typeface="+mn-lt"/>
                <a:cs typeface="+mn-lt"/>
              </a:rPr>
              <a:t>Lastly, given the circumstances in which it is to be used, the system must be easy to use and should not be stressful to use or require its users to know and comply with a long list of rules.</a:t>
            </a:r>
            <a:endParaRPr lang="en-US" sz="2400"/>
          </a:p>
        </p:txBody>
      </p:sp>
    </p:spTree>
    <p:extLst>
      <p:ext uri="{BB962C8B-B14F-4D97-AF65-F5344CB8AC3E}">
        <p14:creationId xmlns:p14="http://schemas.microsoft.com/office/powerpoint/2010/main" val="335332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D36DB-7706-4ACD-92B9-55B31089D129}"/>
              </a:ext>
            </a:extLst>
          </p:cNvPr>
          <p:cNvSpPr>
            <a:spLocks noGrp="1"/>
          </p:cNvSpPr>
          <p:nvPr>
            <p:ph type="title"/>
          </p:nvPr>
        </p:nvSpPr>
        <p:spPr>
          <a:xfrm>
            <a:off x="594360" y="1209086"/>
            <a:ext cx="3876848" cy="4064925"/>
          </a:xfrm>
        </p:spPr>
        <p:txBody>
          <a:bodyPr anchor="ctr">
            <a:normAutofit/>
          </a:bodyPr>
          <a:lstStyle/>
          <a:p>
            <a:r>
              <a:rPr lang="en-US" sz="4600">
                <a:cs typeface="Calibri Light"/>
              </a:rPr>
              <a:t>Least Significant Bit (LSB) Steganography In Images</a:t>
            </a:r>
            <a:endParaRPr lang="en-US" sz="4600"/>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A7D382-3114-4930-AA7B-307E5FABEA8E}"/>
              </a:ext>
            </a:extLst>
          </p:cNvPr>
          <p:cNvGraphicFramePr>
            <a:graphicFrameLocks noGrp="1"/>
          </p:cNvGraphicFramePr>
          <p:nvPr>
            <p:ph idx="1"/>
            <p:extLst>
              <p:ext uri="{D42A27DB-BD31-4B8C-83A1-F6EECF244321}">
                <p14:modId xmlns:p14="http://schemas.microsoft.com/office/powerpoint/2010/main" val="1770530443"/>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284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0D78E9-CE28-42EB-8E6E-1DA378C9269C}"/>
              </a:ext>
            </a:extLst>
          </p:cNvPr>
          <p:cNvSpPr>
            <a:spLocks noGrp="1"/>
          </p:cNvSpPr>
          <p:nvPr>
            <p:ph idx="1"/>
          </p:nvPr>
        </p:nvSpPr>
        <p:spPr>
          <a:xfrm>
            <a:off x="838200" y="1825625"/>
            <a:ext cx="5558489" cy="4351338"/>
          </a:xfrm>
        </p:spPr>
        <p:txBody>
          <a:bodyPr vert="horz" lIns="91440" tIns="45720" rIns="91440" bIns="45720" rtlCol="0">
            <a:normAutofit/>
          </a:bodyPr>
          <a:lstStyle/>
          <a:p>
            <a:r>
              <a:rPr lang="en-US" sz="2000">
                <a:cs typeface="Calibri"/>
              </a:rPr>
              <a:t>We will now create a bit stream which we need to embed in the image</a:t>
            </a:r>
          </a:p>
          <a:p>
            <a:r>
              <a:rPr lang="en-US" sz="2000">
                <a:cs typeface="Calibri"/>
              </a:rPr>
              <a:t>S  = {</a:t>
            </a:r>
            <a:r>
              <a:rPr lang="en-US" sz="2000">
                <a:ea typeface="+mn-lt"/>
                <a:cs typeface="+mn-lt"/>
              </a:rPr>
              <a:t>01101 000, 0110 0101, 0110 1100, 0110 1100, 0110 1111</a:t>
            </a:r>
            <a:r>
              <a:rPr lang="en-US" sz="2000">
                <a:cs typeface="Calibri"/>
              </a:rPr>
              <a:t>}</a:t>
            </a:r>
          </a:p>
          <a:p>
            <a:r>
              <a:rPr lang="en-US" sz="2000">
                <a:cs typeface="Calibri"/>
              </a:rPr>
              <a:t>We will now take a RGB Image of dimensions </a:t>
            </a:r>
            <a:r>
              <a:rPr lang="en-US" sz="2000" i="1">
                <a:cs typeface="Calibri"/>
              </a:rPr>
              <a:t>(w, h, 3)</a:t>
            </a:r>
            <a:r>
              <a:rPr lang="en-US" sz="2000">
                <a:cs typeface="Calibri"/>
              </a:rPr>
              <a:t> and extract the 3 channels R, G and B</a:t>
            </a:r>
          </a:p>
          <a:p>
            <a:r>
              <a:rPr lang="en-US" sz="2000">
                <a:cs typeface="Calibri"/>
              </a:rPr>
              <a:t>We will convert each channel which has dimension </a:t>
            </a:r>
            <a:r>
              <a:rPr lang="en-US" sz="2000" i="1">
                <a:cs typeface="Calibri"/>
              </a:rPr>
              <a:t>(w, h) </a:t>
            </a:r>
            <a:r>
              <a:rPr lang="en-US" sz="2000">
                <a:cs typeface="Calibri"/>
              </a:rPr>
              <a:t>into a row vector by unravelling the values and obtain a single vector of dimension </a:t>
            </a:r>
            <a:r>
              <a:rPr lang="en-US" sz="2000" i="1">
                <a:cs typeface="Calibri"/>
              </a:rPr>
              <a:t>(</a:t>
            </a:r>
            <a:r>
              <a:rPr lang="en-US" sz="2000" i="1" err="1">
                <a:cs typeface="Calibri"/>
              </a:rPr>
              <a:t>wh</a:t>
            </a:r>
            <a:r>
              <a:rPr lang="en-US" sz="2000" i="1">
                <a:cs typeface="Calibri"/>
              </a:rPr>
              <a:t>, 1)</a:t>
            </a:r>
          </a:p>
          <a:p>
            <a:r>
              <a:rPr lang="en-US" sz="2000">
                <a:cs typeface="Calibri"/>
              </a:rPr>
              <a:t>We will then store the bit stream </a:t>
            </a:r>
            <a:r>
              <a:rPr lang="en-US" sz="2000" i="1">
                <a:cs typeface="Calibri"/>
              </a:rPr>
              <a:t>S</a:t>
            </a:r>
            <a:r>
              <a:rPr lang="en-US" sz="2000">
                <a:cs typeface="Calibri"/>
              </a:rPr>
              <a:t> into the channels </a:t>
            </a:r>
            <a:r>
              <a:rPr lang="en-US" sz="2000" i="1">
                <a:cs typeface="Calibri"/>
              </a:rPr>
              <a:t>B</a:t>
            </a:r>
            <a:r>
              <a:rPr lang="en-US" sz="2000">
                <a:cs typeface="Calibri"/>
              </a:rPr>
              <a:t>, </a:t>
            </a:r>
            <a:r>
              <a:rPr lang="en-US" sz="2000" i="1">
                <a:cs typeface="Calibri"/>
              </a:rPr>
              <a:t>R</a:t>
            </a:r>
            <a:r>
              <a:rPr lang="en-US" sz="2000">
                <a:cs typeface="Calibri"/>
              </a:rPr>
              <a:t> and </a:t>
            </a:r>
            <a:r>
              <a:rPr lang="en-US" sz="2000" i="1">
                <a:cs typeface="Calibri"/>
              </a:rPr>
              <a:t>G </a:t>
            </a:r>
            <a:r>
              <a:rPr lang="en-US" sz="2000">
                <a:cs typeface="Calibri"/>
              </a:rPr>
              <a:t>by changing the least significant bit in the channels.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88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4381-6B78-4822-872C-E952FF4966B3}"/>
              </a:ext>
            </a:extLst>
          </p:cNvPr>
          <p:cNvSpPr>
            <a:spLocks noGrp="1"/>
          </p:cNvSpPr>
          <p:nvPr>
            <p:ph type="title"/>
          </p:nvPr>
        </p:nvSpPr>
        <p:spPr/>
        <p:txBody>
          <a:bodyPr/>
          <a:lstStyle/>
          <a:p>
            <a:r>
              <a:rPr lang="en-US" dirty="0">
                <a:cs typeface="Calibri Light"/>
              </a:rPr>
              <a:t>Results of LSB Steganography</a:t>
            </a:r>
            <a:endParaRPr lang="en-US" dirty="0"/>
          </a:p>
        </p:txBody>
      </p:sp>
      <p:pic>
        <p:nvPicPr>
          <p:cNvPr id="4" name="Picture 4" descr="A person wearing a hat&#10;&#10;Description automatically generated">
            <a:extLst>
              <a:ext uri="{FF2B5EF4-FFF2-40B4-BE49-F238E27FC236}">
                <a16:creationId xmlns:a16="http://schemas.microsoft.com/office/drawing/2014/main" id="{8C96B4A3-B107-47C9-9E65-330BD92F1801}"/>
              </a:ext>
            </a:extLst>
          </p:cNvPr>
          <p:cNvPicPr>
            <a:picLocks noGrp="1" noChangeAspect="1"/>
          </p:cNvPicPr>
          <p:nvPr>
            <p:ph idx="1"/>
          </p:nvPr>
        </p:nvPicPr>
        <p:blipFill>
          <a:blip r:embed="rId2"/>
          <a:stretch>
            <a:fillRect/>
          </a:stretch>
        </p:blipFill>
        <p:spPr>
          <a:xfrm>
            <a:off x="1075830" y="1508107"/>
            <a:ext cx="2681788" cy="2681788"/>
          </a:xfrm>
        </p:spPr>
      </p:pic>
      <p:pic>
        <p:nvPicPr>
          <p:cNvPr id="6" name="Picture 4" descr="A person wearing a hat&#10;&#10;Description automatically generated">
            <a:extLst>
              <a:ext uri="{FF2B5EF4-FFF2-40B4-BE49-F238E27FC236}">
                <a16:creationId xmlns:a16="http://schemas.microsoft.com/office/drawing/2014/main" id="{B7CAA1DE-44E1-4B7C-8636-4D30F20559BA}"/>
              </a:ext>
            </a:extLst>
          </p:cNvPr>
          <p:cNvPicPr>
            <a:picLocks noChangeAspect="1"/>
          </p:cNvPicPr>
          <p:nvPr/>
        </p:nvPicPr>
        <p:blipFill>
          <a:blip r:embed="rId2"/>
          <a:stretch>
            <a:fillRect/>
          </a:stretch>
        </p:blipFill>
        <p:spPr>
          <a:xfrm>
            <a:off x="4917425" y="1521117"/>
            <a:ext cx="2681788" cy="2681788"/>
          </a:xfrm>
          <a:prstGeom prst="rect">
            <a:avLst/>
          </a:prstGeom>
        </p:spPr>
      </p:pic>
      <p:pic>
        <p:nvPicPr>
          <p:cNvPr id="7" name="Picture 7" descr="A picture containing background pattern&#10;&#10;Description automatically generated">
            <a:extLst>
              <a:ext uri="{FF2B5EF4-FFF2-40B4-BE49-F238E27FC236}">
                <a16:creationId xmlns:a16="http://schemas.microsoft.com/office/drawing/2014/main" id="{92F50145-C672-402E-AFA8-9A7BF62A8397}"/>
              </a:ext>
            </a:extLst>
          </p:cNvPr>
          <p:cNvPicPr>
            <a:picLocks noChangeAspect="1"/>
          </p:cNvPicPr>
          <p:nvPr/>
        </p:nvPicPr>
        <p:blipFill>
          <a:blip r:embed="rId3"/>
          <a:stretch>
            <a:fillRect/>
          </a:stretch>
        </p:blipFill>
        <p:spPr>
          <a:xfrm>
            <a:off x="8757424" y="1518424"/>
            <a:ext cx="2678152" cy="2668859"/>
          </a:xfrm>
          <a:prstGeom prst="rect">
            <a:avLst/>
          </a:prstGeom>
        </p:spPr>
      </p:pic>
      <p:sp>
        <p:nvSpPr>
          <p:cNvPr id="8" name="TextBox 7">
            <a:extLst>
              <a:ext uri="{FF2B5EF4-FFF2-40B4-BE49-F238E27FC236}">
                <a16:creationId xmlns:a16="http://schemas.microsoft.com/office/drawing/2014/main" id="{0CBB8D09-ACB5-45D6-80DB-F26204608235}"/>
              </a:ext>
            </a:extLst>
          </p:cNvPr>
          <p:cNvSpPr txBox="1"/>
          <p:nvPr/>
        </p:nvSpPr>
        <p:spPr>
          <a:xfrm>
            <a:off x="1221059" y="42411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Standard Lenna Image</a:t>
            </a:r>
          </a:p>
        </p:txBody>
      </p:sp>
      <p:sp>
        <p:nvSpPr>
          <p:cNvPr id="9" name="TextBox 8">
            <a:extLst>
              <a:ext uri="{FF2B5EF4-FFF2-40B4-BE49-F238E27FC236}">
                <a16:creationId xmlns:a16="http://schemas.microsoft.com/office/drawing/2014/main" id="{A841BA67-E5B6-4F49-B54C-51F645149E71}"/>
              </a:ext>
            </a:extLst>
          </p:cNvPr>
          <p:cNvSpPr txBox="1"/>
          <p:nvPr/>
        </p:nvSpPr>
        <p:spPr>
          <a:xfrm>
            <a:off x="4356178" y="4328299"/>
            <a:ext cx="38025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Lenna Image with hidden Plaintext of length 10,000 characters</a:t>
            </a:r>
          </a:p>
        </p:txBody>
      </p:sp>
      <p:sp>
        <p:nvSpPr>
          <p:cNvPr id="10" name="TextBox 9">
            <a:extLst>
              <a:ext uri="{FF2B5EF4-FFF2-40B4-BE49-F238E27FC236}">
                <a16:creationId xmlns:a16="http://schemas.microsoft.com/office/drawing/2014/main" id="{A5B1ACE7-00D0-4854-B099-639D1C40E2D2}"/>
              </a:ext>
            </a:extLst>
          </p:cNvPr>
          <p:cNvSpPr txBox="1"/>
          <p:nvPr/>
        </p:nvSpPr>
        <p:spPr>
          <a:xfrm>
            <a:off x="8606419" y="4331784"/>
            <a:ext cx="32450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Difference Between the original and Steganographic Image, where the pixels modified are the Blue Channel pixels only.</a:t>
            </a:r>
            <a:endParaRPr lang="en-US"/>
          </a:p>
        </p:txBody>
      </p:sp>
    </p:spTree>
    <p:extLst>
      <p:ext uri="{BB962C8B-B14F-4D97-AF65-F5344CB8AC3E}">
        <p14:creationId xmlns:p14="http://schemas.microsoft.com/office/powerpoint/2010/main" val="247867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08FD3-4F07-4F58-BA2F-79862E51999E}"/>
              </a:ext>
            </a:extLst>
          </p:cNvPr>
          <p:cNvSpPr>
            <a:spLocks noGrp="1"/>
          </p:cNvSpPr>
          <p:nvPr>
            <p:ph type="title"/>
          </p:nvPr>
        </p:nvSpPr>
        <p:spPr>
          <a:xfrm>
            <a:off x="838200" y="365125"/>
            <a:ext cx="5558489" cy="1325563"/>
          </a:xfrm>
        </p:spPr>
        <p:txBody>
          <a:bodyPr>
            <a:normAutofit/>
          </a:bodyPr>
          <a:lstStyle/>
          <a:p>
            <a:r>
              <a:rPr lang="en-US" dirty="0">
                <a:cs typeface="Calibri Light"/>
              </a:rPr>
              <a:t>Using More Number of Bits</a:t>
            </a:r>
            <a:endParaRPr lang="en-US"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4F1ADC-7FA9-453D-85D2-FFB380C1450C}"/>
              </a:ext>
            </a:extLst>
          </p:cNvPr>
          <p:cNvSpPr>
            <a:spLocks noGrp="1"/>
          </p:cNvSpPr>
          <p:nvPr>
            <p:ph idx="1"/>
          </p:nvPr>
        </p:nvSpPr>
        <p:spPr>
          <a:xfrm>
            <a:off x="838200" y="1825625"/>
            <a:ext cx="5558489" cy="4351338"/>
          </a:xfrm>
        </p:spPr>
        <p:txBody>
          <a:bodyPr vert="horz" lIns="91440" tIns="45720" rIns="91440" bIns="45720" rtlCol="0">
            <a:normAutofit/>
          </a:bodyPr>
          <a:lstStyle/>
          <a:p>
            <a:r>
              <a:rPr lang="en-US" sz="1800">
                <a:cs typeface="Calibri"/>
              </a:rPr>
              <a:t>Current number of bits offered by the LSB Method</a:t>
            </a:r>
          </a:p>
          <a:p>
            <a:r>
              <a:rPr lang="en-US" sz="1800">
                <a:cs typeface="Calibri"/>
              </a:rPr>
              <a:t>#bits(LSB) = </a:t>
            </a:r>
            <a:r>
              <a:rPr lang="en-US" sz="1800" i="1">
                <a:cs typeface="Calibri"/>
              </a:rPr>
              <a:t>3wh</a:t>
            </a:r>
          </a:p>
          <a:p>
            <a:r>
              <a:rPr lang="en-US" sz="1800">
                <a:cs typeface="Calibri"/>
              </a:rPr>
              <a:t>Number of characters we can store in the Image (or Data Volume of Image) given that a single character will require a byte (8 bits) of space</a:t>
            </a:r>
          </a:p>
          <a:p>
            <a:r>
              <a:rPr lang="en-US" sz="1800">
                <a:cs typeface="Calibri"/>
              </a:rPr>
              <a:t>#characters(LSB) = </a:t>
            </a:r>
            <a:r>
              <a:rPr lang="en-US" sz="1800" i="1">
                <a:cs typeface="Calibri"/>
              </a:rPr>
              <a:t>floor(3wh/8)</a:t>
            </a:r>
          </a:p>
          <a:p>
            <a:r>
              <a:rPr lang="en-US" sz="1800">
                <a:cs typeface="Calibri"/>
              </a:rPr>
              <a:t>So, maximum length of plaintext message we can store is |P| = </a:t>
            </a:r>
            <a:r>
              <a:rPr lang="en-US" sz="1800" i="1">
                <a:ea typeface="+mn-lt"/>
                <a:cs typeface="+mn-lt"/>
              </a:rPr>
              <a:t>floor(3wh/8)</a:t>
            </a:r>
            <a:endParaRPr lang="en-US" sz="1800">
              <a:ea typeface="+mn-lt"/>
              <a:cs typeface="+mn-lt"/>
            </a:endParaRPr>
          </a:p>
          <a:p>
            <a:r>
              <a:rPr lang="en-US" sz="1800">
                <a:cs typeface="Calibri"/>
              </a:rPr>
              <a:t>We will need </a:t>
            </a:r>
            <a:r>
              <a:rPr lang="en-US" sz="1800" i="1">
                <a:cs typeface="Calibri"/>
              </a:rPr>
              <a:t>lg(</a:t>
            </a:r>
            <a:r>
              <a:rPr lang="en-US" sz="1800" i="1">
                <a:ea typeface="+mn-lt"/>
                <a:cs typeface="+mn-lt"/>
              </a:rPr>
              <a:t>floor(3wh/8)</a:t>
            </a:r>
            <a:r>
              <a:rPr lang="en-US" sz="1800" i="1">
                <a:cs typeface="Calibri"/>
              </a:rPr>
              <a:t>) </a:t>
            </a:r>
            <a:r>
              <a:rPr lang="en-US" sz="1800">
                <a:cs typeface="Calibri"/>
              </a:rPr>
              <a:t>bits to store the length of the message with the message.</a:t>
            </a:r>
          </a:p>
          <a:p>
            <a:r>
              <a:rPr lang="en-US" sz="1800">
                <a:cs typeface="Calibri"/>
              </a:rPr>
              <a:t>So total message length |M| = |P| + </a:t>
            </a:r>
            <a:r>
              <a:rPr lang="en-US" sz="1800" i="1">
                <a:ea typeface="+mn-lt"/>
                <a:cs typeface="+mn-lt"/>
              </a:rPr>
              <a:t>lg(</a:t>
            </a:r>
            <a:r>
              <a:rPr lang="en-US" sz="1800" i="1">
                <a:cs typeface="Calibri"/>
              </a:rPr>
              <a:t>floor(3wh/8)</a:t>
            </a:r>
            <a:r>
              <a:rPr lang="en-US" sz="1800" i="1">
                <a:ea typeface="+mn-lt"/>
                <a:cs typeface="+mn-lt"/>
              </a:rPr>
              <a:t>)</a:t>
            </a:r>
            <a:endParaRPr lang="en-US" sz="1800">
              <a:cs typeface="Calibri"/>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459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1342</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Least Bit Steganography (LSB) With Higher Data Volume Transmission Inside Images</vt:lpstr>
      <vt:lpstr>Details</vt:lpstr>
      <vt:lpstr>Steganography</vt:lpstr>
      <vt:lpstr>Cryptography</vt:lpstr>
      <vt:lpstr>Kirchoff's Law</vt:lpstr>
      <vt:lpstr>Least Significant Bit (LSB) Steganography In Images</vt:lpstr>
      <vt:lpstr>PowerPoint Presentation</vt:lpstr>
      <vt:lpstr>Results of LSB Steganography</vt:lpstr>
      <vt:lpstr>Using More Number of Bits</vt:lpstr>
      <vt:lpstr>Image To Grayscale</vt:lpstr>
      <vt:lpstr>Better Method For Grayscale</vt:lpstr>
      <vt:lpstr>Entropy For Higher Bit Image Hiding</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Sourav Rao</cp:lastModifiedBy>
  <cp:revision>790</cp:revision>
  <dcterms:created xsi:type="dcterms:W3CDTF">2020-11-20T09:31:23Z</dcterms:created>
  <dcterms:modified xsi:type="dcterms:W3CDTF">2020-12-10T17:53:56Z</dcterms:modified>
</cp:coreProperties>
</file>