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38"/>
  </p:notesMasterIdLst>
  <p:sldIdLst>
    <p:sldId id="256" r:id="rId2"/>
    <p:sldId id="258" r:id="rId3"/>
    <p:sldId id="259" r:id="rId4"/>
    <p:sldId id="261" r:id="rId5"/>
    <p:sldId id="262" r:id="rId6"/>
    <p:sldId id="263" r:id="rId7"/>
    <p:sldId id="265" r:id="rId8"/>
    <p:sldId id="304" r:id="rId9"/>
    <p:sldId id="271" r:id="rId10"/>
    <p:sldId id="275" r:id="rId11"/>
    <p:sldId id="303" r:id="rId12"/>
    <p:sldId id="276" r:id="rId13"/>
    <p:sldId id="278" r:id="rId14"/>
    <p:sldId id="279" r:id="rId15"/>
    <p:sldId id="281" r:id="rId16"/>
    <p:sldId id="282" r:id="rId17"/>
    <p:sldId id="283" r:id="rId18"/>
    <p:sldId id="284" r:id="rId19"/>
    <p:sldId id="285" r:id="rId20"/>
    <p:sldId id="277" r:id="rId21"/>
    <p:sldId id="286" r:id="rId22"/>
    <p:sldId id="287" r:id="rId23"/>
    <p:sldId id="289" r:id="rId24"/>
    <p:sldId id="288" r:id="rId25"/>
    <p:sldId id="291" r:id="rId26"/>
    <p:sldId id="290" r:id="rId27"/>
    <p:sldId id="293" r:id="rId28"/>
    <p:sldId id="294" r:id="rId29"/>
    <p:sldId id="295" r:id="rId30"/>
    <p:sldId id="296" r:id="rId31"/>
    <p:sldId id="297" r:id="rId32"/>
    <p:sldId id="298" r:id="rId33"/>
    <p:sldId id="299" r:id="rId34"/>
    <p:sldId id="300" r:id="rId35"/>
    <p:sldId id="301"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Plabon%20Biswas\Desktop\New%20Microsoft%20Excel%20Macro-Enabled%20Worksheet.xlsm" TargetMode="External" /><Relationship Id="rId2" Type="http://schemas.microsoft.com/office/2011/relationships/chartColorStyle" Target="colors1.xml" /><Relationship Id="rId1" Type="http://schemas.microsoft.com/office/2011/relationships/chartStyle" Target="style1.xml" /></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2.bin" /><Relationship Id="rId2" Type="http://schemas.microsoft.com/office/2011/relationships/chartColorStyle" Target="colors10.xml" /><Relationship Id="rId1" Type="http://schemas.microsoft.com/office/2011/relationships/chartStyle" Target="style10.xml" /></Relationships>
</file>

<file path=ppt/charts/_rels/chart11.xml.rels><?xml version="1.0" encoding="UTF-8" standalone="yes"?>
<Relationships xmlns="http://schemas.openxmlformats.org/package/2006/relationships"><Relationship Id="rId3" Type="http://schemas.openxmlformats.org/officeDocument/2006/relationships/oleObject" Target="../embeddings/oleObject3.bin" /><Relationship Id="rId2" Type="http://schemas.microsoft.com/office/2011/relationships/chartColorStyle" Target="colors11.xml" /><Relationship Id="rId1" Type="http://schemas.microsoft.com/office/2011/relationships/chartStyle" Target="style11.xml" /></Relationships>
</file>

<file path=ppt/charts/_rels/chart12.xml.rels><?xml version="1.0" encoding="UTF-8" standalone="yes"?>
<Relationships xmlns="http://schemas.openxmlformats.org/package/2006/relationships"><Relationship Id="rId3" Type="http://schemas.openxmlformats.org/officeDocument/2006/relationships/oleObject" Target="../embeddings/oleObject4.bin" /><Relationship Id="rId2" Type="http://schemas.microsoft.com/office/2011/relationships/chartColorStyle" Target="colors12.xml" /><Relationship Id="rId1" Type="http://schemas.microsoft.com/office/2011/relationships/chartStyle" Target="style12.xml" /><Relationship Id="rId4" Type="http://schemas.openxmlformats.org/officeDocument/2006/relationships/chartUserShapes" Target="../drawings/drawing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Plabon%20Biswas\Desktop\New%20Microsoft%20Excel%20Macro-Enabled%20Worksheet.xlsm"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Plabon%20Biswas\Desktop\New%20Microsoft%20Excel%20Macro-Enabled%20Worksheet.xlsm" TargetMode="External"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oleObject" Target="file:///C:\Users\Plabon%20Biswas\Desktop\New%20Microsoft%20Excel%20Macro-Enabled%20Worksheet.xlsm" TargetMode="External" /><Relationship Id="rId2" Type="http://schemas.microsoft.com/office/2011/relationships/chartColorStyle" Target="colors4.xml" /><Relationship Id="rId1" Type="http://schemas.microsoft.com/office/2011/relationships/chartStyle" Target="style4.xml" /></Relationships>
</file>

<file path=ppt/charts/_rels/chart5.xml.rels><?xml version="1.0" encoding="UTF-8" standalone="yes"?>
<Relationships xmlns="http://schemas.openxmlformats.org/package/2006/relationships"><Relationship Id="rId3" Type="http://schemas.openxmlformats.org/officeDocument/2006/relationships/oleObject" Target="file:///C:\Users\Plabon%20Biswas\Desktop\New%20Microsoft%20Excel%20Macro-Enabled%20Worksheet.xlsm" TargetMode="External" /><Relationship Id="rId2" Type="http://schemas.microsoft.com/office/2011/relationships/chartColorStyle" Target="colors5.xml" /><Relationship Id="rId1" Type="http://schemas.microsoft.com/office/2011/relationships/chartStyle" Target="style5.xml" /></Relationships>
</file>

<file path=ppt/charts/_rels/chart6.xml.rels><?xml version="1.0" encoding="UTF-8" standalone="yes"?>
<Relationships xmlns="http://schemas.openxmlformats.org/package/2006/relationships"><Relationship Id="rId3" Type="http://schemas.openxmlformats.org/officeDocument/2006/relationships/oleObject" Target="file:///C:\Users\Plabon%20Biswas\Desktop\New%20Microsoft%20Excel%20Macro-Enabled%20Worksheet.xlsm" TargetMode="External" /><Relationship Id="rId2" Type="http://schemas.microsoft.com/office/2011/relationships/chartColorStyle" Target="colors6.xml" /><Relationship Id="rId1" Type="http://schemas.microsoft.com/office/2011/relationships/chartStyle" Target="style6.xml" /></Relationships>
</file>

<file path=ppt/charts/_rels/chart7.xml.rels><?xml version="1.0" encoding="UTF-8" standalone="yes"?>
<Relationships xmlns="http://schemas.openxmlformats.org/package/2006/relationships"><Relationship Id="rId3" Type="http://schemas.openxmlformats.org/officeDocument/2006/relationships/oleObject" Target="file:///C:\Users\Plabon%20Biswas\Desktop\New%20Microsoft%20Excel%20Macro-Enabled%20Worksheet.xlsm" TargetMode="External" /><Relationship Id="rId2" Type="http://schemas.microsoft.com/office/2011/relationships/chartColorStyle" Target="colors7.xml" /><Relationship Id="rId1" Type="http://schemas.microsoft.com/office/2011/relationships/chartStyle" Target="style7.xml" /></Relationships>
</file>

<file path=ppt/charts/_rels/chart8.xml.rels><?xml version="1.0" encoding="UTF-8" standalone="yes"?>
<Relationships xmlns="http://schemas.openxmlformats.org/package/2006/relationships"><Relationship Id="rId3" Type="http://schemas.openxmlformats.org/officeDocument/2006/relationships/oleObject" Target="file:///C:\Users\Plabon%20Biswas\Desktop\New%20Microsoft%20Excel%20Macro-Enabled%20Worksheet.xlsm" TargetMode="External" /><Relationship Id="rId2" Type="http://schemas.microsoft.com/office/2011/relationships/chartColorStyle" Target="colors8.xml" /><Relationship Id="rId1" Type="http://schemas.microsoft.com/office/2011/relationships/chartStyle" Target="style8.xml" /></Relationships>
</file>

<file path=ppt/charts/_rels/chart9.xml.rels><?xml version="1.0" encoding="UTF-8" standalone="yes"?>
<Relationships xmlns="http://schemas.openxmlformats.org/package/2006/relationships"><Relationship Id="rId3" Type="http://schemas.openxmlformats.org/officeDocument/2006/relationships/oleObject" Target="../embeddings/oleObject1.bin" /><Relationship Id="rId2" Type="http://schemas.microsoft.com/office/2011/relationships/chartColorStyle" Target="colors9.xml" /><Relationship Id="rId1" Type="http://schemas.microsoft.com/office/2011/relationships/chartStyle" Target="style9.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Worksheet.xlsm]Sheet3'!$A$2</c:f>
              <c:strCache>
                <c:ptCount val="1"/>
                <c:pt idx="0">
                  <c:v>Current Ratio</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Worksheet.xlsm]Sheet3'!$B$1:$K$1</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Worksheet.xlsm]Sheet3'!$B$2:$K$2</c:f>
              <c:numCache>
                <c:formatCode>General</c:formatCode>
                <c:ptCount val="10"/>
                <c:pt idx="0">
                  <c:v>1.06</c:v>
                </c:pt>
                <c:pt idx="1">
                  <c:v>1.02</c:v>
                </c:pt>
                <c:pt idx="2">
                  <c:v>0.21</c:v>
                </c:pt>
                <c:pt idx="3">
                  <c:v>1.59</c:v>
                </c:pt>
                <c:pt idx="4">
                  <c:v>0.96</c:v>
                </c:pt>
                <c:pt idx="5">
                  <c:v>0.95</c:v>
                </c:pt>
                <c:pt idx="6">
                  <c:v>0.97</c:v>
                </c:pt>
                <c:pt idx="7">
                  <c:v>1</c:v>
                </c:pt>
                <c:pt idx="8">
                  <c:v>1.04</c:v>
                </c:pt>
                <c:pt idx="9">
                  <c:v>1.06</c:v>
                </c:pt>
              </c:numCache>
            </c:numRef>
          </c:val>
          <c:extLst>
            <c:ext xmlns:c16="http://schemas.microsoft.com/office/drawing/2014/chart" uri="{C3380CC4-5D6E-409C-BE32-E72D297353CC}">
              <c16:uniqueId val="{00000000-767A-45B3-9BC9-F71A24F826CF}"/>
            </c:ext>
          </c:extLst>
        </c:ser>
        <c:dLbls>
          <c:showLegendKey val="0"/>
          <c:showVal val="1"/>
          <c:showCatName val="0"/>
          <c:showSerName val="0"/>
          <c:showPercent val="0"/>
          <c:showBubbleSize val="0"/>
        </c:dLbls>
        <c:gapWidth val="260"/>
        <c:overlap val="-32"/>
        <c:axId val="479542352"/>
        <c:axId val="479536472"/>
      </c:barChart>
      <c:catAx>
        <c:axId val="47954235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36472"/>
        <c:crosses val="autoZero"/>
        <c:auto val="1"/>
        <c:lblAlgn val="ctr"/>
        <c:lblOffset val="100"/>
        <c:noMultiLvlLbl val="0"/>
      </c:catAx>
      <c:valAx>
        <c:axId val="479536472"/>
        <c:scaling>
          <c:orientation val="minMax"/>
        </c:scaling>
        <c:delete val="1"/>
        <c:axPos val="l"/>
        <c:numFmt formatCode="General" sourceLinked="1"/>
        <c:majorTickMark val="none"/>
        <c:minorTickMark val="none"/>
        <c:tickLblPos val="nextTo"/>
        <c:crossAx val="4795423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rPr lang="en-US" dirty="0"/>
              <a:t>Bata’s Inventory Turnover</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manualLayout>
          <c:layoutTarget val="inner"/>
          <c:xMode val="edge"/>
          <c:yMode val="edge"/>
          <c:x val="7.2181651945029193E-2"/>
          <c:y val="0.20321571997078641"/>
          <c:w val="0.9106667384371816"/>
          <c:h val="0.61729414992779386"/>
        </c:manualLayout>
      </c:layout>
      <c:barChart>
        <c:barDir val="col"/>
        <c:grouping val="clustered"/>
        <c:varyColors val="0"/>
        <c:ser>
          <c:idx val="0"/>
          <c:order val="0"/>
          <c:tx>
            <c:strRef>
              <c:f>'[New Microsoft Excel Macro-Enabled Worksheet.xlsm]Sheet1'!$A$28</c:f>
              <c:strCache>
                <c:ptCount val="1"/>
                <c:pt idx="0">
                  <c:v>Inventory Turnover</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Worksheet.xlsm]Sheet1'!$B$27:$K$27</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Worksheet.xlsm]Sheet1'!$B$28:$K$28</c:f>
              <c:numCache>
                <c:formatCode>General</c:formatCode>
                <c:ptCount val="10"/>
                <c:pt idx="0">
                  <c:v>4</c:v>
                </c:pt>
                <c:pt idx="1">
                  <c:v>5</c:v>
                </c:pt>
                <c:pt idx="2">
                  <c:v>5.4</c:v>
                </c:pt>
                <c:pt idx="3">
                  <c:v>5.0999999999999996</c:v>
                </c:pt>
                <c:pt idx="4">
                  <c:v>5</c:v>
                </c:pt>
                <c:pt idx="5">
                  <c:v>4.3</c:v>
                </c:pt>
                <c:pt idx="6">
                  <c:v>4.3</c:v>
                </c:pt>
                <c:pt idx="7">
                  <c:v>4</c:v>
                </c:pt>
                <c:pt idx="8">
                  <c:v>3</c:v>
                </c:pt>
                <c:pt idx="9">
                  <c:v>3</c:v>
                </c:pt>
              </c:numCache>
            </c:numRef>
          </c:val>
          <c:extLst>
            <c:ext xmlns:c16="http://schemas.microsoft.com/office/drawing/2014/chart" uri="{C3380CC4-5D6E-409C-BE32-E72D297353CC}">
              <c16:uniqueId val="{00000000-84D9-4923-90A7-111B5A5E722C}"/>
            </c:ext>
          </c:extLst>
        </c:ser>
        <c:dLbls>
          <c:showLegendKey val="0"/>
          <c:showVal val="1"/>
          <c:showCatName val="0"/>
          <c:showSerName val="0"/>
          <c:showPercent val="0"/>
          <c:showBubbleSize val="0"/>
        </c:dLbls>
        <c:gapWidth val="260"/>
        <c:overlap val="-32"/>
        <c:axId val="479566264"/>
        <c:axId val="479568616"/>
      </c:barChart>
      <c:catAx>
        <c:axId val="4795662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68616"/>
        <c:crosses val="autoZero"/>
        <c:auto val="1"/>
        <c:lblAlgn val="ctr"/>
        <c:lblOffset val="100"/>
        <c:noMultiLvlLbl val="0"/>
      </c:catAx>
      <c:valAx>
        <c:axId val="479568616"/>
        <c:scaling>
          <c:orientation val="minMax"/>
        </c:scaling>
        <c:delete val="1"/>
        <c:axPos val="l"/>
        <c:numFmt formatCode="General" sourceLinked="1"/>
        <c:majorTickMark val="none"/>
        <c:minorTickMark val="none"/>
        <c:tickLblPos val="nextTo"/>
        <c:crossAx val="4795662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rPr lang="en-US" dirty="0"/>
              <a:t>Bata’s Inventory Collection Period</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Worksheet.xlsm]Sheet9'!$A$2</c:f>
              <c:strCache>
                <c:ptCount val="1"/>
                <c:pt idx="0">
                  <c:v>Inventory Collection Period</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Worksheet.xlsm]Sheet9'!$B$1:$K$1</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Worksheet.xlsm]Sheet9'!$B$2:$K$2</c:f>
              <c:numCache>
                <c:formatCode>General</c:formatCode>
                <c:ptCount val="10"/>
                <c:pt idx="0">
                  <c:v>118.03</c:v>
                </c:pt>
                <c:pt idx="1">
                  <c:v>631.58000000000004</c:v>
                </c:pt>
                <c:pt idx="2">
                  <c:v>346.15</c:v>
                </c:pt>
                <c:pt idx="3">
                  <c:v>117.26</c:v>
                </c:pt>
                <c:pt idx="4">
                  <c:v>151.9</c:v>
                </c:pt>
                <c:pt idx="5">
                  <c:v>135.85</c:v>
                </c:pt>
                <c:pt idx="6">
                  <c:v>23.18</c:v>
                </c:pt>
                <c:pt idx="7">
                  <c:v>54.38</c:v>
                </c:pt>
                <c:pt idx="8">
                  <c:v>60.61</c:v>
                </c:pt>
                <c:pt idx="9">
                  <c:v>62.83</c:v>
                </c:pt>
              </c:numCache>
            </c:numRef>
          </c:val>
          <c:extLst>
            <c:ext xmlns:c16="http://schemas.microsoft.com/office/drawing/2014/chart" uri="{C3380CC4-5D6E-409C-BE32-E72D297353CC}">
              <c16:uniqueId val="{00000000-837D-4D4A-AB9B-D50C34731840}"/>
            </c:ext>
          </c:extLst>
        </c:ser>
        <c:dLbls>
          <c:showLegendKey val="0"/>
          <c:showVal val="1"/>
          <c:showCatName val="0"/>
          <c:showSerName val="0"/>
          <c:showPercent val="0"/>
          <c:showBubbleSize val="0"/>
        </c:dLbls>
        <c:gapWidth val="260"/>
        <c:overlap val="-32"/>
        <c:axId val="479566656"/>
        <c:axId val="479567048"/>
      </c:barChart>
      <c:catAx>
        <c:axId val="47956665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67048"/>
        <c:crosses val="autoZero"/>
        <c:auto val="1"/>
        <c:lblAlgn val="ctr"/>
        <c:lblOffset val="100"/>
        <c:noMultiLvlLbl val="0"/>
      </c:catAx>
      <c:valAx>
        <c:axId val="479567048"/>
        <c:scaling>
          <c:orientation val="minMax"/>
        </c:scaling>
        <c:delete val="1"/>
        <c:axPos val="l"/>
        <c:numFmt formatCode="General" sourceLinked="1"/>
        <c:majorTickMark val="none"/>
        <c:minorTickMark val="none"/>
        <c:tickLblPos val="nextTo"/>
        <c:crossAx val="4795666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manualLayout>
          <c:layoutTarget val="inner"/>
          <c:xMode val="edge"/>
          <c:yMode val="edge"/>
          <c:x val="7.627835924113871E-2"/>
          <c:y val="0.18474960694373618"/>
          <c:w val="0.92372164075886132"/>
          <c:h val="0.63064082894500795"/>
        </c:manualLayout>
      </c:layout>
      <c:barChart>
        <c:barDir val="col"/>
        <c:grouping val="clustered"/>
        <c:varyColors val="0"/>
        <c:ser>
          <c:idx val="0"/>
          <c:order val="0"/>
          <c:tx>
            <c:strRef>
              <c:f>'[New Microsoft Excel Macro-Enabled Worksheet.xlsm]Sheet2'!$A$31</c:f>
              <c:strCache>
                <c:ptCount val="1"/>
                <c:pt idx="0">
                  <c:v>Inventory Collection Period</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Worksheet.xlsm]Sheet2'!$B$30:$K$30</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Worksheet.xlsm]Sheet2'!$B$31:$K$31</c:f>
              <c:numCache>
                <c:formatCode>General</c:formatCode>
                <c:ptCount val="10"/>
                <c:pt idx="0">
                  <c:v>90</c:v>
                </c:pt>
                <c:pt idx="1">
                  <c:v>72</c:v>
                </c:pt>
                <c:pt idx="2">
                  <c:v>66.67</c:v>
                </c:pt>
                <c:pt idx="3">
                  <c:v>70.59</c:v>
                </c:pt>
                <c:pt idx="4">
                  <c:v>72</c:v>
                </c:pt>
                <c:pt idx="5">
                  <c:v>83.72</c:v>
                </c:pt>
                <c:pt idx="6">
                  <c:v>83.72</c:v>
                </c:pt>
                <c:pt idx="7">
                  <c:v>90</c:v>
                </c:pt>
                <c:pt idx="8">
                  <c:v>120</c:v>
                </c:pt>
                <c:pt idx="9">
                  <c:v>120</c:v>
                </c:pt>
              </c:numCache>
            </c:numRef>
          </c:val>
          <c:extLst>
            <c:ext xmlns:c16="http://schemas.microsoft.com/office/drawing/2014/chart" uri="{C3380CC4-5D6E-409C-BE32-E72D297353CC}">
              <c16:uniqueId val="{00000000-8127-426B-92C9-1DBDA52F7A47}"/>
            </c:ext>
          </c:extLst>
        </c:ser>
        <c:dLbls>
          <c:showLegendKey val="0"/>
          <c:showVal val="1"/>
          <c:showCatName val="0"/>
          <c:showSerName val="0"/>
          <c:showPercent val="0"/>
          <c:showBubbleSize val="0"/>
        </c:dLbls>
        <c:gapWidth val="260"/>
        <c:overlap val="-32"/>
        <c:axId val="479567440"/>
        <c:axId val="479569008"/>
      </c:barChart>
      <c:catAx>
        <c:axId val="47956744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69008"/>
        <c:crosses val="autoZero"/>
        <c:auto val="1"/>
        <c:lblAlgn val="ctr"/>
        <c:lblOffset val="100"/>
        <c:noMultiLvlLbl val="0"/>
      </c:catAx>
      <c:valAx>
        <c:axId val="479569008"/>
        <c:scaling>
          <c:orientation val="minMax"/>
        </c:scaling>
        <c:delete val="1"/>
        <c:axPos val="l"/>
        <c:numFmt formatCode="General" sourceLinked="1"/>
        <c:majorTickMark val="none"/>
        <c:minorTickMark val="none"/>
        <c:tickLblPos val="nextTo"/>
        <c:crossAx val="4795674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639275458360946"/>
          <c:y val="4.6415678184631257E-2"/>
        </c:manualLayout>
      </c:layout>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Worksheet.xlsm]New Microsoft Excel Macro-Enabl'!$A$19</c:f>
              <c:strCache>
                <c:ptCount val="1"/>
                <c:pt idx="0">
                  <c:v>Current Ratio</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Worksheet.xlsm]New Microsoft Excel Macro-Enabl'!$B$18:$K$18</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Worksheet.xlsm]New Microsoft Excel Macro-Enabl'!$B$19:$K$19</c:f>
              <c:numCache>
                <c:formatCode>General</c:formatCode>
                <c:ptCount val="10"/>
                <c:pt idx="0">
                  <c:v>2.61</c:v>
                </c:pt>
                <c:pt idx="1">
                  <c:v>2.6</c:v>
                </c:pt>
                <c:pt idx="2">
                  <c:v>1.96</c:v>
                </c:pt>
                <c:pt idx="3">
                  <c:v>2.48</c:v>
                </c:pt>
                <c:pt idx="4">
                  <c:v>2.74</c:v>
                </c:pt>
                <c:pt idx="5">
                  <c:v>2.76</c:v>
                </c:pt>
                <c:pt idx="6">
                  <c:v>2.92</c:v>
                </c:pt>
                <c:pt idx="7">
                  <c:v>2.5099999999999998</c:v>
                </c:pt>
                <c:pt idx="8">
                  <c:v>5.84</c:v>
                </c:pt>
                <c:pt idx="9">
                  <c:v>2.44</c:v>
                </c:pt>
              </c:numCache>
            </c:numRef>
          </c:val>
          <c:extLst>
            <c:ext xmlns:c16="http://schemas.microsoft.com/office/drawing/2014/chart" uri="{C3380CC4-5D6E-409C-BE32-E72D297353CC}">
              <c16:uniqueId val="{00000000-8515-4F14-99B6-49A2E9C47D0D}"/>
            </c:ext>
          </c:extLst>
        </c:ser>
        <c:dLbls>
          <c:showLegendKey val="0"/>
          <c:showVal val="1"/>
          <c:showCatName val="0"/>
          <c:showSerName val="0"/>
          <c:showPercent val="0"/>
          <c:showBubbleSize val="0"/>
        </c:dLbls>
        <c:gapWidth val="260"/>
        <c:overlap val="-32"/>
        <c:axId val="479546272"/>
        <c:axId val="479543528"/>
      </c:barChart>
      <c:catAx>
        <c:axId val="47954627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43528"/>
        <c:crosses val="autoZero"/>
        <c:auto val="1"/>
        <c:lblAlgn val="ctr"/>
        <c:lblOffset val="100"/>
        <c:noMultiLvlLbl val="0"/>
      </c:catAx>
      <c:valAx>
        <c:axId val="479543528"/>
        <c:scaling>
          <c:orientation val="minMax"/>
        </c:scaling>
        <c:delete val="1"/>
        <c:axPos val="l"/>
        <c:numFmt formatCode="General" sourceLinked="1"/>
        <c:majorTickMark val="none"/>
        <c:minorTickMark val="none"/>
        <c:tickLblPos val="nextTo"/>
        <c:crossAx val="4795462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Worksheet.xlsm]Sheet4'!$A$2</c:f>
              <c:strCache>
                <c:ptCount val="1"/>
                <c:pt idx="0">
                  <c:v>Quick Ratio</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Worksheet.xlsm]Sheet4'!$B$1:$K$1</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Worksheet.xlsm]Sheet4'!$B$2:$K$2</c:f>
              <c:numCache>
                <c:formatCode>General</c:formatCode>
                <c:ptCount val="10"/>
                <c:pt idx="0">
                  <c:v>0.88</c:v>
                </c:pt>
                <c:pt idx="1">
                  <c:v>0.47</c:v>
                </c:pt>
                <c:pt idx="2">
                  <c:v>0.11</c:v>
                </c:pt>
                <c:pt idx="3">
                  <c:v>1.49</c:v>
                </c:pt>
                <c:pt idx="4">
                  <c:v>0.34</c:v>
                </c:pt>
                <c:pt idx="5">
                  <c:v>0.28999999999999998</c:v>
                </c:pt>
                <c:pt idx="6">
                  <c:v>0.89</c:v>
                </c:pt>
                <c:pt idx="7">
                  <c:v>0.92</c:v>
                </c:pt>
                <c:pt idx="8">
                  <c:v>0.96</c:v>
                </c:pt>
                <c:pt idx="9">
                  <c:v>0.98</c:v>
                </c:pt>
              </c:numCache>
            </c:numRef>
          </c:val>
          <c:extLst>
            <c:ext xmlns:c16="http://schemas.microsoft.com/office/drawing/2014/chart" uri="{C3380CC4-5D6E-409C-BE32-E72D297353CC}">
              <c16:uniqueId val="{00000000-84BD-4B5A-A713-03A8A78FFE36}"/>
            </c:ext>
          </c:extLst>
        </c:ser>
        <c:dLbls>
          <c:showLegendKey val="0"/>
          <c:showVal val="1"/>
          <c:showCatName val="0"/>
          <c:showSerName val="0"/>
          <c:showPercent val="0"/>
          <c:showBubbleSize val="0"/>
        </c:dLbls>
        <c:gapWidth val="260"/>
        <c:overlap val="-32"/>
        <c:axId val="479555288"/>
        <c:axId val="479551368"/>
      </c:barChart>
      <c:catAx>
        <c:axId val="47955528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51368"/>
        <c:crosses val="autoZero"/>
        <c:auto val="1"/>
        <c:lblAlgn val="ctr"/>
        <c:lblOffset val="100"/>
        <c:noMultiLvlLbl val="0"/>
      </c:catAx>
      <c:valAx>
        <c:axId val="479551368"/>
        <c:scaling>
          <c:orientation val="minMax"/>
        </c:scaling>
        <c:delete val="1"/>
        <c:axPos val="l"/>
        <c:numFmt formatCode="General" sourceLinked="1"/>
        <c:majorTickMark val="none"/>
        <c:minorTickMark val="none"/>
        <c:tickLblPos val="nextTo"/>
        <c:crossAx val="4795552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Worksheet.xlsm]Sheet1'!$A$19</c:f>
              <c:strCache>
                <c:ptCount val="1"/>
                <c:pt idx="0">
                  <c:v>Quick Ratio</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Worksheet.xlsm]Sheet1'!$B$18:$K$18</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Worksheet.xlsm]Sheet1'!$B$19:$K$19</c:f>
              <c:numCache>
                <c:formatCode>General</c:formatCode>
                <c:ptCount val="10"/>
                <c:pt idx="0">
                  <c:v>1.51</c:v>
                </c:pt>
                <c:pt idx="1">
                  <c:v>1.61</c:v>
                </c:pt>
                <c:pt idx="2">
                  <c:v>0.6</c:v>
                </c:pt>
                <c:pt idx="3">
                  <c:v>1</c:v>
                </c:pt>
                <c:pt idx="4">
                  <c:v>1.31</c:v>
                </c:pt>
                <c:pt idx="5">
                  <c:v>2.2400000000000002</c:v>
                </c:pt>
                <c:pt idx="6">
                  <c:v>1.59</c:v>
                </c:pt>
                <c:pt idx="7">
                  <c:v>1.41</c:v>
                </c:pt>
                <c:pt idx="8">
                  <c:v>3.93</c:v>
                </c:pt>
                <c:pt idx="9">
                  <c:v>1.37</c:v>
                </c:pt>
              </c:numCache>
            </c:numRef>
          </c:val>
          <c:extLst>
            <c:ext xmlns:c16="http://schemas.microsoft.com/office/drawing/2014/chart" uri="{C3380CC4-5D6E-409C-BE32-E72D297353CC}">
              <c16:uniqueId val="{00000000-4F56-4D8D-8D95-80CB89421F2C}"/>
            </c:ext>
          </c:extLst>
        </c:ser>
        <c:dLbls>
          <c:showLegendKey val="0"/>
          <c:showVal val="1"/>
          <c:showCatName val="0"/>
          <c:showSerName val="0"/>
          <c:showPercent val="0"/>
          <c:showBubbleSize val="0"/>
        </c:dLbls>
        <c:gapWidth val="260"/>
        <c:overlap val="-32"/>
        <c:axId val="479550584"/>
        <c:axId val="479550192"/>
      </c:barChart>
      <c:catAx>
        <c:axId val="4795505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50192"/>
        <c:crosses val="autoZero"/>
        <c:auto val="1"/>
        <c:lblAlgn val="ctr"/>
        <c:lblOffset val="100"/>
        <c:noMultiLvlLbl val="0"/>
      </c:catAx>
      <c:valAx>
        <c:axId val="479550192"/>
        <c:scaling>
          <c:orientation val="minMax"/>
        </c:scaling>
        <c:delete val="1"/>
        <c:axPos val="l"/>
        <c:numFmt formatCode="General" sourceLinked="1"/>
        <c:majorTickMark val="none"/>
        <c:minorTickMark val="none"/>
        <c:tickLblPos val="nextTo"/>
        <c:crossAx val="4795505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Worksheet.xlsm]Sheet4'!$A$2</c:f>
              <c:strCache>
                <c:ptCount val="1"/>
                <c:pt idx="0">
                  <c:v>Fixed Assets Turnover</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Worksheet.xlsm]Sheet4'!$B$1:$K$1</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Worksheet.xlsm]Sheet4'!$B$2:$K$2</c:f>
              <c:numCache>
                <c:formatCode>General</c:formatCode>
                <c:ptCount val="10"/>
                <c:pt idx="0">
                  <c:v>4</c:v>
                </c:pt>
                <c:pt idx="1">
                  <c:v>3.38</c:v>
                </c:pt>
                <c:pt idx="2">
                  <c:v>1.37</c:v>
                </c:pt>
                <c:pt idx="3">
                  <c:v>1.2</c:v>
                </c:pt>
                <c:pt idx="4">
                  <c:v>1.43</c:v>
                </c:pt>
                <c:pt idx="5">
                  <c:v>1.1200000000000001</c:v>
                </c:pt>
                <c:pt idx="6">
                  <c:v>6.07</c:v>
                </c:pt>
                <c:pt idx="7">
                  <c:v>6.2</c:v>
                </c:pt>
                <c:pt idx="8">
                  <c:v>0.57999999999999996</c:v>
                </c:pt>
                <c:pt idx="9">
                  <c:v>3.66</c:v>
                </c:pt>
              </c:numCache>
            </c:numRef>
          </c:val>
          <c:extLst>
            <c:ext xmlns:c16="http://schemas.microsoft.com/office/drawing/2014/chart" uri="{C3380CC4-5D6E-409C-BE32-E72D297353CC}">
              <c16:uniqueId val="{00000000-1FF1-4DBF-990A-B0468A8E9FBB}"/>
            </c:ext>
          </c:extLst>
        </c:ser>
        <c:dLbls>
          <c:showLegendKey val="0"/>
          <c:showVal val="1"/>
          <c:showCatName val="0"/>
          <c:showSerName val="0"/>
          <c:showPercent val="0"/>
          <c:showBubbleSize val="0"/>
        </c:dLbls>
        <c:gapWidth val="260"/>
        <c:overlap val="-32"/>
        <c:axId val="479549408"/>
        <c:axId val="479552152"/>
      </c:barChart>
      <c:catAx>
        <c:axId val="47954940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52152"/>
        <c:crosses val="autoZero"/>
        <c:auto val="1"/>
        <c:lblAlgn val="ctr"/>
        <c:lblOffset val="100"/>
        <c:noMultiLvlLbl val="0"/>
      </c:catAx>
      <c:valAx>
        <c:axId val="479552152"/>
        <c:scaling>
          <c:orientation val="minMax"/>
        </c:scaling>
        <c:delete val="1"/>
        <c:axPos val="l"/>
        <c:numFmt formatCode="General" sourceLinked="1"/>
        <c:majorTickMark val="none"/>
        <c:minorTickMark val="none"/>
        <c:tickLblPos val="nextTo"/>
        <c:crossAx val="4795494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Worksheet.xlsm]Sheet3'!$A$2</c:f>
              <c:strCache>
                <c:ptCount val="1"/>
                <c:pt idx="0">
                  <c:v>Fixed Assets Turnover</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Worksheet.xlsm]Sheet3'!$B$1:$K$1</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Worksheet.xlsm]Sheet3'!$B$2:$K$2</c:f>
              <c:numCache>
                <c:formatCode>General</c:formatCode>
                <c:ptCount val="10"/>
                <c:pt idx="0">
                  <c:v>3.1</c:v>
                </c:pt>
                <c:pt idx="1">
                  <c:v>4.0999999999999996</c:v>
                </c:pt>
                <c:pt idx="2">
                  <c:v>4.0999999999999996</c:v>
                </c:pt>
                <c:pt idx="3">
                  <c:v>4.3</c:v>
                </c:pt>
                <c:pt idx="4">
                  <c:v>4.5999999999999996</c:v>
                </c:pt>
                <c:pt idx="5">
                  <c:v>5</c:v>
                </c:pt>
                <c:pt idx="6">
                  <c:v>4.8</c:v>
                </c:pt>
                <c:pt idx="7">
                  <c:v>1</c:v>
                </c:pt>
                <c:pt idx="8">
                  <c:v>1</c:v>
                </c:pt>
                <c:pt idx="9">
                  <c:v>2.2000000000000002</c:v>
                </c:pt>
              </c:numCache>
            </c:numRef>
          </c:val>
          <c:extLst>
            <c:ext xmlns:c16="http://schemas.microsoft.com/office/drawing/2014/chart" uri="{C3380CC4-5D6E-409C-BE32-E72D297353CC}">
              <c16:uniqueId val="{00000000-60A3-4128-8A4D-7CC746D1F14A}"/>
            </c:ext>
          </c:extLst>
        </c:ser>
        <c:dLbls>
          <c:showLegendKey val="0"/>
          <c:showVal val="1"/>
          <c:showCatName val="0"/>
          <c:showSerName val="0"/>
          <c:showPercent val="0"/>
          <c:showBubbleSize val="0"/>
        </c:dLbls>
        <c:gapWidth val="260"/>
        <c:overlap val="-32"/>
        <c:axId val="479558816"/>
        <c:axId val="479559600"/>
      </c:barChart>
      <c:catAx>
        <c:axId val="4795588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59600"/>
        <c:crosses val="autoZero"/>
        <c:auto val="1"/>
        <c:lblAlgn val="ctr"/>
        <c:lblOffset val="100"/>
        <c:noMultiLvlLbl val="0"/>
      </c:catAx>
      <c:valAx>
        <c:axId val="479559600"/>
        <c:scaling>
          <c:orientation val="minMax"/>
        </c:scaling>
        <c:delete val="1"/>
        <c:axPos val="l"/>
        <c:numFmt formatCode="General" sourceLinked="1"/>
        <c:majorTickMark val="none"/>
        <c:minorTickMark val="none"/>
        <c:tickLblPos val="nextTo"/>
        <c:crossAx val="4795588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Worksheet.xlsm]Sheet6'!$A$2</c:f>
              <c:strCache>
                <c:ptCount val="1"/>
                <c:pt idx="0">
                  <c:v>Net Liquid Balance 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Worksheet.xlsm]Sheet6'!$B$1:$K$1</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Worksheet.xlsm]Sheet6'!$B$2:$K$2</c:f>
              <c:numCache>
                <c:formatCode>General</c:formatCode>
                <c:ptCount val="10"/>
                <c:pt idx="0">
                  <c:v>0.36</c:v>
                </c:pt>
                <c:pt idx="1">
                  <c:v>0.01</c:v>
                </c:pt>
                <c:pt idx="2">
                  <c:v>0.19</c:v>
                </c:pt>
                <c:pt idx="3">
                  <c:v>0.22</c:v>
                </c:pt>
                <c:pt idx="4">
                  <c:v>0.31</c:v>
                </c:pt>
                <c:pt idx="5">
                  <c:v>0.31</c:v>
                </c:pt>
                <c:pt idx="6">
                  <c:v>0.11</c:v>
                </c:pt>
                <c:pt idx="7">
                  <c:v>0.25</c:v>
                </c:pt>
                <c:pt idx="8">
                  <c:v>0.22</c:v>
                </c:pt>
                <c:pt idx="9">
                  <c:v>0.22</c:v>
                </c:pt>
              </c:numCache>
            </c:numRef>
          </c:val>
          <c:extLst>
            <c:ext xmlns:c16="http://schemas.microsoft.com/office/drawing/2014/chart" uri="{C3380CC4-5D6E-409C-BE32-E72D297353CC}">
              <c16:uniqueId val="{00000000-337F-4961-AF39-6B9B926A6541}"/>
            </c:ext>
          </c:extLst>
        </c:ser>
        <c:dLbls>
          <c:showLegendKey val="0"/>
          <c:showVal val="1"/>
          <c:showCatName val="0"/>
          <c:showSerName val="0"/>
          <c:showPercent val="0"/>
          <c:showBubbleSize val="0"/>
        </c:dLbls>
        <c:gapWidth val="246"/>
        <c:overlap val="-28"/>
        <c:axId val="479549800"/>
        <c:axId val="479560384"/>
      </c:barChart>
      <c:catAx>
        <c:axId val="47954980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60384"/>
        <c:crosses val="autoZero"/>
        <c:auto val="1"/>
        <c:lblAlgn val="ctr"/>
        <c:lblOffset val="100"/>
        <c:noMultiLvlLbl val="0"/>
      </c:catAx>
      <c:valAx>
        <c:axId val="47956038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49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Worksheet.xlsm]Sheet3'!$A$22</c:f>
              <c:strCache>
                <c:ptCount val="1"/>
                <c:pt idx="0">
                  <c:v>Net Liquid Balance Rate</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Worksheet.xlsm]Sheet3'!$B$21:$K$21</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Worksheet.xlsm]Sheet3'!$B$22:$K$22</c:f>
              <c:numCache>
                <c:formatCode>General</c:formatCode>
                <c:ptCount val="10"/>
                <c:pt idx="0">
                  <c:v>3.9E-2</c:v>
                </c:pt>
                <c:pt idx="1">
                  <c:v>6.9000000000000006E-2</c:v>
                </c:pt>
                <c:pt idx="2">
                  <c:v>0.41</c:v>
                </c:pt>
                <c:pt idx="3">
                  <c:v>0.74</c:v>
                </c:pt>
                <c:pt idx="4">
                  <c:v>0.12</c:v>
                </c:pt>
                <c:pt idx="5">
                  <c:v>0.11</c:v>
                </c:pt>
                <c:pt idx="6">
                  <c:v>0.09</c:v>
                </c:pt>
                <c:pt idx="7">
                  <c:v>0.02</c:v>
                </c:pt>
                <c:pt idx="8">
                  <c:v>0.17</c:v>
                </c:pt>
                <c:pt idx="9">
                  <c:v>0.02</c:v>
                </c:pt>
              </c:numCache>
            </c:numRef>
          </c:val>
          <c:extLst>
            <c:ext xmlns:c16="http://schemas.microsoft.com/office/drawing/2014/chart" uri="{C3380CC4-5D6E-409C-BE32-E72D297353CC}">
              <c16:uniqueId val="{00000000-A6A4-4D74-943B-FBF163885FDF}"/>
            </c:ext>
          </c:extLst>
        </c:ser>
        <c:dLbls>
          <c:showLegendKey val="0"/>
          <c:showVal val="1"/>
          <c:showCatName val="0"/>
          <c:showSerName val="0"/>
          <c:showPercent val="0"/>
          <c:showBubbleSize val="0"/>
        </c:dLbls>
        <c:gapWidth val="260"/>
        <c:overlap val="-32"/>
        <c:axId val="479553720"/>
        <c:axId val="479554112"/>
      </c:barChart>
      <c:catAx>
        <c:axId val="47955372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54112"/>
        <c:crosses val="autoZero"/>
        <c:auto val="1"/>
        <c:lblAlgn val="ctr"/>
        <c:lblOffset val="100"/>
        <c:noMultiLvlLbl val="0"/>
      </c:catAx>
      <c:valAx>
        <c:axId val="479554112"/>
        <c:scaling>
          <c:orientation val="minMax"/>
        </c:scaling>
        <c:delete val="1"/>
        <c:axPos val="l"/>
        <c:numFmt formatCode="General" sourceLinked="1"/>
        <c:majorTickMark val="none"/>
        <c:minorTickMark val="none"/>
        <c:tickLblPos val="nextTo"/>
        <c:crossAx val="4795537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rPr lang="en-US" dirty="0"/>
              <a:t>Apex’s Inventory Turnover</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
        </a:p>
      </c:txPr>
    </c:title>
    <c:autoTitleDeleted val="0"/>
    <c:plotArea>
      <c:layout/>
      <c:barChart>
        <c:barDir val="col"/>
        <c:grouping val="clustered"/>
        <c:varyColors val="0"/>
        <c:ser>
          <c:idx val="0"/>
          <c:order val="0"/>
          <c:tx>
            <c:strRef>
              <c:f>'[New Microsoft Excel Macro-Enabled Worksheet.xlsm]Sheet8'!$A$2</c:f>
              <c:strCache>
                <c:ptCount val="1"/>
                <c:pt idx="0">
                  <c:v>Inventory Turnover</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Microsoft Excel Macro-Enabled Worksheet.xlsm]Sheet8'!$B$1:$K$1</c:f>
              <c:strCache>
                <c:ptCount val="10"/>
                <c:pt idx="0">
                  <c:v>2012-2013</c:v>
                </c:pt>
                <c:pt idx="1">
                  <c:v>2013-2014</c:v>
                </c:pt>
                <c:pt idx="2">
                  <c:v>2014-2015</c:v>
                </c:pt>
                <c:pt idx="3">
                  <c:v>2015-2016</c:v>
                </c:pt>
                <c:pt idx="4">
                  <c:v>2016-2017</c:v>
                </c:pt>
                <c:pt idx="5">
                  <c:v>2017-2018</c:v>
                </c:pt>
                <c:pt idx="6">
                  <c:v>2018-2019</c:v>
                </c:pt>
                <c:pt idx="7">
                  <c:v>2019-2020</c:v>
                </c:pt>
                <c:pt idx="8">
                  <c:v>2020-2021</c:v>
                </c:pt>
                <c:pt idx="9">
                  <c:v>2021-2022</c:v>
                </c:pt>
              </c:strCache>
            </c:strRef>
          </c:cat>
          <c:val>
            <c:numRef>
              <c:f>'[New Microsoft Excel Macro-Enabled Worksheet.xlsm]Sheet8'!$B$2:$K$2</c:f>
              <c:numCache>
                <c:formatCode>General</c:formatCode>
                <c:ptCount val="10"/>
                <c:pt idx="0">
                  <c:v>3.05</c:v>
                </c:pt>
                <c:pt idx="1">
                  <c:v>0.56999999999999995</c:v>
                </c:pt>
                <c:pt idx="2">
                  <c:v>1.04</c:v>
                </c:pt>
                <c:pt idx="3">
                  <c:v>3.07</c:v>
                </c:pt>
                <c:pt idx="4">
                  <c:v>2.37</c:v>
                </c:pt>
                <c:pt idx="5">
                  <c:v>2.65</c:v>
                </c:pt>
                <c:pt idx="6">
                  <c:v>15.53</c:v>
                </c:pt>
                <c:pt idx="7">
                  <c:v>6.62</c:v>
                </c:pt>
                <c:pt idx="8">
                  <c:v>5.94</c:v>
                </c:pt>
                <c:pt idx="9">
                  <c:v>5.73</c:v>
                </c:pt>
              </c:numCache>
            </c:numRef>
          </c:val>
          <c:extLst>
            <c:ext xmlns:c16="http://schemas.microsoft.com/office/drawing/2014/chart" uri="{C3380CC4-5D6E-409C-BE32-E72D297353CC}">
              <c16:uniqueId val="{00000000-E3DC-4085-BF8F-790CD7591E7A}"/>
            </c:ext>
          </c:extLst>
        </c:ser>
        <c:dLbls>
          <c:showLegendKey val="0"/>
          <c:showVal val="1"/>
          <c:showCatName val="0"/>
          <c:showSerName val="0"/>
          <c:showPercent val="0"/>
          <c:showBubbleSize val="0"/>
        </c:dLbls>
        <c:gapWidth val="260"/>
        <c:overlap val="-32"/>
        <c:axId val="479564304"/>
        <c:axId val="479568224"/>
      </c:barChart>
      <c:catAx>
        <c:axId val="47956430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crossAx val="479568224"/>
        <c:crosses val="autoZero"/>
        <c:auto val="1"/>
        <c:lblAlgn val="ctr"/>
        <c:lblOffset val="100"/>
        <c:noMultiLvlLbl val="0"/>
      </c:catAx>
      <c:valAx>
        <c:axId val="479568224"/>
        <c:scaling>
          <c:orientation val="minMax"/>
        </c:scaling>
        <c:delete val="1"/>
        <c:axPos val="l"/>
        <c:numFmt formatCode="General" sourceLinked="1"/>
        <c:majorTickMark val="none"/>
        <c:minorTickMark val="none"/>
        <c:tickLblPos val="nextTo"/>
        <c:crossAx val="4795643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
        </a:p>
      </c:txPr>
    </c:legend>
    <c:plotVisOnly val="1"/>
    <c:dispBlanksAs val="gap"/>
    <c:showDLblsOverMax val="0"/>
  </c:chart>
  <c:spPr>
    <a:noFill/>
    <a:ln>
      <a:noFill/>
    </a:ln>
    <a:effectLst/>
  </c:spPr>
  <c:txPr>
    <a:bodyPr/>
    <a:lstStyle/>
    <a:p>
      <a:pPr>
        <a:defRPr lang="en-US"/>
      </a:pPr>
      <a:endParaRPr la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1000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0.02671</cdr:x>
      <cdr:y>0</cdr:y>
    </cdr:from>
    <cdr:to>
      <cdr:x>0.97329</cdr:x>
      <cdr:y>1</cdr:y>
    </cdr:to>
    <cdr:sp macro="" textlink="">
      <cdr:nvSpPr>
        <cdr:cNvPr id="2" name="Rectangle 1">
          <a:extLst xmlns:a="http://schemas.openxmlformats.org/drawingml/2006/main">
            <a:ext uri="{FF2B5EF4-FFF2-40B4-BE49-F238E27FC236}">
              <a16:creationId xmlns:a16="http://schemas.microsoft.com/office/drawing/2014/main" id="{1E6282FC-89AB-1FEF-4EDF-ACE4CB20EB00}"/>
            </a:ext>
          </a:extLst>
        </cdr:cNvPr>
        <cdr:cNvSpPr/>
      </cdr:nvSpPr>
      <cdr:spPr>
        <a:xfrm xmlns:a="http://schemas.openxmlformats.org/drawingml/2006/main">
          <a:off x="138444" y="0"/>
          <a:ext cx="4906297" cy="3684587"/>
        </a:xfrm>
        <a:prstGeom xmlns:a="http://schemas.openxmlformats.org/drawingml/2006/main" prst="rect">
          <a:avLst/>
        </a:prstGeom>
        <a:noFill xmlns:a="http://schemas.openxmlformats.org/drawingml/2006/main"/>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B174E-ED5A-48AF-904B-AE9622A2BE04}" type="datetimeFigureOut">
              <a:rPr lang="en-US" smtClean="0"/>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06223-E5A9-4E09-86F9-7A6C912ED22F}" type="slidenum">
              <a:rPr lang="en-US" smtClean="0"/>
              <a:t>‹#›</a:t>
            </a:fld>
            <a:endParaRPr lang="en-US"/>
          </a:p>
        </p:txBody>
      </p:sp>
    </p:spTree>
    <p:extLst>
      <p:ext uri="{BB962C8B-B14F-4D97-AF65-F5344CB8AC3E}">
        <p14:creationId xmlns:p14="http://schemas.microsoft.com/office/powerpoint/2010/main" val="1932276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B06223-E5A9-4E09-86F9-7A6C912ED22F}" type="slidenum">
              <a:rPr lang="en-US" smtClean="0"/>
              <a:t>24</a:t>
            </a:fld>
            <a:endParaRPr lang="en-US"/>
          </a:p>
        </p:txBody>
      </p:sp>
    </p:spTree>
    <p:extLst>
      <p:ext uri="{BB962C8B-B14F-4D97-AF65-F5344CB8AC3E}">
        <p14:creationId xmlns:p14="http://schemas.microsoft.com/office/powerpoint/2010/main" val="236066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EAFEB3-FA2A-42A7-876F-AB2A599002B2}"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355053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4A90FA-220E-4468-A3EF-AB1E4EF19E5E}"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297847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45B75C-DCA9-406B-8286-FBB6F65D7032}"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5251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A1B086-B99C-4194-969A-2CCD903DB38C}"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12461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C69A7-FA96-4B8A-A191-788ACD92039F}"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6779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8E2388-C629-40B1-B453-A1039102A2E4}"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4251171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7824A-D3ED-4ABD-979F-4CEA958E2378}"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596884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722F3-C3AB-409C-8C14-B1E87F396D01}"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53824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DFDC1-5A38-4604-BE65-D0CD2DE5673B}"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396218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103DDF-A25E-40DF-AE73-13F9E5641BA0}" type="datetime1">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26053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B7725-4BC2-4D04-8501-002225E9C778}" type="datetime1">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312824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B190D7-E215-46BB-B349-952706363C06}" type="datetime1">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10980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79A17-0ED8-4801-82CD-B49F4EDFD2F4}" type="datetime1">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21131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DADF2-DDFF-42BD-B0D4-A86F35E054B3}" type="datetime1">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407182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0A32E7-4081-4985-B7EF-3E2573189CB2}" type="datetime1">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263082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51002C-E260-446C-8A9C-6E58A7E6747F}" type="datetime1">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487E6-EC80-354D-A650-1A9BB2C7EFF7}" type="slidenum">
              <a:rPr lang="en-US" smtClean="0"/>
              <a:t>‹#›</a:t>
            </a:fld>
            <a:endParaRPr lang="en-US"/>
          </a:p>
        </p:txBody>
      </p:sp>
    </p:spTree>
    <p:extLst>
      <p:ext uri="{BB962C8B-B14F-4D97-AF65-F5344CB8AC3E}">
        <p14:creationId xmlns:p14="http://schemas.microsoft.com/office/powerpoint/2010/main" val="320734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7C57BE-C879-41E4-9D89-35E70E41D418}" type="datetime1">
              <a:rPr lang="en-US" smtClean="0"/>
              <a:t>10/5/2024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2487E6-EC80-354D-A650-1A9BB2C7EFF7}" type="slidenum">
              <a:rPr lang="en-US" smtClean="0"/>
              <a:t>‹#›</a:t>
            </a:fld>
            <a:endParaRPr lang="en-US"/>
          </a:p>
        </p:txBody>
      </p:sp>
    </p:spTree>
    <p:extLst>
      <p:ext uri="{BB962C8B-B14F-4D97-AF65-F5344CB8AC3E}">
        <p14:creationId xmlns:p14="http://schemas.microsoft.com/office/powerpoint/2010/main" val="2531332465"/>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chart" Target="../charts/chart4.xml" /><Relationship Id="rId2" Type="http://schemas.openxmlformats.org/officeDocument/2006/relationships/chart" Target="../charts/chart3.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chart" Target="../charts/chart5.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chart" Target="../charts/chart6.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chart" Target="../charts/chart7.xml"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chart" Target="../charts/chart8.xml"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chart" Target="../charts/chart9.xml"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chart" Target="../charts/chart1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chart" Target="../charts/chart12.xml" /><Relationship Id="rId2" Type="http://schemas.openxmlformats.org/officeDocument/2006/relationships/chart" Target="../charts/chart11.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rishal University Logo">
            <a:extLst>
              <a:ext uri="{FF2B5EF4-FFF2-40B4-BE49-F238E27FC236}">
                <a16:creationId xmlns:a16="http://schemas.microsoft.com/office/drawing/2014/main" id="{C155CA60-72FB-CFEC-6C7F-71D19803D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814" y="209886"/>
            <a:ext cx="3021270" cy="227230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C31060C9-B55E-DA1A-E372-46BAB4BE80DD}"/>
              </a:ext>
            </a:extLst>
          </p:cNvPr>
          <p:cNvSpPr>
            <a:spLocks noGrp="1"/>
          </p:cNvSpPr>
          <p:nvPr>
            <p:ph type="subTitle" idx="1"/>
          </p:nvPr>
        </p:nvSpPr>
        <p:spPr>
          <a:xfrm>
            <a:off x="7216877" y="4050834"/>
            <a:ext cx="3387426" cy="985916"/>
          </a:xfrm>
        </p:spPr>
        <p:txBody>
          <a:bodyPr>
            <a:normAutofit fontScale="55000" lnSpcReduction="20000"/>
          </a:bodyPr>
          <a:lstStyle/>
          <a:p>
            <a:pPr algn="r"/>
            <a:r>
              <a:rPr lang="en-IN" sz="2800" b="1" dirty="0">
                <a:solidFill>
                  <a:schemeClr val="tx1"/>
                </a:solidFill>
                <a:latin typeface="Times New Roman" panose="02020603050405020304" pitchFamily="18" charset="0"/>
                <a:cs typeface="Times New Roman" panose="02020603050405020304" pitchFamily="18" charset="0"/>
              </a:rPr>
              <a:t>by </a:t>
            </a:r>
            <a:r>
              <a:rPr lang="" sz="2800" b="1" dirty="0">
                <a:solidFill>
                  <a:schemeClr val="tx1"/>
                </a:solidFill>
                <a:latin typeface="Times New Roman" panose="02020603050405020304" pitchFamily="18" charset="0"/>
                <a:cs typeface="Times New Roman" panose="02020603050405020304" pitchFamily="18" charset="0"/>
              </a:rPr>
              <a:t>Sourav saha</a:t>
            </a:r>
          </a:p>
          <a:p>
            <a:pPr algn="r"/>
            <a:r>
              <a:rPr lang="" sz="2800" b="1" dirty="0">
                <a:solidFill>
                  <a:schemeClr val="tx1"/>
                </a:solidFill>
                <a:latin typeface="Times New Roman" panose="02020603050405020304" pitchFamily="18" charset="0"/>
                <a:cs typeface="Times New Roman" panose="02020603050405020304" pitchFamily="18" charset="0"/>
              </a:rPr>
              <a:t>Roll: 14</a:t>
            </a:r>
          </a:p>
          <a:p>
            <a:pPr algn="r"/>
            <a:r>
              <a:rPr lang="" sz="2800" b="1" dirty="0">
                <a:solidFill>
                  <a:schemeClr val="tx1"/>
                </a:solidFill>
                <a:latin typeface="Times New Roman" panose="02020603050405020304" pitchFamily="18" charset="0"/>
                <a:cs typeface="Times New Roman" panose="02020603050405020304" pitchFamily="18" charset="0"/>
              </a:rPr>
              <a:t>Batch: 25</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5F015AE-6AAA-D495-186C-ECA905AE5761}"/>
              </a:ext>
            </a:extLst>
          </p:cNvPr>
          <p:cNvSpPr/>
          <p:nvPr/>
        </p:nvSpPr>
        <p:spPr>
          <a:xfrm>
            <a:off x="3598605" y="1710268"/>
            <a:ext cx="6145163" cy="1331890"/>
          </a:xfrm>
          <a:prstGeom prst="rect">
            <a:avLst/>
          </a:prstGeom>
          <a:solidFill>
            <a:schemeClr val="accent1"/>
          </a:solidFill>
          <a:ln>
            <a:noFill/>
          </a:ln>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n w="0"/>
                <a:solidFill>
                  <a:sysClr val="windowText" lastClr="0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Welcome to </a:t>
            </a:r>
            <a:r>
              <a:rPr lang="" sz="3200" dirty="0">
                <a:ln w="0"/>
                <a:solidFill>
                  <a:sysClr val="windowText" lastClr="0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my</a:t>
            </a:r>
            <a:r>
              <a:rPr lang="en-IN" sz="3200" dirty="0">
                <a:ln w="0"/>
                <a:solidFill>
                  <a:sysClr val="windowText" lastClr="0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presentation </a:t>
            </a:r>
            <a:endParaRPr lang="en-US" sz="3200" dirty="0">
              <a:ln w="0"/>
              <a:solidFill>
                <a:sysClr val="windowText" lastClr="000000"/>
              </a:solidFill>
              <a:effectLst>
                <a:reflection blurRad="6350" stA="53000" endA="300" endPos="35500" dir="5400000" sy="-90000" algn="bl" rotWithShape="0"/>
              </a:effectLst>
            </a:endParaRPr>
          </a:p>
        </p:txBody>
      </p:sp>
      <p:sp>
        <p:nvSpPr>
          <p:cNvPr id="10" name="Slide Number Placeholder 9">
            <a:extLst>
              <a:ext uri="{FF2B5EF4-FFF2-40B4-BE49-F238E27FC236}">
                <a16:creationId xmlns:a16="http://schemas.microsoft.com/office/drawing/2014/main" id="{796ADB3C-BEE2-F85B-294A-FE9B40C6C329}"/>
              </a:ext>
            </a:extLst>
          </p:cNvPr>
          <p:cNvSpPr>
            <a:spLocks noGrp="1"/>
          </p:cNvSpPr>
          <p:nvPr>
            <p:ph type="sldNum" sz="quarter" idx="12"/>
          </p:nvPr>
        </p:nvSpPr>
        <p:spPr/>
        <p:txBody>
          <a:bodyPr/>
          <a:lstStyle/>
          <a:p>
            <a:fld id="{672487E6-EC80-354D-A650-1A9BB2C7EFF7}" type="slidenum">
              <a:rPr lang="en-US" smtClean="0"/>
              <a:t>1</a:t>
            </a:fld>
            <a:endParaRPr lang="en-US"/>
          </a:p>
        </p:txBody>
      </p:sp>
    </p:spTree>
    <p:extLst>
      <p:ext uri="{BB962C8B-B14F-4D97-AF65-F5344CB8AC3E}">
        <p14:creationId xmlns:p14="http://schemas.microsoft.com/office/powerpoint/2010/main" val="311964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19760" y="2164080"/>
            <a:ext cx="5069840" cy="3718560"/>
          </a:xfrm>
          <a:prstGeom prst="roundRect">
            <a:avLst>
              <a:gd name="adj" fmla="val 2733"/>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graphicFrame>
        <p:nvGraphicFramePr>
          <p:cNvPr id="13" name="Chart 12"/>
          <p:cNvGraphicFramePr/>
          <p:nvPr>
            <p:extLst>
              <p:ext uri="{D42A27DB-BD31-4B8C-83A1-F6EECF244321}">
                <p14:modId xmlns:p14="http://schemas.microsoft.com/office/powerpoint/2010/main" val="1034509931"/>
              </p:ext>
            </p:extLst>
          </p:nvPr>
        </p:nvGraphicFramePr>
        <p:xfrm>
          <a:off x="741676" y="3296464"/>
          <a:ext cx="4968244" cy="2539683"/>
        </p:xfrm>
        <a:graphic>
          <a:graphicData uri="http://schemas.openxmlformats.org/drawingml/2006/chart">
            <c:chart xmlns:c="http://schemas.openxmlformats.org/drawingml/2006/chart" xmlns:r="http://schemas.openxmlformats.org/officeDocument/2006/relationships" r:id="rId2"/>
          </a:graphicData>
        </a:graphic>
      </p:graphicFrame>
      <p:sp>
        <p:nvSpPr>
          <p:cNvPr id="14" name="Rounded Rectangle 13"/>
          <p:cNvSpPr/>
          <p:nvPr/>
        </p:nvSpPr>
        <p:spPr>
          <a:xfrm>
            <a:off x="6024878" y="2164080"/>
            <a:ext cx="5069840" cy="3718560"/>
          </a:xfrm>
          <a:prstGeom prst="roundRect">
            <a:avLst>
              <a:gd name="adj" fmla="val 2733"/>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aphicFrame>
        <p:nvGraphicFramePr>
          <p:cNvPr id="15" name="Chart 14"/>
          <p:cNvGraphicFramePr/>
          <p:nvPr>
            <p:extLst>
              <p:ext uri="{D42A27DB-BD31-4B8C-83A1-F6EECF244321}">
                <p14:modId xmlns:p14="http://schemas.microsoft.com/office/powerpoint/2010/main" val="3003382177"/>
              </p:ext>
            </p:extLst>
          </p:nvPr>
        </p:nvGraphicFramePr>
        <p:xfrm>
          <a:off x="6096000" y="2164080"/>
          <a:ext cx="4937125" cy="3718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67456272"/>
              </p:ext>
            </p:extLst>
          </p:nvPr>
        </p:nvGraphicFramePr>
        <p:xfrm>
          <a:off x="220795" y="254695"/>
          <a:ext cx="11608165" cy="1650385"/>
        </p:xfrm>
        <a:graphic>
          <a:graphicData uri="http://schemas.openxmlformats.org/drawingml/2006/table">
            <a:tbl>
              <a:tblPr firstRow="1" firstCol="1" bandRow="1">
                <a:tableStyleId>{5C22544A-7EE6-4342-B048-85BDC9FD1C3A}</a:tableStyleId>
              </a:tblPr>
              <a:tblGrid>
                <a:gridCol w="1883308">
                  <a:extLst>
                    <a:ext uri="{9D8B030D-6E8A-4147-A177-3AD203B41FA5}">
                      <a16:colId xmlns:a16="http://schemas.microsoft.com/office/drawing/2014/main" val="1614486885"/>
                    </a:ext>
                  </a:extLst>
                </a:gridCol>
                <a:gridCol w="972606">
                  <a:extLst>
                    <a:ext uri="{9D8B030D-6E8A-4147-A177-3AD203B41FA5}">
                      <a16:colId xmlns:a16="http://schemas.microsoft.com/office/drawing/2014/main" val="1491896443"/>
                    </a:ext>
                  </a:extLst>
                </a:gridCol>
                <a:gridCol w="947444">
                  <a:extLst>
                    <a:ext uri="{9D8B030D-6E8A-4147-A177-3AD203B41FA5}">
                      <a16:colId xmlns:a16="http://schemas.microsoft.com/office/drawing/2014/main" val="1376491973"/>
                    </a:ext>
                  </a:extLst>
                </a:gridCol>
                <a:gridCol w="936123">
                  <a:extLst>
                    <a:ext uri="{9D8B030D-6E8A-4147-A177-3AD203B41FA5}">
                      <a16:colId xmlns:a16="http://schemas.microsoft.com/office/drawing/2014/main" val="1993582285"/>
                    </a:ext>
                  </a:extLst>
                </a:gridCol>
                <a:gridCol w="968951">
                  <a:extLst>
                    <a:ext uri="{9D8B030D-6E8A-4147-A177-3AD203B41FA5}">
                      <a16:colId xmlns:a16="http://schemas.microsoft.com/office/drawing/2014/main" val="2635165823"/>
                    </a:ext>
                  </a:extLst>
                </a:gridCol>
                <a:gridCol w="1081014">
                  <a:extLst>
                    <a:ext uri="{9D8B030D-6E8A-4147-A177-3AD203B41FA5}">
                      <a16:colId xmlns:a16="http://schemas.microsoft.com/office/drawing/2014/main" val="3422220128"/>
                    </a:ext>
                  </a:extLst>
                </a:gridCol>
                <a:gridCol w="968951">
                  <a:extLst>
                    <a:ext uri="{9D8B030D-6E8A-4147-A177-3AD203B41FA5}">
                      <a16:colId xmlns:a16="http://schemas.microsoft.com/office/drawing/2014/main" val="202957972"/>
                    </a:ext>
                  </a:extLst>
                </a:gridCol>
                <a:gridCol w="946311">
                  <a:extLst>
                    <a:ext uri="{9D8B030D-6E8A-4147-A177-3AD203B41FA5}">
                      <a16:colId xmlns:a16="http://schemas.microsoft.com/office/drawing/2014/main" val="265404235"/>
                    </a:ext>
                  </a:extLst>
                </a:gridCol>
                <a:gridCol w="912352">
                  <a:extLst>
                    <a:ext uri="{9D8B030D-6E8A-4147-A177-3AD203B41FA5}">
                      <a16:colId xmlns:a16="http://schemas.microsoft.com/office/drawing/2014/main" val="2783968984"/>
                    </a:ext>
                  </a:extLst>
                </a:gridCol>
                <a:gridCol w="1045925">
                  <a:extLst>
                    <a:ext uri="{9D8B030D-6E8A-4147-A177-3AD203B41FA5}">
                      <a16:colId xmlns:a16="http://schemas.microsoft.com/office/drawing/2014/main" val="3632619607"/>
                    </a:ext>
                  </a:extLst>
                </a:gridCol>
                <a:gridCol w="945180">
                  <a:extLst>
                    <a:ext uri="{9D8B030D-6E8A-4147-A177-3AD203B41FA5}">
                      <a16:colId xmlns:a16="http://schemas.microsoft.com/office/drawing/2014/main" val="4068148017"/>
                    </a:ext>
                  </a:extLst>
                </a:gridCol>
              </a:tblGrid>
              <a:tr h="795389">
                <a:tc>
                  <a:txBody>
                    <a:bodyPr/>
                    <a:lstStyle/>
                    <a:p>
                      <a:pPr marL="15240" marR="9525" algn="ctr">
                        <a:lnSpc>
                          <a:spcPts val="1405"/>
                        </a:lnSpc>
                        <a:spcBef>
                          <a:spcPts val="110"/>
                        </a:spcBef>
                        <a:spcAft>
                          <a:spcPts val="0"/>
                        </a:spcAft>
                      </a:pPr>
                      <a:r>
                        <a:rPr lang="en-US" sz="1400" spc="-20" dirty="0">
                          <a:solidFill>
                            <a:schemeClr val="tx1"/>
                          </a:solidFill>
                          <a:effectLst/>
                        </a:rPr>
                        <a:t>Year</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15875" marR="0" algn="l">
                        <a:lnSpc>
                          <a:spcPts val="1405"/>
                        </a:lnSpc>
                        <a:spcBef>
                          <a:spcPts val="110"/>
                        </a:spcBef>
                        <a:spcAft>
                          <a:spcPts val="0"/>
                        </a:spcAft>
                      </a:pPr>
                      <a:r>
                        <a:rPr lang="en-US" sz="1400" spc="-10" dirty="0">
                          <a:solidFill>
                            <a:schemeClr val="tx1"/>
                          </a:solidFill>
                          <a:effectLst/>
                        </a:rPr>
                        <a:t>2012</a:t>
                      </a:r>
                      <a:r>
                        <a:rPr lang="" sz="1400" spc="-10" dirty="0">
                          <a:solidFill>
                            <a:schemeClr val="tx1"/>
                          </a:solidFill>
                          <a:effectLst/>
                        </a:rPr>
                        <a:t>-</a:t>
                      </a:r>
                      <a:r>
                        <a:rPr lang="en-US" sz="1400" spc="-20" dirty="0">
                          <a:solidFill>
                            <a:schemeClr val="tx1"/>
                          </a:solidFill>
                          <a:effectLst/>
                        </a:rPr>
                        <a:t>2013</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15875" marR="0" algn="ctr">
                        <a:lnSpc>
                          <a:spcPts val="1405"/>
                        </a:lnSpc>
                        <a:spcBef>
                          <a:spcPts val="110"/>
                        </a:spcBef>
                        <a:spcAft>
                          <a:spcPts val="0"/>
                        </a:spcAft>
                      </a:pPr>
                      <a:r>
                        <a:rPr lang="en-US" sz="1400" spc="-10" dirty="0">
                          <a:solidFill>
                            <a:schemeClr val="tx1"/>
                          </a:solidFill>
                          <a:effectLst/>
                        </a:rPr>
                        <a:t>2013-</a:t>
                      </a:r>
                      <a:r>
                        <a:rPr lang="en-US" sz="1400" spc="-20" dirty="0">
                          <a:solidFill>
                            <a:schemeClr val="tx1"/>
                          </a:solidFill>
                          <a:effectLst/>
                        </a:rPr>
                        <a:t>2014</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10795" marR="0" algn="ctr">
                        <a:lnSpc>
                          <a:spcPts val="1405"/>
                        </a:lnSpc>
                        <a:spcBef>
                          <a:spcPts val="110"/>
                        </a:spcBef>
                        <a:spcAft>
                          <a:spcPts val="0"/>
                        </a:spcAft>
                      </a:pPr>
                      <a:r>
                        <a:rPr lang="en-US" sz="1400" spc="-10" dirty="0">
                          <a:solidFill>
                            <a:schemeClr val="tx1"/>
                          </a:solidFill>
                          <a:effectLst/>
                        </a:rPr>
                        <a:t>2014-</a:t>
                      </a:r>
                      <a:r>
                        <a:rPr lang="en-US" sz="1400" spc="-20" dirty="0">
                          <a:solidFill>
                            <a:schemeClr val="tx1"/>
                          </a:solidFill>
                          <a:effectLst/>
                        </a:rPr>
                        <a:t>2015</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18415" marR="0" algn="ctr">
                        <a:lnSpc>
                          <a:spcPts val="1405"/>
                        </a:lnSpc>
                        <a:spcBef>
                          <a:spcPts val="110"/>
                        </a:spcBef>
                        <a:spcAft>
                          <a:spcPts val="0"/>
                        </a:spcAft>
                      </a:pPr>
                      <a:r>
                        <a:rPr lang="en-US" sz="1400" spc="-10" dirty="0">
                          <a:solidFill>
                            <a:schemeClr val="tx1"/>
                          </a:solidFill>
                          <a:effectLst/>
                        </a:rPr>
                        <a:t>2015-</a:t>
                      </a:r>
                      <a:r>
                        <a:rPr lang="en-US" sz="1400" spc="-20" dirty="0">
                          <a:solidFill>
                            <a:schemeClr val="tx1"/>
                          </a:solidFill>
                          <a:effectLst/>
                        </a:rPr>
                        <a:t>2016</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19685" marR="0" algn="ctr">
                        <a:lnSpc>
                          <a:spcPts val="1405"/>
                        </a:lnSpc>
                        <a:spcBef>
                          <a:spcPts val="110"/>
                        </a:spcBef>
                        <a:spcAft>
                          <a:spcPts val="0"/>
                        </a:spcAft>
                      </a:pPr>
                      <a:r>
                        <a:rPr lang="en-US" sz="1400" spc="-10" dirty="0">
                          <a:solidFill>
                            <a:schemeClr val="tx1"/>
                          </a:solidFill>
                          <a:effectLst/>
                        </a:rPr>
                        <a:t>2016-</a:t>
                      </a:r>
                      <a:r>
                        <a:rPr lang="en-US" sz="1400" spc="-20" dirty="0">
                          <a:solidFill>
                            <a:schemeClr val="tx1"/>
                          </a:solidFill>
                          <a:effectLst/>
                        </a:rPr>
                        <a:t>2017</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20955" marR="0" algn="ctr">
                        <a:lnSpc>
                          <a:spcPts val="1405"/>
                        </a:lnSpc>
                        <a:spcBef>
                          <a:spcPts val="110"/>
                        </a:spcBef>
                        <a:spcAft>
                          <a:spcPts val="0"/>
                        </a:spcAft>
                      </a:pPr>
                      <a:r>
                        <a:rPr lang="en-US" sz="1400" spc="-10" dirty="0">
                          <a:solidFill>
                            <a:schemeClr val="tx1"/>
                          </a:solidFill>
                          <a:effectLst/>
                        </a:rPr>
                        <a:t>2017-</a:t>
                      </a:r>
                      <a:r>
                        <a:rPr lang="en-US" sz="1400" spc="-20" dirty="0">
                          <a:solidFill>
                            <a:schemeClr val="tx1"/>
                          </a:solidFill>
                          <a:effectLst/>
                        </a:rPr>
                        <a:t>2018</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23495" marR="0" algn="ctr">
                        <a:lnSpc>
                          <a:spcPts val="1405"/>
                        </a:lnSpc>
                        <a:spcBef>
                          <a:spcPts val="110"/>
                        </a:spcBef>
                        <a:spcAft>
                          <a:spcPts val="0"/>
                        </a:spcAft>
                      </a:pPr>
                      <a:r>
                        <a:rPr lang="en-US" sz="1400" spc="-10" dirty="0">
                          <a:solidFill>
                            <a:schemeClr val="tx1"/>
                          </a:solidFill>
                          <a:effectLst/>
                        </a:rPr>
                        <a:t>2018-</a:t>
                      </a:r>
                      <a:r>
                        <a:rPr lang="en-US" sz="1400" spc="-20" dirty="0">
                          <a:solidFill>
                            <a:schemeClr val="tx1"/>
                          </a:solidFill>
                          <a:effectLst/>
                        </a:rPr>
                        <a:t>2019</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19050" marR="0" algn="ctr">
                        <a:lnSpc>
                          <a:spcPts val="1405"/>
                        </a:lnSpc>
                        <a:spcBef>
                          <a:spcPts val="110"/>
                        </a:spcBef>
                        <a:spcAft>
                          <a:spcPts val="0"/>
                        </a:spcAft>
                      </a:pPr>
                      <a:r>
                        <a:rPr lang="en-US" sz="1400" spc="-10" dirty="0">
                          <a:solidFill>
                            <a:schemeClr val="tx1"/>
                          </a:solidFill>
                          <a:effectLst/>
                        </a:rPr>
                        <a:t>2019-</a:t>
                      </a:r>
                      <a:r>
                        <a:rPr lang="en-US" sz="1400" spc="-20" dirty="0">
                          <a:solidFill>
                            <a:schemeClr val="tx1"/>
                          </a:solidFill>
                          <a:effectLst/>
                        </a:rPr>
                        <a:t>2020</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22225" marR="0" algn="ctr">
                        <a:lnSpc>
                          <a:spcPts val="1405"/>
                        </a:lnSpc>
                        <a:spcBef>
                          <a:spcPts val="110"/>
                        </a:spcBef>
                        <a:spcAft>
                          <a:spcPts val="0"/>
                        </a:spcAft>
                      </a:pPr>
                      <a:r>
                        <a:rPr lang="en-US" sz="1400" spc="-10" dirty="0">
                          <a:solidFill>
                            <a:schemeClr val="tx1"/>
                          </a:solidFill>
                          <a:effectLst/>
                        </a:rPr>
                        <a:t>2020-</a:t>
                      </a:r>
                      <a:r>
                        <a:rPr lang="en-US" sz="1400" spc="-20" dirty="0">
                          <a:solidFill>
                            <a:schemeClr val="tx1"/>
                          </a:solidFill>
                          <a:effectLst/>
                        </a:rPr>
                        <a:t>2021</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31750" marR="0" algn="ctr">
                        <a:lnSpc>
                          <a:spcPts val="1405"/>
                        </a:lnSpc>
                        <a:spcBef>
                          <a:spcPts val="110"/>
                        </a:spcBef>
                        <a:spcAft>
                          <a:spcPts val="0"/>
                        </a:spcAft>
                      </a:pPr>
                      <a:r>
                        <a:rPr lang="en-US" sz="1400" spc="-10" dirty="0">
                          <a:solidFill>
                            <a:schemeClr val="tx1"/>
                          </a:solidFill>
                          <a:effectLst/>
                        </a:rPr>
                        <a:t>2021-</a:t>
                      </a:r>
                      <a:r>
                        <a:rPr lang="en-US" sz="1400" spc="-20" dirty="0">
                          <a:solidFill>
                            <a:schemeClr val="tx1"/>
                          </a:solidFill>
                          <a:effectLst/>
                        </a:rPr>
                        <a:t>2022</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extLst>
                  <a:ext uri="{0D108BD9-81ED-4DB2-BD59-A6C34878D82A}">
                    <a16:rowId xmlns:a16="http://schemas.microsoft.com/office/drawing/2014/main" val="3853542633"/>
                  </a:ext>
                </a:extLst>
              </a:tr>
              <a:tr h="427498">
                <a:tc>
                  <a:txBody>
                    <a:bodyPr/>
                    <a:lstStyle/>
                    <a:p>
                      <a:pPr marL="0" marR="0" fontAlgn="t">
                        <a:lnSpc>
                          <a:spcPct val="107000"/>
                        </a:lnSpc>
                        <a:spcBef>
                          <a:spcPts val="0"/>
                        </a:spcBef>
                        <a:spcAft>
                          <a:spcPts val="800"/>
                        </a:spcAft>
                      </a:pPr>
                      <a:r>
                        <a:rPr lang="en-US" sz="1400" b="1" dirty="0">
                          <a:solidFill>
                            <a:srgbClr val="000000"/>
                          </a:solidFill>
                          <a:effectLst/>
                          <a:latin typeface="Times New Roman" panose="02020603050405020304" pitchFamily="18" charset="0"/>
                          <a:ea typeface="SimSun" panose="02010600030101010101" pitchFamily="2" charset="-122"/>
                          <a:cs typeface="Vrinda"/>
                        </a:rPr>
                        <a:t>Apex’s Current Ratio</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dirty="0">
                          <a:solidFill>
                            <a:srgbClr val="000000"/>
                          </a:solidFill>
                          <a:effectLst/>
                          <a:latin typeface="Times New Roman" panose="02020603050405020304" pitchFamily="18" charset="0"/>
                          <a:ea typeface="SimSun" panose="02010600030101010101" pitchFamily="2" charset="-122"/>
                          <a:cs typeface="Vrinda"/>
                        </a:rPr>
                        <a:t>1.06 </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dirty="0">
                          <a:solidFill>
                            <a:srgbClr val="000000"/>
                          </a:solidFill>
                          <a:effectLst/>
                          <a:latin typeface="Times New Roman" panose="02020603050405020304" pitchFamily="18" charset="0"/>
                          <a:ea typeface="SimSun" panose="02010600030101010101" pitchFamily="2" charset="-122"/>
                          <a:cs typeface="Vrinda"/>
                        </a:rPr>
                        <a:t>1.02 </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a:solidFill>
                            <a:srgbClr val="000000"/>
                          </a:solidFill>
                          <a:effectLst/>
                          <a:latin typeface="Times New Roman" panose="02020603050405020304" pitchFamily="18" charset="0"/>
                          <a:ea typeface="SimSun" panose="02010600030101010101" pitchFamily="2" charset="-122"/>
                          <a:cs typeface="Vrinda"/>
                        </a:rPr>
                        <a:t>0.21 </a:t>
                      </a:r>
                      <a:endParaRPr lang="en-US" sz="1100" b="1">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a:solidFill>
                            <a:srgbClr val="000000"/>
                          </a:solidFill>
                          <a:effectLst/>
                          <a:latin typeface="Times New Roman" panose="02020603050405020304" pitchFamily="18" charset="0"/>
                          <a:ea typeface="SimSun" panose="02010600030101010101" pitchFamily="2" charset="-122"/>
                          <a:cs typeface="Vrinda"/>
                        </a:rPr>
                        <a:t>1.59 </a:t>
                      </a:r>
                      <a:endParaRPr lang="en-US" sz="1100" b="1">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a:solidFill>
                            <a:srgbClr val="000000"/>
                          </a:solidFill>
                          <a:effectLst/>
                          <a:latin typeface="Times New Roman" panose="02020603050405020304" pitchFamily="18" charset="0"/>
                          <a:ea typeface="SimSun" panose="02010600030101010101" pitchFamily="2" charset="-122"/>
                          <a:cs typeface="Vrinda"/>
                        </a:rPr>
                        <a:t>0.96 </a:t>
                      </a:r>
                      <a:endParaRPr lang="en-US" sz="1100" b="1">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a:solidFill>
                            <a:srgbClr val="000000"/>
                          </a:solidFill>
                          <a:effectLst/>
                          <a:latin typeface="Times New Roman" panose="02020603050405020304" pitchFamily="18" charset="0"/>
                          <a:ea typeface="SimSun" panose="02010600030101010101" pitchFamily="2" charset="-122"/>
                          <a:cs typeface="Vrinda"/>
                        </a:rPr>
                        <a:t>0.95 </a:t>
                      </a:r>
                      <a:endParaRPr lang="en-US" sz="1100" b="1">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a:solidFill>
                            <a:srgbClr val="000000"/>
                          </a:solidFill>
                          <a:effectLst/>
                          <a:latin typeface="Times New Roman" panose="02020603050405020304" pitchFamily="18" charset="0"/>
                          <a:ea typeface="SimSun" panose="02010600030101010101" pitchFamily="2" charset="-122"/>
                          <a:cs typeface="Vrinda"/>
                        </a:rPr>
                        <a:t>0.97 </a:t>
                      </a:r>
                      <a:endParaRPr lang="en-US" sz="1100" b="1">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dirty="0">
                          <a:solidFill>
                            <a:srgbClr val="000000"/>
                          </a:solidFill>
                          <a:effectLst/>
                          <a:latin typeface="Times New Roman" panose="02020603050405020304" pitchFamily="18" charset="0"/>
                          <a:ea typeface="SimSun" panose="02010600030101010101" pitchFamily="2" charset="-122"/>
                          <a:cs typeface="Vrinda"/>
                        </a:rPr>
                        <a:t>1.00 </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dirty="0">
                          <a:solidFill>
                            <a:srgbClr val="000000"/>
                          </a:solidFill>
                          <a:effectLst/>
                          <a:latin typeface="Times New Roman" panose="02020603050405020304" pitchFamily="18" charset="0"/>
                          <a:ea typeface="SimSun" panose="02010600030101010101" pitchFamily="2" charset="-122"/>
                          <a:cs typeface="Vrinda"/>
                        </a:rPr>
                        <a:t>1.04 </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fontAlgn="t">
                        <a:lnSpc>
                          <a:spcPct val="107000"/>
                        </a:lnSpc>
                        <a:spcBef>
                          <a:spcPts val="0"/>
                        </a:spcBef>
                        <a:spcAft>
                          <a:spcPts val="800"/>
                        </a:spcAft>
                      </a:pPr>
                      <a:r>
                        <a:rPr lang="en-US" sz="1400" b="1" dirty="0">
                          <a:solidFill>
                            <a:srgbClr val="000000"/>
                          </a:solidFill>
                          <a:effectLst/>
                          <a:latin typeface="Times New Roman" panose="02020603050405020304" pitchFamily="18" charset="0"/>
                          <a:ea typeface="SimSun" panose="02010600030101010101" pitchFamily="2" charset="-122"/>
                          <a:cs typeface="Vrinda"/>
                        </a:rPr>
                        <a:t>1.06 </a:t>
                      </a:r>
                      <a:endParaRPr lang="en-US" sz="1100" b="1" dirty="0">
                        <a:effectLst/>
                        <a:latin typeface="Calibri" panose="020F0502020204030204" pitchFamily="34" charset="0"/>
                        <a:ea typeface="Calibri" panose="020F0502020204030204" pitchFamily="34" charset="0"/>
                        <a:cs typeface="Vrinda"/>
                      </a:endParaRPr>
                    </a:p>
                  </a:txBody>
                  <a:tcPr marL="0" marR="0" marT="0" marB="0"/>
                </a:tc>
                <a:extLst>
                  <a:ext uri="{0D108BD9-81ED-4DB2-BD59-A6C34878D82A}">
                    <a16:rowId xmlns:a16="http://schemas.microsoft.com/office/drawing/2014/main" val="1629313840"/>
                  </a:ext>
                </a:extLst>
              </a:tr>
              <a:tr h="427498">
                <a:tc>
                  <a:txBody>
                    <a:bodyPr/>
                    <a:lstStyle/>
                    <a:p>
                      <a:pPr marL="15875" marR="0" algn="l">
                        <a:lnSpc>
                          <a:spcPts val="1235"/>
                        </a:lnSpc>
                        <a:spcBef>
                          <a:spcPts val="85"/>
                        </a:spcBef>
                        <a:spcAft>
                          <a:spcPts val="0"/>
                        </a:spcAft>
                      </a:pPr>
                      <a:r>
                        <a:rPr lang="en-US" sz="1400" b="1" spc="-10" dirty="0">
                          <a:solidFill>
                            <a:schemeClr val="tx1"/>
                          </a:solidFill>
                          <a:effectLst/>
                          <a:latin typeface="Times New Roman" panose="02020603050405020304" pitchFamily="18" charset="0"/>
                          <a:ea typeface="Calibri" panose="020F0502020204030204" pitchFamily="34" charset="0"/>
                          <a:cs typeface="Vrinda"/>
                        </a:rPr>
                        <a:t>Bata’s</a:t>
                      </a:r>
                      <a:r>
                        <a:rPr lang="en-US" sz="1400" b="1" spc="-10" dirty="0">
                          <a:effectLst/>
                          <a:latin typeface="Times New Roman" panose="02020603050405020304" pitchFamily="18" charset="0"/>
                          <a:ea typeface="Calibri" panose="020F0502020204030204" pitchFamily="34" charset="0"/>
                          <a:cs typeface="Vrinda"/>
                        </a:rPr>
                        <a:t> </a:t>
                      </a:r>
                      <a:r>
                        <a:rPr lang="en-US" sz="1400" b="1" spc="-10" dirty="0">
                          <a:solidFill>
                            <a:schemeClr val="tx1"/>
                          </a:solidFill>
                          <a:effectLst/>
                          <a:latin typeface="Times New Roman" panose="02020603050405020304" pitchFamily="18" charset="0"/>
                          <a:ea typeface="Calibri" panose="020F0502020204030204" pitchFamily="34" charset="0"/>
                          <a:cs typeface="Vrinda"/>
                        </a:rPr>
                        <a:t>Current</a:t>
                      </a:r>
                      <a:r>
                        <a:rPr lang="en-US" sz="1400" b="1" spc="-45" dirty="0">
                          <a:effectLst/>
                          <a:latin typeface="Times New Roman" panose="02020603050405020304" pitchFamily="18" charset="0"/>
                          <a:ea typeface="Calibri" panose="020F0502020204030204" pitchFamily="34" charset="0"/>
                          <a:cs typeface="Vrinda"/>
                        </a:rPr>
                        <a:t> </a:t>
                      </a:r>
                      <a:r>
                        <a:rPr lang="en-US" sz="1400" b="1" spc="-10" dirty="0">
                          <a:solidFill>
                            <a:schemeClr val="tx1"/>
                          </a:solidFill>
                          <a:effectLst/>
                          <a:latin typeface="Times New Roman" panose="02020603050405020304" pitchFamily="18" charset="0"/>
                          <a:ea typeface="Calibri" panose="020F0502020204030204" pitchFamily="34" charset="0"/>
                          <a:cs typeface="Vrinda"/>
                        </a:rPr>
                        <a:t>Ratio</a:t>
                      </a:r>
                      <a:endParaRPr lang="en-US" sz="1100" dirty="0">
                        <a:solidFill>
                          <a:schemeClr val="tx1"/>
                        </a:solidFill>
                        <a:effectLst/>
                        <a:latin typeface="Calibri" panose="020F0502020204030204" pitchFamily="34" charset="0"/>
                        <a:ea typeface="Calibri" panose="020F0502020204030204" pitchFamily="34" charset="0"/>
                        <a:cs typeface="Vrinda"/>
                      </a:endParaRPr>
                    </a:p>
                  </a:txBody>
                  <a:tcPr marL="0" marR="0" marT="0" marB="0"/>
                </a:tc>
                <a:tc>
                  <a:txBody>
                    <a:bodyPr/>
                    <a:lstStyle/>
                    <a:p>
                      <a:pPr marL="0" marR="1905" algn="ctr">
                        <a:lnSpc>
                          <a:spcPts val="1235"/>
                        </a:lnSpc>
                        <a:spcBef>
                          <a:spcPts val="85"/>
                        </a:spcBef>
                        <a:spcAft>
                          <a:spcPts val="0"/>
                        </a:spcAft>
                      </a:pPr>
                      <a:r>
                        <a:rPr lang="en-US" sz="1400" b="1" spc="-20" dirty="0">
                          <a:effectLst/>
                          <a:latin typeface="Times New Roman" panose="02020603050405020304" pitchFamily="18" charset="0"/>
                          <a:ea typeface="Calibri" panose="020F0502020204030204" pitchFamily="34" charset="0"/>
                          <a:cs typeface="Vrinda"/>
                        </a:rPr>
                        <a:t>2.61</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1905" algn="ctr">
                        <a:lnSpc>
                          <a:spcPts val="1235"/>
                        </a:lnSpc>
                        <a:spcBef>
                          <a:spcPts val="85"/>
                        </a:spcBef>
                        <a:spcAft>
                          <a:spcPts val="0"/>
                        </a:spcAft>
                      </a:pPr>
                      <a:r>
                        <a:rPr lang="en-US" sz="1400" b="1" spc="-20" dirty="0">
                          <a:effectLst/>
                          <a:latin typeface="Times New Roman" panose="02020603050405020304" pitchFamily="18" charset="0"/>
                          <a:ea typeface="Calibri" panose="020F0502020204030204" pitchFamily="34" charset="0"/>
                          <a:cs typeface="Vrinda"/>
                        </a:rPr>
                        <a:t>2.6</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1270" algn="ctr">
                        <a:lnSpc>
                          <a:spcPts val="1235"/>
                        </a:lnSpc>
                        <a:spcBef>
                          <a:spcPts val="85"/>
                        </a:spcBef>
                        <a:spcAft>
                          <a:spcPts val="0"/>
                        </a:spcAft>
                      </a:pPr>
                      <a:r>
                        <a:rPr lang="en-US" sz="1400" b="1" spc="-20" dirty="0">
                          <a:effectLst/>
                          <a:latin typeface="Times New Roman" panose="02020603050405020304" pitchFamily="18" charset="0"/>
                          <a:ea typeface="Calibri" panose="020F0502020204030204" pitchFamily="34" charset="0"/>
                          <a:cs typeface="Vrinda"/>
                        </a:rPr>
                        <a:t>1.96</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635" algn="ctr">
                        <a:lnSpc>
                          <a:spcPts val="1235"/>
                        </a:lnSpc>
                        <a:spcBef>
                          <a:spcPts val="85"/>
                        </a:spcBef>
                        <a:spcAft>
                          <a:spcPts val="0"/>
                        </a:spcAft>
                      </a:pPr>
                      <a:r>
                        <a:rPr lang="en-US" sz="1400" b="1" spc="-20" dirty="0">
                          <a:effectLst/>
                          <a:latin typeface="Times New Roman" panose="02020603050405020304" pitchFamily="18" charset="0"/>
                          <a:ea typeface="Calibri" panose="020F0502020204030204" pitchFamily="34" charset="0"/>
                          <a:cs typeface="Vrinda"/>
                        </a:rPr>
                        <a:t>2.48</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a:lnSpc>
                          <a:spcPts val="1235"/>
                        </a:lnSpc>
                        <a:spcBef>
                          <a:spcPts val="85"/>
                        </a:spcBef>
                        <a:spcAft>
                          <a:spcPts val="0"/>
                        </a:spcAft>
                      </a:pPr>
                      <a:r>
                        <a:rPr lang="en-US" sz="1400" b="1" spc="-20" dirty="0">
                          <a:effectLst/>
                          <a:latin typeface="Times New Roman" panose="02020603050405020304" pitchFamily="18" charset="0"/>
                          <a:ea typeface="Calibri" panose="020F0502020204030204" pitchFamily="34" charset="0"/>
                          <a:cs typeface="Vrinda"/>
                        </a:rPr>
                        <a:t>2.74</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635" algn="ctr">
                        <a:lnSpc>
                          <a:spcPts val="1235"/>
                        </a:lnSpc>
                        <a:spcBef>
                          <a:spcPts val="85"/>
                        </a:spcBef>
                        <a:spcAft>
                          <a:spcPts val="0"/>
                        </a:spcAft>
                      </a:pPr>
                      <a:r>
                        <a:rPr lang="en-US" sz="1400" b="1" spc="-20" dirty="0">
                          <a:effectLst/>
                          <a:latin typeface="Times New Roman" panose="02020603050405020304" pitchFamily="18" charset="0"/>
                          <a:ea typeface="Calibri" panose="020F0502020204030204" pitchFamily="34" charset="0"/>
                          <a:cs typeface="Vrinda"/>
                        </a:rPr>
                        <a:t>2.76</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635" algn="ctr">
                        <a:lnSpc>
                          <a:spcPts val="1235"/>
                        </a:lnSpc>
                        <a:spcBef>
                          <a:spcPts val="85"/>
                        </a:spcBef>
                        <a:spcAft>
                          <a:spcPts val="0"/>
                        </a:spcAft>
                      </a:pPr>
                      <a:r>
                        <a:rPr lang="en-US" sz="1400" b="1" spc="-10" dirty="0">
                          <a:effectLst/>
                          <a:latin typeface="Times New Roman" panose="02020603050405020304" pitchFamily="18" charset="0"/>
                          <a:ea typeface="Calibri" panose="020F0502020204030204" pitchFamily="34" charset="0"/>
                          <a:cs typeface="Vrinda"/>
                        </a:rPr>
                        <a:t>2.92</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a:lnSpc>
                          <a:spcPts val="1235"/>
                        </a:lnSpc>
                        <a:spcBef>
                          <a:spcPts val="85"/>
                        </a:spcBef>
                        <a:spcAft>
                          <a:spcPts val="0"/>
                        </a:spcAft>
                      </a:pPr>
                      <a:r>
                        <a:rPr lang="en-US" sz="1400" b="1" spc="-10" dirty="0">
                          <a:effectLst/>
                          <a:latin typeface="Times New Roman" panose="02020603050405020304" pitchFamily="18" charset="0"/>
                          <a:ea typeface="Calibri" panose="020F0502020204030204" pitchFamily="34" charset="0"/>
                          <a:cs typeface="Vrinda"/>
                        </a:rPr>
                        <a:t>2.51</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a:lnSpc>
                          <a:spcPts val="1235"/>
                        </a:lnSpc>
                        <a:spcBef>
                          <a:spcPts val="85"/>
                        </a:spcBef>
                        <a:spcAft>
                          <a:spcPts val="0"/>
                        </a:spcAft>
                      </a:pPr>
                      <a:r>
                        <a:rPr lang="en-US" sz="1400" b="1" spc="-10" dirty="0">
                          <a:effectLst/>
                          <a:latin typeface="Times New Roman" panose="02020603050405020304" pitchFamily="18" charset="0"/>
                          <a:ea typeface="Calibri" panose="020F0502020204030204" pitchFamily="34" charset="0"/>
                          <a:cs typeface="Vrinda"/>
                        </a:rPr>
                        <a:t>5.84</a:t>
                      </a:r>
                      <a:endParaRPr lang="en-US" sz="1100" b="1"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ctr">
                        <a:lnSpc>
                          <a:spcPts val="1235"/>
                        </a:lnSpc>
                        <a:spcBef>
                          <a:spcPts val="85"/>
                        </a:spcBef>
                        <a:spcAft>
                          <a:spcPts val="0"/>
                        </a:spcAft>
                      </a:pPr>
                      <a:r>
                        <a:rPr lang="en-US" sz="1400" b="1" spc="-10" dirty="0">
                          <a:effectLst/>
                          <a:latin typeface="Times New Roman" panose="02020603050405020304" pitchFamily="18" charset="0"/>
                          <a:ea typeface="Calibri" panose="020F0502020204030204" pitchFamily="34" charset="0"/>
                          <a:cs typeface="Vrinda"/>
                        </a:rPr>
                        <a:t>2.44</a:t>
                      </a:r>
                      <a:endParaRPr lang="en-US" sz="1100" b="1" dirty="0">
                        <a:effectLst/>
                        <a:latin typeface="Calibri" panose="020F0502020204030204" pitchFamily="34" charset="0"/>
                        <a:ea typeface="Calibri" panose="020F0502020204030204" pitchFamily="34" charset="0"/>
                        <a:cs typeface="Vrinda"/>
                      </a:endParaRPr>
                    </a:p>
                  </a:txBody>
                  <a:tcPr marL="0" marR="0" marT="0" marB="0"/>
                </a:tc>
                <a:extLst>
                  <a:ext uri="{0D108BD9-81ED-4DB2-BD59-A6C34878D82A}">
                    <a16:rowId xmlns:a16="http://schemas.microsoft.com/office/drawing/2014/main" val="288019311"/>
                  </a:ext>
                </a:extLst>
              </a:tr>
            </a:tbl>
          </a:graphicData>
        </a:graphic>
      </p:graphicFrame>
      <p:sp>
        <p:nvSpPr>
          <p:cNvPr id="2" name="TextBox 1">
            <a:extLst>
              <a:ext uri="{FF2B5EF4-FFF2-40B4-BE49-F238E27FC236}">
                <a16:creationId xmlns:a16="http://schemas.microsoft.com/office/drawing/2014/main" id="{C68CCC4C-A6CD-0572-1C04-5587B8AF12FB}"/>
              </a:ext>
            </a:extLst>
          </p:cNvPr>
          <p:cNvSpPr txBox="1"/>
          <p:nvPr/>
        </p:nvSpPr>
        <p:spPr>
          <a:xfrm flipH="1">
            <a:off x="2624659" y="5976610"/>
            <a:ext cx="1161637" cy="461665"/>
          </a:xfrm>
          <a:prstGeom prst="rect">
            <a:avLst/>
          </a:prstGeom>
          <a:noFill/>
        </p:spPr>
        <p:txBody>
          <a:bodyPr wrap="square" rtlCol="0">
            <a:spAutoFit/>
          </a:bodyPr>
          <a:lstStyle/>
          <a:p>
            <a:pPr algn="l"/>
            <a:r>
              <a:rPr lang="" sz="2400" b="1" dirty="0"/>
              <a:t>Apex</a:t>
            </a:r>
          </a:p>
        </p:txBody>
      </p:sp>
      <p:sp>
        <p:nvSpPr>
          <p:cNvPr id="3" name="TextBox 2">
            <a:extLst>
              <a:ext uri="{FF2B5EF4-FFF2-40B4-BE49-F238E27FC236}">
                <a16:creationId xmlns:a16="http://schemas.microsoft.com/office/drawing/2014/main" id="{76D23571-9991-C424-8C07-91905D26971D}"/>
              </a:ext>
            </a:extLst>
          </p:cNvPr>
          <p:cNvSpPr txBox="1"/>
          <p:nvPr/>
        </p:nvSpPr>
        <p:spPr>
          <a:xfrm>
            <a:off x="7944145" y="5976610"/>
            <a:ext cx="1828800" cy="461665"/>
          </a:xfrm>
          <a:prstGeom prst="rect">
            <a:avLst/>
          </a:prstGeom>
          <a:noFill/>
        </p:spPr>
        <p:txBody>
          <a:bodyPr wrap="square" rtlCol="0">
            <a:spAutoFit/>
          </a:bodyPr>
          <a:lstStyle/>
          <a:p>
            <a:pPr algn="l"/>
            <a:r>
              <a:rPr lang="" sz="2400" b="1" dirty="0"/>
              <a:t>Bata</a:t>
            </a:r>
          </a:p>
        </p:txBody>
      </p:sp>
      <p:sp>
        <p:nvSpPr>
          <p:cNvPr id="4" name="Slide Number Placeholder 3">
            <a:extLst>
              <a:ext uri="{FF2B5EF4-FFF2-40B4-BE49-F238E27FC236}">
                <a16:creationId xmlns:a16="http://schemas.microsoft.com/office/drawing/2014/main" id="{33358780-A93B-8C21-06D0-B455EE2CBB17}"/>
              </a:ext>
            </a:extLst>
          </p:cNvPr>
          <p:cNvSpPr>
            <a:spLocks noGrp="1"/>
          </p:cNvSpPr>
          <p:nvPr>
            <p:ph type="sldNum" sz="quarter" idx="12"/>
          </p:nvPr>
        </p:nvSpPr>
        <p:spPr/>
        <p:txBody>
          <a:bodyPr/>
          <a:lstStyle/>
          <a:p>
            <a:fld id="{672487E6-EC80-354D-A650-1A9BB2C7EFF7}" type="slidenum">
              <a:rPr lang="en-US" smtClean="0"/>
              <a:t>10</a:t>
            </a:fld>
            <a:endParaRPr lang="en-US"/>
          </a:p>
        </p:txBody>
      </p:sp>
    </p:spTree>
    <p:extLst>
      <p:ext uri="{BB962C8B-B14F-4D97-AF65-F5344CB8AC3E}">
        <p14:creationId xmlns:p14="http://schemas.microsoft.com/office/powerpoint/2010/main" val="16655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57F3C8-DCB0-8690-644A-A564501B4ACC}"/>
              </a:ext>
            </a:extLst>
          </p:cNvPr>
          <p:cNvSpPr/>
          <p:nvPr/>
        </p:nvSpPr>
        <p:spPr>
          <a:xfrm>
            <a:off x="686978" y="265166"/>
            <a:ext cx="8218750" cy="120929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Arial" panose="020B0604020202020204" pitchFamily="34" charset="0"/>
              <a:buChar char="•"/>
            </a:pPr>
            <a:r>
              <a:rPr lang="" sz="3200" b="1" dirty="0">
                <a:solidFill>
                  <a:schemeClr val="tx1"/>
                </a:solidFill>
              </a:rPr>
              <a:t>Quick Ratio</a:t>
            </a:r>
          </a:p>
        </p:txBody>
      </p:sp>
      <p:pic>
        <p:nvPicPr>
          <p:cNvPr id="7" name="Picture 6">
            <a:extLst>
              <a:ext uri="{FF2B5EF4-FFF2-40B4-BE49-F238E27FC236}">
                <a16:creationId xmlns:a16="http://schemas.microsoft.com/office/drawing/2014/main" id="{461BD4B7-FAF2-416D-CC14-5903EB99AC48}"/>
              </a:ext>
            </a:extLst>
          </p:cNvPr>
          <p:cNvPicPr>
            <a:picLocks noChangeAspect="1"/>
          </p:cNvPicPr>
          <p:nvPr/>
        </p:nvPicPr>
        <p:blipFill>
          <a:blip r:embed="rId2"/>
          <a:stretch>
            <a:fillRect/>
          </a:stretch>
        </p:blipFill>
        <p:spPr>
          <a:xfrm>
            <a:off x="686978" y="4204918"/>
            <a:ext cx="8761350" cy="2653082"/>
          </a:xfrm>
          <a:prstGeom prst="rect">
            <a:avLst/>
          </a:prstGeom>
        </p:spPr>
      </p:pic>
      <p:sp>
        <p:nvSpPr>
          <p:cNvPr id="8" name="TextBox 7">
            <a:extLst>
              <a:ext uri="{FF2B5EF4-FFF2-40B4-BE49-F238E27FC236}">
                <a16:creationId xmlns:a16="http://schemas.microsoft.com/office/drawing/2014/main" id="{9D92F354-90A4-B27D-5EA6-122C782689DC}"/>
              </a:ext>
            </a:extLst>
          </p:cNvPr>
          <p:cNvSpPr txBox="1"/>
          <p:nvPr/>
        </p:nvSpPr>
        <p:spPr>
          <a:xfrm>
            <a:off x="510043" y="1769350"/>
            <a:ext cx="10330174" cy="3046988"/>
          </a:xfrm>
          <a:prstGeom prst="rect">
            <a:avLst/>
          </a:prstGeom>
          <a:noFill/>
        </p:spPr>
        <p:txBody>
          <a:bodyPr wrap="square" rtlCol="0">
            <a:spAutoFit/>
          </a:bodyPr>
          <a:lstStyle/>
          <a:p>
            <a:r>
              <a:rPr lang="en-US" sz="3200" b="1" i="0" dirty="0">
                <a:solidFill>
                  <a:srgbClr val="111111"/>
                </a:solidFill>
                <a:effectLst/>
                <a:latin typeface="Cabin-semi-bold"/>
              </a:rPr>
              <a:t>What Is the Quick Ratio?</a:t>
            </a:r>
          </a:p>
          <a:p>
            <a:endParaRPr lang="en-US" sz="3200" b="1" i="0" dirty="0">
              <a:solidFill>
                <a:srgbClr val="111111"/>
              </a:solidFill>
              <a:effectLst/>
              <a:latin typeface="Cabin-semi-bold"/>
            </a:endParaRPr>
          </a:p>
          <a:p>
            <a:r>
              <a:rPr lang="en-US" sz="3200" b="0" i="0" dirty="0">
                <a:solidFill>
                  <a:srgbClr val="111111"/>
                </a:solidFill>
                <a:effectLst/>
                <a:latin typeface="SourceSansPro"/>
              </a:rPr>
              <a:t>The quick ratio is an indicator of a company’s short-term</a:t>
            </a:r>
            <a:r>
              <a:rPr lang="" sz="3200" b="0" i="0" u="sng" dirty="0">
                <a:solidFill>
                  <a:srgbClr val="2C40D0"/>
                </a:solidFill>
                <a:effectLst/>
                <a:latin typeface="SourceSansPro"/>
              </a:rPr>
              <a:t>  </a:t>
            </a:r>
            <a:r>
              <a:rPr lang="" sz="3200" b="0" i="0" dirty="0">
                <a:effectLst/>
                <a:latin typeface="SourceSansPro"/>
              </a:rPr>
              <a:t>liquidity position</a:t>
            </a:r>
            <a:r>
              <a:rPr lang="en-US" sz="3200" b="0" i="0" dirty="0">
                <a:solidFill>
                  <a:srgbClr val="111111"/>
                </a:solidFill>
                <a:effectLst/>
                <a:latin typeface="SourceSansPro"/>
              </a:rPr>
              <a:t> and measures a company’s ability to meet its short-term obligations with its most liquid assets.</a:t>
            </a:r>
          </a:p>
          <a:p>
            <a:pPr algn="l"/>
            <a:endParaRPr lang="" sz="3200" dirty="0"/>
          </a:p>
        </p:txBody>
      </p:sp>
      <p:sp>
        <p:nvSpPr>
          <p:cNvPr id="3" name="Slide Number Placeholder 2">
            <a:extLst>
              <a:ext uri="{FF2B5EF4-FFF2-40B4-BE49-F238E27FC236}">
                <a16:creationId xmlns:a16="http://schemas.microsoft.com/office/drawing/2014/main" id="{C4292759-1AF4-B74E-26AD-05B6651B3542}"/>
              </a:ext>
            </a:extLst>
          </p:cNvPr>
          <p:cNvSpPr>
            <a:spLocks noGrp="1"/>
          </p:cNvSpPr>
          <p:nvPr>
            <p:ph type="sldNum" sz="quarter" idx="12"/>
          </p:nvPr>
        </p:nvSpPr>
        <p:spPr/>
        <p:txBody>
          <a:bodyPr/>
          <a:lstStyle/>
          <a:p>
            <a:fld id="{672487E6-EC80-354D-A650-1A9BB2C7EFF7}" type="slidenum">
              <a:rPr lang="en-US" smtClean="0"/>
              <a:t>11</a:t>
            </a:fld>
            <a:endParaRPr lang="en-US"/>
          </a:p>
        </p:txBody>
      </p:sp>
    </p:spTree>
    <p:extLst>
      <p:ext uri="{BB962C8B-B14F-4D97-AF65-F5344CB8AC3E}">
        <p14:creationId xmlns:p14="http://schemas.microsoft.com/office/powerpoint/2010/main" val="186495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C84FD19-B7A1-4893-1B6F-23DDE31C3DD9}"/>
              </a:ext>
            </a:extLst>
          </p:cNvPr>
          <p:cNvGraphicFramePr>
            <a:graphicFrameLocks noGrp="1"/>
          </p:cNvGraphicFramePr>
          <p:nvPr>
            <p:extLst>
              <p:ext uri="{D42A27DB-BD31-4B8C-83A1-F6EECF244321}">
                <p14:modId xmlns:p14="http://schemas.microsoft.com/office/powerpoint/2010/main" val="868515867"/>
              </p:ext>
            </p:extLst>
          </p:nvPr>
        </p:nvGraphicFramePr>
        <p:xfrm>
          <a:off x="304800" y="384604"/>
          <a:ext cx="11769213" cy="1200587"/>
        </p:xfrm>
        <a:graphic>
          <a:graphicData uri="http://schemas.openxmlformats.org/drawingml/2006/table">
            <a:tbl>
              <a:tblPr firstRow="1" firstCol="1" bandRow="1">
                <a:tableStyleId>{5C22544A-7EE6-4342-B048-85BDC9FD1C3A}</a:tableStyleId>
              </a:tblPr>
              <a:tblGrid>
                <a:gridCol w="2064709">
                  <a:extLst>
                    <a:ext uri="{9D8B030D-6E8A-4147-A177-3AD203B41FA5}">
                      <a16:colId xmlns:a16="http://schemas.microsoft.com/office/drawing/2014/main" val="1681728344"/>
                    </a:ext>
                  </a:extLst>
                </a:gridCol>
                <a:gridCol w="894801">
                  <a:extLst>
                    <a:ext uri="{9D8B030D-6E8A-4147-A177-3AD203B41FA5}">
                      <a16:colId xmlns:a16="http://schemas.microsoft.com/office/drawing/2014/main" val="127634086"/>
                    </a:ext>
                  </a:extLst>
                </a:gridCol>
                <a:gridCol w="953729">
                  <a:extLst>
                    <a:ext uri="{9D8B030D-6E8A-4147-A177-3AD203B41FA5}">
                      <a16:colId xmlns:a16="http://schemas.microsoft.com/office/drawing/2014/main" val="439270700"/>
                    </a:ext>
                  </a:extLst>
                </a:gridCol>
                <a:gridCol w="1012722">
                  <a:extLst>
                    <a:ext uri="{9D8B030D-6E8A-4147-A177-3AD203B41FA5}">
                      <a16:colId xmlns:a16="http://schemas.microsoft.com/office/drawing/2014/main" val="2664666165"/>
                    </a:ext>
                  </a:extLst>
                </a:gridCol>
                <a:gridCol w="1101213">
                  <a:extLst>
                    <a:ext uri="{9D8B030D-6E8A-4147-A177-3AD203B41FA5}">
                      <a16:colId xmlns:a16="http://schemas.microsoft.com/office/drawing/2014/main" val="3606755061"/>
                    </a:ext>
                  </a:extLst>
                </a:gridCol>
                <a:gridCol w="934065">
                  <a:extLst>
                    <a:ext uri="{9D8B030D-6E8A-4147-A177-3AD203B41FA5}">
                      <a16:colId xmlns:a16="http://schemas.microsoft.com/office/drawing/2014/main" val="1175547930"/>
                    </a:ext>
                  </a:extLst>
                </a:gridCol>
                <a:gridCol w="983226">
                  <a:extLst>
                    <a:ext uri="{9D8B030D-6E8A-4147-A177-3AD203B41FA5}">
                      <a16:colId xmlns:a16="http://schemas.microsoft.com/office/drawing/2014/main" val="1807631048"/>
                    </a:ext>
                  </a:extLst>
                </a:gridCol>
                <a:gridCol w="924232">
                  <a:extLst>
                    <a:ext uri="{9D8B030D-6E8A-4147-A177-3AD203B41FA5}">
                      <a16:colId xmlns:a16="http://schemas.microsoft.com/office/drawing/2014/main" val="702133359"/>
                    </a:ext>
                  </a:extLst>
                </a:gridCol>
                <a:gridCol w="953729">
                  <a:extLst>
                    <a:ext uri="{9D8B030D-6E8A-4147-A177-3AD203B41FA5}">
                      <a16:colId xmlns:a16="http://schemas.microsoft.com/office/drawing/2014/main" val="202875503"/>
                    </a:ext>
                  </a:extLst>
                </a:gridCol>
                <a:gridCol w="934064">
                  <a:extLst>
                    <a:ext uri="{9D8B030D-6E8A-4147-A177-3AD203B41FA5}">
                      <a16:colId xmlns:a16="http://schemas.microsoft.com/office/drawing/2014/main" val="2369620987"/>
                    </a:ext>
                  </a:extLst>
                </a:gridCol>
                <a:gridCol w="1012723">
                  <a:extLst>
                    <a:ext uri="{9D8B030D-6E8A-4147-A177-3AD203B41FA5}">
                      <a16:colId xmlns:a16="http://schemas.microsoft.com/office/drawing/2014/main" val="4227819303"/>
                    </a:ext>
                  </a:extLst>
                </a:gridCol>
              </a:tblGrid>
              <a:tr h="549676">
                <a:tc>
                  <a:txBody>
                    <a:bodyPr/>
                    <a:lstStyle/>
                    <a:p>
                      <a:pPr marL="12065" marR="0" algn="ctr">
                        <a:lnSpc>
                          <a:spcPts val="1245"/>
                        </a:lnSpc>
                        <a:spcBef>
                          <a:spcPts val="590"/>
                        </a:spcBef>
                        <a:spcAft>
                          <a:spcPts val="0"/>
                        </a:spcAft>
                      </a:pPr>
                      <a:r>
                        <a:rPr lang="en-US" sz="1400" spc="-20" dirty="0">
                          <a:effectLst/>
                        </a:rPr>
                        <a:t>Year</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6985" marR="0" algn="ctr">
                        <a:lnSpc>
                          <a:spcPts val="1245"/>
                        </a:lnSpc>
                        <a:spcBef>
                          <a:spcPts val="590"/>
                        </a:spcBef>
                        <a:spcAft>
                          <a:spcPts val="0"/>
                        </a:spcAft>
                      </a:pPr>
                      <a:r>
                        <a:rPr lang="en-US" sz="1400" spc="-10" dirty="0">
                          <a:effectLst/>
                        </a:rPr>
                        <a:t>2012-</a:t>
                      </a:r>
                      <a:r>
                        <a:rPr lang="en-US" sz="1400" spc="-20" dirty="0">
                          <a:effectLst/>
                        </a:rPr>
                        <a:t>2013</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6985" marR="0" algn="ctr">
                        <a:lnSpc>
                          <a:spcPts val="1245"/>
                        </a:lnSpc>
                        <a:spcBef>
                          <a:spcPts val="590"/>
                        </a:spcBef>
                        <a:spcAft>
                          <a:spcPts val="0"/>
                        </a:spcAft>
                      </a:pPr>
                      <a:r>
                        <a:rPr lang="en-US" sz="1400" spc="-10" dirty="0">
                          <a:effectLst/>
                        </a:rPr>
                        <a:t>2013-</a:t>
                      </a:r>
                      <a:r>
                        <a:rPr lang="en-US" sz="1400" spc="-20" dirty="0">
                          <a:effectLst/>
                        </a:rPr>
                        <a:t>2014</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6350" marR="0" algn="ctr">
                        <a:lnSpc>
                          <a:spcPts val="1245"/>
                        </a:lnSpc>
                        <a:spcBef>
                          <a:spcPts val="590"/>
                        </a:spcBef>
                        <a:spcAft>
                          <a:spcPts val="0"/>
                        </a:spcAft>
                      </a:pPr>
                      <a:r>
                        <a:rPr lang="en-US" sz="1400" spc="-10" dirty="0">
                          <a:effectLst/>
                        </a:rPr>
                        <a:t>2014-</a:t>
                      </a:r>
                      <a:r>
                        <a:rPr lang="en-US" sz="1400" spc="-20" dirty="0">
                          <a:effectLst/>
                        </a:rPr>
                        <a:t>2015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5715" marR="0" algn="ctr">
                        <a:lnSpc>
                          <a:spcPts val="1245"/>
                        </a:lnSpc>
                        <a:spcBef>
                          <a:spcPts val="590"/>
                        </a:spcBef>
                        <a:spcAft>
                          <a:spcPts val="0"/>
                        </a:spcAft>
                      </a:pPr>
                      <a:r>
                        <a:rPr lang="en-US" sz="1400" spc="-10" dirty="0">
                          <a:effectLst/>
                        </a:rPr>
                        <a:t>2015-</a:t>
                      </a:r>
                      <a:r>
                        <a:rPr lang="en-US" sz="1400" spc="-20" dirty="0">
                          <a:effectLst/>
                        </a:rPr>
                        <a:t>2016</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5715" marR="0" algn="ctr">
                        <a:lnSpc>
                          <a:spcPts val="1245"/>
                        </a:lnSpc>
                        <a:spcBef>
                          <a:spcPts val="590"/>
                        </a:spcBef>
                        <a:spcAft>
                          <a:spcPts val="0"/>
                        </a:spcAft>
                      </a:pPr>
                      <a:r>
                        <a:rPr lang="en-US" sz="1400" spc="-10" dirty="0">
                          <a:effectLst/>
                        </a:rPr>
                        <a:t>2016-</a:t>
                      </a:r>
                      <a:r>
                        <a:rPr lang="en-US" sz="1400" spc="-20" dirty="0">
                          <a:effectLst/>
                        </a:rPr>
                        <a:t>2017</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5080" marR="0" algn="ctr">
                        <a:lnSpc>
                          <a:spcPts val="1245"/>
                        </a:lnSpc>
                        <a:spcBef>
                          <a:spcPts val="590"/>
                        </a:spcBef>
                        <a:spcAft>
                          <a:spcPts val="0"/>
                        </a:spcAft>
                      </a:pPr>
                      <a:r>
                        <a:rPr lang="en-US" sz="1400" spc="-10" dirty="0">
                          <a:effectLst/>
                        </a:rPr>
                        <a:t>2017-</a:t>
                      </a:r>
                      <a:r>
                        <a:rPr lang="en-US" sz="1400" spc="-20" dirty="0">
                          <a:effectLst/>
                        </a:rPr>
                        <a:t>2018</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4445" marR="0" algn="ctr">
                        <a:lnSpc>
                          <a:spcPts val="1245"/>
                        </a:lnSpc>
                        <a:spcBef>
                          <a:spcPts val="590"/>
                        </a:spcBef>
                        <a:spcAft>
                          <a:spcPts val="0"/>
                        </a:spcAft>
                      </a:pPr>
                      <a:r>
                        <a:rPr lang="en-US" sz="1400" spc="-10" dirty="0">
                          <a:effectLst/>
                        </a:rPr>
                        <a:t>2018-</a:t>
                      </a:r>
                      <a:r>
                        <a:rPr lang="en-US" sz="1400" spc="-20" dirty="0">
                          <a:effectLst/>
                        </a:rPr>
                        <a:t>2019</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810" marR="0" algn="ctr">
                        <a:lnSpc>
                          <a:spcPts val="1245"/>
                        </a:lnSpc>
                        <a:spcBef>
                          <a:spcPts val="590"/>
                        </a:spcBef>
                        <a:spcAft>
                          <a:spcPts val="0"/>
                        </a:spcAft>
                      </a:pPr>
                      <a:r>
                        <a:rPr lang="en-US" sz="1400" spc="-10" dirty="0">
                          <a:effectLst/>
                        </a:rPr>
                        <a:t>2019-</a:t>
                      </a:r>
                      <a:r>
                        <a:rPr lang="en-US" sz="1400" spc="-20" dirty="0">
                          <a:effectLst/>
                        </a:rPr>
                        <a:t>2020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810" marR="0" algn="ctr">
                        <a:lnSpc>
                          <a:spcPts val="1245"/>
                        </a:lnSpc>
                        <a:spcBef>
                          <a:spcPts val="590"/>
                        </a:spcBef>
                        <a:spcAft>
                          <a:spcPts val="0"/>
                        </a:spcAft>
                      </a:pPr>
                      <a:r>
                        <a:rPr lang="en-US" sz="1400" spc="-10" dirty="0">
                          <a:effectLst/>
                        </a:rPr>
                        <a:t>2020-</a:t>
                      </a:r>
                      <a:r>
                        <a:rPr lang="en-US" sz="1400" spc="-20" dirty="0">
                          <a:effectLst/>
                        </a:rPr>
                        <a:t>2021</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175" marR="0" algn="ctr">
                        <a:lnSpc>
                          <a:spcPts val="1245"/>
                        </a:lnSpc>
                        <a:spcBef>
                          <a:spcPts val="590"/>
                        </a:spcBef>
                        <a:spcAft>
                          <a:spcPts val="0"/>
                        </a:spcAft>
                      </a:pPr>
                      <a:r>
                        <a:rPr lang="en-US" sz="1400" spc="-10" dirty="0">
                          <a:effectLst/>
                        </a:rPr>
                        <a:t>2021-</a:t>
                      </a:r>
                      <a:r>
                        <a:rPr lang="en-US" sz="1400" spc="-20" dirty="0">
                          <a:effectLst/>
                        </a:rPr>
                        <a:t>2022</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extLst>
                  <a:ext uri="{0D108BD9-81ED-4DB2-BD59-A6C34878D82A}">
                    <a16:rowId xmlns:a16="http://schemas.microsoft.com/office/drawing/2014/main" val="274786707"/>
                  </a:ext>
                </a:extLst>
              </a:tr>
              <a:tr h="353746">
                <a:tc>
                  <a:txBody>
                    <a:bodyPr/>
                    <a:lstStyle/>
                    <a:p>
                      <a:pPr marL="12065" marR="0" algn="ctr">
                        <a:lnSpc>
                          <a:spcPts val="1245"/>
                        </a:lnSpc>
                        <a:spcBef>
                          <a:spcPts val="590"/>
                        </a:spcBef>
                        <a:spcAft>
                          <a:spcPts val="0"/>
                        </a:spcAft>
                      </a:pPr>
                      <a:r>
                        <a:rPr lang="en-US" sz="1200" dirty="0">
                          <a:effectLst/>
                        </a:rPr>
                        <a:t>Apex’s Quick Ratio</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6985" marR="0" algn="ctr">
                        <a:lnSpc>
                          <a:spcPts val="1245"/>
                        </a:lnSpc>
                        <a:spcBef>
                          <a:spcPts val="590"/>
                        </a:spcBef>
                        <a:spcAft>
                          <a:spcPts val="0"/>
                        </a:spcAft>
                      </a:pPr>
                      <a:r>
                        <a:rPr lang="en-US" sz="1400" dirty="0">
                          <a:effectLst/>
                        </a:rPr>
                        <a:t>0.88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6985" marR="0" algn="ctr">
                        <a:lnSpc>
                          <a:spcPts val="1245"/>
                        </a:lnSpc>
                        <a:spcBef>
                          <a:spcPts val="590"/>
                        </a:spcBef>
                        <a:spcAft>
                          <a:spcPts val="0"/>
                        </a:spcAft>
                      </a:pPr>
                      <a:r>
                        <a:rPr lang="en-US" sz="1400">
                          <a:effectLst/>
                        </a:rPr>
                        <a:t>0.47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6350" marR="0" algn="ctr">
                        <a:lnSpc>
                          <a:spcPts val="1245"/>
                        </a:lnSpc>
                        <a:spcBef>
                          <a:spcPts val="590"/>
                        </a:spcBef>
                        <a:spcAft>
                          <a:spcPts val="0"/>
                        </a:spcAft>
                      </a:pPr>
                      <a:r>
                        <a:rPr lang="en-US" sz="1400" dirty="0">
                          <a:effectLst/>
                        </a:rPr>
                        <a:t>0.11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5715" marR="0" algn="ctr">
                        <a:lnSpc>
                          <a:spcPts val="1245"/>
                        </a:lnSpc>
                        <a:spcBef>
                          <a:spcPts val="590"/>
                        </a:spcBef>
                        <a:spcAft>
                          <a:spcPts val="0"/>
                        </a:spcAft>
                      </a:pPr>
                      <a:r>
                        <a:rPr lang="en-US" sz="1400">
                          <a:effectLst/>
                        </a:rPr>
                        <a:t>1.49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5715" marR="0" algn="ctr">
                        <a:lnSpc>
                          <a:spcPts val="1245"/>
                        </a:lnSpc>
                        <a:spcBef>
                          <a:spcPts val="590"/>
                        </a:spcBef>
                        <a:spcAft>
                          <a:spcPts val="0"/>
                        </a:spcAft>
                      </a:pPr>
                      <a:r>
                        <a:rPr lang="en-US" sz="1400">
                          <a:effectLst/>
                        </a:rPr>
                        <a:t>0.34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5080" marR="0" algn="ctr">
                        <a:lnSpc>
                          <a:spcPts val="1245"/>
                        </a:lnSpc>
                        <a:spcBef>
                          <a:spcPts val="590"/>
                        </a:spcBef>
                        <a:spcAft>
                          <a:spcPts val="0"/>
                        </a:spcAft>
                      </a:pPr>
                      <a:r>
                        <a:rPr lang="en-US" sz="1400" dirty="0">
                          <a:effectLst/>
                        </a:rPr>
                        <a:t>0.29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4445" marR="0" algn="ctr">
                        <a:lnSpc>
                          <a:spcPts val="1245"/>
                        </a:lnSpc>
                        <a:spcBef>
                          <a:spcPts val="590"/>
                        </a:spcBef>
                        <a:spcAft>
                          <a:spcPts val="0"/>
                        </a:spcAft>
                      </a:pPr>
                      <a:r>
                        <a:rPr lang="en-US" sz="1400" dirty="0">
                          <a:effectLst/>
                        </a:rPr>
                        <a:t>0.89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810" marR="0" algn="ctr">
                        <a:lnSpc>
                          <a:spcPts val="1245"/>
                        </a:lnSpc>
                        <a:spcBef>
                          <a:spcPts val="590"/>
                        </a:spcBef>
                        <a:spcAft>
                          <a:spcPts val="0"/>
                        </a:spcAft>
                      </a:pPr>
                      <a:r>
                        <a:rPr lang="en-US" sz="1400" dirty="0">
                          <a:effectLst/>
                        </a:rPr>
                        <a:t>0.92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810" marR="0" algn="ctr">
                        <a:lnSpc>
                          <a:spcPts val="1245"/>
                        </a:lnSpc>
                        <a:spcBef>
                          <a:spcPts val="590"/>
                        </a:spcBef>
                        <a:spcAft>
                          <a:spcPts val="0"/>
                        </a:spcAft>
                      </a:pPr>
                      <a:r>
                        <a:rPr lang="en-US" sz="1400">
                          <a:effectLst/>
                        </a:rPr>
                        <a:t>0.96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175" marR="0" algn="ctr">
                        <a:lnSpc>
                          <a:spcPts val="1245"/>
                        </a:lnSpc>
                        <a:spcBef>
                          <a:spcPts val="590"/>
                        </a:spcBef>
                        <a:spcAft>
                          <a:spcPts val="0"/>
                        </a:spcAft>
                      </a:pPr>
                      <a:r>
                        <a:rPr lang="en-US" sz="1400" dirty="0">
                          <a:effectLst/>
                        </a:rPr>
                        <a:t>0.98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extLst>
                  <a:ext uri="{0D108BD9-81ED-4DB2-BD59-A6C34878D82A}">
                    <a16:rowId xmlns:a16="http://schemas.microsoft.com/office/drawing/2014/main" val="148030391"/>
                  </a:ext>
                </a:extLst>
              </a:tr>
              <a:tr h="297165">
                <a:tc>
                  <a:txBody>
                    <a:bodyPr/>
                    <a:lstStyle/>
                    <a:p>
                      <a:pPr marL="12065" marR="0" algn="ctr">
                        <a:lnSpc>
                          <a:spcPts val="1245"/>
                        </a:lnSpc>
                        <a:spcBef>
                          <a:spcPts val="590"/>
                        </a:spcBef>
                        <a:spcAft>
                          <a:spcPts val="0"/>
                        </a:spcAft>
                      </a:pPr>
                      <a:r>
                        <a:rPr lang="en-US" sz="1400" dirty="0">
                          <a:effectLst/>
                        </a:rPr>
                        <a:t>Bata’s Quick</a:t>
                      </a:r>
                      <a:r>
                        <a:rPr lang="en-US" sz="1400" spc="-40" dirty="0">
                          <a:effectLst/>
                        </a:rPr>
                        <a:t> </a:t>
                      </a:r>
                      <a:r>
                        <a:rPr lang="en-US" sz="1400" spc="-10" dirty="0">
                          <a:effectLst/>
                        </a:rPr>
                        <a:t>Ratio</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6985" marR="0" algn="ctr">
                        <a:lnSpc>
                          <a:spcPts val="1245"/>
                        </a:lnSpc>
                        <a:spcBef>
                          <a:spcPts val="590"/>
                        </a:spcBef>
                        <a:spcAft>
                          <a:spcPts val="0"/>
                        </a:spcAft>
                      </a:pPr>
                      <a:r>
                        <a:rPr lang="en-US" sz="1400" spc="-35">
                          <a:effectLst/>
                        </a:rPr>
                        <a:t>1.51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6985" marR="0" algn="ctr">
                        <a:lnSpc>
                          <a:spcPts val="1245"/>
                        </a:lnSpc>
                        <a:spcBef>
                          <a:spcPts val="590"/>
                        </a:spcBef>
                        <a:spcAft>
                          <a:spcPts val="0"/>
                        </a:spcAft>
                      </a:pPr>
                      <a:r>
                        <a:rPr lang="en-US" sz="1400" spc="-20">
                          <a:effectLst/>
                        </a:rPr>
                        <a:t>1.61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6350" marR="0" algn="ctr">
                        <a:lnSpc>
                          <a:spcPts val="1245"/>
                        </a:lnSpc>
                        <a:spcBef>
                          <a:spcPts val="590"/>
                        </a:spcBef>
                        <a:spcAft>
                          <a:spcPts val="0"/>
                        </a:spcAft>
                      </a:pPr>
                      <a:r>
                        <a:rPr lang="en-US" sz="1400" spc="-20">
                          <a:effectLst/>
                        </a:rPr>
                        <a:t>.60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5715" marR="0" algn="ctr">
                        <a:lnSpc>
                          <a:spcPts val="1245"/>
                        </a:lnSpc>
                        <a:spcBef>
                          <a:spcPts val="590"/>
                        </a:spcBef>
                        <a:spcAft>
                          <a:spcPts val="0"/>
                        </a:spcAft>
                      </a:pPr>
                      <a:r>
                        <a:rPr lang="en-US" sz="1400" spc="-20">
                          <a:effectLst/>
                        </a:rPr>
                        <a:t>1.00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5715" marR="0" algn="ctr">
                        <a:lnSpc>
                          <a:spcPts val="1245"/>
                        </a:lnSpc>
                        <a:spcBef>
                          <a:spcPts val="590"/>
                        </a:spcBef>
                        <a:spcAft>
                          <a:spcPts val="0"/>
                        </a:spcAft>
                      </a:pPr>
                      <a:r>
                        <a:rPr lang="en-US" sz="1400" spc="-20">
                          <a:effectLst/>
                        </a:rPr>
                        <a:t>1.31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5080" marR="0" algn="ctr">
                        <a:lnSpc>
                          <a:spcPts val="1245"/>
                        </a:lnSpc>
                        <a:spcBef>
                          <a:spcPts val="590"/>
                        </a:spcBef>
                        <a:spcAft>
                          <a:spcPts val="0"/>
                        </a:spcAft>
                      </a:pPr>
                      <a:r>
                        <a:rPr lang="en-US" sz="1400" spc="-20">
                          <a:effectLst/>
                        </a:rPr>
                        <a:t>2.24</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4445" marR="0" algn="ctr">
                        <a:lnSpc>
                          <a:spcPts val="1245"/>
                        </a:lnSpc>
                        <a:spcBef>
                          <a:spcPts val="590"/>
                        </a:spcBef>
                        <a:spcAft>
                          <a:spcPts val="0"/>
                        </a:spcAft>
                      </a:pPr>
                      <a:r>
                        <a:rPr lang="en-US" sz="1400" spc="-20">
                          <a:effectLst/>
                        </a:rPr>
                        <a:t>1.59</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810" marR="0" algn="ctr">
                        <a:lnSpc>
                          <a:spcPts val="1245"/>
                        </a:lnSpc>
                        <a:spcBef>
                          <a:spcPts val="590"/>
                        </a:spcBef>
                        <a:spcAft>
                          <a:spcPts val="0"/>
                        </a:spcAft>
                      </a:pPr>
                      <a:r>
                        <a:rPr lang="en-US" sz="1400" spc="-20">
                          <a:effectLst/>
                        </a:rPr>
                        <a:t>1.41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810" marR="0" algn="ctr">
                        <a:lnSpc>
                          <a:spcPts val="1245"/>
                        </a:lnSpc>
                        <a:spcBef>
                          <a:spcPts val="590"/>
                        </a:spcBef>
                        <a:spcAft>
                          <a:spcPts val="0"/>
                        </a:spcAft>
                      </a:pPr>
                      <a:r>
                        <a:rPr lang="en-US" sz="1400" spc="-20">
                          <a:effectLst/>
                        </a:rPr>
                        <a:t>3.93</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175" marR="0" algn="ctr">
                        <a:lnSpc>
                          <a:spcPts val="1245"/>
                        </a:lnSpc>
                        <a:spcBef>
                          <a:spcPts val="590"/>
                        </a:spcBef>
                        <a:spcAft>
                          <a:spcPts val="0"/>
                        </a:spcAft>
                      </a:pPr>
                      <a:r>
                        <a:rPr lang="en-US" sz="1400" spc="-20" dirty="0">
                          <a:effectLst/>
                        </a:rPr>
                        <a:t>1.37</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extLst>
                  <a:ext uri="{0D108BD9-81ED-4DB2-BD59-A6C34878D82A}">
                    <a16:rowId xmlns:a16="http://schemas.microsoft.com/office/drawing/2014/main" val="1620541599"/>
                  </a:ext>
                </a:extLst>
              </a:tr>
            </a:tbl>
          </a:graphicData>
        </a:graphic>
      </p:graphicFrame>
      <p:sp>
        <p:nvSpPr>
          <p:cNvPr id="6" name="Rectangle 5">
            <a:extLst>
              <a:ext uri="{FF2B5EF4-FFF2-40B4-BE49-F238E27FC236}">
                <a16:creationId xmlns:a16="http://schemas.microsoft.com/office/drawing/2014/main" id="{59133EFD-62D2-55D2-7B2B-AA74A58D3E04}"/>
              </a:ext>
            </a:extLst>
          </p:cNvPr>
          <p:cNvSpPr/>
          <p:nvPr/>
        </p:nvSpPr>
        <p:spPr>
          <a:xfrm>
            <a:off x="304800" y="2517057"/>
            <a:ext cx="5840361" cy="30774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3BFD4F6C-9AE2-EE58-AD03-411A38668AE4}"/>
              </a:ext>
            </a:extLst>
          </p:cNvPr>
          <p:cNvGraphicFramePr/>
          <p:nvPr>
            <p:extLst>
              <p:ext uri="{D42A27DB-BD31-4B8C-83A1-F6EECF244321}">
                <p14:modId xmlns:p14="http://schemas.microsoft.com/office/powerpoint/2010/main" val="215536062"/>
              </p:ext>
            </p:extLst>
          </p:nvPr>
        </p:nvGraphicFramePr>
        <p:xfrm>
          <a:off x="304800" y="2517057"/>
          <a:ext cx="5791200" cy="3077497"/>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3C5F7FCF-75EB-6979-0088-4A8AD55D9261}"/>
              </a:ext>
            </a:extLst>
          </p:cNvPr>
          <p:cNvSpPr/>
          <p:nvPr/>
        </p:nvSpPr>
        <p:spPr>
          <a:xfrm>
            <a:off x="6189406" y="2517057"/>
            <a:ext cx="5840360" cy="30774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90CFE174-8560-6779-3791-CF9C2519A173}"/>
              </a:ext>
            </a:extLst>
          </p:cNvPr>
          <p:cNvGraphicFramePr/>
          <p:nvPr>
            <p:extLst>
              <p:ext uri="{D42A27DB-BD31-4B8C-83A1-F6EECF244321}">
                <p14:modId xmlns:p14="http://schemas.microsoft.com/office/powerpoint/2010/main" val="2356441151"/>
              </p:ext>
            </p:extLst>
          </p:nvPr>
        </p:nvGraphicFramePr>
        <p:xfrm>
          <a:off x="6189406" y="2517058"/>
          <a:ext cx="5840359" cy="307749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E8854AA0-C1A1-0291-88F2-D4DD76F684BB}"/>
              </a:ext>
            </a:extLst>
          </p:cNvPr>
          <p:cNvSpPr txBox="1"/>
          <p:nvPr/>
        </p:nvSpPr>
        <p:spPr>
          <a:xfrm>
            <a:off x="2482645" y="5845502"/>
            <a:ext cx="1435510" cy="461665"/>
          </a:xfrm>
          <a:prstGeom prst="rect">
            <a:avLst/>
          </a:prstGeom>
          <a:noFill/>
        </p:spPr>
        <p:txBody>
          <a:bodyPr wrap="square" rtlCol="0">
            <a:spAutoFit/>
          </a:bodyPr>
          <a:lstStyle/>
          <a:p>
            <a:r>
              <a:rPr lang="en-US" sz="2400" dirty="0">
                <a:solidFill>
                  <a:schemeClr val="accent2"/>
                </a:solidFill>
                <a:latin typeface="Times New Roman" panose="02020603050405020304" pitchFamily="18" charset="0"/>
                <a:cs typeface="Times New Roman" panose="02020603050405020304" pitchFamily="18" charset="0"/>
              </a:rPr>
              <a:t>Apex</a:t>
            </a:r>
          </a:p>
        </p:txBody>
      </p:sp>
      <p:sp>
        <p:nvSpPr>
          <p:cNvPr id="11" name="TextBox 10">
            <a:extLst>
              <a:ext uri="{FF2B5EF4-FFF2-40B4-BE49-F238E27FC236}">
                <a16:creationId xmlns:a16="http://schemas.microsoft.com/office/drawing/2014/main" id="{D8C04CD7-C001-4BC7-68BC-7035918E5C51}"/>
              </a:ext>
            </a:extLst>
          </p:cNvPr>
          <p:cNvSpPr txBox="1"/>
          <p:nvPr/>
        </p:nvSpPr>
        <p:spPr>
          <a:xfrm>
            <a:off x="8131276" y="5845501"/>
            <a:ext cx="1917291" cy="461665"/>
          </a:xfrm>
          <a:prstGeom prst="rect">
            <a:avLst/>
          </a:prstGeom>
          <a:noFill/>
        </p:spPr>
        <p:txBody>
          <a:bodyPr wrap="square" rtlCol="0">
            <a:spAutoFit/>
          </a:bodyPr>
          <a:lstStyle/>
          <a:p>
            <a:pPr algn="ctr"/>
            <a:r>
              <a:rPr lang="en-US" sz="2400" dirty="0">
                <a:solidFill>
                  <a:schemeClr val="accent2"/>
                </a:solidFill>
                <a:latin typeface="Times New Roman" panose="02020603050405020304" pitchFamily="18" charset="0"/>
                <a:cs typeface="Times New Roman" panose="02020603050405020304" pitchFamily="18" charset="0"/>
              </a:rPr>
              <a:t>Bata</a:t>
            </a:r>
          </a:p>
        </p:txBody>
      </p:sp>
      <p:sp>
        <p:nvSpPr>
          <p:cNvPr id="12" name="Slide Number Placeholder 11">
            <a:extLst>
              <a:ext uri="{FF2B5EF4-FFF2-40B4-BE49-F238E27FC236}">
                <a16:creationId xmlns:a16="http://schemas.microsoft.com/office/drawing/2014/main" id="{44417EC6-3DF7-A078-66AC-360A227E9C9D}"/>
              </a:ext>
            </a:extLst>
          </p:cNvPr>
          <p:cNvSpPr>
            <a:spLocks noGrp="1"/>
          </p:cNvSpPr>
          <p:nvPr>
            <p:ph type="sldNum" sz="quarter" idx="12"/>
          </p:nvPr>
        </p:nvSpPr>
        <p:spPr/>
        <p:txBody>
          <a:bodyPr/>
          <a:lstStyle/>
          <a:p>
            <a:fld id="{672487E6-EC80-354D-A650-1A9BB2C7EFF7}" type="slidenum">
              <a:rPr lang="en-US" smtClean="0"/>
              <a:t>12</a:t>
            </a:fld>
            <a:endParaRPr lang="en-US"/>
          </a:p>
        </p:txBody>
      </p:sp>
    </p:spTree>
    <p:extLst>
      <p:ext uri="{BB962C8B-B14F-4D97-AF65-F5344CB8AC3E}">
        <p14:creationId xmlns:p14="http://schemas.microsoft.com/office/powerpoint/2010/main" val="283135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838201"/>
            <a:ext cx="7772400" cy="1470025"/>
          </a:xfrm>
        </p:spPr>
        <p:txBody>
          <a:bodyPr>
            <a:normAutofit/>
          </a:bodyPr>
          <a:lstStyle/>
          <a:p>
            <a:pPr algn="l"/>
            <a:r>
              <a:rPr lang="en-US" sz="2800" b="1" dirty="0"/>
              <a:t>FIXED ASSETS TURNOVER</a:t>
            </a:r>
          </a:p>
        </p:txBody>
      </p:sp>
      <p:sp>
        <p:nvSpPr>
          <p:cNvPr id="3" name="Subtitle 2"/>
          <p:cNvSpPr>
            <a:spLocks noGrp="1"/>
          </p:cNvSpPr>
          <p:nvPr>
            <p:ph type="subTitle" idx="1"/>
          </p:nvPr>
        </p:nvSpPr>
        <p:spPr>
          <a:xfrm>
            <a:off x="2194560" y="2362200"/>
            <a:ext cx="7178040" cy="1935480"/>
          </a:xfrm>
        </p:spPr>
        <p:txBody>
          <a:bodyPr>
            <a:noAutofit/>
          </a:bodyPr>
          <a:lstStyle/>
          <a:p>
            <a:pPr algn="l"/>
            <a:r>
              <a:rPr lang="en-US" sz="2000" dirty="0">
                <a:latin typeface="Times New Roman" pitchFamily="18" charset="0"/>
                <a:cs typeface="Times New Roman" pitchFamily="18" charset="0"/>
              </a:rPr>
              <a:t>Fixed asset turnover is the ratio of net sales divided by net fixed assets.</a:t>
            </a:r>
          </a:p>
          <a:p>
            <a:pPr algn="l"/>
            <a:r>
              <a:rPr lang="en-US" sz="2000" dirty="0">
                <a:latin typeface="Times New Roman" pitchFamily="18" charset="0"/>
                <a:cs typeface="Times New Roman" pitchFamily="18" charset="0"/>
              </a:rPr>
              <a:t> This ratio is one of the efficiency ratios used by analysts to determine the overall effective utilization of the resources by a company.</a:t>
            </a:r>
          </a:p>
          <a:p>
            <a:pPr algn="l"/>
            <a:endParaRPr lang="en-US" sz="2000" dirty="0">
              <a:latin typeface="Times New Roman" pitchFamily="18" charset="0"/>
              <a:cs typeface="Times New Roman" pitchFamily="18" charset="0"/>
            </a:endParaRPr>
          </a:p>
          <a:p>
            <a:pPr algn="l"/>
            <a:r>
              <a:rPr lang="en-US" sz="2000" dirty="0">
                <a:latin typeface="Times New Roman" pitchFamily="18" charset="0"/>
                <a:cs typeface="Times New Roman" pitchFamily="18" charset="0"/>
              </a:rPr>
              <a:t> It is expressed as:</a:t>
            </a:r>
          </a:p>
          <a:p>
            <a:pPr algn="l"/>
            <a:r>
              <a:rPr lang="en-US" sz="2000" dirty="0">
                <a:latin typeface="Times New Roman" pitchFamily="18" charset="0"/>
                <a:cs typeface="Times New Roman" pitchFamily="18" charset="0"/>
              </a:rPr>
              <a:t> Formula= 𝑁𝑒𝑡 𝑆𝑎𝑙𝑒𝑠 ÷ 𝐹𝑖𝑥𝑒𝑑 𝐴𝑠𝑠𝑒t</a:t>
            </a:r>
          </a:p>
        </p:txBody>
      </p:sp>
      <p:sp>
        <p:nvSpPr>
          <p:cNvPr id="4" name="Slide Number Placeholder 3">
            <a:extLst>
              <a:ext uri="{FF2B5EF4-FFF2-40B4-BE49-F238E27FC236}">
                <a16:creationId xmlns:a16="http://schemas.microsoft.com/office/drawing/2014/main" id="{33DD7695-76C7-AE32-1CC5-8FF11E3F695F}"/>
              </a:ext>
            </a:extLst>
          </p:cNvPr>
          <p:cNvSpPr>
            <a:spLocks noGrp="1"/>
          </p:cNvSpPr>
          <p:nvPr>
            <p:ph type="sldNum" sz="quarter" idx="12"/>
          </p:nvPr>
        </p:nvSpPr>
        <p:spPr/>
        <p:txBody>
          <a:bodyPr/>
          <a:lstStyle/>
          <a:p>
            <a:fld id="{672487E6-EC80-354D-A650-1A9BB2C7EFF7}" type="slidenum">
              <a:rPr lang="en-US" smtClean="0"/>
              <a:t>13</a:t>
            </a:fld>
            <a:endParaRPr lang="en-US"/>
          </a:p>
        </p:txBody>
      </p:sp>
    </p:spTree>
    <p:extLst>
      <p:ext uri="{BB962C8B-B14F-4D97-AF65-F5344CB8AC3E}">
        <p14:creationId xmlns:p14="http://schemas.microsoft.com/office/powerpoint/2010/main" val="86141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Apex company </a:t>
            </a:r>
          </a:p>
        </p:txBody>
      </p:sp>
      <p:graphicFrame>
        <p:nvGraphicFramePr>
          <p:cNvPr id="5" name="Content Placeholder 4"/>
          <p:cNvGraphicFramePr>
            <a:graphicFrameLocks noGrp="1"/>
          </p:cNvGraphicFramePr>
          <p:nvPr>
            <p:ph sz="half" idx="1"/>
          </p:nvPr>
        </p:nvGraphicFramePr>
        <p:xfrm>
          <a:off x="677863" y="2160588"/>
          <a:ext cx="418306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a:xfrm>
            <a:off x="5191570" y="1930400"/>
            <a:ext cx="4184034" cy="3880773"/>
          </a:xfrm>
        </p:spPr>
        <p:txBody>
          <a:bodyPr>
            <a:normAutofit fontScale="77500" lnSpcReduction="20000"/>
          </a:bodyPr>
          <a:lstStyle/>
          <a:p>
            <a:endParaRPr lang="en-US" dirty="0">
              <a:latin typeface="Times New Roman" pitchFamily="18" charset="0"/>
              <a:cs typeface="Times New Roman" pitchFamily="18" charset="0"/>
            </a:endParaRPr>
          </a:p>
          <a:p>
            <a:pPr>
              <a:lnSpc>
                <a:spcPct val="160000"/>
              </a:lnSpc>
            </a:pPr>
            <a:r>
              <a:rPr lang="en-US" dirty="0">
                <a:latin typeface="Times New Roman" pitchFamily="18" charset="0"/>
                <a:cs typeface="Times New Roman" pitchFamily="18" charset="0"/>
              </a:rPr>
              <a:t>Here 2012-2013: The ratio is 4 times, indicating the company generated $4 in sales for every dollar of fixed assets. This shows efficient use of fixed assets. 2013-2014:A sharp decline to 0.58 times indicate a serious issue, where sales generated from fixed assets fell dramatically, likely due to market challenges or over investment. 2021-2022: A recovery to 3.66 times suggest improved efficiency in asset utilization, but it is still below the peak levels seen in 2018-2019.</a:t>
            </a:r>
          </a:p>
        </p:txBody>
      </p:sp>
      <p:sp>
        <p:nvSpPr>
          <p:cNvPr id="3" name="Slide Number Placeholder 2">
            <a:extLst>
              <a:ext uri="{FF2B5EF4-FFF2-40B4-BE49-F238E27FC236}">
                <a16:creationId xmlns:a16="http://schemas.microsoft.com/office/drawing/2014/main" id="{3CA884BC-61B1-CCB2-D26D-90A0E5658FBB}"/>
              </a:ext>
            </a:extLst>
          </p:cNvPr>
          <p:cNvSpPr>
            <a:spLocks noGrp="1"/>
          </p:cNvSpPr>
          <p:nvPr>
            <p:ph type="sldNum" sz="quarter" idx="12"/>
          </p:nvPr>
        </p:nvSpPr>
        <p:spPr/>
        <p:txBody>
          <a:bodyPr/>
          <a:lstStyle/>
          <a:p>
            <a:fld id="{672487E6-EC80-354D-A650-1A9BB2C7EFF7}" type="slidenum">
              <a:rPr lang="en-US" smtClean="0"/>
              <a:t>14</a:t>
            </a:fld>
            <a:endParaRPr lang="en-US"/>
          </a:p>
        </p:txBody>
      </p:sp>
    </p:spTree>
    <p:extLst>
      <p:ext uri="{BB962C8B-B14F-4D97-AF65-F5344CB8AC3E}">
        <p14:creationId xmlns:p14="http://schemas.microsoft.com/office/powerpoint/2010/main" val="331331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Bata company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283705456"/>
              </p:ext>
            </p:extLst>
          </p:nvPr>
        </p:nvGraphicFramePr>
        <p:xfrm>
          <a:off x="838200" y="1825625"/>
          <a:ext cx="4668520" cy="2776855"/>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a:xfrm>
            <a:off x="5667586" y="995680"/>
            <a:ext cx="4184034" cy="3880773"/>
          </a:xfrm>
        </p:spPr>
        <p:txBody>
          <a:bodyPr>
            <a:normAutofit/>
          </a:bodyPr>
          <a:lstStyle/>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2012-2013: The Fixed Assets Turnover ratio is 3.1, indicating that the company generated $3.10 in sales for every dollar invested in fixed assets. This shows a reasonable level of efficiency. A recovery to 2.2 indicates some improvement, but it’s still far from the higher efficiency levels seen earlier in the decade.</a:t>
            </a:r>
          </a:p>
        </p:txBody>
      </p:sp>
      <p:sp>
        <p:nvSpPr>
          <p:cNvPr id="3" name="Slide Number Placeholder 2">
            <a:extLst>
              <a:ext uri="{FF2B5EF4-FFF2-40B4-BE49-F238E27FC236}">
                <a16:creationId xmlns:a16="http://schemas.microsoft.com/office/drawing/2014/main" id="{58DC001A-1089-AEA9-34EF-0B7D7A87E737}"/>
              </a:ext>
            </a:extLst>
          </p:cNvPr>
          <p:cNvSpPr>
            <a:spLocks noGrp="1"/>
          </p:cNvSpPr>
          <p:nvPr>
            <p:ph type="sldNum" sz="quarter" idx="12"/>
          </p:nvPr>
        </p:nvSpPr>
        <p:spPr/>
        <p:txBody>
          <a:bodyPr/>
          <a:lstStyle/>
          <a:p>
            <a:fld id="{672487E6-EC80-354D-A650-1A9BB2C7EFF7}" type="slidenum">
              <a:rPr lang="en-US" smtClean="0"/>
              <a:t>15</a:t>
            </a:fld>
            <a:endParaRPr lang="en-US"/>
          </a:p>
        </p:txBody>
      </p:sp>
    </p:spTree>
    <p:extLst>
      <p:ext uri="{BB962C8B-B14F-4D97-AF65-F5344CB8AC3E}">
        <p14:creationId xmlns:p14="http://schemas.microsoft.com/office/powerpoint/2010/main" val="110714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NET LIQUID BALANCE RATIO</a:t>
            </a:r>
          </a:p>
        </p:txBody>
      </p:sp>
      <p:sp>
        <p:nvSpPr>
          <p:cNvPr id="3" name="Content Placeholder 2"/>
          <p:cNvSpPr>
            <a:spLocks noGrp="1"/>
          </p:cNvSpPr>
          <p:nvPr>
            <p:ph idx="1"/>
          </p:nvPr>
        </p:nvSpPr>
        <p:spPr/>
        <p:txBody>
          <a:bodyPr/>
          <a:lstStyle/>
          <a:p>
            <a:r>
              <a:rPr lang="en-US" sz="1800" dirty="0">
                <a:latin typeface="Times New Roman" pitchFamily="18" charset="0"/>
                <a:cs typeface="Times New Roman" pitchFamily="18" charset="0"/>
              </a:rPr>
              <a:t>This index measure center on the firm’s balance of cash and marketable securities. The argument is that this balance represents the firm’s true reserve against unanticipated cash needs, since other remedies for cash shortages can be very costly</a:t>
            </a:r>
            <a:r>
              <a:rPr lang="en-US" dirty="0"/>
              <a:t>.</a:t>
            </a:r>
          </a:p>
          <a:p>
            <a:r>
              <a:rPr lang="en-US" dirty="0"/>
              <a:t> Formula= 𝐶𝑎𝑠ℎ+𝑀𝑎𝑟𝑘𝑒𝑡𝑎𝑏𝑙𝑒 𝑆𝑒𝑐𝑢𝑟𝑖𝑡𝑦−𝑁𝑜𝑡𝑒𝑠 𝑃𝑎𝑦𝑎𝑏𝑙𝑒 𝑇𝑜𝑡𝑎𝑙 𝐴𝑠𝑠𝑒𝑡 ÷ Total Assets</a:t>
            </a:r>
          </a:p>
        </p:txBody>
      </p:sp>
      <p:sp>
        <p:nvSpPr>
          <p:cNvPr id="4" name="Slide Number Placeholder 3">
            <a:extLst>
              <a:ext uri="{FF2B5EF4-FFF2-40B4-BE49-F238E27FC236}">
                <a16:creationId xmlns:a16="http://schemas.microsoft.com/office/drawing/2014/main" id="{DFAB2C89-131E-EB70-1766-918EA4E2B668}"/>
              </a:ext>
            </a:extLst>
          </p:cNvPr>
          <p:cNvSpPr>
            <a:spLocks noGrp="1"/>
          </p:cNvSpPr>
          <p:nvPr>
            <p:ph type="sldNum" sz="quarter" idx="12"/>
          </p:nvPr>
        </p:nvSpPr>
        <p:spPr/>
        <p:txBody>
          <a:bodyPr/>
          <a:lstStyle/>
          <a:p>
            <a:fld id="{672487E6-EC80-354D-A650-1A9BB2C7EFF7}" type="slidenum">
              <a:rPr lang="en-US" smtClean="0"/>
              <a:t>16</a:t>
            </a:fld>
            <a:endParaRPr lang="en-US"/>
          </a:p>
        </p:txBody>
      </p:sp>
    </p:spTree>
    <p:extLst>
      <p:ext uri="{BB962C8B-B14F-4D97-AF65-F5344CB8AC3E}">
        <p14:creationId xmlns:p14="http://schemas.microsoft.com/office/powerpoint/2010/main" val="310841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Apex company </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26731239"/>
              </p:ext>
            </p:extLst>
          </p:nvPr>
        </p:nvGraphicFramePr>
        <p:xfrm>
          <a:off x="838200" y="1825625"/>
          <a:ext cx="4069080" cy="3518535"/>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a:xfrm>
            <a:off x="5089968" y="1696894"/>
            <a:ext cx="4184034" cy="3880773"/>
          </a:xfrm>
        </p:spPr>
        <p:txBody>
          <a:bodyPr>
            <a:normAutofit fontScale="70000" lnSpcReduction="20000"/>
          </a:bodyPr>
          <a:lstStyle/>
          <a:p>
            <a:pPr algn="just">
              <a:lnSpc>
                <a:spcPct val="170000"/>
              </a:lnSpc>
            </a:pPr>
            <a:r>
              <a:rPr lang="en-US" sz="2200" dirty="0">
                <a:latin typeface="Times New Roman" panose="02020603050405020304" pitchFamily="18" charset="0"/>
                <a:cs typeface="Times New Roman" panose="02020603050405020304" pitchFamily="18" charset="0"/>
              </a:rPr>
              <a:t>In 2012-2013, the rate was 0.36, indicating a reasonably healthy liquidity position. However, this dropped sharply to 0.01 in 2013-2014, suggesting significant liquidity issues where net liquid assets were nearly insufficient to cover liabilities. A slight recovery occurred in 2014-2015 with the rate rising to 0.19, and it continued to improve to 0.22 in 2015-2016. The rate stabilized at 0.31 in both 2016-2017 and 2017-2018, indicating a better balance between liquid assets and liabilities</a:t>
            </a:r>
            <a:r>
              <a:rPr lang="en-US" dirty="0">
                <a:latin typeface="Times New Roman" pitchFamily="18" charset="0"/>
                <a:cs typeface="Times New Roman" pitchFamily="18" charset="0"/>
              </a:rPr>
              <a:t>.</a:t>
            </a:r>
          </a:p>
        </p:txBody>
      </p:sp>
      <p:sp>
        <p:nvSpPr>
          <p:cNvPr id="3" name="Slide Number Placeholder 2">
            <a:extLst>
              <a:ext uri="{FF2B5EF4-FFF2-40B4-BE49-F238E27FC236}">
                <a16:creationId xmlns:a16="http://schemas.microsoft.com/office/drawing/2014/main" id="{FE16090E-D2BA-A2B4-59A0-B10D8AA7DA6A}"/>
              </a:ext>
            </a:extLst>
          </p:cNvPr>
          <p:cNvSpPr>
            <a:spLocks noGrp="1"/>
          </p:cNvSpPr>
          <p:nvPr>
            <p:ph type="sldNum" sz="quarter" idx="12"/>
          </p:nvPr>
        </p:nvSpPr>
        <p:spPr/>
        <p:txBody>
          <a:bodyPr/>
          <a:lstStyle/>
          <a:p>
            <a:fld id="{672487E6-EC80-354D-A650-1A9BB2C7EFF7}" type="slidenum">
              <a:rPr lang="en-US" smtClean="0"/>
              <a:t>17</a:t>
            </a:fld>
            <a:endParaRPr lang="en-US"/>
          </a:p>
        </p:txBody>
      </p:sp>
    </p:spTree>
    <p:extLst>
      <p:ext uri="{BB962C8B-B14F-4D97-AF65-F5344CB8AC3E}">
        <p14:creationId xmlns:p14="http://schemas.microsoft.com/office/powerpoint/2010/main" val="10093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Bata company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501191151"/>
              </p:ext>
            </p:extLst>
          </p:nvPr>
        </p:nvGraphicFramePr>
        <p:xfrm>
          <a:off x="838200" y="1825625"/>
          <a:ext cx="4465320" cy="3352453"/>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a:xfrm>
            <a:off x="5464386" y="1429385"/>
            <a:ext cx="4184034" cy="3880773"/>
          </a:xfrm>
        </p:spPr>
        <p:txBody>
          <a:bodyPr>
            <a:normAutofit fontScale="85000" lnSpcReduction="10000"/>
          </a:bodyPr>
          <a:lstStyle/>
          <a:p>
            <a:endParaRPr lang="en-US" sz="1800" dirty="0">
              <a:latin typeface="Times New Roman" pitchFamily="18" charset="0"/>
              <a:cs typeface="Times New Roman" pitchFamily="18" charset="0"/>
            </a:endParaRPr>
          </a:p>
          <a:p>
            <a:pPr algn="just">
              <a:lnSpc>
                <a:spcPct val="170000"/>
              </a:lnSpc>
            </a:pPr>
            <a:r>
              <a:rPr lang="en-US" sz="2000" dirty="0">
                <a:latin typeface="Times New Roman" pitchFamily="18" charset="0"/>
                <a:cs typeface="Times New Roman" pitchFamily="18" charset="0"/>
              </a:rPr>
              <a:t>In 2013 and 2014, the Net Liquid Balance ratio are 0.039, 0.069, 0.09, 0.02, and 0.02. These are low for the company to meet its liquidity. But in the next three years, the ratios are increasing gradually and these are 0.09, 0.02 and 0.02 as cash is increasing in proportion to total assets.</a:t>
            </a:r>
          </a:p>
        </p:txBody>
      </p:sp>
      <p:sp>
        <p:nvSpPr>
          <p:cNvPr id="3" name="Slide Number Placeholder 2">
            <a:extLst>
              <a:ext uri="{FF2B5EF4-FFF2-40B4-BE49-F238E27FC236}">
                <a16:creationId xmlns:a16="http://schemas.microsoft.com/office/drawing/2014/main" id="{A8EC54F5-EB86-AC82-7639-02DD3082D7F8}"/>
              </a:ext>
            </a:extLst>
          </p:cNvPr>
          <p:cNvSpPr>
            <a:spLocks noGrp="1"/>
          </p:cNvSpPr>
          <p:nvPr>
            <p:ph type="sldNum" sz="quarter" idx="12"/>
          </p:nvPr>
        </p:nvSpPr>
        <p:spPr/>
        <p:txBody>
          <a:bodyPr/>
          <a:lstStyle/>
          <a:p>
            <a:fld id="{672487E6-EC80-354D-A650-1A9BB2C7EFF7}" type="slidenum">
              <a:rPr lang="en-US" smtClean="0"/>
              <a:t>18</a:t>
            </a:fld>
            <a:endParaRPr lang="en-US"/>
          </a:p>
        </p:txBody>
      </p:sp>
    </p:spTree>
    <p:extLst>
      <p:ext uri="{BB962C8B-B14F-4D97-AF65-F5344CB8AC3E}">
        <p14:creationId xmlns:p14="http://schemas.microsoft.com/office/powerpoint/2010/main" val="2978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ACCOUNTS RECEIVABLE TURNOVER:</a:t>
            </a:r>
          </a:p>
        </p:txBody>
      </p:sp>
      <p:sp>
        <p:nvSpPr>
          <p:cNvPr id="3" name="Content Placeholder 2"/>
          <p:cNvSpPr>
            <a:spLocks noGrp="1"/>
          </p:cNvSpPr>
          <p:nvPr>
            <p:ph idx="1"/>
          </p:nvPr>
        </p:nvSpPr>
        <p:spPr/>
        <p:txBody>
          <a:bodyPr/>
          <a:lstStyle/>
          <a:p>
            <a:pPr marL="0" indent="0">
              <a:buNone/>
            </a:pPr>
            <a:r>
              <a:rPr lang="en-US" b="1" dirty="0"/>
              <a:t> </a:t>
            </a:r>
            <a:endParaRPr lang="en-US" dirty="0"/>
          </a:p>
          <a:p>
            <a:r>
              <a:rPr lang="en-US" sz="2800" dirty="0">
                <a:latin typeface="Times New Roman" panose="02020603050405020304" pitchFamily="18" charset="0"/>
                <a:cs typeface="Times New Roman" panose="02020603050405020304" pitchFamily="18" charset="0"/>
              </a:rPr>
              <a:t>The accounts receivable turnover ratio measures a company's effectiveness in collecting its receivables or money owed by clients. The ratio shows how well a company uses and manages the credit it extends to customers and how quickly it is collected or being paid. </a:t>
            </a:r>
          </a:p>
        </p:txBody>
      </p:sp>
      <p:sp>
        <p:nvSpPr>
          <p:cNvPr id="4" name="Slide Number Placeholder 3">
            <a:extLst>
              <a:ext uri="{FF2B5EF4-FFF2-40B4-BE49-F238E27FC236}">
                <a16:creationId xmlns:a16="http://schemas.microsoft.com/office/drawing/2014/main" id="{2782F1A0-7A58-938D-38CE-0E1230438DC9}"/>
              </a:ext>
            </a:extLst>
          </p:cNvPr>
          <p:cNvSpPr>
            <a:spLocks noGrp="1"/>
          </p:cNvSpPr>
          <p:nvPr>
            <p:ph type="sldNum" sz="quarter" idx="12"/>
          </p:nvPr>
        </p:nvSpPr>
        <p:spPr/>
        <p:txBody>
          <a:bodyPr/>
          <a:lstStyle/>
          <a:p>
            <a:fld id="{672487E6-EC80-354D-A650-1A9BB2C7EFF7}" type="slidenum">
              <a:rPr lang="en-US" smtClean="0"/>
              <a:t>19</a:t>
            </a:fld>
            <a:endParaRPr lang="en-US"/>
          </a:p>
        </p:txBody>
      </p:sp>
    </p:spTree>
    <p:extLst>
      <p:ext uri="{BB962C8B-B14F-4D97-AF65-F5344CB8AC3E}">
        <p14:creationId xmlns:p14="http://schemas.microsoft.com/office/powerpoint/2010/main" val="278901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7AC1C-FD67-5334-20DE-36CEC95A681C}"/>
              </a:ext>
            </a:extLst>
          </p:cNvPr>
          <p:cNvSpPr>
            <a:spLocks noGrp="1"/>
          </p:cNvSpPr>
          <p:nvPr>
            <p:ph idx="4294967295"/>
          </p:nvPr>
        </p:nvSpPr>
        <p:spPr>
          <a:xfrm>
            <a:off x="1676400" y="1536700"/>
            <a:ext cx="10515600" cy="3338513"/>
          </a:xfrm>
        </p:spPr>
        <p:txBody>
          <a:bodyPr/>
          <a:lstStyle/>
          <a:p>
            <a:r>
              <a:rPr lang="en-IN" dirty="0">
                <a:latin typeface="Times New Roman" panose="02020603050405020304" pitchFamily="18" charset="0"/>
                <a:cs typeface="Times New Roman" panose="02020603050405020304" pitchFamily="18" charset="0"/>
              </a:rPr>
              <a:t>What is working capital management? </a:t>
            </a:r>
          </a:p>
          <a:p>
            <a:r>
              <a:rPr lang="en-IN" dirty="0">
                <a:latin typeface="Times New Roman" panose="02020603050405020304" pitchFamily="18" charset="0"/>
                <a:cs typeface="Times New Roman" panose="02020603050405020304" pitchFamily="18" charset="0"/>
              </a:rPr>
              <a:t>Why It is necessary ?</a:t>
            </a:r>
          </a:p>
          <a:p>
            <a:r>
              <a:rPr lang="en-IN" dirty="0">
                <a:latin typeface="Times New Roman" panose="02020603050405020304" pitchFamily="18" charset="0"/>
                <a:cs typeface="Times New Roman" panose="02020603050405020304" pitchFamily="18" charset="0"/>
              </a:rPr>
              <a:t>Why say working capital management is the life blood of company ?</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36FF514-42E6-54EE-DD26-6467D3B277B3}"/>
              </a:ext>
            </a:extLst>
          </p:cNvPr>
          <p:cNvSpPr>
            <a:spLocks noGrp="1"/>
          </p:cNvSpPr>
          <p:nvPr>
            <p:ph type="sldNum" sz="quarter" idx="12"/>
          </p:nvPr>
        </p:nvSpPr>
        <p:spPr/>
        <p:txBody>
          <a:bodyPr/>
          <a:lstStyle/>
          <a:p>
            <a:fld id="{672487E6-EC80-354D-A650-1A9BB2C7EFF7}" type="slidenum">
              <a:rPr lang="en-US" smtClean="0"/>
              <a:t>2</a:t>
            </a:fld>
            <a:endParaRPr lang="en-US"/>
          </a:p>
        </p:txBody>
      </p:sp>
    </p:spTree>
    <p:extLst>
      <p:ext uri="{BB962C8B-B14F-4D97-AF65-F5344CB8AC3E}">
        <p14:creationId xmlns:p14="http://schemas.microsoft.com/office/powerpoint/2010/main" val="172840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Content Placeholder 2"/>
              <p:cNvSpPr>
                <a:spLocks noGrp="1"/>
              </p:cNvSpPr>
              <p:nvPr>
                <p:ph type="title"/>
              </p:nvPr>
            </p:nvSpPr>
            <p:spPr>
              <a:xfrm>
                <a:off x="1225156" y="895481"/>
                <a:ext cx="10012680" cy="1294448"/>
              </a:xfrm>
            </p:spPr>
            <p:txBody>
              <a:bodyPr>
                <a:normAutofit fontScale="90000"/>
              </a:bodyPr>
              <a:lstStyle/>
              <a:p>
                <a:r>
                  <a:rPr lang="en-US" dirty="0"/>
                  <a:t> </a:t>
                </a:r>
                <a:br>
                  <a:rPr lang="en-US" dirty="0"/>
                </a:br>
                <a:r>
                  <a:rPr lang="en-US" sz="3600" dirty="0">
                    <a:latin typeface="Times New Roman" panose="02020603050405020304" pitchFamily="18" charset="0"/>
                    <a:cs typeface="Times New Roman" panose="02020603050405020304" pitchFamily="18" charset="0"/>
                  </a:rPr>
                  <a:t>This ratio is usually calculated as</a:t>
                </a:r>
                <a:r>
                  <a:rPr lang="en-US"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Formula</a:t>
                </a:r>
                <a14:m>
                  <m:oMath xmlns:m="http://schemas.openxmlformats.org/officeDocument/2006/math">
                    <m:r>
                      <a:rPr lang="en-US" sz="3100" i="1">
                        <a:latin typeface="Cambria Math" panose="02040503050406030204" pitchFamily="18" charset="0"/>
                      </a:rPr>
                      <m:t>=</m:t>
                    </m:r>
                    <m:f>
                      <m:fPr>
                        <m:ctrlPr>
                          <a:rPr lang="en-US" sz="3100" i="1">
                            <a:latin typeface="Cambria Math" panose="02040503050406030204" pitchFamily="18" charset="0"/>
                          </a:rPr>
                        </m:ctrlPr>
                      </m:fPr>
                      <m:num>
                        <m:r>
                          <a:rPr lang="en-US" sz="3100" i="1">
                            <a:latin typeface="Cambria Math" panose="02040503050406030204" pitchFamily="18" charset="0"/>
                          </a:rPr>
                          <m:t> </m:t>
                        </m:r>
                        <m:r>
                          <a:rPr lang="en-US" sz="3100" i="1">
                            <a:latin typeface="Cambria Math" panose="02040503050406030204" pitchFamily="18" charset="0"/>
                          </a:rPr>
                          <m:t>𝑆𝑎𝑙𝑒𝑠</m:t>
                        </m:r>
                      </m:num>
                      <m:den>
                        <m:r>
                          <a:rPr lang="en-US" sz="3100" i="1">
                            <a:latin typeface="Cambria Math" panose="02040503050406030204" pitchFamily="18" charset="0"/>
                          </a:rPr>
                          <m:t>𝐴𝑐𝑐𝑜𝑢𝑛𝑡</m:t>
                        </m:r>
                        <m:r>
                          <a:rPr lang="en-US" sz="3100" i="1">
                            <a:latin typeface="Cambria Math" panose="02040503050406030204" pitchFamily="18" charset="0"/>
                          </a:rPr>
                          <m:t> </m:t>
                        </m:r>
                        <m:r>
                          <a:rPr lang="en-US" sz="3100" i="1">
                            <a:latin typeface="Cambria Math" panose="02040503050406030204" pitchFamily="18" charset="0"/>
                          </a:rPr>
                          <m:t>𝑅𝑒𝑐𝑒𝑖𝑣𝑎𝑏𝑙𝑒</m:t>
                        </m:r>
                      </m:den>
                    </m:f>
                  </m:oMath>
                </a14:m>
                <a:endParaRPr lang="en-US" sz="3100" dirty="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 </a:t>
                </a:r>
              </a:p>
            </p:txBody>
          </p:sp>
        </mc:Choice>
        <mc:Fallback xmlns="">
          <p:sp>
            <p:nvSpPr>
              <p:cNvPr id="14" name="Content Placeholder 2"/>
              <p:cNvSpPr>
                <a:spLocks noGrp="1" noRot="1" noChangeAspect="1" noMove="1" noResize="1" noEditPoints="1" noAdjustHandles="1" noChangeArrowheads="1" noChangeShapeType="1" noTextEdit="1"/>
              </p:cNvSpPr>
              <p:nvPr>
                <p:ph type="title"/>
              </p:nvPr>
            </p:nvSpPr>
            <p:spPr>
              <a:xfrm>
                <a:off x="1225156" y="895481"/>
                <a:ext cx="10012680" cy="1294448"/>
              </a:xfrm>
              <a:blipFill>
                <a:blip r:embed="rId2"/>
                <a:stretch>
                  <a:fillRect l="-1583" b="-35849"/>
                </a:stretch>
              </a:blipFill>
            </p:spPr>
            <p:txBody>
              <a:bodyPr/>
              <a:lstStyle/>
              <a:p>
                <a:r>
                  <a:rPr lang="en-US">
                    <a:noFill/>
                  </a:rPr>
                  <a:t> </a:t>
                </a:r>
              </a:p>
            </p:txBody>
          </p:sp>
        </mc:Fallback>
      </mc:AlternateContent>
      <p:sp>
        <p:nvSpPr>
          <p:cNvPr id="16" name="Title 1"/>
          <p:cNvSpPr txBox="1">
            <a:spLocks/>
          </p:cNvSpPr>
          <p:nvPr/>
        </p:nvSpPr>
        <p:spPr>
          <a:xfrm>
            <a:off x="712080" y="2606345"/>
            <a:ext cx="9601196" cy="13038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Now let’s see “</a:t>
            </a:r>
            <a:r>
              <a:rPr lang="en-US" sz="2800" b="1" dirty="0">
                <a:latin typeface="Times New Roman" panose="02020603050405020304" pitchFamily="18" charset="0"/>
                <a:cs typeface="Times New Roman" panose="02020603050405020304" pitchFamily="18" charset="0"/>
              </a:rPr>
              <a:t>Apex Ltd</a:t>
            </a:r>
            <a:r>
              <a:rPr lang="en-US" sz="2800" b="1"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10 years. </a:t>
            </a:r>
            <a:r>
              <a:rPr lang="en-US" sz="2800" b="1" dirty="0">
                <a:latin typeface="Times New Roman" panose="02020603050405020304" pitchFamily="18" charset="0"/>
                <a:cs typeface="Times New Roman" panose="02020603050405020304" pitchFamily="18" charset="0"/>
              </a:rPr>
              <a:t>Account Receivable Turnover</a:t>
            </a:r>
            <a:endParaRPr lang="en-US" sz="2800" dirty="0">
              <a:latin typeface="Times New Roman" panose="02020603050405020304" pitchFamily="18" charset="0"/>
              <a:cs typeface="Times New Roman" panose="020206030504050203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4034895627"/>
              </p:ext>
            </p:extLst>
          </p:nvPr>
        </p:nvGraphicFramePr>
        <p:xfrm>
          <a:off x="727843" y="4011812"/>
          <a:ext cx="9585433" cy="1395409"/>
        </p:xfrm>
        <a:graphic>
          <a:graphicData uri="http://schemas.openxmlformats.org/drawingml/2006/table">
            <a:tbl>
              <a:tblPr firstRow="1" firstCol="1" bandRow="1">
                <a:tableStyleId>{5C22544A-7EE6-4342-B048-85BDC9FD1C3A}</a:tableStyleId>
              </a:tblPr>
              <a:tblGrid>
                <a:gridCol w="1720965">
                  <a:extLst>
                    <a:ext uri="{9D8B030D-6E8A-4147-A177-3AD203B41FA5}">
                      <a16:colId xmlns:a16="http://schemas.microsoft.com/office/drawing/2014/main" val="1925748124"/>
                    </a:ext>
                  </a:extLst>
                </a:gridCol>
                <a:gridCol w="827298">
                  <a:extLst>
                    <a:ext uri="{9D8B030D-6E8A-4147-A177-3AD203B41FA5}">
                      <a16:colId xmlns:a16="http://schemas.microsoft.com/office/drawing/2014/main" val="3792559361"/>
                    </a:ext>
                  </a:extLst>
                </a:gridCol>
                <a:gridCol w="749709">
                  <a:extLst>
                    <a:ext uri="{9D8B030D-6E8A-4147-A177-3AD203B41FA5}">
                      <a16:colId xmlns:a16="http://schemas.microsoft.com/office/drawing/2014/main" val="1044548871"/>
                    </a:ext>
                  </a:extLst>
                </a:gridCol>
                <a:gridCol w="774949">
                  <a:extLst>
                    <a:ext uri="{9D8B030D-6E8A-4147-A177-3AD203B41FA5}">
                      <a16:colId xmlns:a16="http://schemas.microsoft.com/office/drawing/2014/main" val="149793861"/>
                    </a:ext>
                  </a:extLst>
                </a:gridCol>
                <a:gridCol w="706709">
                  <a:extLst>
                    <a:ext uri="{9D8B030D-6E8A-4147-A177-3AD203B41FA5}">
                      <a16:colId xmlns:a16="http://schemas.microsoft.com/office/drawing/2014/main" val="3013860042"/>
                    </a:ext>
                  </a:extLst>
                </a:gridCol>
                <a:gridCol w="765600">
                  <a:extLst>
                    <a:ext uri="{9D8B030D-6E8A-4147-A177-3AD203B41FA5}">
                      <a16:colId xmlns:a16="http://schemas.microsoft.com/office/drawing/2014/main" val="4206302572"/>
                    </a:ext>
                  </a:extLst>
                </a:gridCol>
                <a:gridCol w="765600">
                  <a:extLst>
                    <a:ext uri="{9D8B030D-6E8A-4147-A177-3AD203B41FA5}">
                      <a16:colId xmlns:a16="http://schemas.microsoft.com/office/drawing/2014/main" val="3855924151"/>
                    </a:ext>
                  </a:extLst>
                </a:gridCol>
                <a:gridCol w="774014">
                  <a:extLst>
                    <a:ext uri="{9D8B030D-6E8A-4147-A177-3AD203B41FA5}">
                      <a16:colId xmlns:a16="http://schemas.microsoft.com/office/drawing/2014/main" val="1822846258"/>
                    </a:ext>
                  </a:extLst>
                </a:gridCol>
                <a:gridCol w="833842">
                  <a:extLst>
                    <a:ext uri="{9D8B030D-6E8A-4147-A177-3AD203B41FA5}">
                      <a16:colId xmlns:a16="http://schemas.microsoft.com/office/drawing/2014/main" val="4224502063"/>
                    </a:ext>
                  </a:extLst>
                </a:gridCol>
                <a:gridCol w="799253">
                  <a:extLst>
                    <a:ext uri="{9D8B030D-6E8A-4147-A177-3AD203B41FA5}">
                      <a16:colId xmlns:a16="http://schemas.microsoft.com/office/drawing/2014/main" val="2344085396"/>
                    </a:ext>
                  </a:extLst>
                </a:gridCol>
                <a:gridCol w="867494">
                  <a:extLst>
                    <a:ext uri="{9D8B030D-6E8A-4147-A177-3AD203B41FA5}">
                      <a16:colId xmlns:a16="http://schemas.microsoft.com/office/drawing/2014/main" val="3689379993"/>
                    </a:ext>
                  </a:extLst>
                </a:gridCol>
              </a:tblGrid>
              <a:tr h="524330">
                <a:tc>
                  <a:txBody>
                    <a:bodyPr/>
                    <a:lstStyle/>
                    <a:p>
                      <a:pPr marL="10160" marR="5080" algn="ctr">
                        <a:lnSpc>
                          <a:spcPts val="1060"/>
                        </a:lnSpc>
                        <a:spcBef>
                          <a:spcPts val="65"/>
                        </a:spcBef>
                        <a:spcAft>
                          <a:spcPts val="0"/>
                        </a:spcAft>
                      </a:pPr>
                      <a:r>
                        <a:rPr lang="en-US" sz="1400" spc="-10">
                          <a:effectLst/>
                        </a:rPr>
                        <a:t>Years</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4605" marR="0" algn="ctr">
                        <a:lnSpc>
                          <a:spcPts val="1060"/>
                        </a:lnSpc>
                        <a:spcBef>
                          <a:spcPts val="65"/>
                        </a:spcBef>
                        <a:spcAft>
                          <a:spcPts val="0"/>
                        </a:spcAft>
                      </a:pPr>
                      <a:r>
                        <a:rPr lang="en-US" sz="1400" spc="-25" dirty="0">
                          <a:effectLst/>
                        </a:rPr>
                        <a:t>2012-</a:t>
                      </a:r>
                      <a:r>
                        <a:rPr lang="en-US" sz="1400" spc="-20" dirty="0">
                          <a:effectLst/>
                        </a:rPr>
                        <a:t>2013</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8255" marR="0" algn="ctr">
                        <a:lnSpc>
                          <a:spcPts val="1060"/>
                        </a:lnSpc>
                        <a:spcBef>
                          <a:spcPts val="65"/>
                        </a:spcBef>
                        <a:spcAft>
                          <a:spcPts val="0"/>
                        </a:spcAft>
                      </a:pPr>
                      <a:r>
                        <a:rPr lang="en-US" sz="1400" spc="-25">
                          <a:effectLst/>
                        </a:rPr>
                        <a:t>2013-</a:t>
                      </a:r>
                      <a:r>
                        <a:rPr lang="en-US" sz="1400" spc="-20">
                          <a:effectLst/>
                        </a:rPr>
                        <a:t>2014</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9525" marR="16510" algn="ctr">
                        <a:lnSpc>
                          <a:spcPts val="1060"/>
                        </a:lnSpc>
                        <a:spcBef>
                          <a:spcPts val="65"/>
                        </a:spcBef>
                        <a:spcAft>
                          <a:spcPts val="0"/>
                        </a:spcAft>
                      </a:pPr>
                      <a:r>
                        <a:rPr lang="en-US" sz="1400" spc="-25">
                          <a:effectLst/>
                        </a:rPr>
                        <a:t>2014-</a:t>
                      </a:r>
                      <a:r>
                        <a:rPr lang="en-US" sz="1400" spc="-20">
                          <a:effectLst/>
                        </a:rPr>
                        <a:t>2015</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4605" marR="0" algn="ctr">
                        <a:lnSpc>
                          <a:spcPts val="1060"/>
                        </a:lnSpc>
                        <a:spcBef>
                          <a:spcPts val="65"/>
                        </a:spcBef>
                        <a:spcAft>
                          <a:spcPts val="0"/>
                        </a:spcAft>
                      </a:pPr>
                      <a:r>
                        <a:rPr lang="en-US" sz="1400" spc="-25">
                          <a:effectLst/>
                        </a:rPr>
                        <a:t>2015-</a:t>
                      </a:r>
                      <a:r>
                        <a:rPr lang="en-US" sz="1400" spc="-20">
                          <a:effectLst/>
                        </a:rPr>
                        <a:t>2016</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9525" marR="0" algn="ctr">
                        <a:lnSpc>
                          <a:spcPts val="1060"/>
                        </a:lnSpc>
                        <a:spcBef>
                          <a:spcPts val="65"/>
                        </a:spcBef>
                        <a:spcAft>
                          <a:spcPts val="0"/>
                        </a:spcAft>
                      </a:pPr>
                      <a:r>
                        <a:rPr lang="en-US" sz="1400" spc="-25">
                          <a:effectLst/>
                        </a:rPr>
                        <a:t>2016-</a:t>
                      </a:r>
                      <a:r>
                        <a:rPr lang="en-US" sz="1400" spc="-20">
                          <a:effectLst/>
                        </a:rPr>
                        <a:t>2017</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0795" marR="0" algn="ctr">
                        <a:lnSpc>
                          <a:spcPts val="1060"/>
                        </a:lnSpc>
                        <a:spcBef>
                          <a:spcPts val="65"/>
                        </a:spcBef>
                        <a:spcAft>
                          <a:spcPts val="0"/>
                        </a:spcAft>
                      </a:pPr>
                      <a:r>
                        <a:rPr lang="en-US" sz="1400" spc="-25">
                          <a:effectLst/>
                        </a:rPr>
                        <a:t>2017-</a:t>
                      </a:r>
                      <a:r>
                        <a:rPr lang="en-US" sz="1400" spc="-20">
                          <a:effectLst/>
                        </a:rPr>
                        <a:t>2018</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7780" marR="0" algn="ctr">
                        <a:lnSpc>
                          <a:spcPts val="1060"/>
                        </a:lnSpc>
                        <a:spcBef>
                          <a:spcPts val="65"/>
                        </a:spcBef>
                        <a:spcAft>
                          <a:spcPts val="0"/>
                        </a:spcAft>
                      </a:pPr>
                      <a:r>
                        <a:rPr lang="en-US" sz="1400" spc="-25">
                          <a:effectLst/>
                        </a:rPr>
                        <a:t>2018-</a:t>
                      </a:r>
                      <a:r>
                        <a:rPr lang="en-US" sz="1400" spc="-20">
                          <a:effectLst/>
                        </a:rPr>
                        <a:t>2019</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3335" marR="0" algn="ctr">
                        <a:lnSpc>
                          <a:spcPts val="1060"/>
                        </a:lnSpc>
                        <a:spcBef>
                          <a:spcPts val="65"/>
                        </a:spcBef>
                        <a:spcAft>
                          <a:spcPts val="0"/>
                        </a:spcAft>
                      </a:pPr>
                      <a:r>
                        <a:rPr lang="en-US" sz="1400" spc="-25">
                          <a:effectLst/>
                        </a:rPr>
                        <a:t>2019-</a:t>
                      </a:r>
                      <a:r>
                        <a:rPr lang="en-US" sz="1400" spc="-20">
                          <a:effectLst/>
                        </a:rPr>
                        <a:t>2020</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5240" marR="0" algn="ctr">
                        <a:lnSpc>
                          <a:spcPts val="1060"/>
                        </a:lnSpc>
                        <a:spcBef>
                          <a:spcPts val="65"/>
                        </a:spcBef>
                        <a:spcAft>
                          <a:spcPts val="0"/>
                        </a:spcAft>
                      </a:pPr>
                      <a:r>
                        <a:rPr lang="en-US" sz="1400" spc="-25">
                          <a:effectLst/>
                        </a:rPr>
                        <a:t>2020-</a:t>
                      </a:r>
                      <a:r>
                        <a:rPr lang="en-US" sz="1400" spc="-20">
                          <a:effectLst/>
                        </a:rPr>
                        <a:t>2021</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6510" marR="0" algn="ctr">
                        <a:lnSpc>
                          <a:spcPts val="1060"/>
                        </a:lnSpc>
                        <a:spcBef>
                          <a:spcPts val="65"/>
                        </a:spcBef>
                        <a:spcAft>
                          <a:spcPts val="0"/>
                        </a:spcAft>
                      </a:pPr>
                      <a:r>
                        <a:rPr lang="en-US" sz="1400" spc="-25">
                          <a:effectLst/>
                        </a:rPr>
                        <a:t>2021-</a:t>
                      </a:r>
                      <a:r>
                        <a:rPr lang="en-US" sz="1400" spc="-20">
                          <a:effectLst/>
                        </a:rPr>
                        <a:t>2022</a:t>
                      </a:r>
                      <a:endParaRPr lang="en-US" sz="1100">
                        <a:effectLst/>
                        <a:latin typeface="Calibri" panose="020F0502020204030204" pitchFamily="34" charset="0"/>
                        <a:ea typeface="Calibri" panose="020F0502020204030204" pitchFamily="34" charset="0"/>
                        <a:cs typeface="Vrinda"/>
                      </a:endParaRPr>
                    </a:p>
                  </a:txBody>
                  <a:tcPr marL="0" marR="0" marT="0" marB="0"/>
                </a:tc>
                <a:extLst>
                  <a:ext uri="{0D108BD9-81ED-4DB2-BD59-A6C34878D82A}">
                    <a16:rowId xmlns:a16="http://schemas.microsoft.com/office/drawing/2014/main" val="202524972"/>
                  </a:ext>
                </a:extLst>
              </a:tr>
              <a:tr h="871079">
                <a:tc>
                  <a:txBody>
                    <a:bodyPr/>
                    <a:lstStyle/>
                    <a:p>
                      <a:pPr marL="0" marR="0" algn="ctr" fontAlgn="t">
                        <a:lnSpc>
                          <a:spcPct val="107000"/>
                        </a:lnSpc>
                        <a:spcBef>
                          <a:spcPts val="0"/>
                        </a:spcBef>
                        <a:spcAft>
                          <a:spcPts val="800"/>
                        </a:spcAft>
                      </a:pPr>
                      <a:r>
                        <a:rPr lang="en-US" sz="1400">
                          <a:effectLst/>
                        </a:rPr>
                        <a:t>Accounts Receivables Turnover</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dirty="0">
                          <a:effectLst/>
                        </a:rPr>
                        <a:t> 37 </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a:effectLst/>
                        </a:rPr>
                        <a:t> 50 </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a:effectLst/>
                        </a:rPr>
                        <a:t> 13 </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a:effectLst/>
                        </a:rPr>
                        <a:t> 14 </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a:effectLst/>
                        </a:rPr>
                        <a:t> 14 </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a:effectLst/>
                        </a:rPr>
                        <a:t> 19 </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a:effectLst/>
                        </a:rPr>
                        <a:t> 7 </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a:effectLst/>
                        </a:rPr>
                        <a:t> 12 </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a:effectLst/>
                        </a:rPr>
                        <a:t> 13 </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0" marR="0" algn="r" fontAlgn="t">
                        <a:lnSpc>
                          <a:spcPct val="107000"/>
                        </a:lnSpc>
                        <a:spcBef>
                          <a:spcPts val="0"/>
                        </a:spcBef>
                        <a:spcAft>
                          <a:spcPts val="800"/>
                        </a:spcAft>
                      </a:pPr>
                      <a:r>
                        <a:rPr lang="en-US" sz="1400" dirty="0">
                          <a:effectLst/>
                        </a:rPr>
                        <a:t> 10 </a:t>
                      </a:r>
                      <a:endParaRPr lang="en-US" sz="1100" dirty="0">
                        <a:effectLst/>
                        <a:latin typeface="Calibri" panose="020F0502020204030204" pitchFamily="34" charset="0"/>
                        <a:ea typeface="Calibri" panose="020F0502020204030204" pitchFamily="34" charset="0"/>
                        <a:cs typeface="Vrinda"/>
                      </a:endParaRPr>
                    </a:p>
                  </a:txBody>
                  <a:tcPr marL="0" marR="0" marT="0" marB="0"/>
                </a:tc>
                <a:extLst>
                  <a:ext uri="{0D108BD9-81ED-4DB2-BD59-A6C34878D82A}">
                    <a16:rowId xmlns:a16="http://schemas.microsoft.com/office/drawing/2014/main" val="2756166362"/>
                  </a:ext>
                </a:extLst>
              </a:tr>
            </a:tbl>
          </a:graphicData>
        </a:graphic>
      </p:graphicFrame>
      <p:sp>
        <p:nvSpPr>
          <p:cNvPr id="2" name="Slide Number Placeholder 1">
            <a:extLst>
              <a:ext uri="{FF2B5EF4-FFF2-40B4-BE49-F238E27FC236}">
                <a16:creationId xmlns:a16="http://schemas.microsoft.com/office/drawing/2014/main" id="{BC2E7BAB-0684-D9BF-5354-A2BA6A4A1481}"/>
              </a:ext>
            </a:extLst>
          </p:cNvPr>
          <p:cNvSpPr>
            <a:spLocks noGrp="1"/>
          </p:cNvSpPr>
          <p:nvPr>
            <p:ph type="sldNum" sz="quarter" idx="12"/>
          </p:nvPr>
        </p:nvSpPr>
        <p:spPr/>
        <p:txBody>
          <a:bodyPr/>
          <a:lstStyle/>
          <a:p>
            <a:fld id="{672487E6-EC80-354D-A650-1A9BB2C7EFF7}" type="slidenum">
              <a:rPr lang="en-US" smtClean="0"/>
              <a:t>20</a:t>
            </a:fld>
            <a:endParaRPr lang="en-US"/>
          </a:p>
        </p:txBody>
      </p:sp>
    </p:spTree>
    <p:extLst>
      <p:ext uri="{BB962C8B-B14F-4D97-AF65-F5344CB8AC3E}">
        <p14:creationId xmlns:p14="http://schemas.microsoft.com/office/powerpoint/2010/main" val="80396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Now let’s see “</a:t>
            </a:r>
            <a:r>
              <a:rPr lang="en-US" sz="3200" b="1" dirty="0">
                <a:latin typeface="Times New Roman" panose="02020603050405020304" pitchFamily="18" charset="0"/>
                <a:cs typeface="Times New Roman" panose="02020603050405020304" pitchFamily="18" charset="0"/>
              </a:rPr>
              <a:t>Bata Ltd</a:t>
            </a:r>
            <a:r>
              <a:rPr lang="en-US" sz="3200" b="1"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10 years. </a:t>
            </a:r>
            <a:r>
              <a:rPr lang="en-US" sz="3200" b="1" dirty="0">
                <a:latin typeface="Times New Roman" panose="02020603050405020304" pitchFamily="18" charset="0"/>
                <a:cs typeface="Times New Roman" panose="02020603050405020304" pitchFamily="18" charset="0"/>
              </a:rPr>
              <a:t>Account Receivable </a:t>
            </a:r>
            <a:r>
              <a:rPr lang="en-US" sz="3200" b="1" dirty="0" err="1">
                <a:latin typeface="Times New Roman" panose="02020603050405020304" pitchFamily="18" charset="0"/>
                <a:cs typeface="Times New Roman" panose="02020603050405020304" pitchFamily="18" charset="0"/>
              </a:rPr>
              <a:t>Turnove</a:t>
            </a:r>
            <a:r>
              <a:rPr lang="en-US" sz="3200" b="1" dirty="0">
                <a:latin typeface="Times New Roman" panose="02020603050405020304" pitchFamily="18" charset="0"/>
                <a:cs typeface="Times New Roman" panose="02020603050405020304" pitchFamily="18" charset="0"/>
              </a:rPr>
              <a:t>.</a:t>
            </a:r>
            <a:br>
              <a:rPr lang="en-US" sz="3200" b="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3155887"/>
              </p:ext>
            </p:extLst>
          </p:nvPr>
        </p:nvGraphicFramePr>
        <p:xfrm>
          <a:off x="604327" y="2300155"/>
          <a:ext cx="9186075" cy="2627444"/>
        </p:xfrm>
        <a:graphic>
          <a:graphicData uri="http://schemas.openxmlformats.org/drawingml/2006/table">
            <a:tbl>
              <a:tblPr firstRow="1" firstCol="1" bandRow="1">
                <a:tableStyleId>{5C22544A-7EE6-4342-B048-85BDC9FD1C3A}</a:tableStyleId>
              </a:tblPr>
              <a:tblGrid>
                <a:gridCol w="1649106">
                  <a:extLst>
                    <a:ext uri="{9D8B030D-6E8A-4147-A177-3AD203B41FA5}">
                      <a16:colId xmlns:a16="http://schemas.microsoft.com/office/drawing/2014/main" val="182003246"/>
                    </a:ext>
                  </a:extLst>
                </a:gridCol>
                <a:gridCol w="792510">
                  <a:extLst>
                    <a:ext uri="{9D8B030D-6E8A-4147-A177-3AD203B41FA5}">
                      <a16:colId xmlns:a16="http://schemas.microsoft.com/office/drawing/2014/main" val="277427998"/>
                    </a:ext>
                  </a:extLst>
                </a:gridCol>
                <a:gridCol w="718494">
                  <a:extLst>
                    <a:ext uri="{9D8B030D-6E8A-4147-A177-3AD203B41FA5}">
                      <a16:colId xmlns:a16="http://schemas.microsoft.com/office/drawing/2014/main" val="229293365"/>
                    </a:ext>
                  </a:extLst>
                </a:gridCol>
                <a:gridCol w="742865">
                  <a:extLst>
                    <a:ext uri="{9D8B030D-6E8A-4147-A177-3AD203B41FA5}">
                      <a16:colId xmlns:a16="http://schemas.microsoft.com/office/drawing/2014/main" val="3525221111"/>
                    </a:ext>
                  </a:extLst>
                </a:gridCol>
                <a:gridCol w="676973">
                  <a:extLst>
                    <a:ext uri="{9D8B030D-6E8A-4147-A177-3AD203B41FA5}">
                      <a16:colId xmlns:a16="http://schemas.microsoft.com/office/drawing/2014/main" val="1785253728"/>
                    </a:ext>
                  </a:extLst>
                </a:gridCol>
                <a:gridCol w="733839">
                  <a:extLst>
                    <a:ext uri="{9D8B030D-6E8A-4147-A177-3AD203B41FA5}">
                      <a16:colId xmlns:a16="http://schemas.microsoft.com/office/drawing/2014/main" val="3271071927"/>
                    </a:ext>
                  </a:extLst>
                </a:gridCol>
                <a:gridCol w="733839">
                  <a:extLst>
                    <a:ext uri="{9D8B030D-6E8A-4147-A177-3AD203B41FA5}">
                      <a16:colId xmlns:a16="http://schemas.microsoft.com/office/drawing/2014/main" val="2743109092"/>
                    </a:ext>
                  </a:extLst>
                </a:gridCol>
                <a:gridCol w="741962">
                  <a:extLst>
                    <a:ext uri="{9D8B030D-6E8A-4147-A177-3AD203B41FA5}">
                      <a16:colId xmlns:a16="http://schemas.microsoft.com/office/drawing/2014/main" val="3999083906"/>
                    </a:ext>
                  </a:extLst>
                </a:gridCol>
                <a:gridCol w="798829">
                  <a:extLst>
                    <a:ext uri="{9D8B030D-6E8A-4147-A177-3AD203B41FA5}">
                      <a16:colId xmlns:a16="http://schemas.microsoft.com/office/drawing/2014/main" val="3345956380"/>
                    </a:ext>
                  </a:extLst>
                </a:gridCol>
                <a:gridCol w="766334">
                  <a:extLst>
                    <a:ext uri="{9D8B030D-6E8A-4147-A177-3AD203B41FA5}">
                      <a16:colId xmlns:a16="http://schemas.microsoft.com/office/drawing/2014/main" val="1368216772"/>
                    </a:ext>
                  </a:extLst>
                </a:gridCol>
                <a:gridCol w="831324">
                  <a:extLst>
                    <a:ext uri="{9D8B030D-6E8A-4147-A177-3AD203B41FA5}">
                      <a16:colId xmlns:a16="http://schemas.microsoft.com/office/drawing/2014/main" val="516145763"/>
                    </a:ext>
                  </a:extLst>
                </a:gridCol>
              </a:tblGrid>
              <a:tr h="980135">
                <a:tc>
                  <a:txBody>
                    <a:bodyPr/>
                    <a:lstStyle/>
                    <a:p>
                      <a:pPr marL="10160" marR="5080" algn="ctr">
                        <a:lnSpc>
                          <a:spcPts val="1060"/>
                        </a:lnSpc>
                        <a:spcBef>
                          <a:spcPts val="65"/>
                        </a:spcBef>
                        <a:spcAft>
                          <a:spcPts val="0"/>
                        </a:spcAft>
                      </a:pPr>
                      <a:r>
                        <a:rPr lang="en-US" sz="1400" spc="-10" dirty="0">
                          <a:effectLst/>
                        </a:rPr>
                        <a:t>Years</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14605" marR="0" algn="ctr">
                        <a:lnSpc>
                          <a:spcPts val="1060"/>
                        </a:lnSpc>
                        <a:spcBef>
                          <a:spcPts val="65"/>
                        </a:spcBef>
                        <a:spcAft>
                          <a:spcPts val="0"/>
                        </a:spcAft>
                      </a:pPr>
                      <a:r>
                        <a:rPr lang="en-US" sz="1400" spc="-25" dirty="0">
                          <a:effectLst/>
                        </a:rPr>
                        <a:t>2012-</a:t>
                      </a:r>
                      <a:r>
                        <a:rPr lang="en-US" sz="1400" spc="-20" dirty="0">
                          <a:effectLst/>
                        </a:rPr>
                        <a:t>2013</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8255" marR="0" algn="ctr">
                        <a:lnSpc>
                          <a:spcPts val="1060"/>
                        </a:lnSpc>
                        <a:spcBef>
                          <a:spcPts val="65"/>
                        </a:spcBef>
                        <a:spcAft>
                          <a:spcPts val="0"/>
                        </a:spcAft>
                      </a:pPr>
                      <a:r>
                        <a:rPr lang="en-US" sz="1400" spc="-25">
                          <a:effectLst/>
                        </a:rPr>
                        <a:t>2013-</a:t>
                      </a:r>
                      <a:r>
                        <a:rPr lang="en-US" sz="1400" spc="-20">
                          <a:effectLst/>
                        </a:rPr>
                        <a:t>2014</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9525" marR="16510" algn="ctr">
                        <a:lnSpc>
                          <a:spcPts val="1060"/>
                        </a:lnSpc>
                        <a:spcBef>
                          <a:spcPts val="65"/>
                        </a:spcBef>
                        <a:spcAft>
                          <a:spcPts val="0"/>
                        </a:spcAft>
                      </a:pPr>
                      <a:r>
                        <a:rPr lang="en-US" sz="1400" spc="-25" dirty="0">
                          <a:effectLst/>
                        </a:rPr>
                        <a:t>2014-</a:t>
                      </a:r>
                      <a:r>
                        <a:rPr lang="en-US" sz="1400" spc="-20" dirty="0">
                          <a:effectLst/>
                        </a:rPr>
                        <a:t>2015</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14605" marR="0" algn="ctr">
                        <a:lnSpc>
                          <a:spcPts val="1060"/>
                        </a:lnSpc>
                        <a:spcBef>
                          <a:spcPts val="65"/>
                        </a:spcBef>
                        <a:spcAft>
                          <a:spcPts val="0"/>
                        </a:spcAft>
                      </a:pPr>
                      <a:r>
                        <a:rPr lang="en-US" sz="1400" spc="-25">
                          <a:effectLst/>
                        </a:rPr>
                        <a:t>2015-</a:t>
                      </a:r>
                      <a:r>
                        <a:rPr lang="en-US" sz="1400" spc="-20">
                          <a:effectLst/>
                        </a:rPr>
                        <a:t>2016</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9525" marR="0" algn="ctr">
                        <a:lnSpc>
                          <a:spcPts val="1060"/>
                        </a:lnSpc>
                        <a:spcBef>
                          <a:spcPts val="65"/>
                        </a:spcBef>
                        <a:spcAft>
                          <a:spcPts val="0"/>
                        </a:spcAft>
                      </a:pPr>
                      <a:r>
                        <a:rPr lang="en-US" sz="1400" spc="-25">
                          <a:effectLst/>
                        </a:rPr>
                        <a:t>2016-</a:t>
                      </a:r>
                      <a:r>
                        <a:rPr lang="en-US" sz="1400" spc="-20">
                          <a:effectLst/>
                        </a:rPr>
                        <a:t>2017</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0795" marR="0" algn="ctr">
                        <a:lnSpc>
                          <a:spcPts val="1060"/>
                        </a:lnSpc>
                        <a:spcBef>
                          <a:spcPts val="65"/>
                        </a:spcBef>
                        <a:spcAft>
                          <a:spcPts val="0"/>
                        </a:spcAft>
                      </a:pPr>
                      <a:r>
                        <a:rPr lang="en-US" sz="1400" spc="-25">
                          <a:effectLst/>
                        </a:rPr>
                        <a:t>2017-</a:t>
                      </a:r>
                      <a:r>
                        <a:rPr lang="en-US" sz="1400" spc="-20">
                          <a:effectLst/>
                        </a:rPr>
                        <a:t>2018</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7780" marR="0" algn="ctr">
                        <a:lnSpc>
                          <a:spcPts val="1060"/>
                        </a:lnSpc>
                        <a:spcBef>
                          <a:spcPts val="65"/>
                        </a:spcBef>
                        <a:spcAft>
                          <a:spcPts val="0"/>
                        </a:spcAft>
                      </a:pPr>
                      <a:r>
                        <a:rPr lang="en-US" sz="1400" spc="-25">
                          <a:effectLst/>
                        </a:rPr>
                        <a:t>2018-</a:t>
                      </a:r>
                      <a:r>
                        <a:rPr lang="en-US" sz="1400" spc="-20">
                          <a:effectLst/>
                        </a:rPr>
                        <a:t>2019</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3335" marR="0" algn="ctr">
                        <a:lnSpc>
                          <a:spcPts val="1060"/>
                        </a:lnSpc>
                        <a:spcBef>
                          <a:spcPts val="65"/>
                        </a:spcBef>
                        <a:spcAft>
                          <a:spcPts val="0"/>
                        </a:spcAft>
                      </a:pPr>
                      <a:r>
                        <a:rPr lang="en-US" sz="1400" spc="-25">
                          <a:effectLst/>
                        </a:rPr>
                        <a:t>2019-</a:t>
                      </a:r>
                      <a:r>
                        <a:rPr lang="en-US" sz="1400" spc="-20">
                          <a:effectLst/>
                        </a:rPr>
                        <a:t>2020</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5240" marR="0" algn="ctr">
                        <a:lnSpc>
                          <a:spcPts val="1060"/>
                        </a:lnSpc>
                        <a:spcBef>
                          <a:spcPts val="65"/>
                        </a:spcBef>
                        <a:spcAft>
                          <a:spcPts val="0"/>
                        </a:spcAft>
                      </a:pPr>
                      <a:r>
                        <a:rPr lang="en-US" sz="1400" spc="-25">
                          <a:effectLst/>
                        </a:rPr>
                        <a:t>2020-</a:t>
                      </a:r>
                      <a:r>
                        <a:rPr lang="en-US" sz="1400" spc="-20">
                          <a:effectLst/>
                        </a:rPr>
                        <a:t>2021</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6510" marR="0" algn="ctr">
                        <a:lnSpc>
                          <a:spcPts val="1060"/>
                        </a:lnSpc>
                        <a:spcBef>
                          <a:spcPts val="65"/>
                        </a:spcBef>
                        <a:spcAft>
                          <a:spcPts val="0"/>
                        </a:spcAft>
                      </a:pPr>
                      <a:r>
                        <a:rPr lang="en-US" sz="1400" spc="-25">
                          <a:effectLst/>
                        </a:rPr>
                        <a:t>2021-</a:t>
                      </a:r>
                      <a:r>
                        <a:rPr lang="en-US" sz="1400" spc="-20">
                          <a:effectLst/>
                        </a:rPr>
                        <a:t>2022</a:t>
                      </a:r>
                      <a:endParaRPr lang="en-US" sz="1100">
                        <a:effectLst/>
                        <a:latin typeface="Calibri" panose="020F0502020204030204" pitchFamily="34" charset="0"/>
                        <a:ea typeface="Calibri" panose="020F0502020204030204" pitchFamily="34" charset="0"/>
                        <a:cs typeface="Vrinda"/>
                      </a:endParaRPr>
                    </a:p>
                  </a:txBody>
                  <a:tcPr marL="0" marR="0" marT="0" marB="0"/>
                </a:tc>
                <a:extLst>
                  <a:ext uri="{0D108BD9-81ED-4DB2-BD59-A6C34878D82A}">
                    <a16:rowId xmlns:a16="http://schemas.microsoft.com/office/drawing/2014/main" val="1141408172"/>
                  </a:ext>
                </a:extLst>
              </a:tr>
              <a:tr h="667174">
                <a:tc>
                  <a:txBody>
                    <a:bodyPr/>
                    <a:lstStyle/>
                    <a:p>
                      <a:pPr marL="10160" marR="0" algn="ctr">
                        <a:lnSpc>
                          <a:spcPts val="1060"/>
                        </a:lnSpc>
                        <a:spcBef>
                          <a:spcPts val="60"/>
                        </a:spcBef>
                        <a:spcAft>
                          <a:spcPts val="0"/>
                        </a:spcAft>
                      </a:pPr>
                      <a:r>
                        <a:rPr lang="en-US" sz="1400" spc="-10">
                          <a:effectLst/>
                        </a:rPr>
                        <a:t>Sales</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0160" marR="0" algn="ctr">
                        <a:lnSpc>
                          <a:spcPts val="1060"/>
                        </a:lnSpc>
                        <a:spcBef>
                          <a:spcPts val="60"/>
                        </a:spcBef>
                        <a:spcAft>
                          <a:spcPts val="0"/>
                        </a:spcAft>
                      </a:pPr>
                      <a:r>
                        <a:rPr lang="en-US" sz="1400" spc="-10">
                          <a:effectLst/>
                        </a:rPr>
                        <a:t>21298</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3810" marR="0" algn="ctr">
                        <a:lnSpc>
                          <a:spcPts val="1060"/>
                        </a:lnSpc>
                        <a:spcBef>
                          <a:spcPts val="60"/>
                        </a:spcBef>
                        <a:spcAft>
                          <a:spcPts val="0"/>
                        </a:spcAft>
                      </a:pPr>
                      <a:r>
                        <a:rPr lang="en-US" sz="1400" spc="-45" dirty="0">
                          <a:effectLst/>
                        </a:rPr>
                        <a:t>27808</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9525" marR="0" algn="ctr">
                        <a:lnSpc>
                          <a:spcPts val="1060"/>
                        </a:lnSpc>
                        <a:spcBef>
                          <a:spcPts val="60"/>
                        </a:spcBef>
                        <a:spcAft>
                          <a:spcPts val="0"/>
                        </a:spcAft>
                      </a:pPr>
                      <a:r>
                        <a:rPr lang="en-US" sz="1400" spc="-35">
                          <a:effectLst/>
                        </a:rPr>
                        <a:t>24753</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0160" marR="0" algn="ctr">
                        <a:lnSpc>
                          <a:spcPts val="1060"/>
                        </a:lnSpc>
                        <a:spcBef>
                          <a:spcPts val="60"/>
                        </a:spcBef>
                        <a:spcAft>
                          <a:spcPts val="0"/>
                        </a:spcAft>
                      </a:pPr>
                      <a:r>
                        <a:rPr lang="en-US" sz="1400" spc="-45">
                          <a:effectLst/>
                        </a:rPr>
                        <a:t>25438</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5715" marR="0" algn="ctr">
                        <a:lnSpc>
                          <a:spcPts val="1060"/>
                        </a:lnSpc>
                        <a:spcBef>
                          <a:spcPts val="60"/>
                        </a:spcBef>
                        <a:spcAft>
                          <a:spcPts val="0"/>
                        </a:spcAft>
                      </a:pPr>
                      <a:r>
                        <a:rPr lang="en-US" sz="1400" spc="-35">
                          <a:effectLst/>
                        </a:rPr>
                        <a:t>26872</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6350" marR="0" algn="ctr">
                        <a:lnSpc>
                          <a:spcPts val="1060"/>
                        </a:lnSpc>
                        <a:spcBef>
                          <a:spcPts val="60"/>
                        </a:spcBef>
                        <a:spcAft>
                          <a:spcPts val="0"/>
                        </a:spcAft>
                      </a:pPr>
                      <a:r>
                        <a:rPr lang="en-US" sz="1400" spc="-35">
                          <a:effectLst/>
                        </a:rPr>
                        <a:t>29970</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3970" marR="0" algn="ctr">
                        <a:lnSpc>
                          <a:spcPts val="1060"/>
                        </a:lnSpc>
                        <a:spcBef>
                          <a:spcPts val="60"/>
                        </a:spcBef>
                        <a:spcAft>
                          <a:spcPts val="0"/>
                        </a:spcAft>
                      </a:pPr>
                      <a:r>
                        <a:rPr lang="en-US" sz="1400" spc="-40">
                          <a:effectLst/>
                        </a:rPr>
                        <a:t>31223</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9525" marR="0" algn="ctr">
                        <a:lnSpc>
                          <a:spcPts val="1060"/>
                        </a:lnSpc>
                        <a:spcBef>
                          <a:spcPts val="60"/>
                        </a:spcBef>
                        <a:spcAft>
                          <a:spcPts val="0"/>
                        </a:spcAft>
                      </a:pPr>
                      <a:r>
                        <a:rPr lang="en-US" sz="1400" spc="-10">
                          <a:effectLst/>
                        </a:rPr>
                        <a:t>18013</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1430" marR="0" algn="ctr">
                        <a:lnSpc>
                          <a:spcPts val="1060"/>
                        </a:lnSpc>
                        <a:spcBef>
                          <a:spcPts val="60"/>
                        </a:spcBef>
                        <a:spcAft>
                          <a:spcPts val="0"/>
                        </a:spcAft>
                      </a:pPr>
                      <a:r>
                        <a:rPr lang="en-US" sz="1400" spc="-25">
                          <a:effectLst/>
                        </a:rPr>
                        <a:t>24436</a:t>
                      </a:r>
                      <a:endParaRPr lang="en-US" sz="1100">
                        <a:effectLst/>
                        <a:latin typeface="Calibri" panose="020F0502020204030204" pitchFamily="34" charset="0"/>
                        <a:ea typeface="Calibri" panose="020F0502020204030204" pitchFamily="34" charset="0"/>
                        <a:cs typeface="Vrinda"/>
                      </a:endParaRPr>
                    </a:p>
                  </a:txBody>
                  <a:tcPr marL="0" marR="0" marT="0" marB="0"/>
                </a:tc>
                <a:tc>
                  <a:txBody>
                    <a:bodyPr/>
                    <a:lstStyle/>
                    <a:p>
                      <a:pPr marL="12700" marR="0" algn="ctr">
                        <a:lnSpc>
                          <a:spcPts val="1060"/>
                        </a:lnSpc>
                        <a:spcBef>
                          <a:spcPts val="60"/>
                        </a:spcBef>
                        <a:spcAft>
                          <a:spcPts val="0"/>
                        </a:spcAft>
                      </a:pPr>
                      <a:r>
                        <a:rPr lang="en-US" sz="1400" spc="-10">
                          <a:effectLst/>
                        </a:rPr>
                        <a:t>34889</a:t>
                      </a:r>
                      <a:endParaRPr lang="en-US" sz="1100">
                        <a:effectLst/>
                        <a:latin typeface="Calibri" panose="020F0502020204030204" pitchFamily="34" charset="0"/>
                        <a:ea typeface="Calibri" panose="020F0502020204030204" pitchFamily="34" charset="0"/>
                        <a:cs typeface="Vrinda"/>
                      </a:endParaRPr>
                    </a:p>
                  </a:txBody>
                  <a:tcPr marL="0" marR="0" marT="0" marB="0"/>
                </a:tc>
                <a:extLst>
                  <a:ext uri="{0D108BD9-81ED-4DB2-BD59-A6C34878D82A}">
                    <a16:rowId xmlns:a16="http://schemas.microsoft.com/office/drawing/2014/main" val="1106777428"/>
                  </a:ext>
                </a:extLst>
              </a:tr>
              <a:tr h="980135">
                <a:tc>
                  <a:txBody>
                    <a:bodyPr/>
                    <a:lstStyle/>
                    <a:p>
                      <a:pPr marL="10160" marR="5080" algn="ctr">
                        <a:lnSpc>
                          <a:spcPts val="1060"/>
                        </a:lnSpc>
                        <a:spcBef>
                          <a:spcPts val="65"/>
                        </a:spcBef>
                        <a:spcAft>
                          <a:spcPts val="0"/>
                        </a:spcAft>
                      </a:pPr>
                      <a:r>
                        <a:rPr lang="en-US" sz="1400" dirty="0">
                          <a:effectLst/>
                        </a:rPr>
                        <a:t>Accounts</a:t>
                      </a:r>
                      <a:r>
                        <a:rPr lang="en-US" sz="1400" spc="-10" dirty="0">
                          <a:effectLst/>
                        </a:rPr>
                        <a:t> Receivables Turnover</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4445" marR="0" algn="ctr">
                        <a:lnSpc>
                          <a:spcPts val="1060"/>
                        </a:lnSpc>
                        <a:spcBef>
                          <a:spcPts val="65"/>
                        </a:spcBef>
                        <a:spcAft>
                          <a:spcPts val="0"/>
                        </a:spcAft>
                      </a:pPr>
                      <a:r>
                        <a:rPr lang="en-US" sz="1400" spc="-25" dirty="0">
                          <a:effectLst/>
                        </a:rPr>
                        <a:t>27</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10160" marR="0" algn="ctr">
                        <a:lnSpc>
                          <a:spcPts val="1060"/>
                        </a:lnSpc>
                        <a:spcBef>
                          <a:spcPts val="65"/>
                        </a:spcBef>
                        <a:spcAft>
                          <a:spcPts val="0"/>
                        </a:spcAft>
                      </a:pPr>
                      <a:r>
                        <a:rPr lang="en-US" sz="1400" spc="-25" dirty="0">
                          <a:effectLst/>
                        </a:rPr>
                        <a:t>37</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4445" marR="0" algn="ctr">
                        <a:lnSpc>
                          <a:spcPts val="1060"/>
                        </a:lnSpc>
                        <a:spcBef>
                          <a:spcPts val="65"/>
                        </a:spcBef>
                        <a:spcAft>
                          <a:spcPts val="0"/>
                        </a:spcAft>
                      </a:pPr>
                      <a:r>
                        <a:rPr lang="en-US" sz="1400" spc="-25" dirty="0">
                          <a:effectLst/>
                        </a:rPr>
                        <a:t>42</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4445" marR="0" algn="ctr">
                        <a:lnSpc>
                          <a:spcPts val="1060"/>
                        </a:lnSpc>
                        <a:spcBef>
                          <a:spcPts val="65"/>
                        </a:spcBef>
                        <a:spcAft>
                          <a:spcPts val="0"/>
                        </a:spcAft>
                      </a:pPr>
                      <a:r>
                        <a:rPr lang="en-US" sz="1400" spc="-25" dirty="0">
                          <a:effectLst/>
                        </a:rPr>
                        <a:t>37</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11430" marR="0" algn="ctr">
                        <a:lnSpc>
                          <a:spcPts val="1060"/>
                        </a:lnSpc>
                        <a:spcBef>
                          <a:spcPts val="65"/>
                        </a:spcBef>
                        <a:spcAft>
                          <a:spcPts val="0"/>
                        </a:spcAft>
                      </a:pPr>
                      <a:r>
                        <a:rPr lang="en-US" sz="1400" spc="-25" dirty="0">
                          <a:effectLst/>
                        </a:rPr>
                        <a:t>40</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12700" marR="0" algn="ctr">
                        <a:lnSpc>
                          <a:spcPts val="1060"/>
                        </a:lnSpc>
                        <a:spcBef>
                          <a:spcPts val="65"/>
                        </a:spcBef>
                        <a:spcAft>
                          <a:spcPts val="0"/>
                        </a:spcAft>
                      </a:pPr>
                      <a:r>
                        <a:rPr lang="en-US" sz="1400" spc="-25" dirty="0">
                          <a:effectLst/>
                        </a:rPr>
                        <a:t>34</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8255" marR="0" algn="ctr">
                        <a:lnSpc>
                          <a:spcPts val="1060"/>
                        </a:lnSpc>
                        <a:spcBef>
                          <a:spcPts val="65"/>
                        </a:spcBef>
                        <a:spcAft>
                          <a:spcPts val="0"/>
                        </a:spcAft>
                      </a:pPr>
                      <a:r>
                        <a:rPr lang="en-US" sz="1400" spc="-25" dirty="0">
                          <a:effectLst/>
                        </a:rPr>
                        <a:t>48</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15240" marR="0" algn="ctr">
                        <a:lnSpc>
                          <a:spcPts val="1060"/>
                        </a:lnSpc>
                        <a:spcBef>
                          <a:spcPts val="65"/>
                        </a:spcBef>
                        <a:spcAft>
                          <a:spcPts val="0"/>
                        </a:spcAft>
                      </a:pPr>
                      <a:r>
                        <a:rPr lang="en-US" sz="1400" spc="-25" dirty="0">
                          <a:effectLst/>
                        </a:rPr>
                        <a:t>29</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17145" marR="0" algn="ctr">
                        <a:lnSpc>
                          <a:spcPts val="1060"/>
                        </a:lnSpc>
                        <a:spcBef>
                          <a:spcPts val="65"/>
                        </a:spcBef>
                        <a:spcAft>
                          <a:spcPts val="0"/>
                        </a:spcAft>
                      </a:pPr>
                      <a:r>
                        <a:rPr lang="en-US" sz="1400" spc="-25" dirty="0">
                          <a:effectLst/>
                        </a:rPr>
                        <a:t>31</a:t>
                      </a:r>
                      <a:endParaRPr lang="en-US" sz="1100" dirty="0">
                        <a:effectLst/>
                        <a:latin typeface="Calibri" panose="020F0502020204030204" pitchFamily="34" charset="0"/>
                        <a:ea typeface="Calibri" panose="020F0502020204030204" pitchFamily="34" charset="0"/>
                        <a:cs typeface="Vrinda"/>
                      </a:endParaRPr>
                    </a:p>
                  </a:txBody>
                  <a:tcPr marL="0" marR="0" marT="0" marB="0"/>
                </a:tc>
                <a:tc>
                  <a:txBody>
                    <a:bodyPr/>
                    <a:lstStyle/>
                    <a:p>
                      <a:pPr marL="22860" marR="0" algn="ctr">
                        <a:lnSpc>
                          <a:spcPts val="1060"/>
                        </a:lnSpc>
                        <a:spcBef>
                          <a:spcPts val="65"/>
                        </a:spcBef>
                        <a:spcAft>
                          <a:spcPts val="0"/>
                        </a:spcAft>
                      </a:pPr>
                      <a:r>
                        <a:rPr lang="en-US" sz="1400" spc="-10" dirty="0">
                          <a:effectLst/>
                        </a:rPr>
                        <a:t>49</a:t>
                      </a:r>
                      <a:endParaRPr lang="en-US" sz="1100" dirty="0">
                        <a:effectLst/>
                        <a:latin typeface="Calibri" panose="020F0502020204030204" pitchFamily="34" charset="0"/>
                        <a:ea typeface="Calibri" panose="020F0502020204030204" pitchFamily="34" charset="0"/>
                        <a:cs typeface="Vrinda"/>
                      </a:endParaRPr>
                    </a:p>
                  </a:txBody>
                  <a:tcPr marL="0" marR="0" marT="0" marB="0"/>
                </a:tc>
                <a:extLst>
                  <a:ext uri="{0D108BD9-81ED-4DB2-BD59-A6C34878D82A}">
                    <a16:rowId xmlns:a16="http://schemas.microsoft.com/office/drawing/2014/main" val="2174880695"/>
                  </a:ext>
                </a:extLst>
              </a:tr>
            </a:tbl>
          </a:graphicData>
        </a:graphic>
      </p:graphicFrame>
      <p:sp>
        <p:nvSpPr>
          <p:cNvPr id="3" name="Slide Number Placeholder 2">
            <a:extLst>
              <a:ext uri="{FF2B5EF4-FFF2-40B4-BE49-F238E27FC236}">
                <a16:creationId xmlns:a16="http://schemas.microsoft.com/office/drawing/2014/main" id="{99F0351E-D2A2-F167-E4C3-FB89E24D1274}"/>
              </a:ext>
            </a:extLst>
          </p:cNvPr>
          <p:cNvSpPr>
            <a:spLocks noGrp="1"/>
          </p:cNvSpPr>
          <p:nvPr>
            <p:ph type="sldNum" sz="quarter" idx="12"/>
          </p:nvPr>
        </p:nvSpPr>
        <p:spPr/>
        <p:txBody>
          <a:bodyPr/>
          <a:lstStyle/>
          <a:p>
            <a:fld id="{672487E6-EC80-354D-A650-1A9BB2C7EFF7}" type="slidenum">
              <a:rPr lang="en-US" smtClean="0"/>
              <a:t>21</a:t>
            </a:fld>
            <a:endParaRPr lang="en-US"/>
          </a:p>
        </p:txBody>
      </p:sp>
    </p:spTree>
    <p:extLst>
      <p:ext uri="{BB962C8B-B14F-4D97-AF65-F5344CB8AC3E}">
        <p14:creationId xmlns:p14="http://schemas.microsoft.com/office/powerpoint/2010/main" val="205999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165034"/>
            <a:ext cx="7142480" cy="2173168"/>
          </a:xfrm>
          <a:prstGeom prst="rect">
            <a:avLst/>
          </a:prstGeom>
        </p:spPr>
      </p:pic>
      <p:pic>
        <p:nvPicPr>
          <p:cNvPr id="3"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338202"/>
            <a:ext cx="8097520" cy="2480326"/>
          </a:xfrm>
          <a:prstGeom prst="rect">
            <a:avLst/>
          </a:prstGeom>
        </p:spPr>
      </p:pic>
      <p:sp>
        <p:nvSpPr>
          <p:cNvPr id="4" name="Title 3"/>
          <p:cNvSpPr>
            <a:spLocks noGrp="1"/>
          </p:cNvSpPr>
          <p:nvPr>
            <p:ph type="title" idx="4294967295"/>
          </p:nvPr>
        </p:nvSpPr>
        <p:spPr>
          <a:xfrm>
            <a:off x="0" y="365125"/>
            <a:ext cx="10515600"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Comparison of Apex and Bata Ltd.</a:t>
            </a:r>
          </a:p>
        </p:txBody>
      </p:sp>
      <p:sp>
        <p:nvSpPr>
          <p:cNvPr id="5" name="Slide Number Placeholder 4">
            <a:extLst>
              <a:ext uri="{FF2B5EF4-FFF2-40B4-BE49-F238E27FC236}">
                <a16:creationId xmlns:a16="http://schemas.microsoft.com/office/drawing/2014/main" id="{FCC7F62C-2A3C-1D3B-43D8-FE2DB7309B61}"/>
              </a:ext>
            </a:extLst>
          </p:cNvPr>
          <p:cNvSpPr>
            <a:spLocks noGrp="1"/>
          </p:cNvSpPr>
          <p:nvPr>
            <p:ph type="sldNum" sz="quarter" idx="12"/>
          </p:nvPr>
        </p:nvSpPr>
        <p:spPr/>
        <p:txBody>
          <a:bodyPr/>
          <a:lstStyle/>
          <a:p>
            <a:fld id="{672487E6-EC80-354D-A650-1A9BB2C7EFF7}" type="slidenum">
              <a:rPr lang="en-US" smtClean="0"/>
              <a:t>22</a:t>
            </a:fld>
            <a:endParaRPr lang="en-US"/>
          </a:p>
        </p:txBody>
      </p:sp>
    </p:spTree>
    <p:extLst>
      <p:ext uri="{BB962C8B-B14F-4D97-AF65-F5344CB8AC3E}">
        <p14:creationId xmlns:p14="http://schemas.microsoft.com/office/powerpoint/2010/main" val="2929995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INVENTORY TURNOVER: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Inventory turnover is a ratio showing how many times a company has sold and replaced inventory during a given period. It measures the activity, or liquidity of a firm's inventory. The higher the turnover, the more liquid the asset.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Formula</a:t>
            </a:r>
            <a:r>
              <a:rPr lang="en-US" sz="2400" dirty="0">
                <a:latin typeface="Times New Roman" panose="02020603050405020304" pitchFamily="18" charset="0"/>
                <a:cs typeface="Times New Roman" panose="02020603050405020304" pitchFamily="18" charset="0"/>
              </a:rPr>
              <a:t> = 𝐶𝑜𝑠𝑡 𝑜𝑓 𝐺𝑜𝑜𝑑 𝑠𝑜𝑙𝑑 /𝐼𝑛𝑣𝑒𝑛𝑡𝑜𝑟𝑦 </a:t>
            </a:r>
          </a:p>
        </p:txBody>
      </p:sp>
      <p:sp>
        <p:nvSpPr>
          <p:cNvPr id="4" name="Slide Number Placeholder 3">
            <a:extLst>
              <a:ext uri="{FF2B5EF4-FFF2-40B4-BE49-F238E27FC236}">
                <a16:creationId xmlns:a16="http://schemas.microsoft.com/office/drawing/2014/main" id="{803DFEDD-4FE4-36C4-50FD-4E8F7FAAC923}"/>
              </a:ext>
            </a:extLst>
          </p:cNvPr>
          <p:cNvSpPr>
            <a:spLocks noGrp="1"/>
          </p:cNvSpPr>
          <p:nvPr>
            <p:ph type="sldNum" sz="quarter" idx="12"/>
          </p:nvPr>
        </p:nvSpPr>
        <p:spPr/>
        <p:txBody>
          <a:bodyPr/>
          <a:lstStyle/>
          <a:p>
            <a:fld id="{672487E6-EC80-354D-A650-1A9BB2C7EFF7}" type="slidenum">
              <a:rPr lang="en-US" smtClean="0"/>
              <a:t>23</a:t>
            </a:fld>
            <a:endParaRPr lang="en-US"/>
          </a:p>
        </p:txBody>
      </p:sp>
    </p:spTree>
    <p:extLst>
      <p:ext uri="{BB962C8B-B14F-4D97-AF65-F5344CB8AC3E}">
        <p14:creationId xmlns:p14="http://schemas.microsoft.com/office/powerpoint/2010/main" val="2859898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365125"/>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Now let’s see “</a:t>
            </a:r>
            <a:r>
              <a:rPr lang="en-US" sz="2400" b="1" dirty="0">
                <a:latin typeface="Times New Roman" panose="02020603050405020304" pitchFamily="18" charset="0"/>
                <a:cs typeface="Times New Roman" panose="02020603050405020304" pitchFamily="18" charset="0"/>
              </a:rPr>
              <a:t>Apex Ltd” </a:t>
            </a:r>
            <a:r>
              <a:rPr lang="en-US" sz="2400" dirty="0">
                <a:latin typeface="Times New Roman" panose="02020603050405020304" pitchFamily="18" charset="0"/>
                <a:cs typeface="Times New Roman" panose="02020603050405020304" pitchFamily="18" charset="0"/>
              </a:rPr>
              <a:t>10 years. </a:t>
            </a:r>
            <a:r>
              <a:rPr lang="en-US" sz="2400" b="1" dirty="0">
                <a:latin typeface="Times New Roman" panose="02020603050405020304" pitchFamily="18" charset="0"/>
                <a:cs typeface="Times New Roman" panose="02020603050405020304" pitchFamily="18" charset="0"/>
              </a:rPr>
              <a:t>Inventory Turnover </a:t>
            </a:r>
            <a:endParaRPr lang="en-US" sz="2400"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sz="half" idx="4294967295"/>
            <p:extLst>
              <p:ext uri="{D42A27DB-BD31-4B8C-83A1-F6EECF244321}">
                <p14:modId xmlns:p14="http://schemas.microsoft.com/office/powerpoint/2010/main" val="3027158651"/>
              </p:ext>
            </p:extLst>
          </p:nvPr>
        </p:nvGraphicFramePr>
        <p:xfrm>
          <a:off x="0" y="1782763"/>
          <a:ext cx="5157788" cy="36845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p:cNvGraphicFramePr>
            <a:graphicFrameLocks noGrp="1"/>
          </p:cNvGraphicFramePr>
          <p:nvPr>
            <p:ph sz="quarter" idx="4294967295"/>
            <p:extLst>
              <p:ext uri="{D42A27DB-BD31-4B8C-83A1-F6EECF244321}">
                <p14:modId xmlns:p14="http://schemas.microsoft.com/office/powerpoint/2010/main" val="2938983132"/>
              </p:ext>
            </p:extLst>
          </p:nvPr>
        </p:nvGraphicFramePr>
        <p:xfrm>
          <a:off x="5157788" y="1690688"/>
          <a:ext cx="4746307" cy="3696017"/>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a:extLst>
              <a:ext uri="{FF2B5EF4-FFF2-40B4-BE49-F238E27FC236}">
                <a16:creationId xmlns:a16="http://schemas.microsoft.com/office/drawing/2014/main" id="{2357B298-ECAB-C83B-7A6D-87BB26D2426B}"/>
              </a:ext>
            </a:extLst>
          </p:cNvPr>
          <p:cNvSpPr>
            <a:spLocks noGrp="1"/>
          </p:cNvSpPr>
          <p:nvPr>
            <p:ph type="sldNum" sz="quarter" idx="12"/>
          </p:nvPr>
        </p:nvSpPr>
        <p:spPr/>
        <p:txBody>
          <a:bodyPr/>
          <a:lstStyle/>
          <a:p>
            <a:fld id="{672487E6-EC80-354D-A650-1A9BB2C7EFF7}" type="slidenum">
              <a:rPr lang="en-US" smtClean="0"/>
              <a:t>24</a:t>
            </a:fld>
            <a:endParaRPr lang="en-US"/>
          </a:p>
        </p:txBody>
      </p:sp>
      <p:sp>
        <p:nvSpPr>
          <p:cNvPr id="4" name="Rectangle 3">
            <a:extLst>
              <a:ext uri="{FF2B5EF4-FFF2-40B4-BE49-F238E27FC236}">
                <a16:creationId xmlns:a16="http://schemas.microsoft.com/office/drawing/2014/main" id="{847D604A-902C-CED9-6C4D-B2701C0567EA}"/>
              </a:ext>
            </a:extLst>
          </p:cNvPr>
          <p:cNvSpPr/>
          <p:nvPr/>
        </p:nvSpPr>
        <p:spPr>
          <a:xfrm>
            <a:off x="98323" y="1390650"/>
            <a:ext cx="4925961" cy="40767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836327-CA9C-5A33-EC1E-35D875380486}"/>
              </a:ext>
            </a:extLst>
          </p:cNvPr>
          <p:cNvSpPr/>
          <p:nvPr/>
        </p:nvSpPr>
        <p:spPr>
          <a:xfrm>
            <a:off x="5157788" y="1390650"/>
            <a:ext cx="4925961" cy="40767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9615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INVENTORY COLLECTION PERIOD: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Inventory collection period is a financial metric that measures the average number of days it takes a company to collect payment from its customers for inventory that has been sold.</a:t>
            </a:r>
          </a:p>
          <a:p>
            <a:pPr marL="0" indent="0">
              <a:buNone/>
            </a:pPr>
            <a:r>
              <a:rPr lang="en-US" sz="2000" dirty="0">
                <a:latin typeface="Times New Roman" panose="02020603050405020304" pitchFamily="18" charset="0"/>
                <a:cs typeface="Times New Roman" panose="02020603050405020304" pitchFamily="18" charset="0"/>
              </a:rPr>
              <a:t>Formula=360/𝐼𝑛𝑣𝑒𝑛𝑡𝑜𝑟𝑦 𝑇𝑢𝑟𝑛𝑜𝑣𝑒𝑟 </a:t>
            </a:r>
          </a:p>
        </p:txBody>
      </p:sp>
      <p:sp>
        <p:nvSpPr>
          <p:cNvPr id="4" name="Slide Number Placeholder 3">
            <a:extLst>
              <a:ext uri="{FF2B5EF4-FFF2-40B4-BE49-F238E27FC236}">
                <a16:creationId xmlns:a16="http://schemas.microsoft.com/office/drawing/2014/main" id="{A05D4BE7-74FF-5104-4524-11F4DF6D390E}"/>
              </a:ext>
            </a:extLst>
          </p:cNvPr>
          <p:cNvSpPr>
            <a:spLocks noGrp="1"/>
          </p:cNvSpPr>
          <p:nvPr>
            <p:ph type="sldNum" sz="quarter" idx="12"/>
          </p:nvPr>
        </p:nvSpPr>
        <p:spPr/>
        <p:txBody>
          <a:bodyPr/>
          <a:lstStyle/>
          <a:p>
            <a:fld id="{672487E6-EC80-354D-A650-1A9BB2C7EFF7}" type="slidenum">
              <a:rPr lang="en-US" smtClean="0"/>
              <a:t>25</a:t>
            </a:fld>
            <a:endParaRPr lang="en-US"/>
          </a:p>
        </p:txBody>
      </p:sp>
    </p:spTree>
    <p:extLst>
      <p:ext uri="{BB962C8B-B14F-4D97-AF65-F5344CB8AC3E}">
        <p14:creationId xmlns:p14="http://schemas.microsoft.com/office/powerpoint/2010/main" val="237351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676400" y="365125"/>
            <a:ext cx="10515600" cy="1325563"/>
          </a:xfrm>
        </p:spPr>
        <p:txBody>
          <a:bodyPr/>
          <a:lstStyle/>
          <a:p>
            <a:r>
              <a:rPr lang="en-US" dirty="0">
                <a:latin typeface="Times New Roman" panose="02020603050405020304" pitchFamily="18" charset="0"/>
                <a:cs typeface="Times New Roman" panose="02020603050405020304" pitchFamily="18" charset="0"/>
              </a:rPr>
              <a:t>Comparison of Bata and Apex Ltd</a:t>
            </a:r>
            <a:endParaRPr lang="en-US" dirty="0"/>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val="1093920789"/>
              </p:ext>
            </p:extLst>
          </p:nvPr>
        </p:nvGraphicFramePr>
        <p:xfrm>
          <a:off x="0" y="1690688"/>
          <a:ext cx="5157788" cy="36845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13"/>
          <p:cNvGraphicFramePr>
            <a:graphicFrameLocks noGrp="1"/>
          </p:cNvGraphicFramePr>
          <p:nvPr>
            <p:ph sz="quarter" idx="4294967295"/>
            <p:extLst>
              <p:ext uri="{D42A27DB-BD31-4B8C-83A1-F6EECF244321}">
                <p14:modId xmlns:p14="http://schemas.microsoft.com/office/powerpoint/2010/main" val="1887475151"/>
              </p:ext>
            </p:extLst>
          </p:nvPr>
        </p:nvGraphicFramePr>
        <p:xfrm>
          <a:off x="4925961" y="1511761"/>
          <a:ext cx="5183187" cy="389255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A1856304-9CB6-A41F-0238-96F319077F97}"/>
              </a:ext>
            </a:extLst>
          </p:cNvPr>
          <p:cNvSpPr>
            <a:spLocks noGrp="1"/>
          </p:cNvSpPr>
          <p:nvPr>
            <p:ph type="sldNum" sz="quarter" idx="12"/>
          </p:nvPr>
        </p:nvSpPr>
        <p:spPr/>
        <p:txBody>
          <a:bodyPr/>
          <a:lstStyle/>
          <a:p>
            <a:fld id="{672487E6-EC80-354D-A650-1A9BB2C7EFF7}" type="slidenum">
              <a:rPr lang="en-US" smtClean="0"/>
              <a:t>26</a:t>
            </a:fld>
            <a:endParaRPr lang="en-US"/>
          </a:p>
        </p:txBody>
      </p:sp>
      <p:sp>
        <p:nvSpPr>
          <p:cNvPr id="3" name="Rectangle 2">
            <a:extLst>
              <a:ext uri="{FF2B5EF4-FFF2-40B4-BE49-F238E27FC236}">
                <a16:creationId xmlns:a16="http://schemas.microsoft.com/office/drawing/2014/main" id="{1E6282FC-89AB-1FEF-4EDF-ACE4CB20EB00}"/>
              </a:ext>
            </a:extLst>
          </p:cNvPr>
          <p:cNvSpPr/>
          <p:nvPr/>
        </p:nvSpPr>
        <p:spPr>
          <a:xfrm>
            <a:off x="88490" y="1482725"/>
            <a:ext cx="4906297" cy="389255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07426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6B79-1925-9D48-C46C-2D3988CC4F88}"/>
              </a:ext>
            </a:extLst>
          </p:cNvPr>
          <p:cNvSpPr>
            <a:spLocks noGrp="1"/>
          </p:cNvSpPr>
          <p:nvPr>
            <p:ph type="ctrTitle"/>
          </p:nvPr>
        </p:nvSpPr>
        <p:spPr>
          <a:xfrm>
            <a:off x="2218148" y="279918"/>
            <a:ext cx="7055854" cy="1632856"/>
          </a:xfrm>
          <a:solidFill>
            <a:schemeClr val="accent1"/>
          </a:solidFill>
          <a:effectLst>
            <a:glow rad="228600">
              <a:schemeClr val="accent6">
                <a:satMod val="175000"/>
                <a:alpha val="40000"/>
              </a:schemeClr>
            </a:glow>
          </a:effectLst>
        </p:spPr>
        <p:txBody>
          <a:bodyPr>
            <a:normAutofit fontScale="90000"/>
          </a:bodyPr>
          <a:lstStyle/>
          <a:p>
            <a:pPr algn="ctr"/>
            <a:br>
              <a:rPr lang="en-US" sz="3200" dirty="0">
                <a:solidFill>
                  <a:srgbClr val="00B050"/>
                </a:solidFill>
                <a:latin typeface="Times New Roman" panose="02020603050405020304" pitchFamily="18" charset="0"/>
                <a:cs typeface="Times New Roman" panose="02020603050405020304" pitchFamily="18" charset="0"/>
              </a:rPr>
            </a:br>
            <a:br>
              <a:rPr lang="en-US" sz="3200" dirty="0">
                <a:solidFill>
                  <a:srgbClr val="00B050"/>
                </a:solidFill>
                <a:latin typeface="Times New Roman" panose="02020603050405020304" pitchFamily="18" charset="0"/>
                <a:cs typeface="Times New Roman" panose="02020603050405020304" pitchFamily="18" charset="0"/>
              </a:rPr>
            </a:br>
            <a:br>
              <a:rPr lang="en-US" sz="3200" dirty="0">
                <a:solidFill>
                  <a:srgbClr val="00B050"/>
                </a:solidFill>
                <a:latin typeface="Times New Roman" panose="02020603050405020304" pitchFamily="18" charset="0"/>
                <a:cs typeface="Times New Roman" panose="02020603050405020304" pitchFamily="18" charset="0"/>
              </a:rPr>
            </a:br>
            <a:br>
              <a:rPr lang="en-US" sz="3200" dirty="0">
                <a:solidFill>
                  <a:srgbClr val="00B050"/>
                </a:solidFill>
                <a:latin typeface="Times New Roman" panose="02020603050405020304" pitchFamily="18" charset="0"/>
                <a:cs typeface="Times New Roman" panose="02020603050405020304" pitchFamily="18" charset="0"/>
              </a:rPr>
            </a:br>
            <a:br>
              <a:rPr lang="en-US" sz="3200" dirty="0">
                <a:solidFill>
                  <a:srgbClr val="00B050"/>
                </a:solidFill>
                <a:latin typeface="Times New Roman" panose="02020603050405020304" pitchFamily="18" charset="0"/>
                <a:cs typeface="Times New Roman" panose="02020603050405020304" pitchFamily="18" charset="0"/>
              </a:rPr>
            </a:br>
            <a:br>
              <a:rPr lang="en-US" sz="3200" dirty="0">
                <a:solidFill>
                  <a:srgbClr val="00B050"/>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AVERAGE COLLECTION PERIOD</a:t>
            </a:r>
            <a:br>
              <a:rPr lang="en-US" sz="3200" dirty="0">
                <a:solidFill>
                  <a:srgbClr val="00B050"/>
                </a:solidFill>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90C2612B-8E5A-8F1A-A27E-ADFF5E996604}"/>
              </a:ext>
            </a:extLst>
          </p:cNvPr>
          <p:cNvSpPr>
            <a:spLocks noGrp="1"/>
          </p:cNvSpPr>
          <p:nvPr>
            <p:ph type="subTitle" idx="1"/>
          </p:nvPr>
        </p:nvSpPr>
        <p:spPr>
          <a:xfrm>
            <a:off x="2223334" y="2622008"/>
            <a:ext cx="9299971" cy="2817342"/>
          </a:xfrm>
        </p:spPr>
        <p:txBody>
          <a:bodyPr>
            <a:normAutofit/>
          </a:bodyPr>
          <a:lstStyle/>
          <a:p>
            <a:pPr algn="just"/>
            <a:r>
              <a:rPr lang="en-IN" dirty="0">
                <a:solidFill>
                  <a:schemeClr val="tx1"/>
                </a:solidFill>
                <a:latin typeface="Times New Roman" panose="02020603050405020304" pitchFamily="18" charset="0"/>
                <a:cs typeface="Times New Roman" panose="02020603050405020304" pitchFamily="18" charset="0"/>
              </a:rPr>
              <a:t>The average collection period (ACP) is a financial metric that measures the average number of days it takes a company to collect payment from its customers for credit sales.</a:t>
            </a: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For a manufacturing company, an ideal average collection period typically ranges from 30 to 60 days. a shorter average collection period is often considered better because it indicates that a company is collecting payments from its customers more quickly. This can lead to improve cash flow and financial stability.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342C8FD-4C3D-78F5-C126-A7BC8E305D46}"/>
              </a:ext>
            </a:extLst>
          </p:cNvPr>
          <p:cNvSpPr>
            <a:spLocks noGrp="1"/>
          </p:cNvSpPr>
          <p:nvPr>
            <p:ph type="sldNum" sz="quarter" idx="12"/>
          </p:nvPr>
        </p:nvSpPr>
        <p:spPr/>
        <p:txBody>
          <a:bodyPr/>
          <a:lstStyle/>
          <a:p>
            <a:fld id="{672487E6-EC80-354D-A650-1A9BB2C7EFF7}" type="slidenum">
              <a:rPr lang="en-US" smtClean="0"/>
              <a:t>27</a:t>
            </a:fld>
            <a:endParaRPr lang="en-US"/>
          </a:p>
        </p:txBody>
      </p:sp>
    </p:spTree>
    <p:extLst>
      <p:ext uri="{BB962C8B-B14F-4D97-AF65-F5344CB8AC3E}">
        <p14:creationId xmlns:p14="http://schemas.microsoft.com/office/powerpoint/2010/main" val="3464939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51E22-A42A-A1E3-3BE8-77648A8791B8}"/>
              </a:ext>
            </a:extLst>
          </p:cNvPr>
          <p:cNvSpPr>
            <a:spLocks noGrp="1"/>
          </p:cNvSpPr>
          <p:nvPr>
            <p:ph type="subTitle" idx="1"/>
          </p:nvPr>
        </p:nvSpPr>
        <p:spPr>
          <a:xfrm>
            <a:off x="1613635" y="205273"/>
            <a:ext cx="9611092" cy="5994862"/>
          </a:xfrm>
        </p:spPr>
        <p:txBody>
          <a:bodyPr/>
          <a:lstStyle/>
          <a:p>
            <a:pPr marL="342900" indent="-342900" algn="l">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Now let’s see “Apex Ltd” 10 years. Average collection period.</a:t>
            </a:r>
          </a:p>
          <a:p>
            <a:pPr marL="342900" indent="-342900" algn="l">
              <a:buFont typeface="Wingdings" panose="05000000000000000000" pitchFamily="2" charset="2"/>
              <a:buChar char="Ø"/>
            </a:pPr>
            <a:endParaRPr lang="en-IN" sz="2000" b="1"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And let’s see “Bata Ltd” 10 years. Average </a:t>
            </a: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FEB8AC-CC10-EC20-F802-752BBD40FE23}"/>
              </a:ext>
            </a:extLst>
          </p:cNvPr>
          <p:cNvPicPr>
            <a:picLocks noChangeAspect="1"/>
          </p:cNvPicPr>
          <p:nvPr/>
        </p:nvPicPr>
        <p:blipFill>
          <a:blip r:embed="rId2"/>
          <a:stretch>
            <a:fillRect/>
          </a:stretch>
        </p:blipFill>
        <p:spPr>
          <a:xfrm>
            <a:off x="953235" y="866329"/>
            <a:ext cx="9149643" cy="2110551"/>
          </a:xfrm>
          <a:prstGeom prst="rect">
            <a:avLst/>
          </a:prstGeom>
        </p:spPr>
      </p:pic>
      <p:pic>
        <p:nvPicPr>
          <p:cNvPr id="7" name="Picture 6">
            <a:extLst>
              <a:ext uri="{FF2B5EF4-FFF2-40B4-BE49-F238E27FC236}">
                <a16:creationId xmlns:a16="http://schemas.microsoft.com/office/drawing/2014/main" id="{E28972ED-161E-43D5-C721-7D8FF72ACB39}"/>
              </a:ext>
            </a:extLst>
          </p:cNvPr>
          <p:cNvPicPr>
            <a:picLocks noChangeAspect="1"/>
          </p:cNvPicPr>
          <p:nvPr/>
        </p:nvPicPr>
        <p:blipFill>
          <a:blip r:embed="rId3"/>
          <a:stretch>
            <a:fillRect/>
          </a:stretch>
        </p:blipFill>
        <p:spPr>
          <a:xfrm>
            <a:off x="1066268" y="3799840"/>
            <a:ext cx="9152619" cy="2194560"/>
          </a:xfrm>
          <a:prstGeom prst="rect">
            <a:avLst/>
          </a:prstGeom>
        </p:spPr>
      </p:pic>
      <p:sp>
        <p:nvSpPr>
          <p:cNvPr id="2" name="Slide Number Placeholder 1">
            <a:extLst>
              <a:ext uri="{FF2B5EF4-FFF2-40B4-BE49-F238E27FC236}">
                <a16:creationId xmlns:a16="http://schemas.microsoft.com/office/drawing/2014/main" id="{F6987D7B-7C6F-0CD4-0437-75EC75D15D12}"/>
              </a:ext>
            </a:extLst>
          </p:cNvPr>
          <p:cNvSpPr>
            <a:spLocks noGrp="1"/>
          </p:cNvSpPr>
          <p:nvPr>
            <p:ph type="sldNum" sz="quarter" idx="12"/>
          </p:nvPr>
        </p:nvSpPr>
        <p:spPr/>
        <p:txBody>
          <a:bodyPr/>
          <a:lstStyle/>
          <a:p>
            <a:fld id="{672487E6-EC80-354D-A650-1A9BB2C7EFF7}" type="slidenum">
              <a:rPr lang="en-US" smtClean="0"/>
              <a:t>28</a:t>
            </a:fld>
            <a:endParaRPr lang="en-US"/>
          </a:p>
        </p:txBody>
      </p:sp>
    </p:spTree>
    <p:extLst>
      <p:ext uri="{BB962C8B-B14F-4D97-AF65-F5344CB8AC3E}">
        <p14:creationId xmlns:p14="http://schemas.microsoft.com/office/powerpoint/2010/main" val="1702014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710384-328F-2F73-4F68-9B66E39A3D07}"/>
              </a:ext>
            </a:extLst>
          </p:cNvPr>
          <p:cNvSpPr>
            <a:spLocks noGrp="1"/>
          </p:cNvSpPr>
          <p:nvPr>
            <p:ph type="subTitle" idx="1"/>
          </p:nvPr>
        </p:nvSpPr>
        <p:spPr>
          <a:xfrm>
            <a:off x="0" y="195943"/>
            <a:ext cx="8915399" cy="5707720"/>
          </a:xfrm>
        </p:spPr>
        <p:txBody>
          <a:bodyPr>
            <a:normAutofit/>
          </a:bodyPr>
          <a:lstStyle/>
          <a:p>
            <a:pPr marL="342900" indent="-3429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Graph of  Average Collection period of Apex Ltd.</a:t>
            </a:r>
          </a:p>
          <a:p>
            <a:pPr marL="342900" indent="-342900">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Graph of  Average Collection period of Bata Ltd.</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C5444F-7213-8109-7309-5862B2032643}"/>
              </a:ext>
            </a:extLst>
          </p:cNvPr>
          <p:cNvPicPr>
            <a:picLocks noChangeAspect="1"/>
          </p:cNvPicPr>
          <p:nvPr/>
        </p:nvPicPr>
        <p:blipFill>
          <a:blip r:embed="rId2"/>
          <a:stretch>
            <a:fillRect/>
          </a:stretch>
        </p:blipFill>
        <p:spPr>
          <a:xfrm>
            <a:off x="954210" y="606523"/>
            <a:ext cx="9937310" cy="2412800"/>
          </a:xfrm>
          <a:prstGeom prst="rect">
            <a:avLst/>
          </a:prstGeom>
        </p:spPr>
      </p:pic>
      <p:pic>
        <p:nvPicPr>
          <p:cNvPr id="9" name="Picture 8">
            <a:extLst>
              <a:ext uri="{FF2B5EF4-FFF2-40B4-BE49-F238E27FC236}">
                <a16:creationId xmlns:a16="http://schemas.microsoft.com/office/drawing/2014/main" id="{E83000A8-05B1-F8EE-EFE3-47734A490704}"/>
              </a:ext>
            </a:extLst>
          </p:cNvPr>
          <p:cNvPicPr>
            <a:picLocks noChangeAspect="1"/>
          </p:cNvPicPr>
          <p:nvPr/>
        </p:nvPicPr>
        <p:blipFill>
          <a:blip r:embed="rId3"/>
          <a:stretch>
            <a:fillRect/>
          </a:stretch>
        </p:blipFill>
        <p:spPr>
          <a:xfrm>
            <a:off x="1147250" y="3872309"/>
            <a:ext cx="9744270" cy="2660571"/>
          </a:xfrm>
          <a:prstGeom prst="rect">
            <a:avLst/>
          </a:prstGeom>
        </p:spPr>
      </p:pic>
      <p:sp>
        <p:nvSpPr>
          <p:cNvPr id="2" name="Slide Number Placeholder 1">
            <a:extLst>
              <a:ext uri="{FF2B5EF4-FFF2-40B4-BE49-F238E27FC236}">
                <a16:creationId xmlns:a16="http://schemas.microsoft.com/office/drawing/2014/main" id="{CE12A34A-0417-9997-D46A-B9452650D531}"/>
              </a:ext>
            </a:extLst>
          </p:cNvPr>
          <p:cNvSpPr>
            <a:spLocks noGrp="1"/>
          </p:cNvSpPr>
          <p:nvPr>
            <p:ph type="sldNum" sz="quarter" idx="12"/>
          </p:nvPr>
        </p:nvSpPr>
        <p:spPr/>
        <p:txBody>
          <a:bodyPr/>
          <a:lstStyle/>
          <a:p>
            <a:fld id="{672487E6-EC80-354D-A650-1A9BB2C7EFF7}" type="slidenum">
              <a:rPr lang="en-US" smtClean="0"/>
              <a:t>29</a:t>
            </a:fld>
            <a:endParaRPr lang="en-US"/>
          </a:p>
        </p:txBody>
      </p:sp>
    </p:spTree>
    <p:extLst>
      <p:ext uri="{BB962C8B-B14F-4D97-AF65-F5344CB8AC3E}">
        <p14:creationId xmlns:p14="http://schemas.microsoft.com/office/powerpoint/2010/main" val="223799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378049-7A86-33DE-45CE-5D10709D4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74" y="1357339"/>
            <a:ext cx="9460026" cy="4822332"/>
          </a:xfrm>
          <a:prstGeom prst="rect">
            <a:avLst/>
          </a:prstGeom>
        </p:spPr>
      </p:pic>
      <p:sp>
        <p:nvSpPr>
          <p:cNvPr id="3" name="Title 2">
            <a:extLst>
              <a:ext uri="{FF2B5EF4-FFF2-40B4-BE49-F238E27FC236}">
                <a16:creationId xmlns:a16="http://schemas.microsoft.com/office/drawing/2014/main" id="{313D5C3A-1F7F-0ACA-44FA-12B7EFF2E5A5}"/>
              </a:ext>
            </a:extLst>
          </p:cNvPr>
          <p:cNvSpPr>
            <a:spLocks noGrp="1"/>
          </p:cNvSpPr>
          <p:nvPr>
            <p:ph type="title" idx="4294967295"/>
          </p:nvPr>
        </p:nvSpPr>
        <p:spPr>
          <a:xfrm>
            <a:off x="0" y="365125"/>
            <a:ext cx="10515600" cy="1325563"/>
          </a:xfrm>
        </p:spPr>
        <p:txBody>
          <a:bodyPr/>
          <a:lstStyle/>
          <a:p>
            <a:pPr algn="ctr"/>
            <a:r>
              <a:rPr lang="en-IN" dirty="0"/>
              <a:t>Life blood of the firm </a:t>
            </a:r>
            <a:endParaRPr lang="en-US" dirty="0"/>
          </a:p>
        </p:txBody>
      </p:sp>
      <p:sp>
        <p:nvSpPr>
          <p:cNvPr id="4" name="Slide Number Placeholder 3">
            <a:extLst>
              <a:ext uri="{FF2B5EF4-FFF2-40B4-BE49-F238E27FC236}">
                <a16:creationId xmlns:a16="http://schemas.microsoft.com/office/drawing/2014/main" id="{7787BEDB-011E-15C6-D6A3-27D0B6251358}"/>
              </a:ext>
            </a:extLst>
          </p:cNvPr>
          <p:cNvSpPr>
            <a:spLocks noGrp="1"/>
          </p:cNvSpPr>
          <p:nvPr>
            <p:ph type="sldNum" sz="quarter" idx="12"/>
          </p:nvPr>
        </p:nvSpPr>
        <p:spPr/>
        <p:txBody>
          <a:bodyPr/>
          <a:lstStyle/>
          <a:p>
            <a:fld id="{672487E6-EC80-354D-A650-1A9BB2C7EFF7}" type="slidenum">
              <a:rPr lang="en-US" smtClean="0"/>
              <a:t>3</a:t>
            </a:fld>
            <a:endParaRPr lang="en-US"/>
          </a:p>
        </p:txBody>
      </p:sp>
    </p:spTree>
    <p:extLst>
      <p:ext uri="{BB962C8B-B14F-4D97-AF65-F5344CB8AC3E}">
        <p14:creationId xmlns:p14="http://schemas.microsoft.com/office/powerpoint/2010/main" val="2220562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4C3F-F1E7-73D3-70F0-D822064D3209}"/>
              </a:ext>
            </a:extLst>
          </p:cNvPr>
          <p:cNvSpPr>
            <a:spLocks noGrp="1"/>
          </p:cNvSpPr>
          <p:nvPr>
            <p:ph type="ctrTitle"/>
          </p:nvPr>
        </p:nvSpPr>
        <p:spPr>
          <a:xfrm>
            <a:off x="1567543" y="582942"/>
            <a:ext cx="7822263" cy="635844"/>
          </a:xfrm>
          <a:solidFill>
            <a:schemeClr val="accent1"/>
          </a:solidFill>
        </p:spPr>
        <p:txBody>
          <a:bodyPr>
            <a:normAutofit fontScale="90000"/>
          </a:bodyPr>
          <a:lstStyle/>
          <a:p>
            <a:pPr algn="ctr"/>
            <a:r>
              <a:rPr lang="en-US" sz="3600" b="1" dirty="0">
                <a:solidFill>
                  <a:schemeClr val="tx1"/>
                </a:solidFill>
                <a:latin typeface="Times New Roman" panose="02020603050405020304" pitchFamily="18" charset="0"/>
                <a:cs typeface="Times New Roman" panose="02020603050405020304" pitchFamily="18" charset="0"/>
              </a:rPr>
              <a:t>CASH CONVERSION </a:t>
            </a:r>
          </a:p>
        </p:txBody>
      </p:sp>
      <p:sp>
        <p:nvSpPr>
          <p:cNvPr id="3" name="Subtitle 2">
            <a:extLst>
              <a:ext uri="{FF2B5EF4-FFF2-40B4-BE49-F238E27FC236}">
                <a16:creationId xmlns:a16="http://schemas.microsoft.com/office/drawing/2014/main" id="{2E7B4B23-107F-6163-16A8-012FEE1F2B89}"/>
              </a:ext>
            </a:extLst>
          </p:cNvPr>
          <p:cNvSpPr>
            <a:spLocks noGrp="1"/>
          </p:cNvSpPr>
          <p:nvPr>
            <p:ph type="subTitle" idx="1"/>
          </p:nvPr>
        </p:nvSpPr>
        <p:spPr>
          <a:xfrm>
            <a:off x="1567543" y="1558318"/>
            <a:ext cx="7952377" cy="4466561"/>
          </a:xfrm>
        </p:spPr>
        <p:txBody>
          <a:bodyPr>
            <a:noAutofit/>
          </a:bodyPr>
          <a:lstStyle/>
          <a:p>
            <a:pPr marL="342900" indent="-342900"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cash conversion cycle (CCC) measures how quickly a company can convert its investments in inventory and other resources into cash flow from sales.</a:t>
            </a:r>
          </a:p>
          <a:p>
            <a:pPr marL="342900" indent="-342900" algn="just">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For a manufacturing company, a preferable cash conversion cycle (CCC) typically falls between 30 to 90 days. A shorter CCC indicates efficient management of inventory, receivables, and payables, allowing for quicker cash flow.</a:t>
            </a:r>
          </a:p>
          <a:p>
            <a:pPr algn="just"/>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  Formula:   ( Average collection Period + Inventory Conversion Period ) – Payment </a:t>
            </a:r>
            <a:r>
              <a:rPr lang="en-IN" sz="2000" dirty="0" err="1">
                <a:solidFill>
                  <a:schemeClr val="tx1"/>
                </a:solidFill>
                <a:latin typeface="Times New Roman" panose="02020603050405020304" pitchFamily="18" charset="0"/>
                <a:cs typeface="Times New Roman" panose="02020603050405020304" pitchFamily="18" charset="0"/>
              </a:rPr>
              <a:t>Dafferal</a:t>
            </a:r>
            <a:r>
              <a:rPr lang="en-IN" sz="2000" dirty="0">
                <a:solidFill>
                  <a:schemeClr val="tx1"/>
                </a:solidFill>
                <a:latin typeface="Times New Roman" panose="02020603050405020304" pitchFamily="18" charset="0"/>
                <a:cs typeface="Times New Roman" panose="02020603050405020304" pitchFamily="18" charset="0"/>
              </a:rPr>
              <a:t> Period.</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F69E8D3-99D6-B0F6-BE8F-3FA6B8B45E31}"/>
              </a:ext>
            </a:extLst>
          </p:cNvPr>
          <p:cNvSpPr>
            <a:spLocks noGrp="1"/>
          </p:cNvSpPr>
          <p:nvPr>
            <p:ph type="sldNum" sz="quarter" idx="12"/>
          </p:nvPr>
        </p:nvSpPr>
        <p:spPr/>
        <p:txBody>
          <a:bodyPr/>
          <a:lstStyle/>
          <a:p>
            <a:fld id="{672487E6-EC80-354D-A650-1A9BB2C7EFF7}" type="slidenum">
              <a:rPr lang="en-US" smtClean="0"/>
              <a:t>30</a:t>
            </a:fld>
            <a:endParaRPr lang="en-US"/>
          </a:p>
        </p:txBody>
      </p:sp>
    </p:spTree>
    <p:extLst>
      <p:ext uri="{BB962C8B-B14F-4D97-AF65-F5344CB8AC3E}">
        <p14:creationId xmlns:p14="http://schemas.microsoft.com/office/powerpoint/2010/main" val="826424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1DFD0B-606D-A5A1-CBB3-06105F0218E5}"/>
              </a:ext>
            </a:extLst>
          </p:cNvPr>
          <p:cNvSpPr>
            <a:spLocks noGrp="1"/>
          </p:cNvSpPr>
          <p:nvPr>
            <p:ph type="subTitle" idx="1"/>
          </p:nvPr>
        </p:nvSpPr>
        <p:spPr>
          <a:xfrm>
            <a:off x="854069" y="598183"/>
            <a:ext cx="9553264" cy="5533534"/>
          </a:xfrm>
        </p:spPr>
        <p:txBody>
          <a:bodyPr/>
          <a:lstStyle/>
          <a:p>
            <a:pPr marL="285750" indent="-285750" algn="l">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Now let’s see “Apex Ltd” 10 years. Cash Conversion Cycle.</a:t>
            </a:r>
          </a:p>
          <a:p>
            <a:pPr marL="285750" indent="-285750" algn="l">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And let’s see “Apex Ltd” 10 years. Cash Conversion Cycle.</a:t>
            </a:r>
          </a:p>
          <a:p>
            <a:pPr marL="285750" indent="-285750" algn="l">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C33475-C56F-905A-6E2E-E1937A1503C5}"/>
              </a:ext>
            </a:extLst>
          </p:cNvPr>
          <p:cNvPicPr>
            <a:picLocks noChangeAspect="1"/>
          </p:cNvPicPr>
          <p:nvPr/>
        </p:nvPicPr>
        <p:blipFill>
          <a:blip r:embed="rId2"/>
          <a:stretch>
            <a:fillRect/>
          </a:stretch>
        </p:blipFill>
        <p:spPr>
          <a:xfrm>
            <a:off x="775127" y="1190196"/>
            <a:ext cx="8998025" cy="1685084"/>
          </a:xfrm>
          <a:prstGeom prst="rect">
            <a:avLst/>
          </a:prstGeom>
        </p:spPr>
      </p:pic>
      <p:pic>
        <p:nvPicPr>
          <p:cNvPr id="9" name="Picture 8">
            <a:extLst>
              <a:ext uri="{FF2B5EF4-FFF2-40B4-BE49-F238E27FC236}">
                <a16:creationId xmlns:a16="http://schemas.microsoft.com/office/drawing/2014/main" id="{69ED003D-1AD1-942B-9CDB-890EDE481C39}"/>
              </a:ext>
            </a:extLst>
          </p:cNvPr>
          <p:cNvPicPr>
            <a:picLocks noChangeAspect="1"/>
          </p:cNvPicPr>
          <p:nvPr/>
        </p:nvPicPr>
        <p:blipFill>
          <a:blip r:embed="rId3"/>
          <a:stretch>
            <a:fillRect/>
          </a:stretch>
        </p:blipFill>
        <p:spPr>
          <a:xfrm>
            <a:off x="854069" y="4067471"/>
            <a:ext cx="8998025" cy="1454896"/>
          </a:xfrm>
          <a:prstGeom prst="rect">
            <a:avLst/>
          </a:prstGeom>
        </p:spPr>
      </p:pic>
      <p:sp>
        <p:nvSpPr>
          <p:cNvPr id="2" name="Slide Number Placeholder 1">
            <a:extLst>
              <a:ext uri="{FF2B5EF4-FFF2-40B4-BE49-F238E27FC236}">
                <a16:creationId xmlns:a16="http://schemas.microsoft.com/office/drawing/2014/main" id="{65C94226-97D6-E728-DB50-302F8C2003C0}"/>
              </a:ext>
            </a:extLst>
          </p:cNvPr>
          <p:cNvSpPr>
            <a:spLocks noGrp="1"/>
          </p:cNvSpPr>
          <p:nvPr>
            <p:ph type="sldNum" sz="quarter" idx="12"/>
          </p:nvPr>
        </p:nvSpPr>
        <p:spPr/>
        <p:txBody>
          <a:bodyPr/>
          <a:lstStyle/>
          <a:p>
            <a:fld id="{672487E6-EC80-354D-A650-1A9BB2C7EFF7}" type="slidenum">
              <a:rPr lang="en-US" smtClean="0"/>
              <a:t>31</a:t>
            </a:fld>
            <a:endParaRPr lang="en-US"/>
          </a:p>
        </p:txBody>
      </p:sp>
    </p:spTree>
    <p:extLst>
      <p:ext uri="{BB962C8B-B14F-4D97-AF65-F5344CB8AC3E}">
        <p14:creationId xmlns:p14="http://schemas.microsoft.com/office/powerpoint/2010/main" val="858524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FF796F-1123-3F23-C0A8-DC41B40E9894}"/>
              </a:ext>
            </a:extLst>
          </p:cNvPr>
          <p:cNvSpPr>
            <a:spLocks noGrp="1"/>
          </p:cNvSpPr>
          <p:nvPr>
            <p:ph type="subTitle" idx="1"/>
          </p:nvPr>
        </p:nvSpPr>
        <p:spPr>
          <a:xfrm>
            <a:off x="-434051" y="74645"/>
            <a:ext cx="9684213" cy="6528831"/>
          </a:xfrm>
        </p:spPr>
        <p:txBody>
          <a:bodyPr/>
          <a:lstStyle/>
          <a:p>
            <a:pPr marL="285750" indent="-285750" algn="ct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The Graph of cash conversion cycle of Apex Ltd.</a:t>
            </a:r>
          </a:p>
          <a:p>
            <a:pPr marL="285750" indent="-285750" algn="ctr">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endParaRPr lang="en-US" dirty="0">
              <a:solidFill>
                <a:schemeClr val="tx1"/>
              </a:solidFill>
            </a:endParaRPr>
          </a:p>
          <a:p>
            <a:endParaRPr lang="en-US" dirty="0">
              <a:solidFill>
                <a:schemeClr val="tx1"/>
              </a:solidFill>
            </a:endParaRPr>
          </a:p>
          <a:p>
            <a:pPr marL="285750" indent="-28575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The Graph of cash conversion cycle of </a:t>
            </a:r>
            <a:r>
              <a:rPr lang="en-IN" b="1" dirty="0">
                <a:solidFill>
                  <a:schemeClr val="tx1"/>
                </a:solidFill>
                <a:latin typeface="Times New Roman" panose="02020603050405020304" pitchFamily="18" charset="0"/>
                <a:cs typeface="Times New Roman" panose="02020603050405020304" pitchFamily="18" charset="0"/>
              </a:rPr>
              <a:t>Bata</a:t>
            </a:r>
            <a:r>
              <a:rPr lang="en-IN" dirty="0">
                <a:solidFill>
                  <a:schemeClr val="tx1"/>
                </a:solidFill>
                <a:latin typeface="Times New Roman" panose="02020603050405020304" pitchFamily="18" charset="0"/>
                <a:cs typeface="Times New Roman" panose="02020603050405020304" pitchFamily="18" charset="0"/>
              </a:rPr>
              <a:t> Ltd.</a:t>
            </a:r>
          </a:p>
          <a:p>
            <a:endParaRPr lang="en-US" dirty="0"/>
          </a:p>
        </p:txBody>
      </p:sp>
      <p:pic>
        <p:nvPicPr>
          <p:cNvPr id="6" name="Picture 5">
            <a:extLst>
              <a:ext uri="{FF2B5EF4-FFF2-40B4-BE49-F238E27FC236}">
                <a16:creationId xmlns:a16="http://schemas.microsoft.com/office/drawing/2014/main" id="{C79CA82D-9C9D-B71E-2B8E-7FC51CA2DCC9}"/>
              </a:ext>
            </a:extLst>
          </p:cNvPr>
          <p:cNvPicPr>
            <a:picLocks noChangeAspect="1"/>
          </p:cNvPicPr>
          <p:nvPr/>
        </p:nvPicPr>
        <p:blipFill>
          <a:blip r:embed="rId2"/>
          <a:stretch>
            <a:fillRect/>
          </a:stretch>
        </p:blipFill>
        <p:spPr>
          <a:xfrm>
            <a:off x="1257625" y="3853965"/>
            <a:ext cx="7992537" cy="2434551"/>
          </a:xfrm>
          <a:prstGeom prst="rect">
            <a:avLst/>
          </a:prstGeom>
        </p:spPr>
      </p:pic>
      <p:sp>
        <p:nvSpPr>
          <p:cNvPr id="2" name="Slide Number Placeholder 1">
            <a:extLst>
              <a:ext uri="{FF2B5EF4-FFF2-40B4-BE49-F238E27FC236}">
                <a16:creationId xmlns:a16="http://schemas.microsoft.com/office/drawing/2014/main" id="{9D951944-2082-8EE0-0329-6518EFCB8BC0}"/>
              </a:ext>
            </a:extLst>
          </p:cNvPr>
          <p:cNvSpPr>
            <a:spLocks noGrp="1"/>
          </p:cNvSpPr>
          <p:nvPr>
            <p:ph type="sldNum" sz="quarter" idx="12"/>
          </p:nvPr>
        </p:nvSpPr>
        <p:spPr/>
        <p:txBody>
          <a:bodyPr/>
          <a:lstStyle/>
          <a:p>
            <a:fld id="{672487E6-EC80-354D-A650-1A9BB2C7EFF7}" type="slidenum">
              <a:rPr lang="en-US" smtClean="0"/>
              <a:t>32</a:t>
            </a:fld>
            <a:endParaRPr lang="en-US"/>
          </a:p>
        </p:txBody>
      </p:sp>
      <p:pic>
        <p:nvPicPr>
          <p:cNvPr id="5" name="Picture 4">
            <a:extLst>
              <a:ext uri="{FF2B5EF4-FFF2-40B4-BE49-F238E27FC236}">
                <a16:creationId xmlns:a16="http://schemas.microsoft.com/office/drawing/2014/main" id="{F7B3B608-FFF0-EDE1-BD55-298C534A7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443" y="844643"/>
            <a:ext cx="7902559" cy="1679629"/>
          </a:xfrm>
          <a:prstGeom prst="rect">
            <a:avLst/>
          </a:prstGeom>
        </p:spPr>
      </p:pic>
    </p:spTree>
    <p:extLst>
      <p:ext uri="{BB962C8B-B14F-4D97-AF65-F5344CB8AC3E}">
        <p14:creationId xmlns:p14="http://schemas.microsoft.com/office/powerpoint/2010/main" val="3896466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0B44-F21A-A7B7-983F-E9FA5C8ED586}"/>
              </a:ext>
            </a:extLst>
          </p:cNvPr>
          <p:cNvSpPr>
            <a:spLocks noGrp="1"/>
          </p:cNvSpPr>
          <p:nvPr>
            <p:ph type="ctrTitle"/>
          </p:nvPr>
        </p:nvSpPr>
        <p:spPr>
          <a:xfrm>
            <a:off x="1045497" y="550889"/>
            <a:ext cx="8137485" cy="583377"/>
          </a:xfrm>
          <a:solidFill>
            <a:schemeClr val="bg2"/>
          </a:solidFill>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Comprehensive liquidity Index</a:t>
            </a:r>
          </a:p>
        </p:txBody>
      </p:sp>
      <p:sp>
        <p:nvSpPr>
          <p:cNvPr id="3" name="Subtitle 2">
            <a:extLst>
              <a:ext uri="{FF2B5EF4-FFF2-40B4-BE49-F238E27FC236}">
                <a16:creationId xmlns:a16="http://schemas.microsoft.com/office/drawing/2014/main" id="{DB6F8709-1C9B-7D93-DEB6-BC39EB80ADC2}"/>
              </a:ext>
            </a:extLst>
          </p:cNvPr>
          <p:cNvSpPr>
            <a:spLocks noGrp="1"/>
          </p:cNvSpPr>
          <p:nvPr>
            <p:ph type="subTitle" idx="1"/>
          </p:nvPr>
        </p:nvSpPr>
        <p:spPr>
          <a:xfrm>
            <a:off x="1352371" y="1689671"/>
            <a:ext cx="7830611" cy="3695130"/>
          </a:xfrm>
        </p:spPr>
        <p:txBody>
          <a:bodyPr>
            <a:noAutofit/>
          </a:bodyPr>
          <a:lstStyle/>
          <a:p>
            <a:pPr marL="285750" indent="-285750" algn="just">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 comprehensive liquidity index assesses a company's overall liquidity position by considering various factors, including current assets, quick assets, cash reserves, and the company’s ability to meet short-term obligations.</a:t>
            </a:r>
          </a:p>
          <a:p>
            <a:pPr marL="285750" indent="-285750" algn="just">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 higher index indicates better liquidity, suggesting that the company can easily cover its liabilities. Conversely, a lower index may signal potential liquidity issues, indicating challenges in meeting obligations without relying.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FC97DD-2807-E8C7-CD5B-6DDF3A637C43}"/>
              </a:ext>
            </a:extLst>
          </p:cNvPr>
          <p:cNvSpPr>
            <a:spLocks noGrp="1"/>
          </p:cNvSpPr>
          <p:nvPr>
            <p:ph type="sldNum" sz="quarter" idx="12"/>
          </p:nvPr>
        </p:nvSpPr>
        <p:spPr/>
        <p:txBody>
          <a:bodyPr/>
          <a:lstStyle/>
          <a:p>
            <a:fld id="{672487E6-EC80-354D-A650-1A9BB2C7EFF7}" type="slidenum">
              <a:rPr lang="en-US" smtClean="0"/>
              <a:t>33</a:t>
            </a:fld>
            <a:endParaRPr lang="en-US"/>
          </a:p>
        </p:txBody>
      </p:sp>
    </p:spTree>
    <p:extLst>
      <p:ext uri="{BB962C8B-B14F-4D97-AF65-F5344CB8AC3E}">
        <p14:creationId xmlns:p14="http://schemas.microsoft.com/office/powerpoint/2010/main" val="1627011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51D124-2AE9-641F-22EA-6363826902AE}"/>
              </a:ext>
            </a:extLst>
          </p:cNvPr>
          <p:cNvSpPr>
            <a:spLocks noGrp="1"/>
          </p:cNvSpPr>
          <p:nvPr>
            <p:ph type="subTitle" idx="1"/>
          </p:nvPr>
        </p:nvSpPr>
        <p:spPr>
          <a:xfrm>
            <a:off x="1274323" y="715523"/>
            <a:ext cx="9961124" cy="5194571"/>
          </a:xfrm>
        </p:spPr>
        <p:txBody>
          <a:bodyPr>
            <a:normAutofit/>
          </a:bodyPr>
          <a:lstStyle/>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Now let’s see “Apex Ltd” 10 years. Comprehensive liquidity index.</a:t>
            </a:r>
          </a:p>
          <a:p>
            <a:pPr marL="285750" indent="-285750" algn="l">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Now let’s see “Bata Ltd” 10 years. Comprehensive liquidity index.</a:t>
            </a: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B76A47-18C4-DA5F-7420-077508B28A37}"/>
              </a:ext>
            </a:extLst>
          </p:cNvPr>
          <p:cNvPicPr>
            <a:picLocks noChangeAspect="1"/>
          </p:cNvPicPr>
          <p:nvPr/>
        </p:nvPicPr>
        <p:blipFill>
          <a:blip r:embed="rId2"/>
          <a:stretch>
            <a:fillRect/>
          </a:stretch>
        </p:blipFill>
        <p:spPr>
          <a:xfrm>
            <a:off x="1655973" y="1391967"/>
            <a:ext cx="8165709" cy="1204589"/>
          </a:xfrm>
          <a:prstGeom prst="rect">
            <a:avLst/>
          </a:prstGeom>
        </p:spPr>
      </p:pic>
      <p:pic>
        <p:nvPicPr>
          <p:cNvPr id="7" name="Picture 6">
            <a:extLst>
              <a:ext uri="{FF2B5EF4-FFF2-40B4-BE49-F238E27FC236}">
                <a16:creationId xmlns:a16="http://schemas.microsoft.com/office/drawing/2014/main" id="{3D1F9946-E9EE-C511-3E1B-06C794D03445}"/>
              </a:ext>
            </a:extLst>
          </p:cNvPr>
          <p:cNvPicPr>
            <a:picLocks noChangeAspect="1"/>
          </p:cNvPicPr>
          <p:nvPr/>
        </p:nvPicPr>
        <p:blipFill>
          <a:blip r:embed="rId3"/>
          <a:stretch>
            <a:fillRect/>
          </a:stretch>
        </p:blipFill>
        <p:spPr>
          <a:xfrm>
            <a:off x="1496451" y="3902920"/>
            <a:ext cx="8325231" cy="1451400"/>
          </a:xfrm>
          <a:prstGeom prst="rect">
            <a:avLst/>
          </a:prstGeom>
        </p:spPr>
      </p:pic>
      <p:sp>
        <p:nvSpPr>
          <p:cNvPr id="2" name="Slide Number Placeholder 1">
            <a:extLst>
              <a:ext uri="{FF2B5EF4-FFF2-40B4-BE49-F238E27FC236}">
                <a16:creationId xmlns:a16="http://schemas.microsoft.com/office/drawing/2014/main" id="{E5A9D39F-F0BC-6D33-1889-F5D3C6C6EF5B}"/>
              </a:ext>
            </a:extLst>
          </p:cNvPr>
          <p:cNvSpPr>
            <a:spLocks noGrp="1"/>
          </p:cNvSpPr>
          <p:nvPr>
            <p:ph type="sldNum" sz="quarter" idx="12"/>
          </p:nvPr>
        </p:nvSpPr>
        <p:spPr/>
        <p:txBody>
          <a:bodyPr/>
          <a:lstStyle/>
          <a:p>
            <a:fld id="{672487E6-EC80-354D-A650-1A9BB2C7EFF7}" type="slidenum">
              <a:rPr lang="en-US" smtClean="0"/>
              <a:t>34</a:t>
            </a:fld>
            <a:endParaRPr lang="en-US"/>
          </a:p>
        </p:txBody>
      </p:sp>
    </p:spTree>
    <p:extLst>
      <p:ext uri="{BB962C8B-B14F-4D97-AF65-F5344CB8AC3E}">
        <p14:creationId xmlns:p14="http://schemas.microsoft.com/office/powerpoint/2010/main" val="3735348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8DFD30-7276-F024-6E6A-396262298476}"/>
              </a:ext>
            </a:extLst>
          </p:cNvPr>
          <p:cNvSpPr>
            <a:spLocks noGrp="1"/>
          </p:cNvSpPr>
          <p:nvPr>
            <p:ph type="subTitle" idx="1"/>
          </p:nvPr>
        </p:nvSpPr>
        <p:spPr>
          <a:xfrm>
            <a:off x="2120631" y="194553"/>
            <a:ext cx="9318700" cy="6523488"/>
          </a:xfrm>
        </p:spPr>
        <p:txBody>
          <a:bodyPr>
            <a:normAutofit/>
          </a:bodyPr>
          <a:lstStyle/>
          <a:p>
            <a:pPr marL="285750" indent="-285750" algn="l">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Graph of Comprehensive Liquidity Index of Apex Ltd.</a:t>
            </a:r>
          </a:p>
          <a:p>
            <a:pPr marL="285750" indent="-285750" algn="l">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Graph of Comprehensive Liquidity Index of Bata Ltd.</a:t>
            </a:r>
          </a:p>
          <a:p>
            <a:pPr algn="l"/>
            <a:endParaRPr lang="en-US" sz="2000" dirty="0"/>
          </a:p>
        </p:txBody>
      </p:sp>
      <p:pic>
        <p:nvPicPr>
          <p:cNvPr id="5" name="Picture 4">
            <a:extLst>
              <a:ext uri="{FF2B5EF4-FFF2-40B4-BE49-F238E27FC236}">
                <a16:creationId xmlns:a16="http://schemas.microsoft.com/office/drawing/2014/main" id="{816EC82D-FCC3-C17D-F0B1-1DA1C52670D2}"/>
              </a:ext>
            </a:extLst>
          </p:cNvPr>
          <p:cNvPicPr>
            <a:picLocks noChangeAspect="1"/>
          </p:cNvPicPr>
          <p:nvPr/>
        </p:nvPicPr>
        <p:blipFill>
          <a:blip r:embed="rId2"/>
          <a:stretch>
            <a:fillRect/>
          </a:stretch>
        </p:blipFill>
        <p:spPr>
          <a:xfrm>
            <a:off x="2211770" y="1080996"/>
            <a:ext cx="6383590" cy="2437389"/>
          </a:xfrm>
          <a:prstGeom prst="rect">
            <a:avLst/>
          </a:prstGeom>
        </p:spPr>
      </p:pic>
      <p:pic>
        <p:nvPicPr>
          <p:cNvPr id="7" name="Picture 6">
            <a:extLst>
              <a:ext uri="{FF2B5EF4-FFF2-40B4-BE49-F238E27FC236}">
                <a16:creationId xmlns:a16="http://schemas.microsoft.com/office/drawing/2014/main" id="{D9C5276E-EFA8-91FB-2267-8A5CA79D5C7B}"/>
              </a:ext>
            </a:extLst>
          </p:cNvPr>
          <p:cNvPicPr>
            <a:picLocks noChangeAspect="1"/>
          </p:cNvPicPr>
          <p:nvPr/>
        </p:nvPicPr>
        <p:blipFill>
          <a:blip r:embed="rId3"/>
          <a:stretch>
            <a:fillRect/>
          </a:stretch>
        </p:blipFill>
        <p:spPr>
          <a:xfrm>
            <a:off x="2245132" y="4102428"/>
            <a:ext cx="6221030" cy="2216827"/>
          </a:xfrm>
          <a:prstGeom prst="rect">
            <a:avLst/>
          </a:prstGeom>
        </p:spPr>
      </p:pic>
      <p:sp>
        <p:nvSpPr>
          <p:cNvPr id="2" name="Slide Number Placeholder 1">
            <a:extLst>
              <a:ext uri="{FF2B5EF4-FFF2-40B4-BE49-F238E27FC236}">
                <a16:creationId xmlns:a16="http://schemas.microsoft.com/office/drawing/2014/main" id="{01BE8C8F-096E-8793-AB59-9958C49F0034}"/>
              </a:ext>
            </a:extLst>
          </p:cNvPr>
          <p:cNvSpPr>
            <a:spLocks noGrp="1"/>
          </p:cNvSpPr>
          <p:nvPr>
            <p:ph type="sldNum" sz="quarter" idx="12"/>
          </p:nvPr>
        </p:nvSpPr>
        <p:spPr/>
        <p:txBody>
          <a:bodyPr/>
          <a:lstStyle/>
          <a:p>
            <a:fld id="{672487E6-EC80-354D-A650-1A9BB2C7EFF7}" type="slidenum">
              <a:rPr lang="en-US" smtClean="0"/>
              <a:t>35</a:t>
            </a:fld>
            <a:endParaRPr lang="en-US"/>
          </a:p>
        </p:txBody>
      </p:sp>
    </p:spTree>
    <p:extLst>
      <p:ext uri="{BB962C8B-B14F-4D97-AF65-F5344CB8AC3E}">
        <p14:creationId xmlns:p14="http://schemas.microsoft.com/office/powerpoint/2010/main" val="2436436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6720" y="1361440"/>
            <a:ext cx="6878320" cy="4524315"/>
          </a:xfrm>
          <a:prstGeom prst="rect">
            <a:avLst/>
          </a:prstGeom>
          <a:noFill/>
        </p:spPr>
        <p:txBody>
          <a:bodyPr wrap="square" rtlCol="0">
            <a:spAutoFit/>
          </a:bodyPr>
          <a:lstStyle/>
          <a:p>
            <a:r>
              <a:rPr lang="en-US" sz="9600" dirty="0">
                <a:solidFill>
                  <a:srgbClr val="00B0F0"/>
                </a:solidFill>
              </a:rPr>
              <a:t>The End</a:t>
            </a:r>
          </a:p>
          <a:p>
            <a:endParaRPr lang="en-US" sz="9600" dirty="0">
              <a:solidFill>
                <a:schemeClr val="accent1">
                  <a:lumMod val="75000"/>
                </a:schemeClr>
              </a:solidFill>
            </a:endParaRPr>
          </a:p>
          <a:p>
            <a:pPr algn="ctr"/>
            <a:r>
              <a:rPr lang="en-US" sz="6600" dirty="0">
                <a:solidFill>
                  <a:schemeClr val="accent1">
                    <a:lumMod val="75000"/>
                  </a:schemeClr>
                </a:solidFill>
              </a:rPr>
              <a:t>Thank you</a:t>
            </a:r>
            <a:r>
              <a:rPr lang="en-US" sz="9600" dirty="0">
                <a:solidFill>
                  <a:schemeClr val="accent1">
                    <a:lumMod val="75000"/>
                  </a:schemeClr>
                </a:solidFill>
              </a:rPr>
              <a:t>.</a:t>
            </a:r>
          </a:p>
        </p:txBody>
      </p:sp>
      <p:sp>
        <p:nvSpPr>
          <p:cNvPr id="2" name="Slide Number Placeholder 1">
            <a:extLst>
              <a:ext uri="{FF2B5EF4-FFF2-40B4-BE49-F238E27FC236}">
                <a16:creationId xmlns:a16="http://schemas.microsoft.com/office/drawing/2014/main" id="{DEB35DDF-E820-19DE-4C87-DE5C2D37C014}"/>
              </a:ext>
            </a:extLst>
          </p:cNvPr>
          <p:cNvSpPr>
            <a:spLocks noGrp="1"/>
          </p:cNvSpPr>
          <p:nvPr>
            <p:ph type="sldNum" sz="quarter" idx="12"/>
          </p:nvPr>
        </p:nvSpPr>
        <p:spPr/>
        <p:txBody>
          <a:bodyPr/>
          <a:lstStyle/>
          <a:p>
            <a:fld id="{672487E6-EC80-354D-A650-1A9BB2C7EFF7}" type="slidenum">
              <a:rPr lang="en-US" smtClean="0"/>
              <a:t>36</a:t>
            </a:fld>
            <a:endParaRPr lang="en-US"/>
          </a:p>
        </p:txBody>
      </p:sp>
    </p:spTree>
    <p:extLst>
      <p:ext uri="{BB962C8B-B14F-4D97-AF65-F5344CB8AC3E}">
        <p14:creationId xmlns:p14="http://schemas.microsoft.com/office/powerpoint/2010/main" val="322173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609601"/>
            <a:ext cx="7772400" cy="1470025"/>
          </a:xfrm>
        </p:spPr>
        <p:txBody>
          <a:bodyPr/>
          <a:lstStyle/>
          <a:p>
            <a:pPr algn="ctr"/>
            <a:r>
              <a:rPr lang="en-US" dirty="0">
                <a:latin typeface="Times New Roman" panose="02020603050405020304" pitchFamily="18" charset="0"/>
                <a:cs typeface="Times New Roman" panose="02020603050405020304" pitchFamily="18" charset="0"/>
              </a:rPr>
              <a:t>Chapter 4</a:t>
            </a:r>
          </a:p>
        </p:txBody>
      </p:sp>
      <p:sp>
        <p:nvSpPr>
          <p:cNvPr id="3" name="Subtitle 2"/>
          <p:cNvSpPr>
            <a:spLocks noGrp="1"/>
          </p:cNvSpPr>
          <p:nvPr>
            <p:ph type="subTitle" idx="1"/>
          </p:nvPr>
        </p:nvSpPr>
        <p:spPr>
          <a:xfrm>
            <a:off x="1595120" y="2590800"/>
            <a:ext cx="7777480" cy="1752600"/>
          </a:xfrm>
        </p:spPr>
        <p:txBody>
          <a:bodyPr>
            <a:normAutofit/>
          </a:bodyPr>
          <a:lstStyle/>
          <a:p>
            <a:pPr marL="342900" indent="-342900" algn="just">
              <a:buFont typeface="Arial" panose="020B0604020202020204" pitchFamily="34" charset="0"/>
              <a:buChar char="•"/>
            </a:pPr>
            <a:r>
              <a:rPr lang="en-US" dirty="0">
                <a:latin typeface="Times New Roman" pitchFamily="18" charset="0"/>
                <a:cs typeface="Times New Roman" pitchFamily="18" charset="0"/>
              </a:rPr>
              <a:t>Cash Forecasting</a:t>
            </a:r>
          </a:p>
          <a:p>
            <a:pPr marL="342900" indent="-342900" algn="just">
              <a:buFont typeface="Arial" panose="020B0604020202020204" pitchFamily="34" charset="0"/>
              <a:buChar char="•"/>
            </a:pPr>
            <a:r>
              <a:rPr lang="en-US" dirty="0">
                <a:latin typeface="Times New Roman" pitchFamily="18" charset="0"/>
                <a:cs typeface="Times New Roman" pitchFamily="18" charset="0"/>
              </a:rPr>
              <a:t>Cash forecasting is the process of predicting a company's future cash inflows and outflows over a specific period.</a:t>
            </a:r>
          </a:p>
        </p:txBody>
      </p:sp>
      <p:sp>
        <p:nvSpPr>
          <p:cNvPr id="4" name="Slide Number Placeholder 3">
            <a:extLst>
              <a:ext uri="{FF2B5EF4-FFF2-40B4-BE49-F238E27FC236}">
                <a16:creationId xmlns:a16="http://schemas.microsoft.com/office/drawing/2014/main" id="{4B77ABA4-68F4-AA73-7C58-9F9A557985EE}"/>
              </a:ext>
            </a:extLst>
          </p:cNvPr>
          <p:cNvSpPr>
            <a:spLocks noGrp="1"/>
          </p:cNvSpPr>
          <p:nvPr>
            <p:ph type="sldNum" sz="quarter" idx="12"/>
          </p:nvPr>
        </p:nvSpPr>
        <p:spPr/>
        <p:txBody>
          <a:bodyPr/>
          <a:lstStyle/>
          <a:p>
            <a:fld id="{672487E6-EC80-354D-A650-1A9BB2C7EFF7}" type="slidenum">
              <a:rPr lang="en-US" smtClean="0"/>
              <a:t>4</a:t>
            </a:fld>
            <a:endParaRPr lang="en-US"/>
          </a:p>
        </p:txBody>
      </p:sp>
    </p:spTree>
    <p:extLst>
      <p:ext uri="{BB962C8B-B14F-4D97-AF65-F5344CB8AC3E}">
        <p14:creationId xmlns:p14="http://schemas.microsoft.com/office/powerpoint/2010/main" val="157177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8229600" cy="1143000"/>
          </a:xfrm>
        </p:spPr>
        <p:txBody>
          <a:bodyPr/>
          <a:lstStyle/>
          <a:p>
            <a:r>
              <a:rPr lang="en-US" dirty="0">
                <a:latin typeface="Times New Roman" pitchFamily="18" charset="0"/>
                <a:cs typeface="Times New Roman" pitchFamily="18" charset="0"/>
              </a:rPr>
              <a:t>Cash forecasting </a:t>
            </a:r>
          </a:p>
        </p:txBody>
      </p:sp>
      <p:sp>
        <p:nvSpPr>
          <p:cNvPr id="3" name="Content Placeholder 2"/>
          <p:cNvSpPr>
            <a:spLocks noGrp="1"/>
          </p:cNvSpPr>
          <p:nvPr>
            <p:ph sz="half" idx="1"/>
          </p:nvPr>
        </p:nvSpPr>
        <p:spPr>
          <a:xfrm>
            <a:off x="2057400" y="2514601"/>
            <a:ext cx="4038600" cy="4525963"/>
          </a:xfrm>
        </p:spPr>
        <p:txBody>
          <a:bodyPr/>
          <a:lstStyle/>
          <a:p>
            <a:r>
              <a:rPr lang="en-US" dirty="0">
                <a:latin typeface="Times New Roman" pitchFamily="18" charset="0"/>
                <a:cs typeface="Times New Roman" pitchFamily="18" charset="0"/>
              </a:rPr>
              <a:t>Key components</a:t>
            </a:r>
          </a:p>
          <a:p>
            <a:pPr>
              <a:buNone/>
            </a:pPr>
            <a:r>
              <a:rPr lang="en-US" dirty="0">
                <a:latin typeface="Times New Roman" pitchFamily="18" charset="0"/>
                <a:cs typeface="Times New Roman" pitchFamily="18" charset="0"/>
              </a:rPr>
              <a:t> </a:t>
            </a:r>
          </a:p>
          <a:p>
            <a:pPr>
              <a:buFont typeface="Wingdings" pitchFamily="2" charset="2"/>
              <a:buChar char="Ø"/>
            </a:pPr>
            <a:r>
              <a:rPr lang="en-US" sz="1600" dirty="0">
                <a:latin typeface="Times New Roman" pitchFamily="18" charset="0"/>
                <a:cs typeface="Times New Roman" pitchFamily="18" charset="0"/>
              </a:rPr>
              <a:t>Historical Data Analysis</a:t>
            </a:r>
          </a:p>
          <a:p>
            <a:pPr>
              <a:buFont typeface="Wingdings" pitchFamily="2" charset="2"/>
              <a:buChar char="Ø"/>
            </a:pPr>
            <a:r>
              <a:rPr lang="en-US" sz="1600" dirty="0">
                <a:latin typeface="Times New Roman" pitchFamily="18" charset="0"/>
                <a:cs typeface="Times New Roman" pitchFamily="18" charset="0"/>
              </a:rPr>
              <a:t>Revenue Projections</a:t>
            </a:r>
          </a:p>
          <a:p>
            <a:pPr>
              <a:buFont typeface="Wingdings" pitchFamily="2" charset="2"/>
              <a:buChar char="Ø"/>
            </a:pPr>
            <a:r>
              <a:rPr lang="en-US" sz="1600" dirty="0">
                <a:latin typeface="Times New Roman" pitchFamily="18" charset="0"/>
                <a:cs typeface="Times New Roman" pitchFamily="18" charset="0"/>
              </a:rPr>
              <a:t>Expense Forecasting</a:t>
            </a:r>
          </a:p>
          <a:p>
            <a:pPr>
              <a:buFont typeface="Wingdings" pitchFamily="2" charset="2"/>
              <a:buChar char="Ø"/>
            </a:pPr>
            <a:r>
              <a:rPr lang="en-US" sz="1600" dirty="0">
                <a:latin typeface="Times New Roman" pitchFamily="18" charset="0"/>
                <a:cs typeface="Times New Roman" pitchFamily="18" charset="0"/>
              </a:rPr>
              <a:t>Working Capital Management</a:t>
            </a:r>
          </a:p>
          <a:p>
            <a:pPr>
              <a:buFont typeface="Wingdings" pitchFamily="2" charset="2"/>
              <a:buChar char="Ø"/>
            </a:pPr>
            <a:r>
              <a:rPr lang="en-US" sz="1600" dirty="0">
                <a:latin typeface="Times New Roman" pitchFamily="18" charset="0"/>
                <a:cs typeface="Times New Roman" pitchFamily="18" charset="0"/>
              </a:rPr>
              <a:t>Cash Reserves and Financing</a:t>
            </a:r>
          </a:p>
        </p:txBody>
      </p:sp>
      <p:sp>
        <p:nvSpPr>
          <p:cNvPr id="4" name="Content Placeholder 3"/>
          <p:cNvSpPr>
            <a:spLocks noGrp="1"/>
          </p:cNvSpPr>
          <p:nvPr>
            <p:ph sz="half" idx="2"/>
          </p:nvPr>
        </p:nvSpPr>
        <p:spPr>
          <a:xfrm>
            <a:off x="6477000" y="2514601"/>
            <a:ext cx="4038600" cy="4525963"/>
          </a:xfrm>
        </p:spPr>
        <p:txBody>
          <a:bodyPr>
            <a:normAutofit/>
          </a:bodyPr>
          <a:lstStyle/>
          <a:p>
            <a:r>
              <a:rPr lang="en-US" sz="2400" b="1" dirty="0">
                <a:latin typeface="Times New Roman" pitchFamily="18" charset="0"/>
                <a:cs typeface="Times New Roman" pitchFamily="18" charset="0"/>
              </a:rPr>
              <a:t>Methods </a:t>
            </a:r>
          </a:p>
          <a:p>
            <a:pPr>
              <a:buNone/>
            </a:pPr>
            <a:endParaRPr lang="en-US" sz="2400" b="1"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Direct Method</a:t>
            </a:r>
          </a:p>
          <a:p>
            <a:pPr>
              <a:buFont typeface="Wingdings" pitchFamily="2" charset="2"/>
              <a:buChar char="Ø"/>
            </a:pPr>
            <a:r>
              <a:rPr lang="en-US" sz="1600" dirty="0">
                <a:latin typeface="Times New Roman" pitchFamily="18" charset="0"/>
                <a:cs typeface="Times New Roman" pitchFamily="18" charset="0"/>
              </a:rPr>
              <a:t>indirect Method</a:t>
            </a:r>
          </a:p>
          <a:p>
            <a:pPr>
              <a:buFont typeface="Wingdings" pitchFamily="2" charset="2"/>
              <a:buChar char="Ø"/>
            </a:pPr>
            <a:r>
              <a:rPr lang="en-US" sz="1600" dirty="0">
                <a:latin typeface="Times New Roman" pitchFamily="18" charset="0"/>
                <a:cs typeface="Times New Roman" pitchFamily="18" charset="0"/>
              </a:rPr>
              <a:t>Rolling method</a:t>
            </a:r>
          </a:p>
          <a:p>
            <a:pPr>
              <a:buFont typeface="Wingdings" pitchFamily="2" charset="2"/>
              <a:buChar char="Ø"/>
            </a:pPr>
            <a:r>
              <a:rPr lang="en-US" sz="1600" dirty="0">
                <a:latin typeface="Times New Roman" pitchFamily="18" charset="0"/>
                <a:cs typeface="Times New Roman" pitchFamily="18" charset="0"/>
              </a:rPr>
              <a:t>Scenario Planning</a:t>
            </a:r>
          </a:p>
        </p:txBody>
      </p:sp>
      <p:sp>
        <p:nvSpPr>
          <p:cNvPr id="5" name="Slide Number Placeholder 4">
            <a:extLst>
              <a:ext uri="{FF2B5EF4-FFF2-40B4-BE49-F238E27FC236}">
                <a16:creationId xmlns:a16="http://schemas.microsoft.com/office/drawing/2014/main" id="{7344E7E2-1470-495E-BE2F-E21EC1249B1B}"/>
              </a:ext>
            </a:extLst>
          </p:cNvPr>
          <p:cNvSpPr>
            <a:spLocks noGrp="1"/>
          </p:cNvSpPr>
          <p:nvPr>
            <p:ph type="sldNum" sz="quarter" idx="12"/>
          </p:nvPr>
        </p:nvSpPr>
        <p:spPr/>
        <p:txBody>
          <a:bodyPr/>
          <a:lstStyle/>
          <a:p>
            <a:fld id="{672487E6-EC80-354D-A650-1A9BB2C7EFF7}" type="slidenum">
              <a:rPr lang="en-US" smtClean="0"/>
              <a:t>5</a:t>
            </a:fld>
            <a:endParaRPr lang="en-US"/>
          </a:p>
        </p:txBody>
      </p:sp>
    </p:spTree>
    <p:extLst>
      <p:ext uri="{BB962C8B-B14F-4D97-AF65-F5344CB8AC3E}">
        <p14:creationId xmlns:p14="http://schemas.microsoft.com/office/powerpoint/2010/main" val="139574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800" dirty="0">
                <a:latin typeface="Times New Roman" pitchFamily="18" charset="0"/>
                <a:cs typeface="Times New Roman" pitchFamily="18" charset="0"/>
              </a:rPr>
              <a:t>Chapter: 5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Models for the management of cash and temporary investment</a:t>
            </a:r>
          </a:p>
        </p:txBody>
      </p:sp>
      <p:sp>
        <p:nvSpPr>
          <p:cNvPr id="3" name="Content Placeholder 2"/>
          <p:cNvSpPr>
            <a:spLocks noGrp="1"/>
          </p:cNvSpPr>
          <p:nvPr>
            <p:ph idx="1"/>
          </p:nvPr>
        </p:nvSpPr>
        <p:spPr>
          <a:xfrm>
            <a:off x="1076960" y="1610361"/>
            <a:ext cx="8656320" cy="3896359"/>
          </a:xfrm>
        </p:spPr>
        <p:txBody>
          <a:bodyPr>
            <a:normAutofit/>
          </a:bodyPr>
          <a:lstStyle/>
          <a:p>
            <a:endParaRPr lang="en-US" sz="1600" dirty="0"/>
          </a:p>
          <a:p>
            <a:r>
              <a:rPr lang="en-US" sz="1600" b="1" dirty="0">
                <a:latin typeface="Times New Roman" panose="02020603050405020304" pitchFamily="18" charset="0"/>
                <a:cs typeface="Times New Roman" panose="02020603050405020304" pitchFamily="18" charset="0"/>
              </a:rPr>
              <a:t>Management of cash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process of collecting, managing, and investing cash flows to ensure sufficient liquidity for operational needs.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Importance</a:t>
            </a:r>
            <a:r>
              <a:rPr lang="en-US" sz="1600" dirty="0">
                <a:latin typeface="Times New Roman" panose="02020603050405020304" pitchFamily="18" charset="0"/>
                <a:cs typeface="Times New Roman" panose="02020603050405020304" pitchFamily="18" charset="0"/>
              </a:rPr>
              <a:t>: Anticipates cash inflows and outflows, allowing for better planning and management.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Techniques</a:t>
            </a:r>
            <a:r>
              <a:rPr lang="en-US" sz="1600" dirty="0">
                <a:latin typeface="Times New Roman" pitchFamily="18" charset="0"/>
                <a:cs typeface="Times New Roman" pitchFamily="18" charset="0"/>
              </a:rPr>
              <a:t>: Historical data analysis, trend analysis, and consideration of seasonal variations.</a:t>
            </a:r>
          </a:p>
        </p:txBody>
      </p:sp>
      <p:sp>
        <p:nvSpPr>
          <p:cNvPr id="4" name="Slide Number Placeholder 3">
            <a:extLst>
              <a:ext uri="{FF2B5EF4-FFF2-40B4-BE49-F238E27FC236}">
                <a16:creationId xmlns:a16="http://schemas.microsoft.com/office/drawing/2014/main" id="{803C589E-B36E-D2E0-3B72-50D1E9D2AD43}"/>
              </a:ext>
            </a:extLst>
          </p:cNvPr>
          <p:cNvSpPr>
            <a:spLocks noGrp="1"/>
          </p:cNvSpPr>
          <p:nvPr>
            <p:ph type="sldNum" sz="quarter" idx="12"/>
          </p:nvPr>
        </p:nvSpPr>
        <p:spPr/>
        <p:txBody>
          <a:bodyPr/>
          <a:lstStyle/>
          <a:p>
            <a:fld id="{672487E6-EC80-354D-A650-1A9BB2C7EFF7}" type="slidenum">
              <a:rPr lang="en-US" smtClean="0"/>
              <a:t>6</a:t>
            </a:fld>
            <a:endParaRPr lang="en-US"/>
          </a:p>
        </p:txBody>
      </p:sp>
    </p:spTree>
    <p:extLst>
      <p:ext uri="{BB962C8B-B14F-4D97-AF65-F5344CB8AC3E}">
        <p14:creationId xmlns:p14="http://schemas.microsoft.com/office/powerpoint/2010/main" val="347622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credit granting decision </a:t>
            </a:r>
            <a:endParaRPr lang="en-US" dirty="0"/>
          </a:p>
        </p:txBody>
      </p:sp>
      <p:sp>
        <p:nvSpPr>
          <p:cNvPr id="3" name="Content Placeholder 2"/>
          <p:cNvSpPr>
            <a:spLocks noGrp="1"/>
          </p:cNvSpPr>
          <p:nvPr>
            <p:ph idx="1"/>
          </p:nvPr>
        </p:nvSpPr>
        <p:spPr/>
        <p:txBody>
          <a:bodyPr/>
          <a:lstStyle/>
          <a:p>
            <a:r>
              <a:rPr lang="en-GB" b="1" dirty="0">
                <a:solidFill>
                  <a:schemeClr val="tx2"/>
                </a:solidFill>
                <a:latin typeface="Times New Roman" panose="02020603050405020304" pitchFamily="18" charset="0"/>
              </a:rPr>
              <a:t>Credit granting decisions</a:t>
            </a:r>
            <a:r>
              <a:rPr lang="en-GB" dirty="0">
                <a:solidFill>
                  <a:srgbClr val="000000"/>
                </a:solidFill>
                <a:latin typeface="Times New Roman" panose="02020603050405020304" pitchFamily="18" charset="0"/>
              </a:rPr>
              <a:t> refer to the process by which a business evaluates and decides whether to extend credit to customers. </a:t>
            </a:r>
            <a:endParaRPr lang="en-US" dirty="0"/>
          </a:p>
          <a:p>
            <a:endParaRPr lang="en-US" dirty="0"/>
          </a:p>
        </p:txBody>
      </p:sp>
      <p:sp>
        <p:nvSpPr>
          <p:cNvPr id="4" name="Slide Number Placeholder 3">
            <a:extLst>
              <a:ext uri="{FF2B5EF4-FFF2-40B4-BE49-F238E27FC236}">
                <a16:creationId xmlns:a16="http://schemas.microsoft.com/office/drawing/2014/main" id="{A785361F-4E9B-459A-3E22-CAA0EAA98308}"/>
              </a:ext>
            </a:extLst>
          </p:cNvPr>
          <p:cNvSpPr>
            <a:spLocks noGrp="1"/>
          </p:cNvSpPr>
          <p:nvPr>
            <p:ph type="sldNum" sz="quarter" idx="12"/>
          </p:nvPr>
        </p:nvSpPr>
        <p:spPr/>
        <p:txBody>
          <a:bodyPr/>
          <a:lstStyle/>
          <a:p>
            <a:fld id="{672487E6-EC80-354D-A650-1A9BB2C7EFF7}" type="slidenum">
              <a:rPr lang="en-US" smtClean="0"/>
              <a:t>7</a:t>
            </a:fld>
            <a:endParaRPr lang="en-US"/>
          </a:p>
        </p:txBody>
      </p:sp>
    </p:spTree>
    <p:extLst>
      <p:ext uri="{BB962C8B-B14F-4D97-AF65-F5344CB8AC3E}">
        <p14:creationId xmlns:p14="http://schemas.microsoft.com/office/powerpoint/2010/main" val="8059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508F-4528-3E03-AF37-171ABE561C5C}"/>
              </a:ext>
            </a:extLst>
          </p:cNvPr>
          <p:cNvSpPr>
            <a:spLocks noGrp="1"/>
          </p:cNvSpPr>
          <p:nvPr>
            <p:ph type="title"/>
          </p:nvPr>
        </p:nvSpPr>
        <p:spPr/>
        <p:txBody>
          <a:bodyPr/>
          <a:lstStyle/>
          <a:p>
            <a:pPr algn="ctr"/>
            <a:r>
              <a:rPr lang="" dirty="0"/>
              <a:t>Chapter - 5</a:t>
            </a:r>
          </a:p>
        </p:txBody>
      </p:sp>
      <p:sp>
        <p:nvSpPr>
          <p:cNvPr id="3" name="Content Placeholder 2">
            <a:extLst>
              <a:ext uri="{FF2B5EF4-FFF2-40B4-BE49-F238E27FC236}">
                <a16:creationId xmlns:a16="http://schemas.microsoft.com/office/drawing/2014/main" id="{1EA66055-01AD-4082-40C7-0C6EB059433D}"/>
              </a:ext>
            </a:extLst>
          </p:cNvPr>
          <p:cNvSpPr>
            <a:spLocks noGrp="1"/>
          </p:cNvSpPr>
          <p:nvPr>
            <p:ph idx="1"/>
          </p:nvPr>
        </p:nvSpPr>
        <p:spPr/>
        <p:txBody>
          <a:bodyPr>
            <a:normAutofit/>
          </a:bodyPr>
          <a:lstStyle/>
          <a:p>
            <a:pPr marL="0" indent="0" algn="ctr">
              <a:buNone/>
            </a:pPr>
            <a:r>
              <a:rPr lang="" sz="2000" dirty="0"/>
              <a:t>The Firms Level of Aggregate Liquidity </a:t>
            </a:r>
          </a:p>
          <a:p>
            <a:pPr marL="0" indent="0">
              <a:buNone/>
            </a:pPr>
            <a:endParaRPr lang="" sz="2000" dirty="0"/>
          </a:p>
          <a:p>
            <a:r>
              <a:rPr lang="" sz="2000" dirty="0"/>
              <a:t>Current Assets </a:t>
            </a:r>
          </a:p>
          <a:p>
            <a:r>
              <a:rPr lang="" sz="2000" dirty="0"/>
              <a:t>Current Liability </a:t>
            </a:r>
          </a:p>
          <a:p>
            <a:r>
              <a:rPr lang="" sz="2000" dirty="0"/>
              <a:t>Current ratio </a:t>
            </a:r>
          </a:p>
          <a:p>
            <a:r>
              <a:rPr lang="" sz="2000" dirty="0"/>
              <a:t>Quick ratio</a:t>
            </a:r>
          </a:p>
          <a:p>
            <a:pPr marL="0" indent="0">
              <a:buNone/>
            </a:pPr>
            <a:endParaRPr lang="" sz="2000" dirty="0"/>
          </a:p>
        </p:txBody>
      </p:sp>
      <p:sp>
        <p:nvSpPr>
          <p:cNvPr id="4" name="Slide Number Placeholder 3">
            <a:extLst>
              <a:ext uri="{FF2B5EF4-FFF2-40B4-BE49-F238E27FC236}">
                <a16:creationId xmlns:a16="http://schemas.microsoft.com/office/drawing/2014/main" id="{DA93478F-41DA-3001-5A2E-2FF5E6C0601A}"/>
              </a:ext>
            </a:extLst>
          </p:cNvPr>
          <p:cNvSpPr>
            <a:spLocks noGrp="1"/>
          </p:cNvSpPr>
          <p:nvPr>
            <p:ph type="sldNum" sz="quarter" idx="12"/>
          </p:nvPr>
        </p:nvSpPr>
        <p:spPr/>
        <p:txBody>
          <a:bodyPr/>
          <a:lstStyle/>
          <a:p>
            <a:fld id="{672487E6-EC80-354D-A650-1A9BB2C7EFF7}" type="slidenum">
              <a:rPr lang="en-US" smtClean="0"/>
              <a:t>8</a:t>
            </a:fld>
            <a:endParaRPr lang="en-US"/>
          </a:p>
        </p:txBody>
      </p:sp>
    </p:spTree>
    <p:extLst>
      <p:ext uri="{BB962C8B-B14F-4D97-AF65-F5344CB8AC3E}">
        <p14:creationId xmlns:p14="http://schemas.microsoft.com/office/powerpoint/2010/main" val="423071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C361B1-AC46-80FA-5860-B26768524AD2}"/>
              </a:ext>
            </a:extLst>
          </p:cNvPr>
          <p:cNvSpPr/>
          <p:nvPr/>
        </p:nvSpPr>
        <p:spPr>
          <a:xfrm>
            <a:off x="1144181" y="335942"/>
            <a:ext cx="8129822" cy="1409818"/>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Arial" panose="020B0604020202020204" pitchFamily="34" charset="0"/>
              <a:buChar char="•"/>
            </a:pPr>
            <a:r>
              <a:rPr lang="" sz="3600" b="1" dirty="0">
                <a:solidFill>
                  <a:schemeClr val="tx1"/>
                </a:solidFill>
                <a:latin typeface="Times New Roman" panose="02020603050405020304" pitchFamily="18" charset="0"/>
                <a:cs typeface="Times New Roman" panose="02020603050405020304" pitchFamily="18" charset="0"/>
              </a:rPr>
              <a:t>Current Ratio </a:t>
            </a:r>
          </a:p>
        </p:txBody>
      </p:sp>
      <p:pic>
        <p:nvPicPr>
          <p:cNvPr id="9" name="Content Placeholder 8">
            <a:extLst>
              <a:ext uri="{FF2B5EF4-FFF2-40B4-BE49-F238E27FC236}">
                <a16:creationId xmlns:a16="http://schemas.microsoft.com/office/drawing/2014/main" id="{8D29737C-C4DD-E9E0-003C-BE775FD9A11B}"/>
              </a:ext>
            </a:extLst>
          </p:cNvPr>
          <p:cNvPicPr>
            <a:picLocks noGrp="1" noChangeAspect="1"/>
          </p:cNvPicPr>
          <p:nvPr>
            <p:ph idx="1"/>
          </p:nvPr>
        </p:nvPicPr>
        <p:blipFill>
          <a:blip r:embed="rId2"/>
          <a:stretch>
            <a:fillRect/>
          </a:stretch>
        </p:blipFill>
        <p:spPr>
          <a:xfrm>
            <a:off x="448236" y="3454775"/>
            <a:ext cx="8599039" cy="3112043"/>
          </a:xfrm>
          <a:prstGeom prst="rect">
            <a:avLst/>
          </a:prstGeom>
        </p:spPr>
      </p:pic>
      <p:sp>
        <p:nvSpPr>
          <p:cNvPr id="10" name="TextBox 9">
            <a:extLst>
              <a:ext uri="{FF2B5EF4-FFF2-40B4-BE49-F238E27FC236}">
                <a16:creationId xmlns:a16="http://schemas.microsoft.com/office/drawing/2014/main" id="{F34F6A46-42B5-72DF-8F14-4A41A5369CE6}"/>
              </a:ext>
            </a:extLst>
          </p:cNvPr>
          <p:cNvSpPr txBox="1"/>
          <p:nvPr/>
        </p:nvSpPr>
        <p:spPr>
          <a:xfrm>
            <a:off x="1144181" y="1885115"/>
            <a:ext cx="9094457" cy="1569660"/>
          </a:xfrm>
          <a:prstGeom prst="rect">
            <a:avLst/>
          </a:prstGeom>
          <a:noFill/>
        </p:spPr>
        <p:txBody>
          <a:bodyPr wrap="square" rtlCol="0">
            <a:spAutoFit/>
          </a:bodyPr>
          <a:lstStyle/>
          <a:p>
            <a:r>
              <a:rPr lang="en-US" sz="2400" b="1" i="0" dirty="0">
                <a:solidFill>
                  <a:srgbClr val="111111"/>
                </a:solidFill>
                <a:effectLst/>
                <a:latin typeface="Cabin-semi-bold"/>
              </a:rPr>
              <a:t>What Is the Current Ratio?</a:t>
            </a:r>
          </a:p>
          <a:p>
            <a:endParaRPr lang="en-US" sz="2400" b="1" i="0" dirty="0">
              <a:solidFill>
                <a:srgbClr val="111111"/>
              </a:solidFill>
              <a:effectLst/>
              <a:latin typeface="Cabin-semi-bold"/>
            </a:endParaRPr>
          </a:p>
          <a:p>
            <a:r>
              <a:rPr lang="en-US" sz="2400" b="0" i="0" dirty="0">
                <a:solidFill>
                  <a:srgbClr val="111111"/>
                </a:solidFill>
                <a:effectLst/>
                <a:latin typeface="SourceSansPro"/>
              </a:rPr>
              <a:t>The current ratio is a </a:t>
            </a:r>
            <a:r>
              <a:rPr lang="" sz="2400" b="0" i="0" dirty="0">
                <a:solidFill>
                  <a:srgbClr val="111111"/>
                </a:solidFill>
                <a:effectLst/>
                <a:latin typeface="SourceSansPro"/>
              </a:rPr>
              <a:t>liquidity ratio</a:t>
            </a:r>
            <a:r>
              <a:rPr lang="en-US" sz="2400" b="0" i="0" dirty="0">
                <a:solidFill>
                  <a:srgbClr val="111111"/>
                </a:solidFill>
                <a:effectLst/>
                <a:latin typeface="SourceSansPro"/>
              </a:rPr>
              <a:t> that measures a company’s ability to pay short-term obligations or those due within one year. </a:t>
            </a:r>
          </a:p>
        </p:txBody>
      </p:sp>
      <p:sp>
        <p:nvSpPr>
          <p:cNvPr id="3" name="Slide Number Placeholder 2">
            <a:extLst>
              <a:ext uri="{FF2B5EF4-FFF2-40B4-BE49-F238E27FC236}">
                <a16:creationId xmlns:a16="http://schemas.microsoft.com/office/drawing/2014/main" id="{6C47CF80-65F8-2974-5377-CB601C7EC96D}"/>
              </a:ext>
            </a:extLst>
          </p:cNvPr>
          <p:cNvSpPr>
            <a:spLocks noGrp="1"/>
          </p:cNvSpPr>
          <p:nvPr>
            <p:ph type="sldNum" sz="quarter" idx="12"/>
          </p:nvPr>
        </p:nvSpPr>
        <p:spPr/>
        <p:txBody>
          <a:bodyPr/>
          <a:lstStyle/>
          <a:p>
            <a:fld id="{672487E6-EC80-354D-A650-1A9BB2C7EFF7}" type="slidenum">
              <a:rPr lang="en-US" smtClean="0"/>
              <a:t>9</a:t>
            </a:fld>
            <a:endParaRPr lang="en-US"/>
          </a:p>
        </p:txBody>
      </p:sp>
    </p:spTree>
    <p:extLst>
      <p:ext uri="{BB962C8B-B14F-4D97-AF65-F5344CB8AC3E}">
        <p14:creationId xmlns:p14="http://schemas.microsoft.com/office/powerpoint/2010/main" val="375581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180</TotalTime>
  <Words>2114</Words>
  <Application>Microsoft Office PowerPoint</Application>
  <PresentationFormat>Widescreen</PresentationFormat>
  <Paragraphs>491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Facet</vt:lpstr>
      <vt:lpstr>PowerPoint Presentation</vt:lpstr>
      <vt:lpstr>PowerPoint Presentation</vt:lpstr>
      <vt:lpstr>Life blood of the firm </vt:lpstr>
      <vt:lpstr>Chapter 4</vt:lpstr>
      <vt:lpstr>Cash forecasting </vt:lpstr>
      <vt:lpstr>Chapter: 5  Models for the management of cash and temporary investment</vt:lpstr>
      <vt:lpstr>What is credit granting decision </vt:lpstr>
      <vt:lpstr>Chapter - 5</vt:lpstr>
      <vt:lpstr>PowerPoint Presentation</vt:lpstr>
      <vt:lpstr>PowerPoint Presentation</vt:lpstr>
      <vt:lpstr>PowerPoint Presentation</vt:lpstr>
      <vt:lpstr>PowerPoint Presentation</vt:lpstr>
      <vt:lpstr>FIXED ASSETS TURNOVER</vt:lpstr>
      <vt:lpstr>Analysis of Apex company </vt:lpstr>
      <vt:lpstr>Analysis of  Bata company</vt:lpstr>
      <vt:lpstr>NET LIQUID BALANCE RATIO</vt:lpstr>
      <vt:lpstr>Analysis of Apex company </vt:lpstr>
      <vt:lpstr>Analysis of  Bata company</vt:lpstr>
      <vt:lpstr>ACCOUNTS RECEIVABLE TURNOVER:</vt:lpstr>
      <vt:lpstr>  This ratio is usually calculated as.                                  Formula=( Sales)/(Account Receivable)  </vt:lpstr>
      <vt:lpstr>Now let’s see “Bata Ltd” 10 years. Account Receivable Turnove. </vt:lpstr>
      <vt:lpstr>Comparison of Apex and Bata Ltd.</vt:lpstr>
      <vt:lpstr>INVENTORY TURNOVER: </vt:lpstr>
      <vt:lpstr>Now let’s see “Apex Ltd” 10 years. Inventory Turnover </vt:lpstr>
      <vt:lpstr>INVENTORY COLLECTION PERIOD: </vt:lpstr>
      <vt:lpstr>Comparison of Bata and Apex Ltd</vt:lpstr>
      <vt:lpstr>      AVERAGE COLLECTION PERIOD </vt:lpstr>
      <vt:lpstr>PowerPoint Presentation</vt:lpstr>
      <vt:lpstr>PowerPoint Presentation</vt:lpstr>
      <vt:lpstr>CASH CONVERSION </vt:lpstr>
      <vt:lpstr>PowerPoint Presentation</vt:lpstr>
      <vt:lpstr>PowerPoint Presentation</vt:lpstr>
      <vt:lpstr>Comprehensive liquidity Index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joydatta276@gmail.com</dc:creator>
  <cp:lastModifiedBy>sourav21fin032@gmail.com</cp:lastModifiedBy>
  <cp:revision>25</cp:revision>
  <dcterms:created xsi:type="dcterms:W3CDTF">2024-09-23T14:21:53Z</dcterms:created>
  <dcterms:modified xsi:type="dcterms:W3CDTF">2024-10-05T06:20:52Z</dcterms:modified>
</cp:coreProperties>
</file>