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2"/>
  </p:notesMasterIdLst>
  <p:sldIdLst>
    <p:sldId id="278" r:id="rId2"/>
    <p:sldId id="280" r:id="rId3"/>
    <p:sldId id="257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96" r:id="rId13"/>
    <p:sldId id="297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1FBBB-A155-4139-9CD1-3E5521250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7417E-71D3-4A8C-A0AB-3131D01E3209}">
      <dgm:prSet custT="1"/>
      <dgm:spPr>
        <a:solidFill>
          <a:schemeClr val="tx2">
            <a:lumMod val="75000"/>
            <a:lumOff val="25000"/>
          </a:scheme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en-US" sz="3200" b="1" dirty="0" smtClean="0">
              <a:solidFill>
                <a:schemeClr val="accent6"/>
              </a:solidFill>
            </a:rPr>
            <a:t>I</a:t>
          </a:r>
          <a:r>
            <a:rPr lang="en-US" sz="3200" b="1" dirty="0" smtClean="0">
              <a:solidFill>
                <a:schemeClr val="bg1"/>
              </a:solidFill>
            </a:rPr>
            <a:t>T</a:t>
          </a:r>
          <a:r>
            <a:rPr lang="en-US" sz="3200" b="1" dirty="0" smtClean="0">
              <a:solidFill>
                <a:srgbClr val="92D050"/>
              </a:solidFill>
            </a:rPr>
            <a:t>M</a:t>
          </a:r>
          <a:r>
            <a:rPr lang="en-US" sz="3200" b="1" dirty="0" smtClean="0"/>
            <a:t> </a:t>
          </a:r>
          <a:r>
            <a:rPr lang="en-US" sz="3200" b="1" dirty="0" smtClean="0">
              <a:solidFill>
                <a:srgbClr val="00B0F0"/>
              </a:solidFill>
            </a:rPr>
            <a:t>GLOBAL – </a:t>
          </a:r>
          <a:r>
            <a:rPr lang="en-US" sz="3200" b="1" dirty="0" smtClean="0"/>
            <a:t>Python + Data Science  Syllabus</a:t>
          </a:r>
          <a:endParaRPr lang="en-US" sz="3200" b="1" i="0" dirty="0">
            <a:latin typeface="Goudy Old Style" panose="02020502050305020303" pitchFamily="18" charset="0"/>
          </a:endParaRPr>
        </a:p>
      </dgm:t>
    </dgm:pt>
    <dgm:pt modelId="{DA9FBB28-F8BD-4546-AA3B-D4F19A0F9A2B}" type="parTrans" cxnId="{3746067F-0367-4B6F-A344-437C2F5AD284}">
      <dgm:prSet/>
      <dgm:spPr/>
      <dgm:t>
        <a:bodyPr/>
        <a:lstStyle/>
        <a:p>
          <a:endParaRPr lang="en-US"/>
        </a:p>
      </dgm:t>
    </dgm:pt>
    <dgm:pt modelId="{EC5AFCFD-B5BB-4EB2-B179-CB0F08E5C143}" type="sibTrans" cxnId="{3746067F-0367-4B6F-A344-437C2F5AD284}">
      <dgm:prSet/>
      <dgm:spPr/>
      <dgm:t>
        <a:bodyPr/>
        <a:lstStyle/>
        <a:p>
          <a:endParaRPr lang="en-US"/>
        </a:p>
      </dgm:t>
    </dgm:pt>
    <dgm:pt modelId="{5471CCEE-70F4-4E53-B954-3361B08B2769}" type="pres">
      <dgm:prSet presAssocID="{7C91FBBB-A155-4139-9CD1-3E55212502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401A45-14D1-46D7-A78A-847F6DB468E7}" type="pres">
      <dgm:prSet presAssocID="{E8B7417E-71D3-4A8C-A0AB-3131D01E3209}" presName="parentText" presStyleLbl="node1" presStyleIdx="0" presStyleCnt="1" custLinFactY="-64122" custLinFactNeighborX="17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B1873-562D-4B78-A7ED-C37D4B246F58}" type="presOf" srcId="{E8B7417E-71D3-4A8C-A0AB-3131D01E3209}" destId="{B3401A45-14D1-46D7-A78A-847F6DB468E7}" srcOrd="0" destOrd="0" presId="urn:microsoft.com/office/officeart/2005/8/layout/vList2"/>
    <dgm:cxn modelId="{8BB0A441-B8CC-40E5-A974-0F1E173FD33A}" type="presOf" srcId="{7C91FBBB-A155-4139-9CD1-3E5521250260}" destId="{5471CCEE-70F4-4E53-B954-3361B08B2769}" srcOrd="0" destOrd="0" presId="urn:microsoft.com/office/officeart/2005/8/layout/vList2"/>
    <dgm:cxn modelId="{3746067F-0367-4B6F-A344-437C2F5AD284}" srcId="{7C91FBBB-A155-4139-9CD1-3E5521250260}" destId="{E8B7417E-71D3-4A8C-A0AB-3131D01E3209}" srcOrd="0" destOrd="0" parTransId="{DA9FBB28-F8BD-4546-AA3B-D4F19A0F9A2B}" sibTransId="{EC5AFCFD-B5BB-4EB2-B179-CB0F08E5C143}"/>
    <dgm:cxn modelId="{7714ED20-B5DB-4DD6-87BE-3C175A32C242}" type="presParOf" srcId="{5471CCEE-70F4-4E53-B954-3361B08B2769}" destId="{B3401A45-14D1-46D7-A78A-847F6DB468E7}" srcOrd="0" destOrd="0" presId="urn:microsoft.com/office/officeart/2005/8/layout/v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53E7AD-F2AA-46D2-998F-00E3984A1AE5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281C0546-2F4F-4C31-A3E0-9465590D1583}" type="presOf" srcId="{39329059-6B10-4DD5-8E22-E4C6328917AF}" destId="{2DC6642C-BD9C-4F9D-B6DF-4CBAB41D6C72}" srcOrd="0" destOrd="0" presId="urn:microsoft.com/office/officeart/2005/8/layout/vList2"/>
    <dgm:cxn modelId="{CFD09E6F-B46E-43C8-A593-A6C782E7020D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4BE165-8617-4204-B06B-EDEABBD518F5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07446361-BCDE-4C7B-B311-E194AA819FC3}" type="presOf" srcId="{39329059-6B10-4DD5-8E22-E4C6328917AF}" destId="{2DC6642C-BD9C-4F9D-B6DF-4CBAB41D6C72}" srcOrd="0" destOrd="0" presId="urn:microsoft.com/office/officeart/2005/8/layout/vList2"/>
    <dgm:cxn modelId="{FCBADB51-7475-49C2-92C0-EA6B858DC036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BCA4F-39F6-4E39-A9CC-D2269B483F68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790E4E31-C9BD-427A-A75E-EAB26EF250CA}" type="presOf" srcId="{39329059-6B10-4DD5-8E22-E4C6328917AF}" destId="{2DC6642C-BD9C-4F9D-B6DF-4CBAB41D6C72}" srcOrd="0" destOrd="0" presId="urn:microsoft.com/office/officeart/2005/8/layout/vList2"/>
    <dgm:cxn modelId="{A4141362-A347-41A5-B9FC-27ACB40BB90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861EB-72D2-4ADF-A3DD-9DE80F05BAD0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0BA6E5EE-21D9-48FE-8199-9A9C49AD7364}" type="presOf" srcId="{A24ECC62-3ACC-4E5C-A635-84EE7A4FCF7E}" destId="{F9278B6C-DAC9-464D-94E8-D4B28C98A2DD}" srcOrd="0" destOrd="0" presId="urn:microsoft.com/office/officeart/2005/8/layout/vList2"/>
    <dgm:cxn modelId="{F2998042-4956-4E30-B864-379F8746C38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5463BA-C226-4156-B0B0-5E75AA1422B6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E3AB5A92-C68F-4BA2-8AD5-68D68CF31A76}" type="presOf" srcId="{A24ECC62-3ACC-4E5C-A635-84EE7A4FCF7E}" destId="{F9278B6C-DAC9-464D-94E8-D4B28C98A2DD}" srcOrd="0" destOrd="0" presId="urn:microsoft.com/office/officeart/2005/8/layout/vList2"/>
    <dgm:cxn modelId="{7DD63710-3758-4D88-8BF9-8E3369F6536E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SQL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2629" custLinFactNeighborY="1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1E046-D9FD-49D6-A4E5-D1D91F72AE18}" type="presOf" srcId="{39329059-6B10-4DD5-8E22-E4C6328917AF}" destId="{2DC6642C-BD9C-4F9D-B6DF-4CBAB41D6C72}" srcOrd="0" destOrd="0" presId="urn:microsoft.com/office/officeart/2005/8/layout/vList2"/>
    <dgm:cxn modelId="{618B3C40-3796-464D-8FB5-A0CB83F9B91E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427EF8A6-DA5E-4FDE-8917-338604743E71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6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– ETL + BI</a:t>
          </a: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B314E7-EF9C-433C-B55E-CA80F39BE9B3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A9D43FD8-8346-490D-85A2-E90AA9739D10}" type="presOf" srcId="{A24ECC62-3ACC-4E5C-A635-84EE7A4FCF7E}" destId="{F9278B6C-DAC9-464D-94E8-D4B28C98A2DD}" srcOrd="0" destOrd="0" presId="urn:microsoft.com/office/officeart/2005/8/layout/vList2"/>
    <dgm:cxn modelId="{F42A1E95-7775-407F-87A4-46293A87AFFC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6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- ETL + BI</a:t>
          </a: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3A8906-BCD7-42C8-ADC4-260FCCFBC9EC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5B80777E-9867-4544-BA73-C247AA636607}" type="presOf" srcId="{39329059-6B10-4DD5-8E22-E4C6328917AF}" destId="{2DC6642C-BD9C-4F9D-B6DF-4CBAB41D6C72}" srcOrd="0" destOrd="0" presId="urn:microsoft.com/office/officeart/2005/8/layout/vList2"/>
    <dgm:cxn modelId="{79C2FCDC-F6C9-4BF3-B9A9-626C10B8A832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6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Tools</a:t>
          </a: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6620AB-B5AC-4BC5-B4C7-6D5B40799EEA}" type="presOf" srcId="{A24ECC62-3ACC-4E5C-A635-84EE7A4FCF7E}" destId="{F9278B6C-DAC9-464D-94E8-D4B28C98A2DD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2B75CA76-38DF-4064-AFDF-8272BBDB250E}" type="presOf" srcId="{39329059-6B10-4DD5-8E22-E4C6328917AF}" destId="{2DC6642C-BD9C-4F9D-B6DF-4CBAB41D6C72}" srcOrd="0" destOrd="0" presId="urn:microsoft.com/office/officeart/2005/8/layout/vList2"/>
    <dgm:cxn modelId="{D3F0217D-E61A-48FF-967C-9CFB8FB761FB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29268-70CE-4A29-A3EB-F2CC844327C4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27A2D8F8-0F1F-42CD-B48C-F313F7D71E80}" type="presOf" srcId="{A24ECC62-3ACC-4E5C-A635-84EE7A4FCF7E}" destId="{F9278B6C-DAC9-464D-94E8-D4B28C98A2DD}" srcOrd="0" destOrd="0" presId="urn:microsoft.com/office/officeart/2005/8/layout/vList2"/>
    <dgm:cxn modelId="{7E9A215B-FD97-4FE9-9A12-ED1510FB3CB5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D1BD0921-0E40-4BDD-9FF1-BF44EEED02C2}" type="presOf" srcId="{A24ECC62-3ACC-4E5C-A635-84EE7A4FCF7E}" destId="{F9278B6C-DAC9-464D-94E8-D4B28C98A2DD}" srcOrd="0" destOrd="0" presId="urn:microsoft.com/office/officeart/2005/8/layout/vList2"/>
    <dgm:cxn modelId="{DD9BA559-E5A8-4CBF-A3D2-E11E9A1C3E30}" type="presOf" srcId="{39329059-6B10-4DD5-8E22-E4C6328917AF}" destId="{2DC6642C-BD9C-4F9D-B6DF-4CBAB41D6C72}" srcOrd="0" destOrd="0" presId="urn:microsoft.com/office/officeart/2005/8/layout/vList2"/>
    <dgm:cxn modelId="{9E04EEEF-249E-48B1-A9A1-ADF1169B9964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0137C945-4042-48B7-AD5C-796C1D5A2233}" type="presOf" srcId="{39329059-6B10-4DD5-8E22-E4C6328917AF}" destId="{2DC6642C-BD9C-4F9D-B6DF-4CBAB41D6C72}" srcOrd="0" destOrd="0" presId="urn:microsoft.com/office/officeart/2005/8/layout/vList2"/>
    <dgm:cxn modelId="{4D178491-3CB7-40FB-B8C0-2DC2F7D53877}" type="presOf" srcId="{A24ECC62-3ACC-4E5C-A635-84EE7A4FCF7E}" destId="{F9278B6C-DAC9-464D-94E8-D4B28C98A2DD}" srcOrd="0" destOrd="0" presId="urn:microsoft.com/office/officeart/2005/8/layout/vList2"/>
    <dgm:cxn modelId="{FB19BBDA-5F12-4861-9F61-03C6E48AC16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2250F-D407-43D6-A90D-D77EE91CF16C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F1733F6B-F68C-43DE-B13D-063BC9582AAE}" type="presOf" srcId="{A24ECC62-3ACC-4E5C-A635-84EE7A4FCF7E}" destId="{F9278B6C-DAC9-464D-94E8-D4B28C98A2DD}" srcOrd="0" destOrd="0" presId="urn:microsoft.com/office/officeart/2005/8/layout/vList2"/>
    <dgm:cxn modelId="{606F8DB9-9D45-43AC-8D9D-63F5880A1B78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i="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1363208E-DD45-49BC-8605-1528E8B89CE0}" type="presOf" srcId="{A24ECC62-3ACC-4E5C-A635-84EE7A4FCF7E}" destId="{F9278B6C-DAC9-464D-94E8-D4B28C98A2DD}" srcOrd="0" destOrd="0" presId="urn:microsoft.com/office/officeart/2005/8/layout/vList2"/>
    <dgm:cxn modelId="{B638D894-0704-4F08-897C-DABDFC9401B3}" type="presOf" srcId="{39329059-6B10-4DD5-8E22-E4C6328917AF}" destId="{2DC6642C-BD9C-4F9D-B6DF-4CBAB41D6C72}" srcOrd="0" destOrd="0" presId="urn:microsoft.com/office/officeart/2005/8/layout/vList2"/>
    <dgm:cxn modelId="{71DCDACF-833C-4644-96D1-24575C6FCFEE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2019D-90DA-4DBA-A7C6-3729CBA90F5C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9357391F-A204-4812-93F4-F39DAF90F0DF}" type="presOf" srcId="{A24ECC62-3ACC-4E5C-A635-84EE7A4FCF7E}" destId="{F9278B6C-DAC9-464D-94E8-D4B28C98A2DD}" srcOrd="0" destOrd="0" presId="urn:microsoft.com/office/officeart/2005/8/layout/vList2"/>
    <dgm:cxn modelId="{54456B87-3DEE-4196-8E7C-25CB64858927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D5314D-8111-4721-A964-21EDD2908CFB}" type="presOf" srcId="{39329059-6B10-4DD5-8E22-E4C6328917AF}" destId="{2DC6642C-BD9C-4F9D-B6DF-4CBAB41D6C72}" srcOrd="0" destOrd="0" presId="urn:microsoft.com/office/officeart/2005/8/layout/vList2"/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3BD2D0CD-9C45-4AF8-85C1-6A04C7A99E9F}" type="presOf" srcId="{A24ECC62-3ACC-4E5C-A635-84EE7A4FCF7E}" destId="{F9278B6C-DAC9-464D-94E8-D4B28C98A2DD}" srcOrd="0" destOrd="0" presId="urn:microsoft.com/office/officeart/2005/8/layout/vList2"/>
    <dgm:cxn modelId="{05DB6CC5-31E8-4F72-85F2-D3341611B185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4ECC62-3ACC-4E5C-A635-84EE7A4FCF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29059-6B10-4DD5-8E22-E4C6328917AF}">
      <dgm:prSet custT="1"/>
      <dgm:spPr/>
      <dgm:t>
        <a:bodyPr/>
        <a:lstStyle/>
        <a:p>
          <a:pPr algn="l" rtl="0"/>
          <a:r>
            <a:rPr lang="en-US" sz="3200" b="1" dirty="0" smtClean="0"/>
            <a:t>Data Science</a:t>
          </a:r>
          <a:endParaRPr lang="en-US" sz="3600" b="1" i="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144B8E2F-F4A0-4416-BB1C-92EB5E0AFE0A}" type="parTrans" cxnId="{4B4D8052-A47C-40B8-9C92-0DFF6AECD0AC}">
      <dgm:prSet/>
      <dgm:spPr/>
      <dgm:t>
        <a:bodyPr/>
        <a:lstStyle/>
        <a:p>
          <a:endParaRPr lang="en-US"/>
        </a:p>
      </dgm:t>
    </dgm:pt>
    <dgm:pt modelId="{A3D54061-B15A-40B3-AC78-2480D571A312}" type="sibTrans" cxnId="{4B4D8052-A47C-40B8-9C92-0DFF6AECD0AC}">
      <dgm:prSet/>
      <dgm:spPr/>
      <dgm:t>
        <a:bodyPr/>
        <a:lstStyle/>
        <a:p>
          <a:endParaRPr lang="en-US"/>
        </a:p>
      </dgm:t>
    </dgm:pt>
    <dgm:pt modelId="{F9278B6C-DAC9-464D-94E8-D4B28C98A2DD}" type="pres">
      <dgm:prSet presAssocID="{A24ECC62-3ACC-4E5C-A635-84EE7A4FCF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C6642C-BD9C-4F9D-B6DF-4CBAB41D6C72}" type="pres">
      <dgm:prSet presAssocID="{39329059-6B10-4DD5-8E22-E4C6328917AF}" presName="parentText" presStyleLbl="node1" presStyleIdx="0" presStyleCnt="1" custLinFactNeighborX="-155" custLinFactNeighborY="-1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D8052-A47C-40B8-9C92-0DFF6AECD0AC}" srcId="{A24ECC62-3ACC-4E5C-A635-84EE7A4FCF7E}" destId="{39329059-6B10-4DD5-8E22-E4C6328917AF}" srcOrd="0" destOrd="0" parTransId="{144B8E2F-F4A0-4416-BB1C-92EB5E0AFE0A}" sibTransId="{A3D54061-B15A-40B3-AC78-2480D571A312}"/>
    <dgm:cxn modelId="{D61AB49F-9637-4E62-AB1B-17DFFAADE0FF}" type="presOf" srcId="{A24ECC62-3ACC-4E5C-A635-84EE7A4FCF7E}" destId="{F9278B6C-DAC9-464D-94E8-D4B28C98A2DD}" srcOrd="0" destOrd="0" presId="urn:microsoft.com/office/officeart/2005/8/layout/vList2"/>
    <dgm:cxn modelId="{C313A6CF-D651-4EF7-BB61-9E693A0F39BB}" type="presOf" srcId="{39329059-6B10-4DD5-8E22-E4C6328917AF}" destId="{2DC6642C-BD9C-4F9D-B6DF-4CBAB41D6C72}" srcOrd="0" destOrd="0" presId="urn:microsoft.com/office/officeart/2005/8/layout/vList2"/>
    <dgm:cxn modelId="{DD02AB29-F872-471C-A7AD-33161EE2B368}" type="presParOf" srcId="{F9278B6C-DAC9-464D-94E8-D4B28C98A2DD}" destId="{2DC6642C-BD9C-4F9D-B6DF-4CBAB41D6C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01A45-14D1-46D7-A78A-847F6DB468E7}">
      <dsp:nvSpPr>
        <dsp:cNvPr id="0" name=""/>
        <dsp:cNvSpPr/>
      </dsp:nvSpPr>
      <dsp:spPr>
        <a:xfrm>
          <a:off x="0" y="0"/>
          <a:ext cx="10993416" cy="12168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rnd" cmpd="sng" algn="ctr">
          <a:noFill/>
          <a:prstDash val="solid"/>
        </a:ln>
        <a:effectLst>
          <a:glow rad="228600">
            <a:schemeClr val="accent6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6"/>
              </a:solidFill>
            </a:rPr>
            <a:t>I</a:t>
          </a:r>
          <a:r>
            <a:rPr lang="en-US" sz="3200" b="1" kern="1200" dirty="0" smtClean="0">
              <a:solidFill>
                <a:schemeClr val="bg1"/>
              </a:solidFill>
            </a:rPr>
            <a:t>T</a:t>
          </a:r>
          <a:r>
            <a:rPr lang="en-US" sz="3200" b="1" kern="1200" dirty="0" smtClean="0">
              <a:solidFill>
                <a:srgbClr val="92D050"/>
              </a:solidFill>
            </a:rPr>
            <a:t>M</a:t>
          </a:r>
          <a:r>
            <a:rPr lang="en-US" sz="3200" b="1" kern="1200" dirty="0" smtClean="0"/>
            <a:t> </a:t>
          </a:r>
          <a:r>
            <a:rPr lang="en-US" sz="3200" b="1" kern="1200" dirty="0" smtClean="0">
              <a:solidFill>
                <a:srgbClr val="00B0F0"/>
              </a:solidFill>
            </a:rPr>
            <a:t>GLOBAL – </a:t>
          </a:r>
          <a:r>
            <a:rPr lang="en-US" sz="3200" b="1" kern="1200" dirty="0" smtClean="0"/>
            <a:t>Python + Data Science  Syllabus</a:t>
          </a:r>
          <a:endParaRPr lang="en-US" sz="3200" b="1" i="0" kern="1200" dirty="0">
            <a:latin typeface="Goudy Old Style" panose="02020502050305020303" pitchFamily="18" charset="0"/>
          </a:endParaRPr>
        </a:p>
      </dsp:txBody>
      <dsp:txXfrm>
        <a:off x="59399" y="59399"/>
        <a:ext cx="10874618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302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SQL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798"/>
        <a:ext cx="8756667" cy="6376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– ETL + BI</a:t>
          </a:r>
        </a:p>
      </dsp:txBody>
      <dsp:txXfrm>
        <a:off x="34485" y="34485"/>
        <a:ext cx="8756689" cy="63746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Data Warehousing - ETL + BI</a:t>
          </a:r>
        </a:p>
      </dsp:txBody>
      <dsp:txXfrm>
        <a:off x="34485" y="34485"/>
        <a:ext cx="8756689" cy="63746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Tools</a:t>
          </a:r>
        </a:p>
      </dsp:txBody>
      <dsp:txXfrm>
        <a:off x="34485" y="34485"/>
        <a:ext cx="8756689" cy="637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rPr>
            <a:t>Python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642C-BD9C-4F9D-B6DF-4CBAB41D6C72}">
      <dsp:nvSpPr>
        <dsp:cNvPr id="0" name=""/>
        <dsp:cNvSpPr/>
      </dsp:nvSpPr>
      <dsp:spPr>
        <a:xfrm>
          <a:off x="0" y="0"/>
          <a:ext cx="8825659" cy="70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Science</a:t>
          </a:r>
          <a:endParaRPr lang="en-US" sz="3600" b="1" i="0" kern="1200" dirty="0" smtClean="0">
            <a:solidFill>
              <a:schemeClr val="tx2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4496" y="34496"/>
        <a:ext cx="8756667" cy="6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73B1-9918-44FE-B4A0-7CE0F1F89DF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2E97-1D32-42E3-BDEA-1A8A8089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344D-F96C-4567-8E49-2A3601869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6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2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2E97-1D32-42E3-BDEA-1A8A80891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41D518F-F738-486A-B0BB-6BD1F88C8CA4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8F9B-3AE1-4767-AFEB-0FC31F5B76D7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BA68-2657-40D9-8B75-ECC2C65B2043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79-22A5-4069-9979-3B64F22A8950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7454-787A-45DA-9AC9-E2B2AC9C873F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F59F-387A-4C16-9F8A-40CC338B99E2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52E6-9198-4B83-9290-93844D876842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6458-07E1-4DAF-A3D5-A7C2870FD90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CB0A-A54A-47DA-9B33-1B9F201A7D2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657E-44E4-4455-BD1C-665ECFD92BD5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933B-A7E2-4B32-AB92-9C3E2414452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57BF-50D9-486B-9338-CCFB0A674FCD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6994-C5B5-40B4-9DC7-4F49425E838D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D66C-F5FA-4DB3-B48A-06E70DEA308F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2677-05D5-4888-B97D-1E4007C561C0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B3F0-2BFC-4A64-933E-F79CD2C10F27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52E-48C3-4F3F-B06C-8BFA96FA7C22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474990-A027-4E68-A6CE-318366D627E0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SCODEEN GLOBAL  ETL- BI for Python Data Science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1726E5-43F5-4ACC-955C-C31B03EF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3796065"/>
              </p:ext>
            </p:extLst>
          </p:nvPr>
        </p:nvGraphicFramePr>
        <p:xfrm>
          <a:off x="363795" y="688258"/>
          <a:ext cx="10993416" cy="504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5465" y="5531746"/>
            <a:ext cx="9445387" cy="1690048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ITM GLOBAL</a:t>
            </a:r>
            <a:r>
              <a:rPr lang="en-US" sz="1800" dirty="0"/>
              <a:t>						</a:t>
            </a: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/>
              <a:t>Contact : +</a:t>
            </a:r>
            <a:r>
              <a:rPr lang="en-US" sz="1800" dirty="0" smtClean="0"/>
              <a:t>91-8908139108, </a:t>
            </a:r>
            <a:r>
              <a:rPr lang="en-US" sz="1800" dirty="0"/>
              <a:t>+</a:t>
            </a:r>
            <a:r>
              <a:rPr lang="en-US" sz="1800" dirty="0" smtClean="0"/>
              <a:t>91-8895139108, </a:t>
            </a:r>
            <a:r>
              <a:rPr lang="en-US" sz="1800" dirty="0"/>
              <a:t>+</a:t>
            </a:r>
            <a:r>
              <a:rPr lang="en-US" sz="1800" dirty="0" smtClean="0"/>
              <a:t>91-9403375881,+91-7389485121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Matplotlib</a:t>
            </a:r>
            <a:r>
              <a:rPr lang="en-US" b="1" dirty="0"/>
              <a:t> ( Data Visualization)</a:t>
            </a:r>
            <a:endParaRPr lang="en-US" sz="1600" dirty="0"/>
          </a:p>
          <a:p>
            <a:pPr marL="400050"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Matplotlib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 plotting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Formatting the graph: colors, markers, line style, </a:t>
            </a:r>
            <a:r>
              <a:rPr lang="en-US" dirty="0" err="1"/>
              <a:t>etc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Customization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Plotting with list, arrays, pandas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Types: scatter plot, bar chart, pie chart, histogram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6974412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5" y="2456598"/>
            <a:ext cx="10049433" cy="39350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What is Data?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Database?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DBMS VS RDBMS?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Sql statements</a:t>
            </a:r>
            <a:endParaRPr lang="en-US" sz="20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 smtClean="0"/>
              <a:t>DDL</a:t>
            </a:r>
            <a:endParaRPr lang="en-US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/>
              <a:t>DML</a:t>
            </a:r>
            <a:endParaRPr lang="en-US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/>
              <a:t>DCL</a:t>
            </a:r>
            <a:endParaRPr lang="en-US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sz="2000" b="1" dirty="0"/>
              <a:t>TCL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chemeClr val="accent5"/>
                </a:solidFill>
              </a:rPr>
              <a:t>ITM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/>
              <a:t>GLOBAL  ETL- BI for Python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Django</a:t>
            </a:r>
            <a:endParaRPr lang="en-IN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930919" y="2704658"/>
            <a:ext cx="10474500" cy="3558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Introduction To Web Development And </a:t>
            </a:r>
            <a:r>
              <a:rPr lang="en-US" sz="2000" dirty="0" smtClean="0">
                <a:solidFill>
                  <a:schemeClr val="tx1"/>
                </a:solidFill>
              </a:rPr>
              <a:t>Django.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Django &amp; Atom Installation And Development of First Web </a:t>
            </a:r>
            <a:r>
              <a:rPr lang="en-US" sz="2000" dirty="0" smtClean="0">
                <a:solidFill>
                  <a:schemeClr val="tx1"/>
                </a:solidFill>
              </a:rPr>
              <a:t>Application.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Django Templates And Static </a:t>
            </a:r>
            <a:r>
              <a:rPr lang="en-US" sz="2000" dirty="0" smtClean="0">
                <a:solidFill>
                  <a:schemeClr val="tx1"/>
                </a:solidFill>
              </a:rPr>
              <a:t>Files.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Working with Models And </a:t>
            </a:r>
            <a:r>
              <a:rPr lang="en-US" sz="2000" dirty="0" smtClean="0">
                <a:solidFill>
                  <a:schemeClr val="tx1"/>
                </a:solidFill>
              </a:rPr>
              <a:t>Databases.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Working with Django </a:t>
            </a:r>
            <a:r>
              <a:rPr lang="en-IN" sz="2000" dirty="0" smtClean="0">
                <a:solidFill>
                  <a:schemeClr val="tx1"/>
                </a:solidFill>
              </a:rPr>
              <a:t>Forms.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Django</a:t>
            </a:r>
            <a:endParaRPr lang="en-IN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/>
              <a:t>GLOBAL  ETL- BI for Python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871924" y="3873271"/>
            <a:ext cx="8825659" cy="70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Working with Django Model </a:t>
            </a:r>
            <a:r>
              <a:rPr lang="en-US" sz="2000" dirty="0" smtClean="0">
                <a:solidFill>
                  <a:schemeClr val="tx1"/>
                </a:solidFill>
              </a:rPr>
              <a:t>Forms.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Working with Advanced Template </a:t>
            </a:r>
            <a:r>
              <a:rPr lang="en-US" sz="2000" dirty="0" smtClean="0">
                <a:solidFill>
                  <a:schemeClr val="tx1"/>
                </a:solidFill>
              </a:rPr>
              <a:t>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Session </a:t>
            </a:r>
            <a:r>
              <a:rPr lang="en-IN" sz="2000" dirty="0" smtClean="0">
                <a:solidFill>
                  <a:schemeClr val="tx1"/>
                </a:solidFill>
              </a:rPr>
              <a:t>Management.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User Authentication And </a:t>
            </a:r>
            <a:r>
              <a:rPr lang="en-IN" sz="2000" dirty="0" smtClean="0">
                <a:solidFill>
                  <a:schemeClr val="tx1"/>
                </a:solidFill>
              </a:rPr>
              <a:t>Authorization.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Class </a:t>
            </a:r>
            <a:r>
              <a:rPr lang="en-US" sz="2000" dirty="0" err="1">
                <a:solidFill>
                  <a:schemeClr val="tx1"/>
                </a:solidFill>
              </a:rPr>
              <a:t>BasedViews</a:t>
            </a:r>
            <a:r>
              <a:rPr lang="en-US" sz="2000" dirty="0">
                <a:solidFill>
                  <a:schemeClr val="tx1"/>
                </a:solidFill>
              </a:rPr>
              <a:t> And CRUD Operations By Using Both CBVs And </a:t>
            </a:r>
            <a:r>
              <a:rPr lang="en-US" sz="2000" dirty="0" smtClean="0">
                <a:solidFill>
                  <a:schemeClr val="tx1"/>
                </a:solidFill>
              </a:rPr>
              <a:t>FBVs.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Django </a:t>
            </a:r>
            <a:r>
              <a:rPr lang="en-IN" sz="2000" dirty="0" smtClean="0">
                <a:solidFill>
                  <a:schemeClr val="tx1"/>
                </a:solidFill>
              </a:rPr>
              <a:t>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Working with Advanced Model </a:t>
            </a:r>
            <a:r>
              <a:rPr lang="en-US" sz="2000" dirty="0" smtClean="0">
                <a:solidFill>
                  <a:schemeClr val="tx1"/>
                </a:solidFill>
              </a:rPr>
              <a:t>Concepts.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Working with Django </a:t>
            </a:r>
            <a:r>
              <a:rPr lang="en-IN" sz="2000" dirty="0" smtClean="0">
                <a:solidFill>
                  <a:schemeClr val="tx1"/>
                </a:solidFill>
              </a:rPr>
              <a:t>Middleware.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2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Sql Operators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Arithmetic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Comparison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Logical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Set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Like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Concatenation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/>
              <a:t>SQl</a:t>
            </a:r>
            <a:r>
              <a:rPr lang="en-US" sz="2000" b="1" dirty="0"/>
              <a:t> functions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Aggregate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Character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Date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Number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3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Sql clauses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Where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Group by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Having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Order by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Sql constraints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Primary key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Unique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Check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Not null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Default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Foreign key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Composite key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5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Sql joins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Inner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Left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Right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Full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Non </a:t>
            </a: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Cross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Self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Multiple table joins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Pseudo columns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Rank()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Dense_rank</a:t>
            </a:r>
            <a:r>
              <a:rPr lang="en-US" b="1" dirty="0"/>
              <a:t>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Rownum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 smtClean="0"/>
              <a:t>Rowid</a:t>
            </a:r>
            <a:endParaRPr lang="en-US" b="1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PlSql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Store procedures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Triggers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Views</a:t>
            </a:r>
            <a:endParaRPr lang="en-US" b="1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6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2925727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Sql joins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Inner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Left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Right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Full outer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Non </a:t>
            </a:r>
            <a:r>
              <a:rPr lang="en-US" b="1" dirty="0" err="1"/>
              <a:t>equi</a:t>
            </a:r>
            <a:r>
              <a:rPr lang="en-US" b="1" dirty="0"/>
              <a:t>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Cross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Self join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Multiple table joins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09341" y="2481618"/>
            <a:ext cx="3078127" cy="391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Pseudo columns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Rank()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Dense_rank</a:t>
            </a:r>
            <a:r>
              <a:rPr lang="en-US" b="1" dirty="0"/>
              <a:t>()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Rownum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/>
              <a:t>Rowid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1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0759893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Data Warehouse Concepts</a:t>
            </a:r>
            <a:r>
              <a:rPr lang="en-US" sz="2000" b="1" dirty="0" smtClean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Introduction </a:t>
            </a:r>
            <a:r>
              <a:rPr lang="en-US" sz="2000" dirty="0" smtClean="0"/>
              <a:t>of Analytical system ,</a:t>
            </a:r>
            <a:r>
              <a:rPr lang="en-US" sz="2000" dirty="0"/>
              <a:t> Data </a:t>
            </a:r>
            <a:r>
              <a:rPr lang="en-US" sz="2000" dirty="0" smtClean="0"/>
              <a:t>Warehouse and </a:t>
            </a:r>
            <a:r>
              <a:rPr lang="en-US" sz="2000" dirty="0"/>
              <a:t>ETL </a:t>
            </a:r>
            <a:r>
              <a:rPr lang="en-US" sz="2000" dirty="0" smtClean="0"/>
              <a:t>Process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Architecture/technical </a:t>
            </a:r>
            <a:r>
              <a:rPr lang="en-US" sz="2000" dirty="0"/>
              <a:t>Flow/Data Flow/High level </a:t>
            </a:r>
            <a:r>
              <a:rPr lang="en-US" sz="2000" dirty="0" smtClean="0"/>
              <a:t>Design of data warehouse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Differences </a:t>
            </a:r>
            <a:r>
              <a:rPr lang="en-US" sz="2000" dirty="0"/>
              <a:t>between OLTP and OLAP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Normalization and De-Normalization.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Difference between </a:t>
            </a:r>
            <a:r>
              <a:rPr lang="en-US" sz="2000" dirty="0" smtClean="0"/>
              <a:t>relational </a:t>
            </a:r>
            <a:r>
              <a:rPr lang="en-US" sz="2000" dirty="0"/>
              <a:t>and dimensional modelling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Introduction of Fact table, Dimension table and It’s </a:t>
            </a:r>
            <a:r>
              <a:rPr lang="en-US" sz="2000" dirty="0" smtClean="0"/>
              <a:t>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Surrogate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Mapping Document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12838073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Data Warehouse Concepts</a:t>
            </a:r>
            <a:r>
              <a:rPr lang="en-US" sz="2000" b="1" dirty="0" smtClean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Models:</a:t>
            </a:r>
            <a:br>
              <a:rPr lang="en-US" sz="2000" dirty="0"/>
            </a:br>
            <a:r>
              <a:rPr lang="en-US" sz="2000" dirty="0"/>
              <a:t>a) Conceptual Model</a:t>
            </a:r>
            <a:br>
              <a:rPr lang="en-US" sz="2000" dirty="0"/>
            </a:br>
            <a:r>
              <a:rPr lang="en-US" sz="2000" dirty="0"/>
              <a:t>b) Logical Model</a:t>
            </a:r>
            <a:br>
              <a:rPr lang="en-US" sz="2000" dirty="0"/>
            </a:br>
            <a:r>
              <a:rPr lang="en-US" sz="2000" dirty="0"/>
              <a:t>c) Physical </a:t>
            </a:r>
            <a:r>
              <a:rPr lang="en-US" sz="2000" dirty="0" smtClean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Star Schema, Snowflake Schema, Galaxy Schema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Business Intelligence 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Introduction of BI tool Tableau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Report Development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4010" y="2630795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1: Introduction to Python</a:t>
            </a:r>
            <a:endParaRPr lang="en-US" sz="20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Installation and Working with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Understanding Python variables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Python basic Operators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Understanding python blocks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Type casting, Unicode etc.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GLOBAl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8383207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5" y="2456598"/>
            <a:ext cx="10049433" cy="393505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SQL Developer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Sql server management studio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Visual studio +SSIS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Tableau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Pycharm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Atom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Eclips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VS Code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6079629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8602" y="2644443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2: Python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Declaring </a:t>
            </a:r>
            <a:r>
              <a:rPr lang="en-US" sz="2000" dirty="0"/>
              <a:t>and using Numeric data types: </a:t>
            </a:r>
            <a:r>
              <a:rPr lang="en-US" sz="2000" dirty="0" err="1"/>
              <a:t>int</a:t>
            </a:r>
            <a:r>
              <a:rPr lang="en-US" sz="2000" dirty="0"/>
              <a:t>, float, complex</a:t>
            </a:r>
            <a:r>
              <a:rPr lang="en-US" sz="2000" dirty="0" smtClean="0"/>
              <a:t>, </a:t>
            </a:r>
            <a:r>
              <a:rPr lang="en-US" sz="2000" dirty="0" err="1" smtClean="0"/>
              <a:t>bool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Using </a:t>
            </a:r>
            <a:r>
              <a:rPr lang="en-US" sz="2000" dirty="0"/>
              <a:t>string data type and string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Defining </a:t>
            </a:r>
            <a:r>
              <a:rPr lang="en-US" sz="2000" dirty="0"/>
              <a:t>list and list slicing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Use </a:t>
            </a:r>
            <a:r>
              <a:rPr lang="en-US" sz="2000" dirty="0"/>
              <a:t>of Tuple data type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8476" y="250796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3: Python Program Flow Control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Conditional blocks using if, else and </a:t>
            </a:r>
            <a:r>
              <a:rPr lang="en-US" sz="2000" dirty="0" err="1"/>
              <a:t>elif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Simple for loops in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For loop using ranges, string, list and dictionaries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Use of while loops in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Loop manipulation using: pass, continue, break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Programming using Python conditional and loops block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68538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4: Python String, List, set and Dictionary Manipulations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Building blocks of python programs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Understanding string in build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List manipulation using in build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Tuple operation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Set manipulation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Dictionary manipulation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5: Fundamentals of Object orientation: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Class, Object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Constructor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Types of Variables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Methods and its types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Importing Class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OOP’s Concepts: Inheritance, Encapsulation, Abstraction, Polymorphism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File handling: text, binary, </a:t>
            </a:r>
            <a:r>
              <a:rPr lang="en-US" sz="2000" dirty="0" err="1"/>
              <a:t>csv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Exception handling: try, except, else, finally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7896010"/>
              </p:ext>
            </p:extLst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6. Complete Data Science: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NumPy</a:t>
            </a:r>
            <a:r>
              <a:rPr lang="en-US" sz="2000" b="1" dirty="0"/>
              <a:t>: (Numerical Python)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Introduction to </a:t>
            </a:r>
            <a:r>
              <a:rPr lang="en-US" sz="2000" dirty="0" err="1"/>
              <a:t>Numpy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/>
              <a:t>Datatypes</a:t>
            </a:r>
            <a:r>
              <a:rPr lang="en-US" sz="2000" dirty="0"/>
              <a:t> of </a:t>
            </a:r>
            <a:r>
              <a:rPr lang="en-US" sz="2000" dirty="0" err="1"/>
              <a:t>ndarrays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Dealing with </a:t>
            </a:r>
            <a:r>
              <a:rPr lang="en-US" sz="2000" dirty="0" err="1"/>
              <a:t>ndarrays</a:t>
            </a:r>
            <a:r>
              <a:rPr lang="en-US" sz="2000" dirty="0"/>
              <a:t>, copies and views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Arithmetic operations,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Indexing , Slicing, splitting arrays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Shape manipulation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Stacking together different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Pandas: (Data Analysis)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DataFrame</a:t>
            </a:r>
            <a:r>
              <a:rPr lang="en-US" sz="2000" dirty="0"/>
              <a:t> and Series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DataFrame</a:t>
            </a:r>
            <a:r>
              <a:rPr lang="en-US" sz="2000" dirty="0"/>
              <a:t>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Data Slicing, indexing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DataFrame</a:t>
            </a:r>
            <a:r>
              <a:rPr lang="en-US" sz="2000" dirty="0"/>
              <a:t> functions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Reading </a:t>
            </a:r>
            <a:r>
              <a:rPr lang="en-US" sz="2000" dirty="0"/>
              <a:t>the files- </a:t>
            </a:r>
            <a:r>
              <a:rPr lang="en-US" sz="2000" dirty="0" err="1"/>
              <a:t>csv</a:t>
            </a:r>
            <a:r>
              <a:rPr lang="en-US" sz="2000" dirty="0"/>
              <a:t>, excel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Boolean filtering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Storing file in various formats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Useful </a:t>
            </a:r>
            <a:r>
              <a:rPr lang="en-US" sz="2000" dirty="0" err="1"/>
              <a:t>DataFrame</a:t>
            </a:r>
            <a:r>
              <a:rPr lang="en-US" sz="2000" dirty="0"/>
              <a:t>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154954" y="973669"/>
          <a:ext cx="8825659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306" y="2456598"/>
            <a:ext cx="9394766" cy="3935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Pandas: (Data Analysis) </a:t>
            </a: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/>
              <a:t>Stats </a:t>
            </a:r>
            <a:r>
              <a:rPr lang="en-US" sz="2000" dirty="0"/>
              <a:t>using pandas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Dealing with missing data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/>
              <a:t>Operations over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159587" y="6483369"/>
            <a:ext cx="3867912" cy="31089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ITM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GLOBAL </a:t>
            </a:r>
            <a:r>
              <a:rPr lang="en-US" dirty="0" smtClean="0"/>
              <a:t>- Python Data Science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26E5-43F5-4ACC-955C-C31B03EFF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4491</TotalTime>
  <Words>852</Words>
  <Application>Microsoft Office PowerPoint</Application>
  <PresentationFormat>Widescreen</PresentationFormat>
  <Paragraphs>274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Goudy Old Style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</vt:lpstr>
      <vt:lpstr>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kathalkar</dc:creator>
  <cp:lastModifiedBy>Chandra Sekhar Nayak</cp:lastModifiedBy>
  <cp:revision>66</cp:revision>
  <dcterms:created xsi:type="dcterms:W3CDTF">2020-05-16T15:07:31Z</dcterms:created>
  <dcterms:modified xsi:type="dcterms:W3CDTF">2021-06-02T16:09:25Z</dcterms:modified>
</cp:coreProperties>
</file>