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0" r:id="rId3"/>
    <p:sldId id="261" r:id="rId4"/>
    <p:sldId id="262" r:id="rId5"/>
    <p:sldId id="263" r:id="rId6"/>
    <p:sldId id="267" r:id="rId7"/>
    <p:sldId id="265" r:id="rId8"/>
    <p:sldId id="266" r:id="rId9"/>
    <p:sldId id="268" r:id="rId10"/>
    <p:sldId id="273" r:id="rId11"/>
    <p:sldId id="259" r:id="rId12"/>
    <p:sldId id="264" r:id="rId13"/>
    <p:sldId id="269" r:id="rId14"/>
    <p:sldId id="270" r:id="rId15"/>
    <p:sldId id="271" r:id="rId16"/>
    <p:sldId id="272" r:id="rId17"/>
  </p:sldIdLst>
  <p:sldSz cx="17272000" cy="9766300"/>
  <p:notesSz cx="17272000" cy="97663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2EE"/>
    <a:srgbClr val="AD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3"/>
  </p:normalViewPr>
  <p:slideViewPr>
    <p:cSldViewPr>
      <p:cViewPr varScale="1">
        <p:scale>
          <a:sx n="78" d="100"/>
          <a:sy n="78" d="100"/>
        </p:scale>
        <p:origin x="58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60" d="100"/>
          <a:sy n="160" d="100"/>
        </p:scale>
        <p:origin x="344" y="176"/>
      </p:cViewPr>
      <p:guideLst/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Id="rId8" Type="http://schemas.openxmlformats.org/officeDocument/2006/relationships/slide"
                  Target="slides/slide7.xml"/>
    <Relationship Id="rId13" Type="http://schemas.openxmlformats.org/officeDocument/2006/relationships/slide"
                  Target="slides/slide12.xml"/>
    <Relationship Id="rId18" Type="http://schemas.openxmlformats.org/officeDocument/2006/relationships/notesMaster"
                  Target="notesMasters/notesMaster1.xml"/>
    <Relationship Id="rId3" Type="http://schemas.openxmlformats.org/officeDocument/2006/relationships/slide"
                  Target="slides/slide2.xml"/>
    <Relationship Id="rId21" Type="http://schemas.openxmlformats.org/officeDocument/2006/relationships/viewProps"
                  Target="viewProps.xml"/>
    <Relationship Id="rId7" Type="http://schemas.openxmlformats.org/officeDocument/2006/relationships/slide"
                  Target="slides/slide6.xml"/>
    <Relationship Id="rId12" Type="http://schemas.openxmlformats.org/officeDocument/2006/relationships/slide"
                  Target="slides/slide11.xml"/>
    <Relationship Id="rId17" Type="http://schemas.openxmlformats.org/officeDocument/2006/relationships/slide"
                  Target="slides/slide16.xml"/>
    <Relationship Id="rId2" Type="http://schemas.openxmlformats.org/officeDocument/2006/relationships/slide"
                  Target="slides/slide1.xml"/>
    <Relationship Id="rId16" Type="http://schemas.openxmlformats.org/officeDocument/2006/relationships/slide"
                  Target="slides/slide15.xml"/>
    <Relationship Id="rId20" Type="http://schemas.openxmlformats.org/officeDocument/2006/relationships/presProps"
                  Target="presProps.xml"/>
    <Relationship Id="rId1" Type="http://schemas.openxmlformats.org/officeDocument/2006/relationships/slideMaster"
                  Target="slideMasters/slideMaster1.xml"/>
    <Relationship Id="rId6" Type="http://schemas.openxmlformats.org/officeDocument/2006/relationships/slide"
                  Target="slides/slide5.xml"/>
    <Relationship Id="rId11" Type="http://schemas.openxmlformats.org/officeDocument/2006/relationships/slide"
                  Target="slides/slide10.xml"/>
    <Relationship Id="rId5" Type="http://schemas.openxmlformats.org/officeDocument/2006/relationships/slide"
                  Target="slides/slide4.xml"/>
    <Relationship Id="rId15" Type="http://schemas.openxmlformats.org/officeDocument/2006/relationships/slide"
                  Target="slides/slide14.xml"/>
    <Relationship Id="rId23" Type="http://schemas.openxmlformats.org/officeDocument/2006/relationships/tableStyles"
                  Target="tableStyles.xml"/>
    <Relationship Id="rId10" Type="http://schemas.openxmlformats.org/officeDocument/2006/relationships/slide"
                  Target="slides/slide9.xml"/>
    <Relationship Id="rId19" Type="http://schemas.openxmlformats.org/officeDocument/2006/relationships/handoutMaster"
                  Target="handoutMasters/handoutMaster1.xml"/>
    <Relationship Id="rId4" Type="http://schemas.openxmlformats.org/officeDocument/2006/relationships/slide"
                  Target="slides/slide3.xml"/>
    <Relationship Id="rId9" Type="http://schemas.openxmlformats.org/officeDocument/2006/relationships/slide"
                  Target="slides/slide8.xml"/>
    <Relationship Id="rId14" Type="http://schemas.openxmlformats.org/officeDocument/2006/relationships/slide"
                  Target="slides/slide13.xml"/>
    <Relationship Id="rId22" Type="http://schemas.openxmlformats.org/officeDocument/2006/relationships/theme"
                  Target="theme/theme1.xml"/>
</Relationships>
</file>

<file path=ppt/charts/_rels/chart1.xml.rels><?xml version="1.0" encoding="UTF-8" standalone="yes"?>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
<Relationships xmlns="http://schemas.openxmlformats.org/package/2006/relationships">
    <Relationship Id="rId2" Type="http://schemas.microsoft.com/office/2011/relationships/chartColorStyle"
                  Target="colors6.xml"/>
    <Relationship Id="rId1" Type="http://schemas.microsoft.com/office/2011/relationships/chartStyle"
                  Target="style6.xml"/>
</Relationships>
</file>

<file path=ppt/charts/_rels/chart7.xml.rels><?xml version="1.0" encoding="UTF-8" standalone="yes"?>
<Relationships xmlns="http://schemas.openxmlformats.org/package/2006/relationships">
    <Relationship Id="rId2" Type="http://schemas.microsoft.com/office/2011/relationships/chartColorStyle"
                  Target="colors7.xml"/>
    <Relationship Id="rId1" Type="http://schemas.microsoft.com/office/2011/relationships/chartStyle"
                  Target="style7.xml"/>
</Relationships>
</file>

<file path=ppt/charts/_rels/chart8.xml.rels><?xml version="1.0" encoding="UTF-8" standalone="yes"?>
<Relationships xmlns="http://schemas.openxmlformats.org/package/2006/relationships">
    <Relationship Id="rId2" Type="http://schemas.microsoft.com/office/2011/relationships/chartColorStyle"
                  Target="colors8.xml"/>
    <Relationship Id="rId1" Type="http://schemas.microsoft.com/office/2011/relationships/chartStyle"
                  Target="styl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64614038629787"/>
          <c:y val="0.15178050457795589"/>
          <c:w val="0.57098122350090852"/>
          <c:h val="0.70169078979199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5 programming languages:</c:v>
                </c:pt>
              </c:strCache>
            </c:strRef>
          </c:tx>
          <c:spPr>
            <a:ln w="25400" cmpd="sng">
              <a:solidFill>
                <a:schemeClr val="bg1"/>
              </a:solidFill>
              <a:prstDash val="solid"/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rgbClr val="2AA2EE"/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5E7-45F0-BDAC-FBFF973DA0B6}"/>
              </c:ext>
            </c:extLst>
          </c:dPt>
          <c:dPt>
            <c:idx val="1"/>
            <c:bubble3D val="0"/>
            <c:spPr>
              <a:solidFill>
                <a:srgbClr val="2AA2EE">
                  <a:alpha val="8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5E7-45F0-BDAC-FBFF973DA0B6}"/>
              </c:ext>
            </c:extLst>
          </c:dPt>
          <c:dPt>
            <c:idx val="2"/>
            <c:bubble3D val="0"/>
            <c:spPr>
              <a:solidFill>
                <a:srgbClr val="2AA2EE">
                  <a:alpha val="7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5E7-45F0-BDAC-FBFF973DA0B6}"/>
              </c:ext>
            </c:extLst>
          </c:dPt>
          <c:dPt>
            <c:idx val="3"/>
            <c:bubble3D val="0"/>
            <c:spPr>
              <a:solidFill>
                <a:srgbClr val="2AA2EE">
                  <a:alpha val="57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5E7-45F0-BDAC-FBFF973DA0B6}"/>
              </c:ext>
            </c:extLst>
          </c:dPt>
          <c:dPt>
            <c:idx val="4"/>
            <c:bubble3D val="0"/>
            <c:spPr>
              <a:solidFill>
                <a:srgbClr val="2AA2EE">
                  <a:alpha val="4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5E7-45F0-BDAC-FBFF973DA0B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6"/>
                <c:pt idx="0">
                  <c:v>JavaScript</c:v>
                </c:pt>
                <c:pt idx="1">
                  <c:v>Go</c:v>
                </c:pt>
                <c:pt idx="2">
                  <c:v>TypeScript</c:v>
                </c:pt>
                <c:pt idx="3">
                  <c:v>Ruby</c:v>
                </c:pt>
                <c:pt idx="4">
                  <c:v>JSON</c:v>
                </c:pt>
                <c:pt idx="5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6"/>
                <c:pt idx="0">
                  <c:v>760738</c:v>
                </c:pt>
                <c:pt idx="1">
                  <c:v>694334</c:v>
                </c:pt>
                <c:pt idx="2">
                  <c:v>573126</c:v>
                </c:pt>
                <c:pt idx="3">
                  <c:v>182140</c:v>
                </c:pt>
                <c:pt idx="4">
                  <c:v>155302</c:v>
                </c:pt>
                <c:pt idx="5">
                  <c:v>423740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E7-45F0-BDAC-FBFF973DA0B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64614038629787"/>
          <c:y val="0.15178050457795589"/>
          <c:w val="0.57098122350090852"/>
          <c:h val="0.70169078979199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5 programming languages:</c:v>
                </c:pt>
              </c:strCache>
            </c:strRef>
          </c:tx>
          <c:spPr>
            <a:ln w="25400" cmpd="sng">
              <a:solidFill>
                <a:schemeClr val="bg1"/>
              </a:solidFill>
              <a:prstDash val="solid"/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rgbClr val="2AA2EE"/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579-401F-940A-86461E72FADE}"/>
              </c:ext>
            </c:extLst>
          </c:dPt>
          <c:dPt>
            <c:idx val="1"/>
            <c:bubble3D val="0"/>
            <c:spPr>
              <a:solidFill>
                <a:srgbClr val="2AA2EE">
                  <a:alpha val="8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79-401F-940A-86461E72FADE}"/>
              </c:ext>
            </c:extLst>
          </c:dPt>
          <c:dPt>
            <c:idx val="2"/>
            <c:bubble3D val="0"/>
            <c:spPr>
              <a:solidFill>
                <a:srgbClr val="2AA2EE">
                  <a:alpha val="7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579-401F-940A-86461E72FADE}"/>
              </c:ext>
            </c:extLst>
          </c:dPt>
          <c:dPt>
            <c:idx val="3"/>
            <c:bubble3D val="0"/>
            <c:spPr>
              <a:solidFill>
                <a:srgbClr val="2AA2EE">
                  <a:alpha val="57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579-401F-940A-86461E72FADE}"/>
              </c:ext>
            </c:extLst>
          </c:dPt>
          <c:dPt>
            <c:idx val="4"/>
            <c:bubble3D val="0"/>
            <c:spPr>
              <a:solidFill>
                <a:srgbClr val="2AA2EE">
                  <a:alpha val="4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579-401F-940A-86461E72FADE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6"/>
                <c:pt idx="0">
                  <c:v>Go</c:v>
                </c:pt>
                <c:pt idx="1">
                  <c:v>Markdown</c:v>
                </c:pt>
                <c:pt idx="2">
                  <c:v>YAML</c:v>
                </c:pt>
                <c:pt idx="3">
                  <c:v>Dart</c:v>
                </c:pt>
                <c:pt idx="4">
                  <c:v>Unknown</c:v>
                </c:pt>
                <c:pt idx="5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6"/>
                <c:pt idx="0">
                  <c:v>833</c:v>
                </c:pt>
                <c:pt idx="1">
                  <c:v>238</c:v>
                </c:pt>
                <c:pt idx="2">
                  <c:v>98</c:v>
                </c:pt>
                <c:pt idx="3">
                  <c:v>79</c:v>
                </c:pt>
                <c:pt idx="4">
                  <c:v>70</c:v>
                </c:pt>
                <c:pt idx="5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79-401F-940A-86461E72FAD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64614038629787"/>
          <c:y val="0.15178050457795589"/>
          <c:w val="0.57098122350090852"/>
          <c:h val="0.70169078979199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5 programming languages:</c:v>
                </c:pt>
              </c:strCache>
            </c:strRef>
          </c:tx>
          <c:spPr>
            <a:ln w="25400" cmpd="sng">
              <a:solidFill>
                <a:schemeClr val="bg1"/>
              </a:solidFill>
              <a:prstDash val="solid"/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rgbClr val="2AA2EE"/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5E7-45F0-BDAC-FBFF973DA0B6}"/>
              </c:ext>
            </c:extLst>
          </c:dPt>
          <c:dPt>
            <c:idx val="1"/>
            <c:bubble3D val="0"/>
            <c:spPr>
              <a:solidFill>
                <a:srgbClr val="2AA2EE">
                  <a:alpha val="8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5E7-45F0-BDAC-FBFF973DA0B6}"/>
              </c:ext>
            </c:extLst>
          </c:dPt>
          <c:dPt>
            <c:idx val="2"/>
            <c:bubble3D val="0"/>
            <c:spPr>
              <a:solidFill>
                <a:srgbClr val="2AA2EE">
                  <a:alpha val="7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5E7-45F0-BDAC-FBFF973DA0B6}"/>
              </c:ext>
            </c:extLst>
          </c:dPt>
          <c:dPt>
            <c:idx val="3"/>
            <c:bubble3D val="0"/>
            <c:spPr>
              <a:solidFill>
                <a:srgbClr val="2AA2EE">
                  <a:alpha val="57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5E7-45F0-BDAC-FBFF973DA0B6}"/>
              </c:ext>
            </c:extLst>
          </c:dPt>
          <c:dPt>
            <c:idx val="4"/>
            <c:bubble3D val="0"/>
            <c:spPr>
              <a:solidFill>
                <a:srgbClr val="2AA2EE">
                  <a:alpha val="4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5E7-45F0-BDAC-FBFF973DA0B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6"/>
                <c:pt idx="0">
                  <c:v>tendermint.git</c:v>
                </c:pt>
                <c:pt idx="1">
                  <c:v>starport.git</c:v>
                </c:pt>
                <c:pt idx="2">
                  <c:v>farming.git</c:v>
                </c:pt>
                <c:pt idx="3">
                  <c:v>flutter.git</c:v>
                </c:pt>
                <c:pt idx="4">
                  <c:v>spn.git</c:v>
                </c:pt>
                <c:pt idx="5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6"/>
                <c:pt idx="0">
                  <c:v>395</c:v>
                </c:pt>
                <c:pt idx="1">
                  <c:v>310</c:v>
                </c:pt>
                <c:pt idx="2">
                  <c:v>220</c:v>
                </c:pt>
                <c:pt idx="3">
                  <c:v>113</c:v>
                </c:pt>
                <c:pt idx="4">
                  <c:v>107</c:v>
                </c:pt>
                <c:pt idx="5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E7-45F0-BDAC-FBFF973DA0B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64614038629787"/>
          <c:y val="0.15178050457795589"/>
          <c:w val="0.57098122350090852"/>
          <c:h val="0.70169078979199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5 active repositories:</c:v>
                </c:pt>
              </c:strCache>
            </c:strRef>
          </c:tx>
          <c:spPr>
            <a:ln w="25400" cmpd="sng">
              <a:solidFill>
                <a:schemeClr val="bg1"/>
              </a:solidFill>
              <a:prstDash val="solid"/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rgbClr val="2AA2EE"/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5E7-45F0-BDAC-FBFF973DA0B6}"/>
              </c:ext>
            </c:extLst>
          </c:dPt>
          <c:dPt>
            <c:idx val="1"/>
            <c:bubble3D val="0"/>
            <c:spPr>
              <a:solidFill>
                <a:srgbClr val="2AA2EE">
                  <a:alpha val="8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5E7-45F0-BDAC-FBFF973DA0B6}"/>
              </c:ext>
            </c:extLst>
          </c:dPt>
          <c:dPt>
            <c:idx val="2"/>
            <c:bubble3D val="0"/>
            <c:spPr>
              <a:solidFill>
                <a:srgbClr val="2AA2EE">
                  <a:alpha val="7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5E7-45F0-BDAC-FBFF973DA0B6}"/>
              </c:ext>
            </c:extLst>
          </c:dPt>
          <c:dPt>
            <c:idx val="3"/>
            <c:bubble3D val="0"/>
            <c:spPr>
              <a:solidFill>
                <a:srgbClr val="2AA2EE">
                  <a:alpha val="57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5E7-45F0-BDAC-FBFF973DA0B6}"/>
              </c:ext>
            </c:extLst>
          </c:dPt>
          <c:dPt>
            <c:idx val="4"/>
            <c:bubble3D val="0"/>
            <c:spPr>
              <a:solidFill>
                <a:srgbClr val="2AA2EE">
                  <a:alpha val="4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5E7-45F0-BDAC-FBFF973DA0B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3"/>
                <c:pt idx="0">
                  <c:v>Proprietary</c:v>
                </c:pt>
                <c:pt idx="1">
                  <c:v>Third-party</c:v>
                </c:pt>
                <c:pt idx="2">
                  <c:v>Auto-generated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3"/>
                <c:pt idx="0">
                  <c:v>1316217</c:v>
                </c:pt>
                <c:pt idx="1">
                  <c:v>404870</c:v>
                </c:pt>
                <c:pt idx="2">
                  <c:v>1368874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E7-45F0-BDAC-FBFF973DA0B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Commit Activity During Past 6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7"/>
                <c:pt idx="0">
                  <c:v>April 2021</c:v>
                </c:pt>
                <c:pt idx="1">
                  <c:v>May 2021</c:v>
                </c:pt>
                <c:pt idx="2">
                  <c:v>June 2021</c:v>
                </c:pt>
                <c:pt idx="3">
                  <c:v>July 2021</c:v>
                </c:pt>
                <c:pt idx="4">
                  <c:v>August 2021</c:v>
                </c:pt>
                <c:pt idx="5">
                  <c:v>September 2021</c:v>
                </c:pt>
                <c:pt idx="6">
                  <c:v>October 2021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7"/>
                <c:pt idx="0">
                  <c:v>50</c:v>
                </c:pt>
                <c:pt idx="1">
                  <c:v>123</c:v>
                </c:pt>
                <c:pt idx="2">
                  <c:v>218</c:v>
                </c:pt>
                <c:pt idx="3">
                  <c:v>187</c:v>
                </c:pt>
                <c:pt idx="4">
                  <c:v>183</c:v>
                </c:pt>
                <c:pt idx="5">
                  <c:v>205</c:v>
                </c:pt>
                <c:pt idx="6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8-4308-8535-8C7916A102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Fixes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7"/>
                <c:pt idx="0">
                  <c:v>April 2021</c:v>
                </c:pt>
                <c:pt idx="1">
                  <c:v>May 2021</c:v>
                </c:pt>
                <c:pt idx="2">
                  <c:v>June 2021</c:v>
                </c:pt>
                <c:pt idx="3">
                  <c:v>July 2021</c:v>
                </c:pt>
                <c:pt idx="4">
                  <c:v>August 2021</c:v>
                </c:pt>
                <c:pt idx="5">
                  <c:v>September 2021</c:v>
                </c:pt>
                <c:pt idx="6">
                  <c:v>October 2021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7"/>
                <c:pt idx="0">
                  <c:v>17</c:v>
                </c:pt>
                <c:pt idx="1">
                  <c:v>42</c:v>
                </c:pt>
                <c:pt idx="2">
                  <c:v>41</c:v>
                </c:pt>
                <c:pt idx="3">
                  <c:v>54</c:v>
                </c:pt>
                <c:pt idx="4">
                  <c:v>57</c:v>
                </c:pt>
                <c:pt idx="5">
                  <c:v>81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8-4308-8535-8C7916A10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9050303"/>
        <c:axId val="1449052799"/>
      </c:barChart>
      <c:catAx>
        <c:axId val="144905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052799"/>
        <c:crosses val="autoZero"/>
        <c:auto val="1"/>
        <c:lblAlgn val="ctr"/>
        <c:lblOffset val="100"/>
        <c:noMultiLvlLbl val="0"/>
      </c:catAx>
      <c:valAx>
        <c:axId val="144905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05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7"/>
                <c:pt idx="0">
                  <c:v>April 2021</c:v>
                </c:pt>
                <c:pt idx="1">
                  <c:v>May 2021</c:v>
                </c:pt>
                <c:pt idx="2">
                  <c:v>June 2021</c:v>
                </c:pt>
                <c:pt idx="3">
                  <c:v>July 2021</c:v>
                </c:pt>
                <c:pt idx="4">
                  <c:v>August 2021</c:v>
                </c:pt>
                <c:pt idx="5">
                  <c:v>September 2021</c:v>
                </c:pt>
                <c:pt idx="6">
                  <c:v>October 2021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14</c:v>
                </c:pt>
                <c:pt idx="3">
                  <c:v>13</c:v>
                </c:pt>
                <c:pt idx="4">
                  <c:v>14</c:v>
                </c:pt>
                <c:pt idx="5">
                  <c:v>18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0-4E2D-846D-A0529DD97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4909904"/>
        <c:axId val="1964911152"/>
      </c:barChart>
      <c:lineChart>
        <c:grouping val="standard"/>
        <c:varyColors val="0"/>
        <c:ser>
          <c:idx val="1"/>
          <c:order val="1"/>
          <c:tx>
            <c:strRef>
              <c:f>Sheet1!$H$1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ln w="3810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7"/>
                <c:pt idx="0">
                  <c:v>October 2021</c:v>
                </c:pt>
                <c:pt idx="1">
                  <c:v>April 2021</c:v>
                </c:pt>
                <c:pt idx="2">
                  <c:v>September 2021</c:v>
                </c:pt>
                <c:pt idx="3">
                  <c:v>August 2021</c:v>
                </c:pt>
                <c:pt idx="4">
                  <c:v>July 2021</c:v>
                </c:pt>
                <c:pt idx="5">
                  <c:v>June 2021</c:v>
                </c:pt>
                <c:pt idx="6">
                  <c:v>May 2021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7"/>
                <c:pt idx="0">
                  <c:v>8.389411315594332</c:v>
                </c:pt>
                <c:pt idx="1">
                  <c:v>2.8196838978776713</c:v>
                </c:pt>
                <c:pt idx="2">
                  <c:v>14.98860111102121</c:v>
                </c:pt>
                <c:pt idx="3">
                  <c:v>8.8193317345986</c:v>
                </c:pt>
                <c:pt idx="4">
                  <c:v>8.41955396021006</c:v>
                </c:pt>
                <c:pt idx="5">
                  <c:v>8.389741062872012</c:v>
                </c:pt>
                <c:pt idx="6">
                  <c:v>6.227106832561348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1D0-4E2D-846D-A0529DD97579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Hanjun Kim &lt;hallazzang@gmail.com&gt;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May 2021</c:v>
                </c:pt>
                <c:pt idx="1">
                  <c:v>June 2021</c:v>
                </c:pt>
                <c:pt idx="2">
                  <c:v>July 2021</c:v>
                </c:pt>
                <c:pt idx="3">
                  <c:v>August 2021</c:v>
                </c:pt>
                <c:pt idx="4">
                  <c:v>September 2021</c:v>
                </c:pt>
                <c:pt idx="5">
                  <c:v>October 2021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</c:v>
                </c:pt>
                <c:pt idx="1">
                  <c:v>22</c:v>
                </c:pt>
                <c:pt idx="2">
                  <c:v>14</c:v>
                </c:pt>
                <c:pt idx="3">
                  <c:v>28</c:v>
                </c:pt>
                <c:pt idx="4">
                  <c:v>45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D0-4E2D-846D-A0529DD97579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Sam Kleinman &lt;garen@tychoish.com&gt;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7"/>
                <c:pt idx="0">
                  <c:v>April 2021</c:v>
                </c:pt>
                <c:pt idx="1">
                  <c:v>May 2021</c:v>
                </c:pt>
                <c:pt idx="2">
                  <c:v>June 2021</c:v>
                </c:pt>
                <c:pt idx="3">
                  <c:v>July 2021</c:v>
                </c:pt>
                <c:pt idx="4">
                  <c:v>August 2021</c:v>
                </c:pt>
                <c:pt idx="5">
                  <c:v>September 2021</c:v>
                </c:pt>
                <c:pt idx="6">
                  <c:v>October 2021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7"/>
                <c:pt idx="0">
                  <c:v>7</c:v>
                </c:pt>
                <c:pt idx="1">
                  <c:v>12</c:v>
                </c:pt>
                <c:pt idx="2">
                  <c:v>15</c:v>
                </c:pt>
                <c:pt idx="3">
                  <c:v>11</c:v>
                </c:pt>
                <c:pt idx="4">
                  <c:v>22</c:v>
                </c:pt>
                <c:pt idx="5">
                  <c:v>57</c:v>
                </c:pt>
                <c:pt idx="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D0-4E2D-846D-A0529DD97579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İlker G. Öztürk &lt;ilkergoktugozturk@gmail.com&gt;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7"/>
                <c:pt idx="0">
                  <c:v>April 2021</c:v>
                </c:pt>
                <c:pt idx="1">
                  <c:v>May 2021</c:v>
                </c:pt>
                <c:pt idx="2">
                  <c:v>June 2021</c:v>
                </c:pt>
                <c:pt idx="3">
                  <c:v>July 2021</c:v>
                </c:pt>
                <c:pt idx="4">
                  <c:v>August 2021</c:v>
                </c:pt>
                <c:pt idx="5">
                  <c:v>September 2021</c:v>
                </c:pt>
                <c:pt idx="6">
                  <c:v>October 2021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7"/>
                <c:pt idx="0">
                  <c:v>7</c:v>
                </c:pt>
                <c:pt idx="1">
                  <c:v>24</c:v>
                </c:pt>
                <c:pt idx="2">
                  <c:v>17</c:v>
                </c:pt>
                <c:pt idx="3">
                  <c:v>25</c:v>
                </c:pt>
                <c:pt idx="4">
                  <c:v>11</c:v>
                </c:pt>
                <c:pt idx="5">
                  <c:v>20</c:v>
                </c:pt>
                <c:pt idx="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D0-4E2D-846D-A0529DD97579}"/>
            </c:ext>
          </c:extLst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Lucas Bertrand &lt;lucas.bertrand.22@gmail.com&gt;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7"/>
                <c:pt idx="0">
                  <c:v>April 2021</c:v>
                </c:pt>
                <c:pt idx="1">
                  <c:v>May 2021</c:v>
                </c:pt>
                <c:pt idx="2">
                  <c:v>June 2021</c:v>
                </c:pt>
                <c:pt idx="3">
                  <c:v>July 2021</c:v>
                </c:pt>
                <c:pt idx="4">
                  <c:v>August 2021</c:v>
                </c:pt>
                <c:pt idx="5">
                  <c:v>September 2021</c:v>
                </c:pt>
                <c:pt idx="6">
                  <c:v>October 2021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22</c:v>
                </c:pt>
                <c:pt idx="4">
                  <c:v>25</c:v>
                </c:pt>
                <c:pt idx="5">
                  <c:v>23</c:v>
                </c:pt>
                <c:pt idx="6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D0-4E2D-846D-A0529DD97579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dongsam &lt;dongsamb@gmail.com&gt;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7"/>
                <c:pt idx="0">
                  <c:v>April 2021</c:v>
                </c:pt>
                <c:pt idx="1">
                  <c:v>May 2021</c:v>
                </c:pt>
                <c:pt idx="2">
                  <c:v>June 2021</c:v>
                </c:pt>
                <c:pt idx="3">
                  <c:v>July 2021</c:v>
                </c:pt>
                <c:pt idx="4">
                  <c:v>August 2021</c:v>
                </c:pt>
                <c:pt idx="5">
                  <c:v>September 2021</c:v>
                </c:pt>
                <c:pt idx="6">
                  <c:v>October 2021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7"/>
                <c:pt idx="0">
                  <c:v>2</c:v>
                </c:pt>
                <c:pt idx="1">
                  <c:v>9</c:v>
                </c:pt>
                <c:pt idx="2">
                  <c:v>21</c:v>
                </c:pt>
                <c:pt idx="3">
                  <c:v>16</c:v>
                </c:pt>
                <c:pt idx="4">
                  <c:v>23</c:v>
                </c:pt>
                <c:pt idx="5">
                  <c:v>22</c:v>
                </c:pt>
                <c:pt idx="6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1D0-4E2D-846D-A0529DD97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4909904"/>
        <c:axId val="1964911152"/>
      </c:lineChart>
      <c:catAx>
        <c:axId val="196490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911152"/>
        <c:crosses val="autoZero"/>
        <c:auto val="1"/>
        <c:lblAlgn val="ctr"/>
        <c:lblOffset val="100"/>
        <c:noMultiLvlLbl val="0"/>
      </c:catAx>
      <c:valAx>
        <c:axId val="196491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90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64614038629787"/>
          <c:y val="0.15178050457795589"/>
          <c:w val="0.57098122350090852"/>
          <c:h val="0.70169078979199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5 programming languages:</c:v>
                </c:pt>
              </c:strCache>
            </c:strRef>
          </c:tx>
          <c:spPr>
            <a:ln w="25400" cmpd="sng">
              <a:solidFill>
                <a:schemeClr val="bg1"/>
              </a:solidFill>
              <a:prstDash val="solid"/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rgbClr val="64D44A"/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36F-4240-860A-1F5873DF799E}"/>
              </c:ext>
            </c:extLst>
          </c:dPt>
          <c:dPt>
            <c:idx val="1"/>
            <c:bubble3D val="0"/>
            <c:spPr>
              <a:solidFill>
                <a:srgbClr val="FFAA00">
                  <a:alpha val="83922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36F-4240-860A-1F5873DF799E}"/>
              </c:ext>
            </c:extLst>
          </c:dPt>
          <c:dPt>
            <c:idx val="2"/>
            <c:bubble3D val="0"/>
            <c:spPr>
              <a:solidFill>
                <a:srgbClr val="F46368">
                  <a:alpha val="73725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36F-4240-860A-1F5873DF799E}"/>
              </c:ext>
            </c:extLst>
          </c:dPt>
          <c:dPt>
            <c:idx val="3"/>
            <c:bubble3D val="0"/>
            <c:spPr>
              <a:solidFill>
                <a:srgbClr val="2AA2EE">
                  <a:alpha val="57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36F-4240-860A-1F5873DF799E}"/>
              </c:ext>
            </c:extLst>
          </c:dPt>
          <c:dPt>
            <c:idx val="4"/>
            <c:bubble3D val="0"/>
            <c:spPr>
              <a:solidFill>
                <a:srgbClr val="2AA2EE">
                  <a:alpha val="4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36F-4240-860A-1F5873DF799E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Up to Date</c:v>
                </c:pt>
                <c:pt idx="1">
                  <c:v>Outdated</c:v>
                </c:pt>
                <c:pt idx="2">
                  <c:v>Critically Outdated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210</c:v>
                </c:pt>
                <c:pt idx="1">
                  <c:v>260</c:v>
                </c:pt>
                <c:pt idx="2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6F-4240-860A-1F5873DF79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64614038629787"/>
          <c:y val="0.15178050457795589"/>
          <c:w val="0.57098122350090852"/>
          <c:h val="0.70169078979199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License Risks</c:v>
                </c:pt>
              </c:strCache>
            </c:strRef>
          </c:tx>
          <c:spPr>
            <a:ln w="25400" cmpd="sng">
              <a:solidFill>
                <a:schemeClr val="bg1"/>
              </a:solidFill>
              <a:prstDash val="solid"/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rgbClr val="64D44A"/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843-44F3-97C4-26EB0B560897}"/>
              </c:ext>
            </c:extLst>
          </c:dPt>
          <c:dPt>
            <c:idx val="1"/>
            <c:bubble3D val="0"/>
            <c:spPr>
              <a:solidFill>
                <a:srgbClr val="FFAA00">
                  <a:alpha val="83922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843-44F3-97C4-26EB0B560897}"/>
              </c:ext>
            </c:extLst>
          </c:dPt>
          <c:dPt>
            <c:idx val="2"/>
            <c:bubble3D val="0"/>
            <c:spPr>
              <a:solidFill>
                <a:srgbClr val="F46368">
                  <a:alpha val="73725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843-44F3-97C4-26EB0B560897}"/>
              </c:ext>
            </c:extLst>
          </c:dPt>
          <c:dPt>
            <c:idx val="3"/>
            <c:bubble3D val="0"/>
            <c:spPr>
              <a:solidFill>
                <a:srgbClr val="2AA2EE">
                  <a:alpha val="57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843-44F3-97C4-26EB0B560897}"/>
              </c:ext>
            </c:extLst>
          </c:dPt>
          <c:dPt>
            <c:idx val="4"/>
            <c:bubble3D val="0"/>
            <c:spPr>
              <a:solidFill>
                <a:srgbClr val="2AA2EE">
                  <a:alpha val="44000"/>
                </a:srgbClr>
              </a:solidFill>
              <a:ln w="25400" cmpd="sng">
                <a:solidFill>
                  <a:schemeClr val="bg1"/>
                </a:solidFill>
                <a:prstDash val="solid"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843-44F3-97C4-26EB0B560897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Permissive</c:v>
                </c:pt>
                <c:pt idx="1">
                  <c:v>Uncertain</c:v>
                </c:pt>
                <c:pt idx="2">
                  <c:v>Reciprocal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1242</c:v>
                </c:pt>
                <c:pt idx="1">
                  <c:v>580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43-44F3-97C4-26EB0B56089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7AD3A2-84AB-5B4D-8A59-9FC0F9A881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4850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3C606-FAAD-C64D-A9B0-F2960172B8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783763" y="0"/>
            <a:ext cx="748347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E0D77-C0C3-1640-A81B-263D7A99AB5A}" type="datetimeFigureOut">
              <a:rPr lang="en-RU" smtClean="0"/>
              <a:t>01/29/2022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2E3DC-26B0-0649-9F31-0D2191D8BD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277350"/>
            <a:ext cx="74850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5BE2-A951-A043-9EB6-298C37C66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783763" y="9277350"/>
            <a:ext cx="748347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A5268-A2D7-2349-99FE-FCB0FB9B424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638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4850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783763" y="0"/>
            <a:ext cx="748347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A80A6-7779-2643-BE4A-4FADB01E1CFD}" type="datetimeFigureOut">
              <a:rPr lang="en-RU" smtClean="0"/>
              <a:t>01/28/2022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1350" y="1220788"/>
            <a:ext cx="5829300" cy="3295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27200" y="4700588"/>
            <a:ext cx="13817600" cy="3844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77350"/>
            <a:ext cx="74850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783763" y="9277350"/>
            <a:ext cx="748347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1B25-383A-FC44-80AB-F265295CE4A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2236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1B25-383A-FC44-80AB-F265295CE4A4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5224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1B25-383A-FC44-80AB-F265295CE4A4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0541730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39BD86-233D-634A-806D-D0556F0E8263}"/>
              </a:ext>
            </a:extLst>
          </p:cNvPr>
          <p:cNvSpPr/>
          <p:nvPr userDrawn="1"/>
        </p:nvSpPr>
        <p:spPr>
          <a:xfrm>
            <a:off x="-50800" y="0"/>
            <a:ext cx="3886200" cy="9776599"/>
          </a:xfrm>
          <a:prstGeom prst="rect">
            <a:avLst/>
          </a:prstGeom>
          <a:solidFill>
            <a:srgbClr val="2AA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F73A9F-66C1-AD48-A5BE-9F03946B10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1" y="1933963"/>
            <a:ext cx="3023130" cy="325398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05BDE2-1241-4E45-A710-D017821FA53D}"/>
              </a:ext>
            </a:extLst>
          </p:cNvPr>
          <p:cNvGrpSpPr/>
          <p:nvPr userDrawn="1"/>
        </p:nvGrpSpPr>
        <p:grpSpPr>
          <a:xfrm>
            <a:off x="406400" y="6559550"/>
            <a:ext cx="2971800" cy="551334"/>
            <a:chOff x="2315250" y="5749132"/>
            <a:chExt cx="2971800" cy="55133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4BD492A-CA06-ED48-AC6D-9DF5DE2D11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15250" y="5749132"/>
              <a:ext cx="531481" cy="5314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B8A4F3-82B5-B14F-B05D-CB2ADB77E39D}"/>
                </a:ext>
              </a:extLst>
            </p:cNvPr>
            <p:cNvSpPr txBox="1"/>
            <p:nvPr userDrawn="1"/>
          </p:nvSpPr>
          <p:spPr>
            <a:xfrm>
              <a:off x="3001050" y="5776548"/>
              <a:ext cx="1798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RU" sz="1200" dirty="0">
                  <a:solidFill>
                    <a:srgbClr val="ADE1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C64A83-352C-1541-A278-C9C6CB4C1428}"/>
                </a:ext>
              </a:extLst>
            </p:cNvPr>
            <p:cNvSpPr txBox="1"/>
            <p:nvPr userDrawn="1"/>
          </p:nvSpPr>
          <p:spPr>
            <a:xfrm>
              <a:off x="3001050" y="597730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tendermint</a:t>
              </a:r>
              <a:endParaRPr lang="en-RU" sz="15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BE16FD-4A91-FF40-92E6-546C5B0102B3}"/>
              </a:ext>
            </a:extLst>
          </p:cNvPr>
          <p:cNvGrpSpPr/>
          <p:nvPr userDrawn="1"/>
        </p:nvGrpSpPr>
        <p:grpSpPr>
          <a:xfrm>
            <a:off x="330200" y="7535745"/>
            <a:ext cx="3048000" cy="547805"/>
            <a:chOff x="2170995" y="7051007"/>
            <a:chExt cx="3048000" cy="54780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608EBA4-76E1-F145-9AD3-5A8D815E65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70995" y="7051007"/>
              <a:ext cx="531481" cy="5314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AC4EF4-90EB-9045-BA7A-577C603666E4}"/>
                </a:ext>
              </a:extLst>
            </p:cNvPr>
            <p:cNvSpPr txBox="1"/>
            <p:nvPr userDrawn="1"/>
          </p:nvSpPr>
          <p:spPr>
            <a:xfrm>
              <a:off x="2938636" y="7074894"/>
              <a:ext cx="1798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RU" sz="1200" dirty="0">
                  <a:solidFill>
                    <a:srgbClr val="ADE1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 name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8A54B3-23CB-8140-8E4B-F304C8933AA5}"/>
                </a:ext>
              </a:extLst>
            </p:cNvPr>
            <p:cNvSpPr txBox="1"/>
            <p:nvPr userDrawn="1"/>
          </p:nvSpPr>
          <p:spPr>
            <a:xfrm>
              <a:off x="2932995" y="7275647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Toptal</a:t>
              </a:r>
              <a:endParaRPr lang="en-RU" sz="15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B3FAB7C-DDF7-9C4D-831A-5C6B71777666}"/>
              </a:ext>
            </a:extLst>
          </p:cNvPr>
          <p:cNvGrpSpPr/>
          <p:nvPr userDrawn="1"/>
        </p:nvGrpSpPr>
        <p:grpSpPr>
          <a:xfrm>
            <a:off x="406400" y="8532579"/>
            <a:ext cx="2991559" cy="541571"/>
            <a:chOff x="2315250" y="8075182"/>
            <a:chExt cx="2991559" cy="541571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0574FBD-4EA0-2042-B613-05F6A8D1B0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5250" y="8075182"/>
              <a:ext cx="531481" cy="5314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4FDF33-8A76-A24C-9FAD-D66D3B0C46B8}"/>
                </a:ext>
              </a:extLst>
            </p:cNvPr>
            <p:cNvSpPr txBox="1"/>
            <p:nvPr userDrawn="1"/>
          </p:nvSpPr>
          <p:spPr>
            <a:xfrm>
              <a:off x="3031175" y="8092835"/>
              <a:ext cx="1798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RU" sz="1200" dirty="0">
                  <a:solidFill>
                    <a:srgbClr val="ADE1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date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FAE3A8-A1F3-C242-9623-650E48369536}"/>
                </a:ext>
              </a:extLst>
            </p:cNvPr>
            <p:cNvSpPr txBox="1"/>
            <p:nvPr userDrawn="1"/>
          </p:nvSpPr>
          <p:spPr>
            <a:xfrm>
              <a:off x="3020809" y="8293588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Thursday, 10 February 2022</a:t>
              </a:r>
              <a:endParaRPr lang="en-RU" sz="15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0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22.svg"/>
    <Relationship Id="rId2" Type="http://schemas.openxmlformats.org/officeDocument/2006/relationships/image"
                  Target="../media/image21.png"/>
    <Relationship Id="rId1" Type="http://schemas.openxmlformats.org/officeDocument/2006/relationships/slideLayout"
                  Target="../slideLayouts/slideLayout1.xml"/>
    <Relationship Id="rId4" Type="http://schemas.openxmlformats.org/officeDocument/2006/relationships/chart"
                  Target="../charts/chart6.xml"/>
</Relationships>
</file>

<file path=ppt/slides/_rels/slide11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32.svg"/>
    <Relationship Id="rId2" Type="http://schemas.openxmlformats.org/officeDocument/2006/relationships/image"
                  Target="../media/image31.png"/>
    <Relationship Id="rId1" Type="http://schemas.openxmlformats.org/officeDocument/2006/relationships/slideLayout"
                  Target="../slideLayouts/slideLayout1.xml"/>
</Relationships>
</file>

<file path=ppt/slides/_rels/slide12.xml.rels><?xml version="1.0" encoding="UTF-8" standalone="yes"?><Relationships xmlns="http://schemas.openxmlformats.org/package/2006/relationships"><Relationship Id="rId3" Type="http://schemas.openxmlformats.org/officeDocument/2006/relationships/image" Target="../media/image32.sv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1.xml" /><Relationship Id="rId100" Type="http://schemas.openxmlformats.org/officeDocument/2006/relationships/hyperlink" Target="https://www.cve.org/CVERecord?id=CVE-2017-16021" TargetMode="External" /><Relationship Id="rId101" Type="http://schemas.openxmlformats.org/officeDocument/2006/relationships/hyperlink" Target="https://www.cve.org/CVERecord?id=CVE-2018-13863" TargetMode="External" /><Relationship Id="rId102" Type="http://schemas.openxmlformats.org/officeDocument/2006/relationships/hyperlink" Target="https://owasp.org/www-project-top-ten/2017/A2_2017-Broken_Authentication.html" TargetMode="External" /><Relationship Id="rId103" Type="http://schemas.openxmlformats.org/officeDocument/2006/relationships/hyperlink" Target="https://www.cve.org/CVERecord?id=CVE-2006-5901" TargetMode="External" /><Relationship Id="rId104" Type="http://schemas.openxmlformats.org/officeDocument/2006/relationships/hyperlink" Target="https://www.cve.org/CVERecord?id=CVE-2005-3725" TargetMode="External" /><Relationship Id="rId105" Type="http://schemas.openxmlformats.org/officeDocument/2006/relationships/hyperlink" Target="https://owasp.org/www-project-top-ten/2017/A4_2017-XML_External_Entities_(XXE).html" TargetMode="External" /><Relationship Id="rId106" Type="http://schemas.openxmlformats.org/officeDocument/2006/relationships/hyperlink" Target="https://www.cve.org/CVERecord?id=CVE-2013-6386" TargetMode="External" /><Relationship Id="rId107" Type="http://schemas.openxmlformats.org/officeDocument/2006/relationships/hyperlink" Target="https://www.cve.org/CVERecord?id=CVE-2006-3419" TargetMode="External" /><Relationship Id="rId108" Type="http://schemas.openxmlformats.org/officeDocument/2006/relationships/hyperlink" Target="https://www.cve.org/CVERecord?id=CVE-2008-4102" TargetMode="External" /><Relationship Id="rId109" Type="http://schemas.openxmlformats.org/officeDocument/2006/relationships/hyperlink" Target="https://owasp.org/www-project-top-ten/2017/A4_2017-XML_External_Entities_(XXE).html" TargetMode="External" /><Relationship Id="rId110" Type="http://schemas.openxmlformats.org/officeDocument/2006/relationships/hyperlink" Target="https://www.cve.org/CVERecord?id=CVE-2017-9807" TargetMode="External" /><Relationship Id="rId111" Type="http://schemas.openxmlformats.org/officeDocument/2006/relationships/hyperlink" Target="https://www.cve.org/CVERecord?id=CVE-2017-9802" TargetMode="External" /><Relationship Id="rId112" Type="http://schemas.openxmlformats.org/officeDocument/2006/relationships/hyperlink" Target="https://owasp.org/www-project-top-ten/2017/A2_2017-Broken_Authentication.html" TargetMode="External" /><Relationship Id="rId113" Type="http://schemas.openxmlformats.org/officeDocument/2006/relationships/hyperlink" Target="https://www.cve.org/CVERecord?id=CVE-2019-6169" TargetMode="External" /><Relationship Id="rId114" Type="http://schemas.openxmlformats.org/officeDocument/2006/relationships/hyperlink" Target="https://www.cve.org/CVERecord?id=CVE-2019-12327" TargetMode="External" /><Relationship Id="rId115" Type="http://schemas.openxmlformats.org/officeDocument/2006/relationships/hyperlink" Target="https://www.cve.org/CVERecord?id=CVE-2019-11065" TargetMode="External" /><Relationship Id="rId116" Type="http://schemas.openxmlformats.org/officeDocument/2006/relationships/hyperlink" Target="https://owasp.org/www-project-top-ten/2017/A4_2017-XML_External_Entities_(XXE).html" TargetMode="External" /><Relationship Id="rId117" Type="http://schemas.openxmlformats.org/officeDocument/2006/relationships/hyperlink" Target="https://www.cve.org/CVERecord?id=CVE-2018-0269" TargetMode="External" /><Relationship Id="rId118" Type="http://schemas.openxmlformats.org/officeDocument/2006/relationships/hyperlink" Target="https://www.cve.org/CVERecord?id=CVE-2017-14460" TargetMode="External" /><Relationship Id="rId119" Type="http://schemas.openxmlformats.org/officeDocument/2006/relationships/hyperlink" Target="https://owasp.org/www-project-top-ten/2017/A7_2017-Cross-Site_Scripting_(XSS).html" TargetMode="External" /><Relationship Id="rId120" Type="http://schemas.openxmlformats.org/officeDocument/2006/relationships/hyperlink" Target="https://owasp.org/www-project-top-ten/2017/A3_2017-Sensitive_Data_Exposure.html" TargetMode="External" /><Relationship Id="rId121" Type="http://schemas.openxmlformats.org/officeDocument/2006/relationships/hyperlink" Target="https://www.cve.org/CVERecord?id=CVE-2018-9233" TargetMode="External" /><Relationship Id="rId122" Type="http://schemas.openxmlformats.org/officeDocument/2006/relationships/hyperlink" Target="https://www.cve.org/CVERecord?id=CVE-2013-5097" TargetMode="External" /><Relationship Id="rId123" Type="http://schemas.openxmlformats.org/officeDocument/2006/relationships/hyperlink" Target="https://www.cve.org/CVERecord?id=CVE-2007-1051" TargetMode="External" /><Relationship Id="rId124" Type="http://schemas.openxmlformats.org/officeDocument/2006/relationships/hyperlink" Target="https://owasp.org/www-project-top-ten/2017/A4_2017-XML_External_Entities_(XXE).html" TargetMode="External" /><Relationship Id="rId125" Type="http://schemas.openxmlformats.org/officeDocument/2006/relationships/hyperlink" Target="https://owasp.org/www-project-top-ten/2017/A7_2017-Cross-Site_Scripting_(XSS).html" TargetMode="External" /><Relationship Id="rId126" Type="http://schemas.openxmlformats.org/officeDocument/2006/relationships/hyperlink" Target="https://www.cve.org/CVERecord?id=CVE-2012-2451" TargetMode="External" /><Relationship Id="rId127" Type="http://schemas.openxmlformats.org/officeDocument/2006/relationships/hyperlink" Target="https://www.cve.org/CVERecord?id=CVE-2015-1838" TargetMode="External" /><Relationship Id="rId128" Type="http://schemas.openxmlformats.org/officeDocument/2006/relationships/hyperlink" Target="https://owasp.org/www-project-top-ten/2017/A6_2017-Security_Misconfiguration.html" TargetMode="External" /><Relationship Id="rId129" Type="http://schemas.openxmlformats.org/officeDocument/2006/relationships/hyperlink" Target="https://owasp.org/www-project-top-ten/2017/A4_2017-XML_External_Entities_(XXE).html" TargetMode="External" /><Relationship Id="rId130" Type="http://schemas.openxmlformats.org/officeDocument/2006/relationships/hyperlink" Target="https://owasp.org/www-project-top-ten/2017/A8_2017-Insecure_Deserialization.html" TargetMode="External" /></Relationships>
</file>

<file path=ppt/slides/_rels/slide13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34.svg"/>
    <Relationship Id="rId2" Type="http://schemas.openxmlformats.org/officeDocument/2006/relationships/image"
                  Target="../media/image33.png"/>
    <Relationship Id="rId1" Type="http://schemas.openxmlformats.org/officeDocument/2006/relationships/slideLayout"
                  Target="../slideLayouts/slideLayout1.xml"/>
    <Relationship Id="rId4" Type="http://schemas.openxmlformats.org/officeDocument/2006/relationships/chart"
                  Target="../charts/chart7.xml"/>
</Relationships>
</file>

<file path=ppt/slides/_rels/slide14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34.svg"/>
    <Relationship Id="rId2" Type="http://schemas.openxmlformats.org/officeDocument/2006/relationships/image"
                  Target="../media/image33.png"/>
    <Relationship Id="rId1" Type="http://schemas.openxmlformats.org/officeDocument/2006/relationships/slideLayout"
                  Target="../slideLayouts/slideLayout1.xml"/>
</Relationships>
</file>

<file path=ppt/slides/_rels/slide15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22.svg"/>
    <Relationship Id="rId2" Type="http://schemas.openxmlformats.org/officeDocument/2006/relationships/image"
                  Target="../media/image21.png"/>
    <Relationship Id="rId1" Type="http://schemas.openxmlformats.org/officeDocument/2006/relationships/slideLayout"
                  Target="../slideLayouts/slideLayout1.xml"/>
    <Relationship Id="rId4" Type="http://schemas.openxmlformats.org/officeDocument/2006/relationships/chart"
                  Target="../charts/chart8.xml"/>
</Relationships>
</file>

<file path=ppt/slides/_rels/slide16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22.svg"/>
    <Relationship Id="rId2" Type="http://schemas.openxmlformats.org/officeDocument/2006/relationships/image"
                  Target="../media/image21.png"/>
    <Relationship Id="rId1" Type="http://schemas.openxmlformats.org/officeDocument/2006/relationships/slideLayout"
                  Target="../slideLayouts/slideLayout1.xml"/>
</Relationships>
</file>

<file path=ppt/slides/_rels/slide2.xml.rels><?xml version="1.0" encoding="UTF-8" standalone="yes"?>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24.svg"/>
    <Relationship Id="rId2" Type="http://schemas.openxmlformats.org/officeDocument/2006/relationships/image"
                  Target="../media/image23.png"/>
    <Relationship Id="rId1" Type="http://schemas.openxmlformats.org/officeDocument/2006/relationships/slideLayout"
                  Target="../slideLayouts/slideLayout1.xml"/>
    <Relationship Id="rId4" Type="http://schemas.openxmlformats.org/officeDocument/2006/relationships/chart"
                  Target="../charts/chart1.xml"/>
</Relationships>
</file>

<file path=ppt/slides/_rels/slide4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24.svg"/>
    <Relationship Id="rId2" Type="http://schemas.openxmlformats.org/officeDocument/2006/relationships/image"
                  Target="../media/image23.png"/>
    <Relationship Id="rId1" Type="http://schemas.openxmlformats.org/officeDocument/2006/relationships/slideLayout"
                  Target="../slideLayouts/slideLayout1.xml"/>
    <Relationship Id="rId5" Type="http://schemas.openxmlformats.org/officeDocument/2006/relationships/chart"
                  Target="../charts/chart3.xml"/>
    <Relationship Id="rId4" Type="http://schemas.openxmlformats.org/officeDocument/2006/relationships/chart"
                  Target="../charts/chart2.xml"/>
</Relationships>
</file>

<file path=ppt/slides/_rels/slide5.xml.rels><?xml version="1.0" encoding="UTF-8" standalone="yes"?>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25.png"/>
    <Relationship Id="rId2" Type="http://schemas.openxmlformats.org/officeDocument/2006/relationships/notesSlide"
                  Target="../notesSlides/notesSlide1.xml"/>
    <Relationship Id="rId1" Type="http://schemas.openxmlformats.org/officeDocument/2006/relationships/slideLayout"
                  Target="../slideLayouts/slideLayout1.xml"/>
    <Relationship Id="rId5" Type="http://schemas.openxmlformats.org/officeDocument/2006/relationships/chart"
                  Target="../charts/chart4.xml"/>
    <Relationship Id="rId4" Type="http://schemas.openxmlformats.org/officeDocument/2006/relationships/image"
                  Target="../media/image26.svg"/>
</Relationships>
</file>

<file path=ppt/slides/_rels/slide8.xml.rels><?xml version="1.0" encoding="UTF-8" standalone="yes"?>
<Relationships xmlns="http://schemas.openxmlformats.org/package/2006/relationships">
    <Relationship Id="rId3" Type="http://schemas.openxmlformats.org/officeDocument/2006/relationships/image"
                  Target="../media/image25.png"/>
    <Relationship Id="rId2" Type="http://schemas.openxmlformats.org/officeDocument/2006/relationships/notesSlide"
                  Target="../notesSlides/notesSlide2.xml"/>
    <Relationship Id="rId1" Type="http://schemas.openxmlformats.org/officeDocument/2006/relationships/slideLayout"
                  Target="../slideLayouts/slideLayout1.xml"/>
    <Relationship Id="rId5" Type="http://schemas.openxmlformats.org/officeDocument/2006/relationships/chart"
                  Target="../charts/chart5.xml"/>
    <Relationship Id="rId4" Type="http://schemas.openxmlformats.org/officeDocument/2006/relationships/image"
                  Target="../media/image26.svg"/>
</Relationships>
</file>

<file path=ppt/slides/_rels/slide9.xml.rels><?xml version="1.0" encoding="UTF-8" standalone="yes"?>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16FF8A-F9D7-4649-816C-7778E618E72F}"/>
              </a:ext>
            </a:extLst>
          </p:cNvPr>
          <p:cNvSpPr/>
          <p:nvPr/>
        </p:nvSpPr>
        <p:spPr>
          <a:xfrm>
            <a:off x="-50800" y="10299"/>
            <a:ext cx="8636000" cy="9766300"/>
          </a:xfrm>
          <a:prstGeom prst="rect">
            <a:avLst/>
          </a:prstGeom>
          <a:solidFill>
            <a:srgbClr val="2AA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811AA0-D695-5742-9816-EFA7DCB0D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00" y="648024"/>
            <a:ext cx="5392280" cy="218057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43DFD4D-D471-3643-A763-229DC5E4E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00" y="8031017"/>
            <a:ext cx="1842503" cy="123397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F8D7362-3C98-2145-8862-7AC761C0F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0800" y="3039347"/>
            <a:ext cx="4492052" cy="483508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2D7C50F-1AFD-8944-809C-AB7E4A0DF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89200" y="6350"/>
            <a:ext cx="2108200" cy="31115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67D95D-CE99-D644-847A-AE1ABE22BF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0138" y="4121150"/>
            <a:ext cx="609600" cy="6096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F056377-980E-1C4E-89FD-C8C0BF2968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211363" y="4121150"/>
            <a:ext cx="609600" cy="60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113BF8B-57D2-A74C-BB0C-564D34C8C1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45641" y="4121150"/>
            <a:ext cx="609600" cy="609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4B56B9-87B5-BB43-92BC-3E1AA8BFF36E}"/>
              </a:ext>
            </a:extLst>
          </p:cNvPr>
          <p:cNvSpPr txBox="1"/>
          <p:nvPr/>
        </p:nvSpPr>
        <p:spPr>
          <a:xfrm>
            <a:off x="9050867" y="4883150"/>
            <a:ext cx="179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32F5E4-AD45-454F-958B-BD9980B4AD60}"/>
              </a:ext>
            </a:extLst>
          </p:cNvPr>
          <p:cNvSpPr txBox="1"/>
          <p:nvPr/>
        </p:nvSpPr>
        <p:spPr>
          <a:xfrm>
            <a:off x="12188292" y="4883150"/>
            <a:ext cx="179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185A2A-FEE7-AD40-A318-49B0D1F12999}"/>
              </a:ext>
            </a:extLst>
          </p:cNvPr>
          <p:cNvSpPr txBox="1"/>
          <p:nvPr/>
        </p:nvSpPr>
        <p:spPr>
          <a:xfrm>
            <a:off x="15199566" y="4883150"/>
            <a:ext cx="179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date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DA5CE-C63C-D347-AB1A-B72DD4E94EC0}"/>
              </a:ext>
            </a:extLst>
          </p:cNvPr>
          <p:cNvSpPr txBox="1"/>
          <p:nvPr/>
        </p:nvSpPr>
        <p:spPr>
          <a:xfrm>
            <a:off x="9050867" y="5187950"/>
            <a:ext cx="232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tendermint</a:t>
            </a:r>
            <a:endParaRPr lang="en-RU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A820DF-5001-DB41-96B2-DB35BE794EBA}"/>
              </a:ext>
            </a:extLst>
          </p:cNvPr>
          <p:cNvSpPr txBox="1"/>
          <p:nvPr/>
        </p:nvSpPr>
        <p:spPr>
          <a:xfrm>
            <a:off x="12182651" y="5187950"/>
            <a:ext cx="232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Toptal</a:t>
            </a:r>
            <a:endParaRPr lang="en-RU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90BBC7-65D6-AC4C-BC22-D16AAEAFBDBF}"/>
              </a:ext>
            </a:extLst>
          </p:cNvPr>
          <p:cNvSpPr txBox="1"/>
          <p:nvPr/>
        </p:nvSpPr>
        <p:spPr>
          <a:xfrm>
            <a:off x="15189200" y="5187950"/>
            <a:ext cx="179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Thursday, 10 February 2022</a:t>
            </a:r>
            <a:endParaRPr lang="en-RU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8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2A64DE-B0A3-CC4B-A0E4-33CD95CFBEA1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of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4AC-672C-A04F-80DC-E5CF963860A1}"/>
              </a:ext>
            </a:extLst>
          </p:cNvPr>
          <p:cNvSpPr txBox="1"/>
          <p:nvPr/>
        </p:nvSpPr>
        <p:spPr>
          <a:xfrm>
            <a:off x="254000" y="2255619"/>
            <a:ext cx="306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4502C6A-466B-B24D-8247-3057F411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909" y="1399085"/>
            <a:ext cx="609600" cy="6096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B632E2-21FE-4CD9-9645-231B3B170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979699"/>
              </p:ext>
            </p:extLst>
          </p:nvPr>
        </p:nvGraphicFramePr>
        <p:xfrm>
          <a:off x="4436533" y="1473906"/>
          <a:ext cx="11514667" cy="7676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1C05B25-76BC-4FE3-A7A7-2E623500B508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Top 5 Active Contributors by Commits</a:t>
            </a:r>
          </a:p>
        </p:txBody>
      </p:sp>
    </p:spTree>
    <p:extLst>
      <p:ext uri="{BB962C8B-B14F-4D97-AF65-F5344CB8AC3E}">
        <p14:creationId xmlns:p14="http://schemas.microsoft.com/office/powerpoint/2010/main" val="411210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D7CFFE-7F0F-FA4D-8FA0-5DCE22E23BB8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of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3D010-56C9-0F43-B71D-422BCC3657D5}"/>
              </a:ext>
            </a:extLst>
          </p:cNvPr>
          <p:cNvSpPr txBox="1"/>
          <p:nvPr/>
        </p:nvSpPr>
        <p:spPr>
          <a:xfrm>
            <a:off x="254000" y="2255619"/>
            <a:ext cx="306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7F83572-AF0E-CA48-BB9D-9CFC3AC75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543" y="1397779"/>
            <a:ext cx="682107" cy="682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73ACC4-4C82-4114-B846-2EA4771757A5}"/>
              </a:ext>
            </a:extLst>
          </p:cNvPr>
          <p:cNvSpPr/>
          <p:nvPr/>
        </p:nvSpPr>
        <p:spPr>
          <a:xfrm>
            <a:off x="4368329" y="1377950"/>
            <a:ext cx="10441502" cy="2524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268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total potential vulnerabilities. Average number of vulnerabilities per 10K LOC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This is below the threshold of 0.5.</a:t>
            </a: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critical vulnerabilities require resolution.</a:t>
            </a:r>
          </a:p>
          <a:p>
            <a:pPr>
              <a:lnSpc>
                <a:spcPts val="24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552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total security hotspots. Average number of security hotspots per 10K LOC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This is below the threshold of 2.</a:t>
            </a: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552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critical security hotspots require resolution.</a:t>
            </a:r>
          </a:p>
          <a:p>
            <a:pPr>
              <a:lnSpc>
                <a:spcPts val="24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A7A25-F73E-4C92-9FC2-5F5E4F0467D2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Security Overview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0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2A64DE-B0A3-CC4B-A0E4-33CD95CFBEA1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of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4AC-672C-A04F-80DC-E5CF963860A1}"/>
              </a:ext>
            </a:extLst>
          </p:cNvPr>
          <p:cNvSpPr txBox="1"/>
          <p:nvPr/>
        </p:nvSpPr>
        <p:spPr>
          <a:xfrm>
            <a:off x="254000" y="2255619"/>
            <a:ext cx="306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4502C6A-466B-B24D-8247-3057F411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543" y="1397779"/>
            <a:ext cx="682107" cy="682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2894E-2044-4E09-8F82-5469D8C2041C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Top 10 Security Rule Violations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0C5426E-1ADB-4891-B9F9-6DE27164A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80019"/>
              </p:ext>
            </p:extLst>
          </p:nvPr>
        </p:nvGraphicFramePr>
        <p:xfrm>
          <a:off x="4445000" y="1377950"/>
          <a:ext cx="12438379" cy="171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200">
                  <a:extLst>
                    <a:ext uri="{9D8B030D-6E8A-4147-A177-3AD203B41FA5}">
                      <a16:colId xmlns:a16="http://schemas.microsoft.com/office/drawing/2014/main" val="31751390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43528194"/>
                    </a:ext>
                  </a:extLst>
                </a:gridCol>
                <a:gridCol w="4037579">
                  <a:extLst>
                    <a:ext uri="{9D8B030D-6E8A-4147-A177-3AD203B41FA5}">
                      <a16:colId xmlns:a16="http://schemas.microsoft.com/office/drawing/2014/main" val="2573877444"/>
                    </a:ext>
                  </a:extLst>
                </a:gridCol>
              </a:tblGrid>
              <a:tr h="45242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Rule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Risks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80788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Using regular expressions is security-sensitive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414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00"/>
                        </a:rPr>
                        <a:t>CVE-2017-16021, </a:t>
                      </a:r>
                      <a:r>
                        <a:rPr lang="en-US" sz="1400" dirty="0" err="1">
                          <a:hlinkClick r:id="rId101"/>
                        </a:rPr>
                        <a:t>CVE-2018-13863, </a:t>
                      </a:r>
                      <a:r>
                        <a:rPr lang="en-US" sz="1400" dirty="0" err="1">
                          <a:hlinkClick r:id="rId102"/>
                        </a:rPr>
                        <a:t>OWASP A1:2017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Using hardcoded IP addresses is security-sensitive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257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03"/>
                        </a:rPr>
                        <a:t>CVE-2006-5901, </a:t>
                      </a:r>
                      <a:r>
                        <a:rPr lang="en-US" sz="1400" dirty="0" err="1">
                          <a:hlinkClick r:id="rId104"/>
                        </a:rPr>
                        <a:t>CVE-2005-3725, </a:t>
                      </a:r>
                      <a:r>
                        <a:rPr lang="en-US" sz="1400" dirty="0" err="1">
                          <a:hlinkClick r:id="rId105"/>
                        </a:rPr>
                        <a:t>OWASP A3:2017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Using pseudorandom number generators (PRNGs) is security-sensitive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56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06"/>
                        </a:rPr>
                        <a:t>CVE-2013-6386, </a:t>
                      </a:r>
                      <a:r>
                        <a:rPr lang="en-US" sz="1400" dirty="0" err="1">
                          <a:hlinkClick r:id="rId107"/>
                        </a:rPr>
                        <a:t>CVE-2006-3419, </a:t>
                      </a:r>
                      <a:r>
                        <a:rPr lang="en-US" sz="1400" dirty="0" err="1">
                          <a:hlinkClick r:id="rId108"/>
                        </a:rPr>
                        <a:t>CVE-2008-4102, </a:t>
                      </a:r>
                      <a:r>
                        <a:rPr lang="en-US" sz="1400" dirty="0" err="1">
                          <a:hlinkClick r:id="rId109"/>
                        </a:rPr>
                        <a:t>OWASP A3:2017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Dynamically executing code is security-sensitive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43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10"/>
                        </a:rPr>
                        <a:t>CVE-2017-9807, </a:t>
                      </a:r>
                      <a:r>
                        <a:rPr lang="en-US" sz="1400" dirty="0" err="1">
                          <a:hlinkClick r:id="rId111"/>
                        </a:rPr>
                        <a:t>CVE-2017-9802, </a:t>
                      </a:r>
                      <a:r>
                        <a:rPr lang="en-US" sz="1400" dirty="0" err="1">
                          <a:hlinkClick r:id="rId112"/>
                        </a:rPr>
                        <a:t>OWASP A1:2017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Using clear-text protocols is security-sensitive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13"/>
                        </a:rPr>
                        <a:t>CVE-2019-6169, </a:t>
                      </a:r>
                      <a:r>
                        <a:rPr lang="en-US" sz="1400" dirty="0" err="1">
                          <a:hlinkClick r:id="rId114"/>
                        </a:rPr>
                        <a:t>CVE-2019-12327, </a:t>
                      </a:r>
                      <a:r>
                        <a:rPr lang="en-US" sz="1400" dirty="0" err="1">
                          <a:hlinkClick r:id="rId115"/>
                        </a:rPr>
                        <a:t>CVE-2019-11065, </a:t>
                      </a:r>
                      <a:r>
                        <a:rPr lang="en-US" sz="1400" dirty="0" err="1">
                          <a:hlinkClick r:id="rId116"/>
                        </a:rPr>
                        <a:t>OWASP A3:2017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Permissive Cross-Origin Resource Sharing policy is security-sensitive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17"/>
                        </a:rPr>
                        <a:t>CVE-2018-0269, </a:t>
                      </a:r>
                      <a:r>
                        <a:rPr lang="en-US" sz="1400" dirty="0" err="1">
                          <a:hlinkClick r:id="rId118"/>
                        </a:rPr>
                        <a:t>CVE-2017-14460, </a:t>
                      </a:r>
                      <a:r>
                        <a:rPr lang="en-US" sz="1400" dirty="0" err="1">
                          <a:hlinkClick r:id="rId119"/>
                        </a:rPr>
                        <a:t>OWASP A6:2017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Credentials should not be hard-coded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20"/>
                        </a:rPr>
                        <a:t>OWASP A2:2017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Hashing data is security-sensitive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21"/>
                        </a:rPr>
                        <a:t>CVE-2018-9233, </a:t>
                      </a:r>
                      <a:r>
                        <a:rPr lang="en-US" sz="1400" dirty="0" err="1">
                          <a:hlinkClick r:id="rId122"/>
                        </a:rPr>
                        <a:t>CVE-2013-5097, </a:t>
                      </a:r>
                      <a:r>
                        <a:rPr lang="en-US" sz="1400" dirty="0" err="1">
                          <a:hlinkClick r:id="rId123"/>
                        </a:rPr>
                        <a:t>CVE-2007-1051, </a:t>
                      </a:r>
                      <a:r>
                        <a:rPr lang="en-US" sz="1400" dirty="0" err="1">
                          <a:hlinkClick r:id="rId124"/>
                        </a:rPr>
                        <a:t>OWASP A3:2017, </a:t>
                      </a:r>
                      <a:r>
                        <a:rPr lang="en-US" sz="1400" dirty="0" err="1">
                          <a:hlinkClick r:id="rId125"/>
                        </a:rPr>
                        <a:t>OWASP A6:2017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Using publicly writable directories is security-sensitive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26"/>
                        </a:rPr>
                        <a:t>CVE-2012-2451, </a:t>
                      </a:r>
                      <a:r>
                        <a:rPr lang="en-US" sz="1400" dirty="0" err="1">
                          <a:hlinkClick r:id="rId127"/>
                        </a:rPr>
                        <a:t>CVE-2015-1838, </a:t>
                      </a:r>
                      <a:r>
                        <a:rPr lang="en-US" sz="1400" dirty="0" err="1">
                          <a:hlinkClick r:id="rId128"/>
                        </a:rPr>
                        <a:t>OWASP A5:2017, </a:t>
                      </a:r>
                      <a:r>
                        <a:rPr lang="en-US" sz="1400" dirty="0" err="1">
                          <a:hlinkClick r:id="rId129"/>
                        </a:rPr>
                        <a:t>OWASP A3:2017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Cross-document messaging domains should be carefully restricted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hlinkClick r:id="rId130"/>
                        </a:rPr>
                        <a:t>OWASP A7:2017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50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D4C9B3-645E-F14C-8BD3-2D37398A5244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of 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D3301-E0D9-9A49-9D8E-15D238368929}"/>
              </a:ext>
            </a:extLst>
          </p:cNvPr>
          <p:cNvSpPr txBox="1"/>
          <p:nvPr/>
        </p:nvSpPr>
        <p:spPr>
          <a:xfrm>
            <a:off x="254000" y="225561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12C76D4-6A44-E448-9DD9-6E235C2E7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2" y="1368858"/>
            <a:ext cx="675254" cy="6752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E12E8E-3E87-0743-99A2-6A6CC62C5963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Packages Overview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D80A8-C738-1244-8F60-568476F04D30}"/>
              </a:ext>
            </a:extLst>
          </p:cNvPr>
          <p:cNvSpPr/>
          <p:nvPr/>
        </p:nvSpPr>
        <p:spPr>
          <a:xfrm>
            <a:off x="4368800" y="1377950"/>
            <a:ext cx="10441502" cy="1600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616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total package dependencies detected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 (Npm, Cargo, RubyGem &amp; Yarn)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00"/>
              </a:lnSpc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406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packages are outdated.</a:t>
            </a:r>
          </a:p>
          <a:p>
            <a:pPr>
              <a:lnSpc>
                <a:spcPts val="2400"/>
              </a:lnSpc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critically outdated packages should be updated.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2D77BA-4CDC-4263-9620-79346A385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83237"/>
              </p:ext>
            </p:extLst>
          </p:nvPr>
        </p:nvGraphicFramePr>
        <p:xfrm>
          <a:off x="7264400" y="3892550"/>
          <a:ext cx="5943600" cy="483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137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9BFCF69-01AF-4643-81C7-26C59442C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34576"/>
              </p:ext>
            </p:extLst>
          </p:nvPr>
        </p:nvGraphicFramePr>
        <p:xfrm>
          <a:off x="4445000" y="1377950"/>
          <a:ext cx="12438379" cy="171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175139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435281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7387744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714039932"/>
                    </a:ext>
                  </a:extLst>
                </a:gridCol>
                <a:gridCol w="5199379">
                  <a:extLst>
                    <a:ext uri="{9D8B030D-6E8A-4147-A177-3AD203B41FA5}">
                      <a16:colId xmlns:a16="http://schemas.microsoft.com/office/drawing/2014/main" val="1987162152"/>
                    </a:ext>
                  </a:extLst>
                </a:gridCol>
              </a:tblGrid>
              <a:tr h="45242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Latest Version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80788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js-merkleeyes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0.0.4, 18 Feb 2016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0.0.6, 21 May 2016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js-tmsp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0.0.11, 18 Mar 2016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0.0.13, 24 Oct 2016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js-wire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0.0.2, 25 Jan 2016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0.0.3, 03 Feb 2016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js-nacl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0.6.0, 25 Feb 2014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1.3.2, 19 Nov 2018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is 1 major version behind the latest. 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long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3.0.3, 07 Jan 2016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4.0.0, 03 Feb 2018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is 1 major version behind the latest. 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async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1.5.2, 08 Jan 2016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3.2.1, 05 Aug 2021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is 2 major versions behind the latest. 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bcryptjs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2.3.0, 24 Sep 2015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2.4.3, 07 Feb 2017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commander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2.9.0, 13 Oct 2015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8.2.0, 10 Sep 2021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is 6 major versions behind the latest. 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bl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1.2.2, 21 Mar 2018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5.0.0, 02 Apr 2021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is 4 major versions behind the latest. 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debug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Npm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3.1.0, 26 Sep 2017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4.3.2, 09 Dec 2020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Package is 1 major version behind the latest. Package version is more than 3 years old.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D4C9B3-645E-F14C-8BD3-2D37398A5244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of 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D3301-E0D9-9A49-9D8E-15D238368929}"/>
              </a:ext>
            </a:extLst>
          </p:cNvPr>
          <p:cNvSpPr txBox="1"/>
          <p:nvPr/>
        </p:nvSpPr>
        <p:spPr>
          <a:xfrm>
            <a:off x="254000" y="225561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12C76D4-6A44-E448-9DD9-6E235C2E7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2" y="1368858"/>
            <a:ext cx="675254" cy="6752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E12E8E-3E87-0743-99A2-6A6CC62C5963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Top 10 Package Issues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0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2A64DE-B0A3-CC4B-A0E4-33CD95CFBEA1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of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4AC-672C-A04F-80DC-E5CF963860A1}"/>
              </a:ext>
            </a:extLst>
          </p:cNvPr>
          <p:cNvSpPr txBox="1"/>
          <p:nvPr/>
        </p:nvSpPr>
        <p:spPr>
          <a:xfrm>
            <a:off x="254000" y="2255619"/>
            <a:ext cx="306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4502C6A-466B-B24D-8247-3057F411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909" y="1399085"/>
            <a:ext cx="609600" cy="60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57FDC-25B2-45C5-93EA-412C4D229166}"/>
              </a:ext>
            </a:extLst>
          </p:cNvPr>
          <p:cNvSpPr/>
          <p:nvPr/>
        </p:nvSpPr>
        <p:spPr>
          <a:xfrm>
            <a:off x="4368329" y="1377950"/>
            <a:ext cx="10441502" cy="2832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1,853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total libraries and third party components are linked.</a:t>
            </a:r>
          </a:p>
          <a:p>
            <a:pPr>
              <a:lnSpc>
                <a:spcPts val="24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67% (1,242)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linked libraries and third party components are protected by permissive licenses.</a:t>
            </a:r>
          </a:p>
          <a:p>
            <a:pPr>
              <a:lnSpc>
                <a:spcPts val="24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31.3% (580)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linked libraries and third party components have uncertain licenses and require attention.</a:t>
            </a:r>
          </a:p>
          <a:p>
            <a:pPr>
              <a:lnSpc>
                <a:spcPts val="24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1.7% (31)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linked libraries and third party components are protected by reciprocal licenses.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2894E-2044-4E09-8F82-5469D8C2041C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Licenses Overview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1E4E21A-C6E8-4FDD-99CC-A086C6F04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570649"/>
              </p:ext>
            </p:extLst>
          </p:nvPr>
        </p:nvGraphicFramePr>
        <p:xfrm>
          <a:off x="7264400" y="3892550"/>
          <a:ext cx="5943600" cy="483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6533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2A64DE-B0A3-CC4B-A0E4-33CD95CFBEA1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of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4AC-672C-A04F-80DC-E5CF963860A1}"/>
              </a:ext>
            </a:extLst>
          </p:cNvPr>
          <p:cNvSpPr txBox="1"/>
          <p:nvPr/>
        </p:nvSpPr>
        <p:spPr>
          <a:xfrm>
            <a:off x="254000" y="2255619"/>
            <a:ext cx="306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4502C6A-466B-B24D-8247-3057F411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909" y="1399085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2894E-2044-4E09-8F82-5469D8C2041C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Top 10 License Issues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0C5426E-1ADB-4891-B9F9-6DE27164A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80019"/>
              </p:ext>
            </p:extLst>
          </p:nvPr>
        </p:nvGraphicFramePr>
        <p:xfrm>
          <a:off x="4445000" y="1377950"/>
          <a:ext cx="12438379" cy="171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31751390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4352819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7387744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14039932"/>
                    </a:ext>
                  </a:extLst>
                </a:gridCol>
                <a:gridCol w="1998979">
                  <a:extLst>
                    <a:ext uri="{9D8B030D-6E8A-4147-A177-3AD203B41FA5}">
                      <a16:colId xmlns:a16="http://schemas.microsoft.com/office/drawing/2014/main" val="1987162152"/>
                    </a:ext>
                  </a:extLst>
                </a:gridCol>
              </a:tblGrid>
              <a:tr h="45242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License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Allows SaaS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Allows Distribution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Allows Modification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80788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UnclassifiedLicense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354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Uncertain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WebM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36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Uncertain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MIT OR Apache-2.0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36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Uncertain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MIT/Apache-2.0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27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Uncertain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Public-domain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24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Uncertain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Apache-2.0 OR MIT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23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Uncertain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See-URL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20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Uncertain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General Public License 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12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True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True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False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Dual-license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Uncertain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632054">
                <a:tc>
                  <a:txBody>
                    <a:bodyPr/>
                    <a:lstStyle/>
                    <a:p>
                      <a:r>
                        <a:rPr lang="en-GB" sz="1400" dirty="0" err="1"/>
                        <a:t>Apache-possibility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Uncertain</a:t>
                      </a:r>
                    </a:p>
                    <a:p>
                      <a:pPr algn="r"/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Uncertain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5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2A64DE-B0A3-CC4B-A0E4-33CD95CFBEA1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of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974AC-672C-A04F-80DC-E5CF963860A1}"/>
              </a:ext>
            </a:extLst>
          </p:cNvPr>
          <p:cNvSpPr txBox="1"/>
          <p:nvPr/>
        </p:nvSpPr>
        <p:spPr>
          <a:xfrm>
            <a:off x="254000" y="2255619"/>
            <a:ext cx="3067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Due Diligence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4502C6A-466B-B24D-8247-3057F411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909" y="1399085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2894E-2044-4E09-8F82-5469D8C2041C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Risks Overview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78724-1AB9-46E2-A572-0C628268B651}"/>
              </a:ext>
            </a:extLst>
          </p:cNvPr>
          <p:cNvSpPr/>
          <p:nvPr/>
        </p:nvSpPr>
        <p:spPr>
          <a:xfrm>
            <a:off x="4368329" y="1377950"/>
            <a:ext cx="12192471" cy="375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Overall code quality indicates caution</a:t>
            </a:r>
          </a:p>
          <a:p>
            <a:pPr>
              <a:lnSpc>
                <a:spcPts val="24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refactoring is recommended.</a:t>
            </a:r>
          </a:p>
          <a:p>
            <a:pPr>
              <a:lnSpc>
                <a:spcPts val="24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Overall application security indicates caution</a:t>
            </a:r>
          </a:p>
          <a:p>
            <a:pPr>
              <a:lnSpc>
                <a:spcPts val="24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refactoring is recommended.</a:t>
            </a:r>
          </a:p>
          <a:p>
            <a:pPr>
              <a:lnSpc>
                <a:spcPts val="24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Overall license compliance indicates caution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License risk mitigation is recommended (0 reciprocal license risks, 21 total license risks).</a:t>
            </a:r>
          </a:p>
          <a:p>
            <a:pPr>
              <a:lnSpc>
                <a:spcPts val="24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Overall development team analysis does not raise concerns</a:t>
            </a:r>
          </a:p>
          <a:p>
            <a:pPr>
              <a:lnSpc>
                <a:spcPts val="24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70% of top 10 developers are still active.</a:t>
            </a:r>
          </a:p>
          <a:p>
            <a:pPr>
              <a:lnSpc>
                <a:spcPts val="24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40FE04-B414-4BE9-A589-90F65349C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30119"/>
              </p:ext>
            </p:extLst>
          </p:nvPr>
        </p:nvGraphicFramePr>
        <p:xfrm>
          <a:off x="4444528" y="6076950"/>
          <a:ext cx="12192472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59">
                  <a:extLst>
                    <a:ext uri="{9D8B030D-6E8A-4147-A177-3AD203B41FA5}">
                      <a16:colId xmlns:a16="http://schemas.microsoft.com/office/drawing/2014/main" val="1519968403"/>
                    </a:ext>
                  </a:extLst>
                </a:gridCol>
                <a:gridCol w="1524059">
                  <a:extLst>
                    <a:ext uri="{9D8B030D-6E8A-4147-A177-3AD203B41FA5}">
                      <a16:colId xmlns:a16="http://schemas.microsoft.com/office/drawing/2014/main" val="4253661602"/>
                    </a:ext>
                  </a:extLst>
                </a:gridCol>
                <a:gridCol w="1524059">
                  <a:extLst>
                    <a:ext uri="{9D8B030D-6E8A-4147-A177-3AD203B41FA5}">
                      <a16:colId xmlns:a16="http://schemas.microsoft.com/office/drawing/2014/main" val="541921091"/>
                    </a:ext>
                  </a:extLst>
                </a:gridCol>
                <a:gridCol w="1524059">
                  <a:extLst>
                    <a:ext uri="{9D8B030D-6E8A-4147-A177-3AD203B41FA5}">
                      <a16:colId xmlns:a16="http://schemas.microsoft.com/office/drawing/2014/main" val="2916504554"/>
                    </a:ext>
                  </a:extLst>
                </a:gridCol>
                <a:gridCol w="1524059">
                  <a:extLst>
                    <a:ext uri="{9D8B030D-6E8A-4147-A177-3AD203B41FA5}">
                      <a16:colId xmlns:a16="http://schemas.microsoft.com/office/drawing/2014/main" val="1923813921"/>
                    </a:ext>
                  </a:extLst>
                </a:gridCol>
                <a:gridCol w="1524059">
                  <a:extLst>
                    <a:ext uri="{9D8B030D-6E8A-4147-A177-3AD203B41FA5}">
                      <a16:colId xmlns:a16="http://schemas.microsoft.com/office/drawing/2014/main" val="2547973323"/>
                    </a:ext>
                  </a:extLst>
                </a:gridCol>
                <a:gridCol w="1524059">
                  <a:extLst>
                    <a:ext uri="{9D8B030D-6E8A-4147-A177-3AD203B41FA5}">
                      <a16:colId xmlns:a16="http://schemas.microsoft.com/office/drawing/2014/main" val="1872356514"/>
                    </a:ext>
                  </a:extLst>
                </a:gridCol>
                <a:gridCol w="1524059">
                  <a:extLst>
                    <a:ext uri="{9D8B030D-6E8A-4147-A177-3AD203B41FA5}">
                      <a16:colId xmlns:a16="http://schemas.microsoft.com/office/drawing/2014/main" val="388733155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Quality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Licenses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6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Smells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Hardcoded Items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Vulnerabilities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Hotspots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2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4636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4D44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4636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4D44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4636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AA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AA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4D44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888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97C1D50-653D-4153-A31B-9610A5156A22}"/>
              </a:ext>
            </a:extLst>
          </p:cNvPr>
          <p:cNvSpPr/>
          <p:nvPr/>
        </p:nvSpPr>
        <p:spPr>
          <a:xfrm>
            <a:off x="4368800" y="8399505"/>
            <a:ext cx="12192471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66101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2AE3DC8-A94D-5640-BEDF-76297BF8E48F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of 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E16DA-A1CA-654E-959F-74DC838A4748}"/>
              </a:ext>
            </a:extLst>
          </p:cNvPr>
          <p:cNvSpPr txBox="1"/>
          <p:nvPr/>
        </p:nvSpPr>
        <p:spPr>
          <a:xfrm>
            <a:off x="254000" y="2255619"/>
            <a:ext cx="306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</a:p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8D9CF9-EA77-4B48-ACE2-1CE6736ED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542" y="1378801"/>
            <a:ext cx="646333" cy="646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DD1F1A-F65C-424A-9033-21AD360460FE}"/>
              </a:ext>
            </a:extLst>
          </p:cNvPr>
          <p:cNvSpPr/>
          <p:nvPr/>
        </p:nvSpPr>
        <p:spPr>
          <a:xfrm>
            <a:off x="4376424" y="532010"/>
            <a:ext cx="10660376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RU" sz="1600" dirty="0">
                <a:latin typeface="Arial" panose="020B0604020202020204" pitchFamily="34" charset="0"/>
                <a:cs typeface="Arial" panose="020B0604020202020204" pitchFamily="34" charset="0"/>
              </a:rPr>
              <a:t>The total size of code is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2,789,380</a:t>
            </a:r>
            <a:r>
              <a:rPr lang="en-RU" sz="1600" b="1" dirty="0">
                <a:latin typeface="Arial" panose="020B0604020202020204" pitchFamily="34" charset="0"/>
                <a:cs typeface="Arial" panose="020B0604020202020204" pitchFamily="34" charset="0"/>
              </a:rPr>
              <a:t> lines</a:t>
            </a:r>
            <a:r>
              <a:rPr lang="en-RU" sz="1600" dirty="0">
                <a:latin typeface="Arial" panose="020B0604020202020204" pitchFamily="34" charset="0"/>
                <a:cs typeface="Arial" panose="020B0604020202020204" pitchFamily="34" charset="0"/>
              </a:rPr>
              <a:t>, excluding comments and blank lines.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82BEFC-1B3A-4B17-A620-58F00F39D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809629"/>
              </p:ext>
            </p:extLst>
          </p:nvPr>
        </p:nvGraphicFramePr>
        <p:xfrm>
          <a:off x="7188200" y="3932912"/>
          <a:ext cx="5943600" cy="483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08674A8-7703-4B77-8298-FF2D31C918EC}"/>
              </a:ext>
            </a:extLst>
          </p:cNvPr>
          <p:cNvSpPr/>
          <p:nvPr/>
        </p:nvSpPr>
        <p:spPr>
          <a:xfrm>
            <a:off x="4368800" y="1157529"/>
            <a:ext cx="10972800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RU" sz="1600" dirty="0">
                <a:latin typeface="Arial" panose="020B0604020202020204" pitchFamily="34" charset="0"/>
                <a:cs typeface="Arial" panose="020B0604020202020204" pitchFamily="34" charset="0"/>
              </a:rPr>
              <a:t>The codebase has been developed using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RU" sz="1600" b="1" dirty="0">
                <a:latin typeface="Arial" panose="020B0604020202020204" pitchFamily="34" charset="0"/>
                <a:cs typeface="Arial" panose="020B0604020202020204" pitchFamily="34" charset="0"/>
              </a:rPr>
              <a:t> programming languages</a:t>
            </a:r>
            <a:r>
              <a:rPr lang="en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93799A-BB52-4909-BC67-7C2A3CE90448}"/>
              </a:ext>
            </a:extLst>
          </p:cNvPr>
          <p:cNvSpPr/>
          <p:nvPr/>
        </p:nvSpPr>
        <p:spPr>
          <a:xfrm>
            <a:off x="4368800" y="1835150"/>
            <a:ext cx="11201400" cy="67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82.2%</a:t>
            </a:r>
            <a:r>
              <a:rPr lang="en-RU" sz="1600" b="1" dirty="0">
                <a:latin typeface="Arial" panose="020B0604020202020204" pitchFamily="34" charset="0"/>
                <a:cs typeface="Arial" panose="020B0604020202020204" pitchFamily="34" charset="0"/>
              </a:rPr>
              <a:t> of the code</a:t>
            </a:r>
            <a:r>
              <a:rPr lang="en-RU" sz="1600" dirty="0">
                <a:latin typeface="Arial" panose="020B0604020202020204" pitchFamily="34" charset="0"/>
                <a:cs typeface="Arial" panose="020B0604020202020204" pitchFamily="34" charset="0"/>
              </a:rPr>
              <a:t> has been developed using modern programming languages that appear in GitHub Top 50 ranking.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C58FD-4BA7-46A5-A87A-7761175D861A}"/>
              </a:ext>
            </a:extLst>
          </p:cNvPr>
          <p:cNvSpPr txBox="1"/>
          <p:nvPr/>
        </p:nvSpPr>
        <p:spPr>
          <a:xfrm>
            <a:off x="4474033" y="3206750"/>
            <a:ext cx="10670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cap="all" dirty="0">
                <a:latin typeface="Arial" panose="020B0604020202020204" pitchFamily="34" charset="0"/>
                <a:cs typeface="Arial" panose="020B0604020202020204" pitchFamily="34" charset="0"/>
              </a:rPr>
              <a:t>Top 5 programming languages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64A9F5-B9CD-4B32-B17E-98325FEE1538}"/>
              </a:ext>
            </a:extLst>
          </p:cNvPr>
          <p:cNvCxnSpPr>
            <a:cxnSpLocks/>
          </p:cNvCxnSpPr>
          <p:nvPr/>
        </p:nvCxnSpPr>
        <p:spPr>
          <a:xfrm>
            <a:off x="4376424" y="2825750"/>
            <a:ext cx="12260576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13449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4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2AE3DC8-A94D-5640-BEDF-76297BF8E48F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of 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E16DA-A1CA-654E-959F-74DC838A4748}"/>
              </a:ext>
            </a:extLst>
          </p:cNvPr>
          <p:cNvSpPr txBox="1"/>
          <p:nvPr/>
        </p:nvSpPr>
        <p:spPr>
          <a:xfrm>
            <a:off x="254000" y="2255619"/>
            <a:ext cx="306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</a:p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8D9CF9-EA77-4B48-ACE2-1CE6736ED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542" y="1378801"/>
            <a:ext cx="646333" cy="646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DD1F1A-F65C-424A-9033-21AD360460FE}"/>
              </a:ext>
            </a:extLst>
          </p:cNvPr>
          <p:cNvSpPr/>
          <p:nvPr/>
        </p:nvSpPr>
        <p:spPr>
          <a:xfrm>
            <a:off x="4376424" y="532010"/>
            <a:ext cx="10660376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1,425</a:t>
            </a:r>
            <a:r>
              <a:rPr lang="en-RU" sz="1600" b="1" dirty="0">
                <a:latin typeface="Arial" panose="020B0604020202020204" pitchFamily="34" charset="0"/>
                <a:cs typeface="Arial" panose="020B0604020202020204" pitchFamily="34" charset="0"/>
              </a:rPr>
              <a:t> Git commits</a:t>
            </a:r>
            <a:r>
              <a:rPr lang="en-RU" sz="1600" dirty="0">
                <a:latin typeface="Arial" panose="020B0604020202020204" pitchFamily="34" charset="0"/>
                <a:cs typeface="Arial" panose="020B0604020202020204" pitchFamily="34" charset="0"/>
              </a:rPr>
              <a:t> were made during the past 6 months.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82BEFC-1B3A-4B17-A620-58F00F39D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982751"/>
              </p:ext>
            </p:extLst>
          </p:nvPr>
        </p:nvGraphicFramePr>
        <p:xfrm>
          <a:off x="3683000" y="4085312"/>
          <a:ext cx="5943600" cy="483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08674A8-7703-4B77-8298-FF2D31C918EC}"/>
              </a:ext>
            </a:extLst>
          </p:cNvPr>
          <p:cNvSpPr/>
          <p:nvPr/>
        </p:nvSpPr>
        <p:spPr>
          <a:xfrm>
            <a:off x="4368800" y="1157529"/>
            <a:ext cx="10972800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RU" sz="1600" dirty="0">
                <a:latin typeface="Arial" panose="020B0604020202020204" pitchFamily="34" charset="0"/>
                <a:cs typeface="Arial" panose="020B0604020202020204" pitchFamily="34" charset="0"/>
              </a:rPr>
              <a:t>Those changes were made using </a:t>
            </a:r>
            <a:r>
              <a:rPr lang="en-RU" sz="1600" b="1" dirty="0">
                <a:latin typeface="Arial" panose="020B0604020202020204" pitchFamily="34" charset="0"/>
                <a:cs typeface="Arial" panose="020B0604020202020204" pitchFamily="34" charset="0"/>
              </a:rPr>
              <a:t>20 programming languages in 20 repositories.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C58FD-4BA7-46A5-A87A-7761175D861A}"/>
              </a:ext>
            </a:extLst>
          </p:cNvPr>
          <p:cNvSpPr txBox="1"/>
          <p:nvPr/>
        </p:nvSpPr>
        <p:spPr>
          <a:xfrm>
            <a:off x="4474033" y="3061553"/>
            <a:ext cx="576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cap="all" dirty="0">
                <a:latin typeface="Arial" panose="020B0604020202020204" pitchFamily="34" charset="0"/>
                <a:cs typeface="Arial" panose="020B0604020202020204" pitchFamily="34" charset="0"/>
              </a:rPr>
              <a:t>5 most used programming languages in the last 6 months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64A9F5-B9CD-4B32-B17E-98325FEE1538}"/>
              </a:ext>
            </a:extLst>
          </p:cNvPr>
          <p:cNvCxnSpPr>
            <a:cxnSpLocks/>
          </p:cNvCxnSpPr>
          <p:nvPr/>
        </p:nvCxnSpPr>
        <p:spPr>
          <a:xfrm>
            <a:off x="4376424" y="1835150"/>
            <a:ext cx="12260576" cy="0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13449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540CDF-A496-4C0F-BEC1-951669918F33}"/>
              </a:ext>
            </a:extLst>
          </p:cNvPr>
          <p:cNvSpPr txBox="1"/>
          <p:nvPr/>
        </p:nvSpPr>
        <p:spPr>
          <a:xfrm>
            <a:off x="10798633" y="3054350"/>
            <a:ext cx="576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cap="all" dirty="0">
                <a:latin typeface="Arial" panose="020B0604020202020204" pitchFamily="34" charset="0"/>
                <a:cs typeface="Arial" panose="020B0604020202020204" pitchFamily="34" charset="0"/>
              </a:rPr>
              <a:t>5 most ACTIVE REPOSITORIES in the last 6 months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91358C4-D22E-475B-AEBD-7F7BB4D12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771967"/>
              </p:ext>
            </p:extLst>
          </p:nvPr>
        </p:nvGraphicFramePr>
        <p:xfrm>
          <a:off x="10693400" y="4121150"/>
          <a:ext cx="5943600" cy="483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521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8C586DD-1322-C940-972D-9A13335BB76D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of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A55BBE-B03D-CC4A-9E61-DEA5C27D346A}"/>
              </a:ext>
            </a:extLst>
          </p:cNvPr>
          <p:cNvSpPr txBox="1"/>
          <p:nvPr/>
        </p:nvSpPr>
        <p:spPr>
          <a:xfrm>
            <a:off x="254000" y="2255619"/>
            <a:ext cx="306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b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9A75702F-5844-0545-82BF-72606C074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69" y="1417418"/>
            <a:ext cx="646332" cy="6463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5AFB980-A68A-4ECD-9FE9-116E8B454F54}"/>
              </a:ext>
            </a:extLst>
          </p:cNvPr>
          <p:cNvSpPr/>
          <p:nvPr/>
        </p:nvSpPr>
        <p:spPr>
          <a:xfrm>
            <a:off x="4368329" y="1377950"/>
            <a:ext cx="10441502" cy="1293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18,625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total duplicated blocks. The percentage of duplicated code lines is 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21.1%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This is 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4%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threshold. 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18,625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duplicated blocks require resolution.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8B6DD-A538-4275-AA02-40AD53AC934F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Duplicate Code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F93EA5-0E33-471B-8EA5-855DCCEA41A4}"/>
              </a:ext>
            </a:extLst>
          </p:cNvPr>
          <p:cNvSpPr/>
          <p:nvPr/>
        </p:nvSpPr>
        <p:spPr>
          <a:xfrm>
            <a:off x="4366698" y="4197350"/>
            <a:ext cx="10441502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total.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long methods require resolution.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0A235-16C0-4881-AFF7-F7767EBFA18C}"/>
              </a:ext>
            </a:extLst>
          </p:cNvPr>
          <p:cNvSpPr txBox="1"/>
          <p:nvPr/>
        </p:nvSpPr>
        <p:spPr>
          <a:xfrm>
            <a:off x="4366698" y="31305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Long Methods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D5A9A-A3B1-4E70-BF58-2A0FD8BFA9D8}"/>
              </a:ext>
            </a:extLst>
          </p:cNvPr>
          <p:cNvSpPr/>
          <p:nvPr/>
        </p:nvSpPr>
        <p:spPr>
          <a:xfrm>
            <a:off x="4368800" y="6254750"/>
            <a:ext cx="10441502" cy="3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total.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long classes require resolution.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6CB31-33AE-4EC3-B02C-230D69ECB464}"/>
              </a:ext>
            </a:extLst>
          </p:cNvPr>
          <p:cNvSpPr txBox="1"/>
          <p:nvPr/>
        </p:nvSpPr>
        <p:spPr>
          <a:xfrm>
            <a:off x="4368800" y="51879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Long Classes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21EEF9-CEE8-CA40-8FA4-704D908DD5E1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of 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C96AD-1EAE-B348-9DB5-307D21517363}"/>
              </a:ext>
            </a:extLst>
          </p:cNvPr>
          <p:cNvSpPr txBox="1"/>
          <p:nvPr/>
        </p:nvSpPr>
        <p:spPr>
          <a:xfrm>
            <a:off x="254000" y="2255619"/>
            <a:ext cx="306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39C6302-BAAA-6B4A-8CEA-5CCBC886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68" y="1420603"/>
            <a:ext cx="646332" cy="646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3AB8CD6-B898-DE49-B3F7-EA80ECFCAB3E}"/>
              </a:ext>
            </a:extLst>
          </p:cNvPr>
          <p:cNvSpPr/>
          <p:nvPr/>
        </p:nvSpPr>
        <p:spPr>
          <a:xfrm>
            <a:off x="4368329" y="1377950"/>
            <a:ext cx="10441502" cy="677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6,525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total. Average number of defects per 10K LOC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This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threshold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issues per 10K LOC.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critical issues require resolution.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519E9F-DA29-094F-809F-495214111D27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Defects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68D1F-0101-4099-BFC3-CBC6D2A617E8}"/>
              </a:ext>
            </a:extLst>
          </p:cNvPr>
          <p:cNvSpPr/>
          <p:nvPr/>
        </p:nvSpPr>
        <p:spPr>
          <a:xfrm>
            <a:off x="4368800" y="3748329"/>
            <a:ext cx="10441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37,572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total. Average number of code smells per 10K LOC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134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This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threshold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blocker issues require resolution.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2A01D-2AF3-41C8-B3A4-E86CC3E7F51F}"/>
              </a:ext>
            </a:extLst>
          </p:cNvPr>
          <p:cNvSpPr txBox="1"/>
          <p:nvPr/>
        </p:nvSpPr>
        <p:spPr>
          <a:xfrm>
            <a:off x="4368800" y="2681529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Code Smells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76A52-ACE7-4785-A1ED-54A1D05DA6BF}"/>
              </a:ext>
            </a:extLst>
          </p:cNvPr>
          <p:cNvSpPr/>
          <p:nvPr/>
        </p:nvSpPr>
        <p:spPr>
          <a:xfrm>
            <a:off x="4368800" y="6034329"/>
            <a:ext cx="10441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6,499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total. Average number of hardcoded tokens per 10K LOC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This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threshold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6,499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critical issues require resolution.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72316-47A4-4F24-9685-187C185E361B}"/>
              </a:ext>
            </a:extLst>
          </p:cNvPr>
          <p:cNvSpPr txBox="1"/>
          <p:nvPr/>
        </p:nvSpPr>
        <p:spPr>
          <a:xfrm>
            <a:off x="4368800" y="4967529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Hardcoded Risks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7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5081E45-7378-7942-8006-9196C47B9F27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of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3A458-D52D-4E49-A7CD-CC8AEA9440D1}"/>
              </a:ext>
            </a:extLst>
          </p:cNvPr>
          <p:cNvSpPr txBox="1"/>
          <p:nvPr/>
        </p:nvSpPr>
        <p:spPr>
          <a:xfrm>
            <a:off x="254000" y="2255619"/>
            <a:ext cx="306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5AAB4D-8BDB-A240-BAC8-73200EC2D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869" y="1417418"/>
            <a:ext cx="646332" cy="6463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B9DAA7-8E07-497A-BB9D-EB339D890B20}"/>
              </a:ext>
            </a:extLst>
          </p:cNvPr>
          <p:cNvSpPr/>
          <p:nvPr/>
        </p:nvSpPr>
        <p:spPr>
          <a:xfrm>
            <a:off x="4368329" y="1377950"/>
            <a:ext cx="10441502" cy="1293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47.2%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code is proprietary.</a:t>
            </a: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14.5%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code is third-party (well-known libraries).</a:t>
            </a: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49.1%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code is auto-generated.</a:t>
            </a:r>
          </a:p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13.4%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all lines are comments.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95437-5038-4FB9-9F66-4AACAEE752FA}"/>
              </a:ext>
            </a:extLst>
          </p:cNvPr>
          <p:cNvSpPr txBox="1"/>
          <p:nvPr/>
        </p:nvSpPr>
        <p:spPr>
          <a:xfrm>
            <a:off x="4368329" y="3111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3FFDCEB-6717-49B8-95A4-1612A58A4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8735"/>
              </p:ext>
            </p:extLst>
          </p:nvPr>
        </p:nvGraphicFramePr>
        <p:xfrm>
          <a:off x="7188200" y="3932912"/>
          <a:ext cx="5943600" cy="483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80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5081E45-7378-7942-8006-9196C47B9F27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of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3A458-D52D-4E49-A7CD-CC8AEA9440D1}"/>
              </a:ext>
            </a:extLst>
          </p:cNvPr>
          <p:cNvSpPr txBox="1"/>
          <p:nvPr/>
        </p:nvSpPr>
        <p:spPr>
          <a:xfrm>
            <a:off x="254000" y="2255619"/>
            <a:ext cx="306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15AAB4D-8BDB-A240-BAC8-73200EC2D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869" y="1417418"/>
            <a:ext cx="646332" cy="6463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116912-7040-45B7-BE2A-132F5D1E6D83}"/>
              </a:ext>
            </a:extLst>
          </p:cNvPr>
          <p:cNvSpPr/>
          <p:nvPr/>
        </p:nvSpPr>
        <p:spPr>
          <a:xfrm>
            <a:off x="4368800" y="1454150"/>
            <a:ext cx="10441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152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developers have been working on the code base during past year.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29.6%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those developers are still active (they have committed code during past 60 days).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45D5D-3BFB-431F-A3A1-036DC5D094E9}"/>
              </a:ext>
            </a:extLst>
          </p:cNvPr>
          <p:cNvSpPr txBox="1"/>
          <p:nvPr/>
        </p:nvSpPr>
        <p:spPr>
          <a:xfrm>
            <a:off x="4368800" y="3873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Contributors Overview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3E5C016-5197-4E3F-A130-4A3622CA6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884978"/>
              </p:ext>
            </p:extLst>
          </p:nvPr>
        </p:nvGraphicFramePr>
        <p:xfrm>
          <a:off x="4445000" y="2489906"/>
          <a:ext cx="9762067" cy="650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509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15469B-1AC5-1942-98FE-4A2CE123F848}"/>
              </a:ext>
            </a:extLst>
          </p:cNvPr>
          <p:cNvSpPr txBox="1"/>
          <p:nvPr/>
        </p:nvSpPr>
        <p:spPr>
          <a:xfrm>
            <a:off x="349505" y="706795"/>
            <a:ext cx="179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>
                <a:solidFill>
                  <a:srgbClr val="ADE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of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B69F3-15A3-484F-984D-54AD38BEF4FF}"/>
              </a:ext>
            </a:extLst>
          </p:cNvPr>
          <p:cNvSpPr txBox="1"/>
          <p:nvPr/>
        </p:nvSpPr>
        <p:spPr>
          <a:xfrm>
            <a:off x="254000" y="2255619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GB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47A185E-09CB-F54B-9614-C07448249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200" y="1368858"/>
            <a:ext cx="675254" cy="675254"/>
          </a:xfrm>
          <a:prstGeom prst="rect">
            <a:avLst/>
          </a:prstGeom>
        </p:spPr>
      </p:pic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C0BC06B-DA69-CF4D-8B70-D7CB4554B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69501"/>
              </p:ext>
            </p:extLst>
          </p:nvPr>
        </p:nvGraphicFramePr>
        <p:xfrm>
          <a:off x="4445000" y="1377950"/>
          <a:ext cx="12268200" cy="1995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317513905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435281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292248462"/>
                    </a:ext>
                  </a:extLst>
                </a:gridCol>
                <a:gridCol w="1153930">
                  <a:extLst>
                    <a:ext uri="{9D8B030D-6E8A-4147-A177-3AD203B41FA5}">
                      <a16:colId xmlns:a16="http://schemas.microsoft.com/office/drawing/2014/main" val="2573877444"/>
                    </a:ext>
                  </a:extLst>
                </a:gridCol>
                <a:gridCol w="3494270">
                  <a:extLst>
                    <a:ext uri="{9D8B030D-6E8A-4147-A177-3AD203B41FA5}">
                      <a16:colId xmlns:a16="http://schemas.microsoft.com/office/drawing/2014/main" val="1987162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RU" sz="14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400" dirty="0">
                          <a:solidFill>
                            <a:schemeClr val="tx1"/>
                          </a:solidFill>
                        </a:rPr>
                        <a:t>Commits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Fixes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RU" sz="1400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U" sz="1400" dirty="0">
                          <a:solidFill>
                            <a:schemeClr val="tx1"/>
                          </a:solidFill>
                        </a:rPr>
                        <a:t>Languages</a:t>
                      </a:r>
                      <a:endParaRPr lang="en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80788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dongsam &lt;dongsamb@gmail.com&gt;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285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73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212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Go, Markdown, Protocol Buffers, make, Bourne Shell, TypeScript, YAML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Bitcoinera &lt;anagjordano@gmail.com&gt;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264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101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163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Vuejs Component, JavaScript, TOML, JSON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Jordan Bibla &lt;jbibla@gmail.com&gt;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238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30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208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Vuejs Component, JavaScript, CSS, Markdown, SVG, JSON, Yarn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İlker G. Öztürk &lt;ilkergoktugozturk@gmail.com&gt;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217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64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153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Go, YAML, Markdown, make, Protocol Buffers, TypeScript, Vuejs Component, Dockerfile, JSON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Hanjun Kim &lt;hallazzang@gmail.com&gt;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192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71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121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Go, Markdown, TypeScript, make, YAML, Bourne Shell, Protocol Buffers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Lucas Bertrand &lt;lucas.bertrand.22@gmail.com&gt;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178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62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116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Go, Markdown, YAML, Dockerfile, TypeScript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Sam Kleinman &lt;garen@tychoish.com&gt;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172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19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153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Go, Markdown, YAML, Bourne Shell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Fabian Weber &lt;frznhope@gmail.com&gt;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153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45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108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JavaScript, Vuejs Component, Markdown, JSON, SVG, TOML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Callum Waters &lt;cmwaters19@gmail.com&gt;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141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26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115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Go, Markdown, YAML, TOML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Marko &lt;marbar3778@yahoo.com&gt;</a:t>
                      </a:r>
                    </a:p>
                    <a:p>
                      <a:endParaRPr lang="en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128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13</a:t>
                      </a:r>
                    </a:p>
                    <a:p>
                      <a:pPr algn="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115</a:t>
                      </a:r>
                      <a:endParaRPr lang="en-US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Go, Markdown, YAML, Dockerfile, Protocol Buffers, JavaScript, make, Python, JSON</a:t>
                      </a:r>
                      <a:endParaRPr lang="en-GB" sz="1400" dirty="0" err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71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403A07-8573-49AC-8811-C6420B5A7066}"/>
              </a:ext>
            </a:extLst>
          </p:cNvPr>
          <p:cNvSpPr txBox="1"/>
          <p:nvPr/>
        </p:nvSpPr>
        <p:spPr>
          <a:xfrm>
            <a:off x="4368800" y="387350"/>
            <a:ext cx="99060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Top 10 Contributors</a:t>
            </a:r>
            <a:endParaRPr lang="en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5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4197</TotalTime>
  <Words>789</Words>
  <Application>Microsoft Office PowerPoint</Application>
  <PresentationFormat>Custom</PresentationFormat>
  <Paragraphs>168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Pavel Kefir</cp:lastModifiedBy>
  <cp:revision>23</cp:revision>
  <dcterms:created xsi:type="dcterms:W3CDTF">2021-11-24T08:13:10Z</dcterms:created>
  <dcterms:modified xsi:type="dcterms:W3CDTF">2022-01-28T18:27:40Z</dcterms:modified>
</cp:coreProperties>
</file>