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6000" b="1">
                <a:solidFill>
                  <a:srgbClr val="0F1217"/>
                </a:solidFill>
              </a:defRPr>
            </a:pPr>
            <a:r>
              <a:t>TerraSolar Cerebra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00B4AA"/>
                </a:solidFill>
              </a:defRPr>
            </a:pPr>
            <a:r>
              <a:t>Compute • Data • Energy — the self-growing AI brain powered by the sun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Cerebra — The AI Brain Inside the Sun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Agentic OS: AIO Society for planning, simulation, and self‑improvement</a:t>
            </a:r>
          </a:p>
          <a:p>
            <a:pPr>
              <a:defRPr sz="2400"/>
            </a:pPr>
            <a:r>
              <a:t>Knowledge mesh: geospatial + sensor + ops data unified in a lakehouse</a:t>
            </a:r>
          </a:p>
          <a:p>
            <a:pPr>
              <a:defRPr sz="2400"/>
            </a:pPr>
            <a:r>
              <a:t>Energy‑aware orchestration: align training to solar yield and price signals</a:t>
            </a:r>
          </a:p>
          <a:p>
            <a:pPr>
              <a:defRPr sz="2400"/>
            </a:pPr>
            <a:r>
              <a:t>Safety: policy sandboxing, audit trails, and human‑in‑the‑loop gates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Phased Rollout &amp; Milestones (Draft)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0080" y="1645920"/>
          <a:ext cx="786384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960"/>
                <a:gridCol w="1965960"/>
                <a:gridCol w="1965960"/>
                <a:gridCol w="1965960"/>
              </a:tblGrid>
              <a:tr h="1028700">
                <a:tc>
                  <a:txBody>
                    <a:bodyPr/>
                    <a:lstStyle/>
                    <a:p>
                      <a:pPr>
                        <a:defRPr sz="1800" b="1"/>
                      </a:pPr>
                      <a:r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 b="1"/>
                      </a:pPr>
                      <a:r>
                        <a:t>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 b="1"/>
                      </a:pPr>
                      <a:r>
                        <a:t>Milestones (6–12 mo)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 b="1"/>
                      </a:pPr>
                      <a:r>
                        <a:t>Outcomes</a:t>
                      </a: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0.5 MW DC + 1.5 MWp PV + 6 MWh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Site, interconnect, pods online; first rovers; DayNight EVT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Cost/tkn ↓, field data ↑</a:t>
                      </a: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1.5 MW DC + 4.5 MWp + 20 MWh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Fleet of 10–20 rovers; DayNight v1 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Revenue ramps</a:t>
                      </a:r>
                    </a:p>
                  </a:txBody>
                  <a:tcPr/>
                </a:tc>
              </a:tr>
              <a:tr h="10287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5–10 MW DC + 15–30 MWp + 80–120 MWh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Regional expansion; LDES pilots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Gross margin step‑change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Hardware: DayNight units; TerraRover platforms (+ service &amp; spares)</a:t>
            </a:r>
          </a:p>
          <a:p>
            <a:pPr>
              <a:defRPr sz="2400"/>
            </a:pPr>
            <a:r>
              <a:t>Compute: green AI cloud / batch training near solar peak pricing</a:t>
            </a:r>
          </a:p>
          <a:p>
            <a:pPr>
              <a:defRPr sz="2400"/>
            </a:pPr>
            <a:r>
              <a:t>Data: geospatial &amp; ESG datasets; API access; insights subscriptions</a:t>
            </a:r>
          </a:p>
          <a:p>
            <a:pPr>
              <a:defRPr sz="2400"/>
            </a:pPr>
            <a:r>
              <a:t>Licensing: AIO Society agent platform + Cerebra energy‑aware scheduler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Moats &amp; Defensibility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Energy cost curve: solar + storage + energy‑aware orchestration</a:t>
            </a:r>
          </a:p>
          <a:p>
            <a:pPr>
              <a:defRPr sz="2400"/>
            </a:pPr>
            <a:r>
              <a:t>Proprietary real‑world datasets from TerraRover missions</a:t>
            </a:r>
          </a:p>
          <a:p>
            <a:pPr>
              <a:defRPr sz="2400"/>
            </a:pPr>
            <a:r>
              <a:t>Integrated hardware–software stack; containerized DC blueprint</a:t>
            </a:r>
          </a:p>
          <a:p>
            <a:pPr>
              <a:defRPr sz="2400"/>
            </a:pPr>
            <a:r>
              <a:t>Partnerships with utilities, landowners, and sensor OEMs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Snapshot (Illustrative)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0080" y="1645920"/>
          <a:ext cx="786384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1280"/>
                <a:gridCol w="2621280"/>
                <a:gridCol w="2621280"/>
              </a:tblGrid>
              <a:tr h="685800">
                <a:tc>
                  <a:txBody>
                    <a:bodyPr/>
                    <a:lstStyle/>
                    <a:p>
                      <a:pPr>
                        <a:defRPr sz="1800" b="1"/>
                      </a:pPr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 b="1"/>
                      </a:pPr>
                      <a: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 b="1"/>
                      </a:pPr>
                      <a:r>
                        <a:t>Beta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CapEx — DC/PV/BESS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$7–9M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$20–25M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CapEx — Compute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$3–5M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$10–15M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Unit Econ — DayNight (5 kWh)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COGS ~$900/kWh; ASP ~$1,400/kWh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Scale ↓ COGS 15–25%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Gross Margin — Green Compute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45–60% (solar‑aligned jobs)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50–65%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Runway / Break‑even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18–24 mo with blended 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Cash‑flow positive on fleet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Funding Ask (Draft) — $10M Seed / Alpha Build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645920"/>
            <a:ext cx="384048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/>
            </a:pPr>
            <a:r>
              <a:t>Use of Funds</a:t>
            </a:r>
          </a:p>
          <a:p>
            <a:pPr>
              <a:defRPr sz="2200"/>
            </a:pPr>
            <a:r>
              <a:t>• Commission Alpha micro‑DC + PV/BESS</a:t>
            </a:r>
          </a:p>
          <a:p>
            <a:pPr>
              <a:defRPr sz="2200"/>
            </a:pPr>
            <a:r>
              <a:t>• Build 50–100 prototype DayNight units</a:t>
            </a:r>
          </a:p>
          <a:p>
            <a:pPr>
              <a:defRPr sz="2200"/>
            </a:pPr>
            <a:r>
              <a:t>• 10–20 TerraRover Mk‑I units for data capture</a:t>
            </a:r>
          </a:p>
          <a:p>
            <a:pPr>
              <a:defRPr sz="2200"/>
            </a:pPr>
            <a:r>
              <a:t>• Hire core team across energy, AI, and robotics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63440" y="1645920"/>
            <a:ext cx="384048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/>
            </a:pPr>
            <a:r>
              <a:t>Why This Wins</a:t>
            </a:r>
          </a:p>
          <a:p>
            <a:pPr>
              <a:defRPr sz="2200"/>
            </a:pPr>
            <a:r>
              <a:t>• Solar‑aligned AI lowers cost-per‑token by design</a:t>
            </a:r>
          </a:p>
          <a:p>
            <a:pPr>
              <a:defRPr sz="2200"/>
            </a:pPr>
            <a:r>
              <a:t>• Flywheel compounding (compute↔data↔energy)</a:t>
            </a:r>
          </a:p>
          <a:p>
            <a:pPr>
              <a:defRPr sz="2200"/>
            </a:pPr>
            <a:r>
              <a:t>• Hardware + data + cloud revenue diversification</a:t>
            </a:r>
          </a:p>
          <a:p>
            <a:pPr>
              <a:defRPr sz="2200"/>
            </a:pPr>
            <a:r>
              <a:t>• Mission with margin: climate‑positive intelligence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World’s Next Bottleneck: Energy for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AI demand is outpacing affordable, clean power; training costs keep rising</a:t>
            </a:r>
          </a:p>
          <a:p>
            <a:pPr>
              <a:defRPr sz="2400"/>
            </a:pPr>
            <a:r>
              <a:t>Data needs to be gathered in the wild — not just scraped from the web</a:t>
            </a:r>
          </a:p>
          <a:p>
            <a:pPr>
              <a:defRPr sz="2400"/>
            </a:pPr>
            <a:r>
              <a:t>Most data centers waste energy (PUE &gt; 1.3) and run on expensive grids</a:t>
            </a:r>
          </a:p>
          <a:p>
            <a:pPr>
              <a:defRPr sz="2400"/>
            </a:pPr>
            <a:r>
              <a:t>Opportunity: fuse compute + data + energy into a single flywheel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Flywheel: Compute ↔ Data ↔ Energy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Compute creates intelligence that plans new data collection.</a:t>
            </a:r>
            <a:br/>
            <a:r>
              <a:t>Rovers collect rich, geospatial data that improves models.</a:t>
            </a:r>
            <a:br/>
            <a:r>
              <a:t>Solar microgrids slash cost-per-token and unlock energy-aware scheduling.</a:t>
            </a:r>
            <a:br/>
            <a:r>
              <a:t>The result: a self-reinforcing loop that compounds capability and margin.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Build an AI Brain (‘Cerebra’) inside a solar-powered micro–data center that grows knowledge and powers products: 1) DayNight portable generators you charge by day and use by night; 2) TerraRover hardware that maps terrains and discovers resources; 3) AIO Society — a network of evolving AI agents orchestrating it all.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Alpha Data Center — Draft Specs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40080" y="1645920"/>
          <a:ext cx="786384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1920"/>
                <a:gridCol w="3931920"/>
              </a:tblGrid>
              <a:tr h="514350">
                <a:tc>
                  <a:txBody>
                    <a:bodyPr/>
                    <a:lstStyle/>
                    <a:p>
                      <a:pPr>
                        <a:defRPr sz="1800" b="1"/>
                      </a:pPr>
                      <a:r>
                        <a:t>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800" b="1"/>
                      </a:pPr>
                      <a:r>
                        <a:t>Alpha — Solar AI Micro–DC (v1)</a:t>
                      </a: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IT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0.5 MW (scalable to 1.5 MW); 20–40 racks @ 12–30 kW/rack</a:t>
                      </a: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Compute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≈256–512 GPUs (mixed training/inference), liquid/immersion ready</a:t>
                      </a: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PUE 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≤ 1.15 (warm climates) via rear-door HX / liquid loop</a:t>
                      </a: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1.5 MWp solar (DC-coupled) + 6 MWh LFP battery (N+1 PCS)</a:t>
                      </a: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Uptime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≥ 99.9% via hybrid grid-tie, genset fallback, islanding microgrid</a:t>
                      </a: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100/400 GbE fabric, edge gateways for rover uplinks</a:t>
                      </a: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Footprint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4–6 containerized pods + switchyard; build in 120 days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Solar Microgrid Architecture (DC-Coupled)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PV → DC bus → bidirectional PCS → battery (LFP) → HV switchgear → AI loads</a:t>
            </a:r>
          </a:p>
          <a:p>
            <a:pPr>
              <a:defRPr sz="2400"/>
            </a:pPr>
            <a:r>
              <a:t>Islanding support with fast transfer; black-start via battery</a:t>
            </a:r>
          </a:p>
          <a:p>
            <a:pPr>
              <a:defRPr sz="2400"/>
            </a:pPr>
            <a:r>
              <a:t>Energy-aware training scheduler: batch heavy jobs at solar peak</a:t>
            </a:r>
          </a:p>
          <a:p>
            <a:pPr>
              <a:defRPr sz="2400"/>
            </a:pPr>
            <a:r>
              <a:t>Liquid cooling heat reuse (optional) to preheat thermal store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Storage Strategy: Near &amp; Long 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Near-term: LFP battery 4-hour duration; second-life EV packs as buffer</a:t>
            </a:r>
          </a:p>
          <a:p>
            <a:pPr>
              <a:defRPr sz="2400"/>
            </a:pPr>
            <a:r>
              <a:t>Mid-term pilots: flow batteries (vanadium/iron), sodium-ion for safety/cost</a:t>
            </a:r>
          </a:p>
          <a:p>
            <a:pPr>
              <a:defRPr sz="2400"/>
            </a:pPr>
            <a:r>
              <a:t>Long-duration R&amp;D: thermal/phase-change modules integrated with liquid cooling</a:t>
            </a:r>
          </a:p>
          <a:p>
            <a:pPr>
              <a:defRPr sz="2400"/>
            </a:pPr>
            <a:r>
              <a:t>Goal: &lt; $50/MWh levelized store for nighttime inference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DayNight™ Portable Power — Charge by Day, Live by Night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Family: 1 kWh (Pocket), 2.5 kWh (Go), 5–10 kWh (Home), 30 kWh (Pro, stackable)</a:t>
            </a:r>
          </a:p>
          <a:p>
            <a:pPr>
              <a:defRPr sz="2400"/>
            </a:pPr>
            <a:r>
              <a:t>Inputs: MC4 solar, wall, vehicle; swappable LFP modules; UPS mode</a:t>
            </a:r>
          </a:p>
          <a:p>
            <a:pPr>
              <a:defRPr sz="2400"/>
            </a:pPr>
            <a:r>
              <a:t>Outputs: AC 120/240V, DC, USB-C PD; AIO agent optimizes charge cycles</a:t>
            </a:r>
          </a:p>
          <a:p>
            <a:pPr>
              <a:defRPr sz="2400"/>
            </a:pPr>
            <a:r>
              <a:t>Use cases: home backup, off-grid work, field research, humanitarian aid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TerraRover™ — Multi‑Terrain Mapping &amp;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Sensors: 4K stereo cams, LiDAR, RTK GNSS, thermal/multispectral options</a:t>
            </a:r>
          </a:p>
          <a:p>
            <a:pPr>
              <a:defRPr sz="2400"/>
            </a:pPr>
            <a:r>
              <a:t>Onboard AI: NVIDIA Orin; edge training/inference; delay‑tolerant uplink</a:t>
            </a:r>
          </a:p>
          <a:p>
            <a:pPr>
              <a:defRPr sz="2400"/>
            </a:pPr>
            <a:r>
              <a:t>Power: hot‑swappable packs; fold‑out PV trickle; IP67 ruggedized</a:t>
            </a:r>
          </a:p>
          <a:p>
            <a:pPr>
              <a:defRPr sz="2400"/>
            </a:pPr>
            <a:r>
              <a:t>Missions: terrain maps, asset inspection, biodiversity, mineral scouting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