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8" r:id="rId3"/>
    <p:sldId id="257"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21172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402005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9115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137558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7208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2330103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1012847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306378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390100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81DE7-DF67-4592-A681-FB5D19701070}"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95027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81DE7-DF67-4592-A681-FB5D19701070}"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358678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81DE7-DF67-4592-A681-FB5D19701070}" type="datetimeFigureOut">
              <a:rPr lang="en-IN" smtClean="0"/>
              <a:t>20-12-2020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369985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381DE7-DF67-4592-A681-FB5D19701070}" type="datetimeFigureOut">
              <a:rPr lang="en-IN" smtClean="0"/>
              <a:t>20-12-2020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257052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81DE7-DF67-4592-A681-FB5D19701070}" type="datetimeFigureOut">
              <a:rPr lang="en-IN" smtClean="0"/>
              <a:t>20-12-2020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223300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81DE7-DF67-4592-A681-FB5D19701070}"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259463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381DE7-DF67-4592-A681-FB5D19701070}"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1D374-4AA3-4DD6-B65C-ECEB6183CFCF}" type="slidenum">
              <a:rPr lang="en-IN" smtClean="0"/>
              <a:t>‹#›</a:t>
            </a:fld>
            <a:endParaRPr lang="en-IN"/>
          </a:p>
        </p:txBody>
      </p:sp>
    </p:spTree>
    <p:extLst>
      <p:ext uri="{BB962C8B-B14F-4D97-AF65-F5344CB8AC3E}">
        <p14:creationId xmlns:p14="http://schemas.microsoft.com/office/powerpoint/2010/main" val="20369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381DE7-DF67-4592-A681-FB5D19701070}" type="datetimeFigureOut">
              <a:rPr lang="en-IN" smtClean="0"/>
              <a:t>20-12-2020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61D374-4AA3-4DD6-B65C-ECEB6183CFCF}" type="slidenum">
              <a:rPr lang="en-IN" smtClean="0"/>
              <a:t>‹#›</a:t>
            </a:fld>
            <a:endParaRPr lang="en-IN"/>
          </a:p>
        </p:txBody>
      </p:sp>
    </p:spTree>
    <p:extLst>
      <p:ext uri="{BB962C8B-B14F-4D97-AF65-F5344CB8AC3E}">
        <p14:creationId xmlns:p14="http://schemas.microsoft.com/office/powerpoint/2010/main" val="256206209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E7B17-E84F-4678-827C-FAEB5B19A47C}"/>
              </a:ext>
            </a:extLst>
          </p:cNvPr>
          <p:cNvSpPr>
            <a:spLocks noGrp="1"/>
          </p:cNvSpPr>
          <p:nvPr>
            <p:ph type="ctrTitle"/>
          </p:nvPr>
        </p:nvSpPr>
        <p:spPr>
          <a:xfrm>
            <a:off x="4419136" y="1020871"/>
            <a:ext cx="6960759" cy="2849671"/>
          </a:xfrm>
        </p:spPr>
        <p:txBody>
          <a:bodyPr>
            <a:normAutofit/>
          </a:bodyPr>
          <a:lstStyle/>
          <a:p>
            <a:pPr algn="l">
              <a:lnSpc>
                <a:spcPct val="90000"/>
              </a:lnSpc>
            </a:pPr>
            <a:r>
              <a:rPr lang="en-US" sz="5100" b="1" dirty="0">
                <a:solidFill>
                  <a:srgbClr val="FFFFFF"/>
                </a:solidFill>
                <a:latin typeface="Arial Rounded MT Bold" panose="020F0704030504030204" pitchFamily="34" charset="0"/>
              </a:rPr>
              <a:t>INTRODUCTION TO DATA MANAGEMENT </a:t>
            </a:r>
            <a:br>
              <a:rPr lang="en-US" sz="5100" b="1" dirty="0">
                <a:solidFill>
                  <a:srgbClr val="FFFFFF"/>
                </a:solidFill>
              </a:rPr>
            </a:br>
            <a:endParaRPr lang="en-IN" sz="5100" dirty="0">
              <a:solidFill>
                <a:srgbClr val="FFFFFF"/>
              </a:solidFill>
            </a:endParaRPr>
          </a:p>
        </p:txBody>
      </p:sp>
      <p:sp>
        <p:nvSpPr>
          <p:cNvPr id="3" name="Subtitle 2">
            <a:extLst>
              <a:ext uri="{FF2B5EF4-FFF2-40B4-BE49-F238E27FC236}">
                <a16:creationId xmlns:a16="http://schemas.microsoft.com/office/drawing/2014/main" id="{10D1CB46-5CAE-405E-AE3B-6DF88114119A}"/>
              </a:ext>
            </a:extLst>
          </p:cNvPr>
          <p:cNvSpPr>
            <a:spLocks noGrp="1"/>
          </p:cNvSpPr>
          <p:nvPr>
            <p:ph type="subTitle" idx="1"/>
          </p:nvPr>
        </p:nvSpPr>
        <p:spPr>
          <a:xfrm>
            <a:off x="4456386" y="3962088"/>
            <a:ext cx="6203795" cy="1186108"/>
          </a:xfrm>
        </p:spPr>
        <p:txBody>
          <a:bodyPr>
            <a:normAutofit/>
          </a:bodyPr>
          <a:lstStyle/>
          <a:p>
            <a:pPr algn="l"/>
            <a:r>
              <a:rPr lang="en-IN" b="1" dirty="0">
                <a:solidFill>
                  <a:srgbClr val="FFFFFF">
                    <a:alpha val="70000"/>
                  </a:srgbClr>
                </a:solidFill>
                <a:highlight>
                  <a:srgbClr val="000000"/>
                </a:highlight>
              </a:rPr>
              <a:t>END TERM PROJECT</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65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AE7A1E-07FC-479D-8558-786EF1B9F95C}"/>
              </a:ext>
            </a:extLst>
          </p:cNvPr>
          <p:cNvSpPr/>
          <p:nvPr/>
        </p:nvSpPr>
        <p:spPr>
          <a:xfrm>
            <a:off x="1095252" y="56071"/>
            <a:ext cx="2920102" cy="510461"/>
          </a:xfrm>
          <a:prstGeom prst="rect">
            <a:avLst/>
          </a:prstGeom>
        </p:spPr>
        <p:txBody>
          <a:bodyPr wrap="square">
            <a:spAutoFit/>
          </a:bodyPr>
          <a:lstStyle/>
          <a:p>
            <a:pPr algn="ctr">
              <a:lnSpc>
                <a:spcPct val="150000"/>
              </a:lnSpc>
              <a:spcAft>
                <a:spcPts val="1000"/>
              </a:spcAft>
            </a:pPr>
            <a:r>
              <a:rPr lang="en-US" sz="2000" b="1" u="sng" dirty="0">
                <a:solidFill>
                  <a:schemeClr val="accent1">
                    <a:lumMod val="40000"/>
                    <a:lumOff val="60000"/>
                  </a:schemeClr>
                </a:solidFill>
                <a:latin typeface="Segoe UI Black" panose="020B0A02040204020203" pitchFamily="34" charset="0"/>
                <a:ea typeface="Segoe UI Black" panose="020B0A02040204020203" pitchFamily="34" charset="0"/>
                <a:cs typeface="Times New Roman" panose="02020603050405020304" pitchFamily="18" charset="0"/>
              </a:rPr>
              <a:t>Final Dashboard</a:t>
            </a:r>
            <a:endParaRPr lang="en-IN" sz="1400" dirty="0">
              <a:solidFill>
                <a:schemeClr val="accent1">
                  <a:lumMod val="40000"/>
                  <a:lumOff val="60000"/>
                </a:schemeClr>
              </a:solidFill>
              <a:effectLst/>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794B4D-C467-42CE-B261-B2640E96C1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566532"/>
            <a:ext cx="11491274" cy="6291468"/>
          </a:xfrm>
          <a:prstGeom prst="rect">
            <a:avLst/>
          </a:prstGeom>
          <a:noFill/>
          <a:ln>
            <a:noFill/>
          </a:ln>
        </p:spPr>
      </p:pic>
    </p:spTree>
    <p:extLst>
      <p:ext uri="{BB962C8B-B14F-4D97-AF65-F5344CB8AC3E}">
        <p14:creationId xmlns:p14="http://schemas.microsoft.com/office/powerpoint/2010/main" val="248910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479E89-4CD0-4A94-9DB5-8F177C44501E}"/>
              </a:ext>
            </a:extLst>
          </p:cNvPr>
          <p:cNvPicPr/>
          <p:nvPr/>
        </p:nvPicPr>
        <p:blipFill rotWithShape="1">
          <a:blip r:embed="rId2">
            <a:extLst>
              <a:ext uri="{28A0092B-C50C-407E-A947-70E740481C1C}">
                <a14:useLocalDpi xmlns:a14="http://schemas.microsoft.com/office/drawing/2010/main" val="0"/>
              </a:ext>
            </a:extLst>
          </a:blip>
          <a:srcRect r="2223" b="1"/>
          <a:stretch/>
        </p:blipFill>
        <p:spPr bwMode="auto">
          <a:xfrm>
            <a:off x="20" y="10"/>
            <a:ext cx="12191980" cy="6857990"/>
          </a:xfrm>
          <a:prstGeom prst="rect">
            <a:avLst/>
          </a:prstGeom>
          <a:noFill/>
        </p:spPr>
      </p:pic>
    </p:spTree>
    <p:extLst>
      <p:ext uri="{BB962C8B-B14F-4D97-AF65-F5344CB8AC3E}">
        <p14:creationId xmlns:p14="http://schemas.microsoft.com/office/powerpoint/2010/main" val="312941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18EF-39C9-4FF4-9764-E9BC140F3042}"/>
              </a:ext>
            </a:extLst>
          </p:cNvPr>
          <p:cNvSpPr>
            <a:spLocks noGrp="1"/>
          </p:cNvSpPr>
          <p:nvPr>
            <p:ph type="title"/>
          </p:nvPr>
        </p:nvSpPr>
        <p:spPr>
          <a:xfrm>
            <a:off x="677334" y="609599"/>
            <a:ext cx="10182344" cy="5263299"/>
          </a:xfrm>
        </p:spPr>
        <p:txBody>
          <a:bodyPr>
            <a:normAutofit/>
          </a:bodyPr>
          <a:lstStyle/>
          <a:p>
            <a:br>
              <a:rPr lang="en-IN" sz="4400" dirty="0">
                <a:solidFill>
                  <a:schemeClr val="accent2">
                    <a:lumMod val="60000"/>
                    <a:lumOff val="40000"/>
                  </a:schemeClr>
                </a:solidFill>
                <a:latin typeface="Arial Rounded MT Bold" panose="020F0704030504030204" pitchFamily="34" charset="0"/>
              </a:rPr>
            </a:br>
            <a:r>
              <a:rPr lang="en-IN" sz="4400" dirty="0">
                <a:solidFill>
                  <a:schemeClr val="accent2">
                    <a:lumMod val="60000"/>
                    <a:lumOff val="40000"/>
                  </a:schemeClr>
                </a:solidFill>
                <a:latin typeface="Arial Rounded MT Bold" panose="020F0704030504030204" pitchFamily="34" charset="0"/>
              </a:rPr>
              <a:t>DATASET</a:t>
            </a:r>
            <a:br>
              <a:rPr lang="en-IN" sz="4400" dirty="0">
                <a:solidFill>
                  <a:schemeClr val="accent2">
                    <a:lumMod val="60000"/>
                    <a:lumOff val="40000"/>
                  </a:schemeClr>
                </a:solidFill>
                <a:latin typeface="Arial Rounded MT Bold" panose="020F0704030504030204" pitchFamily="34" charset="0"/>
              </a:rPr>
            </a:br>
            <a:br>
              <a:rPr lang="en-IN" dirty="0"/>
            </a:br>
            <a:r>
              <a:rPr lang="en-IN" sz="2400" dirty="0">
                <a:solidFill>
                  <a:schemeClr val="tx1"/>
                </a:solidFill>
                <a:latin typeface="Times New Roman" panose="02020603050405020304" pitchFamily="18" charset="0"/>
                <a:cs typeface="Times New Roman" panose="02020603050405020304" pitchFamily="18" charset="0"/>
              </a:rPr>
              <a:t>The dataset is taken from Kaggle and </a:t>
            </a:r>
            <a:r>
              <a:rPr lang="en-US" sz="2400" dirty="0">
                <a:solidFill>
                  <a:schemeClr val="tx1"/>
                </a:solidFill>
                <a:latin typeface="Times New Roman" panose="02020603050405020304" pitchFamily="18" charset="0"/>
                <a:cs typeface="Times New Roman" panose="02020603050405020304" pitchFamily="18" charset="0"/>
              </a:rPr>
              <a:t>this dataset contains two worksheets one having bikeshare data of Chicago city and other having the bikeshare data of  New York city</a:t>
            </a:r>
            <a:br>
              <a:rPr lang="en-IN" dirty="0"/>
            </a:br>
            <a:br>
              <a:rPr lang="en-IN" dirty="0"/>
            </a:br>
            <a:endParaRPr lang="en-IN" dirty="0"/>
          </a:p>
        </p:txBody>
      </p:sp>
    </p:spTree>
    <p:extLst>
      <p:ext uri="{BB962C8B-B14F-4D97-AF65-F5344CB8AC3E}">
        <p14:creationId xmlns:p14="http://schemas.microsoft.com/office/powerpoint/2010/main" val="71366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4CD-F4C7-4064-ADB8-CF08EE8C51C9}"/>
              </a:ext>
            </a:extLst>
          </p:cNvPr>
          <p:cNvSpPr>
            <a:spLocks noGrp="1"/>
          </p:cNvSpPr>
          <p:nvPr>
            <p:ph type="title"/>
          </p:nvPr>
        </p:nvSpPr>
        <p:spPr>
          <a:xfrm>
            <a:off x="715041" y="741574"/>
            <a:ext cx="9579030" cy="4886227"/>
          </a:xfrm>
        </p:spPr>
        <p:txBody>
          <a:bodyPr>
            <a:noAutofit/>
          </a:bodyPr>
          <a:lstStyle/>
          <a:p>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The Analytics team wishes to answer the following objectives for both Chicago and New York: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1. Total duration of bike usage in New York and Chicago separately.</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2. Gender distribution</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3. Type of user using the bike</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4. Top 10 busy stations in New York and Chicago separately</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5.  Average trip durations according to weekdays</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6. Total trips according to hours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77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93A5-38F7-4BBF-8350-83DB8340AE1A}"/>
              </a:ext>
            </a:extLst>
          </p:cNvPr>
          <p:cNvSpPr>
            <a:spLocks noGrp="1"/>
          </p:cNvSpPr>
          <p:nvPr>
            <p:ph type="title"/>
          </p:nvPr>
        </p:nvSpPr>
        <p:spPr/>
        <p:txBody>
          <a:bodyPr>
            <a:normAutofit fontScale="90000"/>
          </a:bodyPr>
          <a:lstStyle/>
          <a:p>
            <a:r>
              <a:rPr lang="en-US" b="1" dirty="0">
                <a:solidFill>
                  <a:schemeClr val="accent1">
                    <a:lumMod val="40000"/>
                    <a:lumOff val="60000"/>
                  </a:schemeClr>
                </a:solidFill>
                <a:latin typeface="Bookman Old Style" panose="02050604050505020204" pitchFamily="18" charset="0"/>
              </a:rPr>
              <a:t>1.Total duration of bike usage in New York and Chicago separately:</a:t>
            </a:r>
            <a:br>
              <a:rPr lang="en-IN" dirty="0">
                <a:latin typeface="Bookman Old Style" panose="02050604050505020204" pitchFamily="18" charset="0"/>
              </a:rPr>
            </a:br>
            <a:endParaRPr lang="en-IN" dirty="0">
              <a:latin typeface="Bookman Old Style" panose="02050604050505020204" pitchFamily="18" charset="0"/>
            </a:endParaRPr>
          </a:p>
        </p:txBody>
      </p:sp>
      <p:pic>
        <p:nvPicPr>
          <p:cNvPr id="3" name="Picture 2">
            <a:extLst>
              <a:ext uri="{FF2B5EF4-FFF2-40B4-BE49-F238E27FC236}">
                <a16:creationId xmlns:a16="http://schemas.microsoft.com/office/drawing/2014/main" id="{A61EDCA7-65BB-40DA-8C6C-F27BEE7270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4192" y="2355280"/>
            <a:ext cx="6193536" cy="1808157"/>
          </a:xfrm>
          <a:prstGeom prst="rect">
            <a:avLst/>
          </a:prstGeom>
          <a:noFill/>
          <a:ln>
            <a:noFill/>
          </a:ln>
        </p:spPr>
      </p:pic>
      <p:pic>
        <p:nvPicPr>
          <p:cNvPr id="4" name="Picture 3">
            <a:extLst>
              <a:ext uri="{FF2B5EF4-FFF2-40B4-BE49-F238E27FC236}">
                <a16:creationId xmlns:a16="http://schemas.microsoft.com/office/drawing/2014/main" id="{BEB30F85-4873-49FA-A2C5-9C0FAAA51D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4192" y="4440243"/>
            <a:ext cx="6193536" cy="1808157"/>
          </a:xfrm>
          <a:prstGeom prst="rect">
            <a:avLst/>
          </a:prstGeom>
          <a:noFill/>
          <a:ln>
            <a:noFill/>
          </a:ln>
        </p:spPr>
      </p:pic>
    </p:spTree>
    <p:extLst>
      <p:ext uri="{BB962C8B-B14F-4D97-AF65-F5344CB8AC3E}">
        <p14:creationId xmlns:p14="http://schemas.microsoft.com/office/powerpoint/2010/main" val="317896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68F2-74BA-4E32-85F6-19A2635C3077}"/>
              </a:ext>
            </a:extLst>
          </p:cNvPr>
          <p:cNvSpPr>
            <a:spLocks noGrp="1"/>
          </p:cNvSpPr>
          <p:nvPr>
            <p:ph type="title"/>
          </p:nvPr>
        </p:nvSpPr>
        <p:spPr/>
        <p:txBody>
          <a:bodyPr/>
          <a:lstStyle/>
          <a:p>
            <a:r>
              <a:rPr lang="en-US" sz="3200" b="1" dirty="0">
                <a:solidFill>
                  <a:schemeClr val="accent1">
                    <a:lumMod val="40000"/>
                    <a:lumOff val="60000"/>
                  </a:schemeClr>
                </a:solidFill>
              </a:rPr>
              <a:t>2.</a:t>
            </a:r>
            <a:r>
              <a:rPr lang="en-US" sz="3200" b="1" dirty="0">
                <a:solidFill>
                  <a:schemeClr val="accent1">
                    <a:lumMod val="40000"/>
                    <a:lumOff val="60000"/>
                  </a:schemeClr>
                </a:solidFill>
                <a:latin typeface="Bookman Old Style" panose="02050604050505020204" pitchFamily="18" charset="0"/>
              </a:rPr>
              <a:t>Gender distribution:</a:t>
            </a:r>
            <a:endParaRPr lang="en-IN" dirty="0">
              <a:solidFill>
                <a:schemeClr val="accent1">
                  <a:lumMod val="40000"/>
                  <a:lumOff val="6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2E3B2998-98AA-446D-AB7A-30879DE9D1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4195" y="2237993"/>
            <a:ext cx="5109754" cy="2800935"/>
          </a:xfrm>
          <a:prstGeom prst="rect">
            <a:avLst/>
          </a:prstGeom>
          <a:noFill/>
          <a:ln>
            <a:noFill/>
          </a:ln>
        </p:spPr>
      </p:pic>
      <p:pic>
        <p:nvPicPr>
          <p:cNvPr id="4" name="Picture 3">
            <a:extLst>
              <a:ext uri="{FF2B5EF4-FFF2-40B4-BE49-F238E27FC236}">
                <a16:creationId xmlns:a16="http://schemas.microsoft.com/office/drawing/2014/main" id="{05EF60A6-62D8-4AFE-A97E-2B8E387A85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237993"/>
            <a:ext cx="5109754" cy="2800934"/>
          </a:xfrm>
          <a:prstGeom prst="rect">
            <a:avLst/>
          </a:prstGeom>
          <a:noFill/>
          <a:ln>
            <a:noFill/>
          </a:ln>
        </p:spPr>
      </p:pic>
    </p:spTree>
    <p:extLst>
      <p:ext uri="{BB962C8B-B14F-4D97-AF65-F5344CB8AC3E}">
        <p14:creationId xmlns:p14="http://schemas.microsoft.com/office/powerpoint/2010/main" val="145650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0255-1E20-4BBF-B29E-ADCFCDF662C9}"/>
              </a:ext>
            </a:extLst>
          </p:cNvPr>
          <p:cNvSpPr>
            <a:spLocks noGrp="1"/>
          </p:cNvSpPr>
          <p:nvPr>
            <p:ph type="title"/>
          </p:nvPr>
        </p:nvSpPr>
        <p:spPr/>
        <p:txBody>
          <a:bodyPr/>
          <a:lstStyle/>
          <a:p>
            <a:r>
              <a:rPr lang="en-US" sz="3200" b="1" dirty="0">
                <a:solidFill>
                  <a:schemeClr val="accent1">
                    <a:lumMod val="40000"/>
                    <a:lumOff val="60000"/>
                  </a:schemeClr>
                </a:solidFill>
                <a:latin typeface="Bookman Old Style" panose="02050604050505020204" pitchFamily="18" charset="0"/>
              </a:rPr>
              <a:t>3.Type of user using the bike:</a:t>
            </a:r>
            <a:br>
              <a:rPr lang="en-IN" dirty="0"/>
            </a:br>
            <a:endParaRPr lang="en-IN" dirty="0"/>
          </a:p>
        </p:txBody>
      </p:sp>
      <p:pic>
        <p:nvPicPr>
          <p:cNvPr id="3" name="Picture 2">
            <a:extLst>
              <a:ext uri="{FF2B5EF4-FFF2-40B4-BE49-F238E27FC236}">
                <a16:creationId xmlns:a16="http://schemas.microsoft.com/office/drawing/2014/main" id="{06A4AAAC-30EE-4B27-96F5-3583449E9B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2633981"/>
            <a:ext cx="5067188" cy="3008062"/>
          </a:xfrm>
          <a:prstGeom prst="rect">
            <a:avLst/>
          </a:prstGeom>
          <a:noFill/>
          <a:ln>
            <a:noFill/>
          </a:ln>
        </p:spPr>
      </p:pic>
      <p:pic>
        <p:nvPicPr>
          <p:cNvPr id="4" name="Picture 3">
            <a:extLst>
              <a:ext uri="{FF2B5EF4-FFF2-40B4-BE49-F238E27FC236}">
                <a16:creationId xmlns:a16="http://schemas.microsoft.com/office/drawing/2014/main" id="{58D56F86-34EB-41AF-B5C1-8B3AB8A1B3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1616" y="2633981"/>
            <a:ext cx="5067188" cy="3008062"/>
          </a:xfrm>
          <a:prstGeom prst="rect">
            <a:avLst/>
          </a:prstGeom>
          <a:noFill/>
          <a:ln>
            <a:noFill/>
          </a:ln>
        </p:spPr>
      </p:pic>
    </p:spTree>
    <p:extLst>
      <p:ext uri="{BB962C8B-B14F-4D97-AF65-F5344CB8AC3E}">
        <p14:creationId xmlns:p14="http://schemas.microsoft.com/office/powerpoint/2010/main" val="246063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9F9C-EE30-4ED1-ACDB-34F3D7AEE9B9}"/>
              </a:ext>
            </a:extLst>
          </p:cNvPr>
          <p:cNvSpPr>
            <a:spLocks noGrp="1"/>
          </p:cNvSpPr>
          <p:nvPr>
            <p:ph type="title"/>
          </p:nvPr>
        </p:nvSpPr>
        <p:spPr/>
        <p:txBody>
          <a:bodyPr>
            <a:normAutofit fontScale="90000"/>
          </a:bodyPr>
          <a:lstStyle/>
          <a:p>
            <a:r>
              <a:rPr lang="en-US" b="1" dirty="0">
                <a:solidFill>
                  <a:schemeClr val="accent1">
                    <a:lumMod val="40000"/>
                    <a:lumOff val="60000"/>
                  </a:schemeClr>
                </a:solidFill>
                <a:latin typeface="Bookman Old Style" panose="02050604050505020204" pitchFamily="18" charset="0"/>
              </a:rPr>
              <a:t>4.Top 10 busy stations in New York and Chicago separately:</a:t>
            </a:r>
            <a:br>
              <a:rPr lang="en-IN" dirty="0"/>
            </a:br>
            <a:endParaRPr lang="en-IN" dirty="0"/>
          </a:p>
        </p:txBody>
      </p:sp>
      <p:pic>
        <p:nvPicPr>
          <p:cNvPr id="3" name="Picture 2">
            <a:extLst>
              <a:ext uri="{FF2B5EF4-FFF2-40B4-BE49-F238E27FC236}">
                <a16:creationId xmlns:a16="http://schemas.microsoft.com/office/drawing/2014/main" id="{E285226D-630A-42DD-BBE2-5E1FF74616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273" y="2811244"/>
            <a:ext cx="5747147" cy="2785918"/>
          </a:xfrm>
          <a:prstGeom prst="rect">
            <a:avLst/>
          </a:prstGeom>
          <a:noFill/>
          <a:ln>
            <a:noFill/>
          </a:ln>
        </p:spPr>
      </p:pic>
      <p:pic>
        <p:nvPicPr>
          <p:cNvPr id="4" name="Picture 3">
            <a:extLst>
              <a:ext uri="{FF2B5EF4-FFF2-40B4-BE49-F238E27FC236}">
                <a16:creationId xmlns:a16="http://schemas.microsoft.com/office/drawing/2014/main" id="{B76141FD-62E7-4B92-AF00-B9A1D33C72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4218" y="2811245"/>
            <a:ext cx="5741868" cy="2785917"/>
          </a:xfrm>
          <a:prstGeom prst="rect">
            <a:avLst/>
          </a:prstGeom>
          <a:noFill/>
          <a:ln>
            <a:noFill/>
          </a:ln>
        </p:spPr>
      </p:pic>
    </p:spTree>
    <p:extLst>
      <p:ext uri="{BB962C8B-B14F-4D97-AF65-F5344CB8AC3E}">
        <p14:creationId xmlns:p14="http://schemas.microsoft.com/office/powerpoint/2010/main" val="286064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9473-E8CD-4A91-A817-D7C8E579040A}"/>
              </a:ext>
            </a:extLst>
          </p:cNvPr>
          <p:cNvSpPr>
            <a:spLocks noGrp="1"/>
          </p:cNvSpPr>
          <p:nvPr>
            <p:ph type="title"/>
          </p:nvPr>
        </p:nvSpPr>
        <p:spPr/>
        <p:txBody>
          <a:bodyPr>
            <a:normAutofit fontScale="90000"/>
          </a:bodyPr>
          <a:lstStyle/>
          <a:p>
            <a:r>
              <a:rPr lang="en-US" b="1" dirty="0">
                <a:solidFill>
                  <a:schemeClr val="accent1">
                    <a:lumMod val="40000"/>
                    <a:lumOff val="60000"/>
                  </a:schemeClr>
                </a:solidFill>
                <a:latin typeface="Bookman Old Style" panose="02050604050505020204" pitchFamily="18" charset="0"/>
              </a:rPr>
              <a:t>5. Average trip durations according to weekdays:</a:t>
            </a:r>
            <a:br>
              <a:rPr lang="en-IN" dirty="0"/>
            </a:br>
            <a:endParaRPr lang="en-IN" dirty="0"/>
          </a:p>
        </p:txBody>
      </p:sp>
      <p:pic>
        <p:nvPicPr>
          <p:cNvPr id="3" name="Picture 2">
            <a:extLst>
              <a:ext uri="{FF2B5EF4-FFF2-40B4-BE49-F238E27FC236}">
                <a16:creationId xmlns:a16="http://schemas.microsoft.com/office/drawing/2014/main" id="{139AD22F-5AD6-4B27-9AB4-488B9049ED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2721047"/>
            <a:ext cx="5334360" cy="2726442"/>
          </a:xfrm>
          <a:prstGeom prst="rect">
            <a:avLst/>
          </a:prstGeom>
          <a:noFill/>
          <a:ln>
            <a:noFill/>
          </a:ln>
        </p:spPr>
      </p:pic>
      <p:pic>
        <p:nvPicPr>
          <p:cNvPr id="4" name="Picture 3">
            <a:extLst>
              <a:ext uri="{FF2B5EF4-FFF2-40B4-BE49-F238E27FC236}">
                <a16:creationId xmlns:a16="http://schemas.microsoft.com/office/drawing/2014/main" id="{1654382F-58F4-43F1-B3E2-6ECD64BA39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4006" y="2721046"/>
            <a:ext cx="5334360" cy="2726441"/>
          </a:xfrm>
          <a:prstGeom prst="rect">
            <a:avLst/>
          </a:prstGeom>
          <a:noFill/>
          <a:ln>
            <a:noFill/>
          </a:ln>
        </p:spPr>
      </p:pic>
    </p:spTree>
    <p:extLst>
      <p:ext uri="{BB962C8B-B14F-4D97-AF65-F5344CB8AC3E}">
        <p14:creationId xmlns:p14="http://schemas.microsoft.com/office/powerpoint/2010/main" val="132052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9C32-EB5D-4E12-9389-7DEBEA7617AC}"/>
              </a:ext>
            </a:extLst>
          </p:cNvPr>
          <p:cNvSpPr>
            <a:spLocks noGrp="1"/>
          </p:cNvSpPr>
          <p:nvPr>
            <p:ph type="title"/>
          </p:nvPr>
        </p:nvSpPr>
        <p:spPr/>
        <p:txBody>
          <a:bodyPr>
            <a:normAutofit fontScale="90000"/>
          </a:bodyPr>
          <a:lstStyle/>
          <a:p>
            <a:pPr lvl="0"/>
            <a:r>
              <a:rPr lang="en-US" b="1" dirty="0">
                <a:solidFill>
                  <a:schemeClr val="accent1">
                    <a:lumMod val="40000"/>
                    <a:lumOff val="60000"/>
                  </a:schemeClr>
                </a:solidFill>
                <a:latin typeface="Bookman Old Style" panose="02050604050505020204" pitchFamily="18" charset="0"/>
              </a:rPr>
              <a:t>6.Total trips according to hours: </a:t>
            </a:r>
            <a:br>
              <a:rPr lang="en-IN" dirty="0"/>
            </a:br>
            <a:r>
              <a:rPr lang="en-US" b="1" dirty="0"/>
              <a:t> </a:t>
            </a:r>
            <a:br>
              <a:rPr lang="en-IN" dirty="0"/>
            </a:br>
            <a:endParaRPr lang="en-IN" dirty="0"/>
          </a:p>
        </p:txBody>
      </p:sp>
      <p:pic>
        <p:nvPicPr>
          <p:cNvPr id="3" name="Picture 2">
            <a:extLst>
              <a:ext uri="{FF2B5EF4-FFF2-40B4-BE49-F238E27FC236}">
                <a16:creationId xmlns:a16="http://schemas.microsoft.com/office/drawing/2014/main" id="{15104D57-5A7C-4C83-A005-48A0A9B69A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184" y="2240279"/>
            <a:ext cx="5617144" cy="3002929"/>
          </a:xfrm>
          <a:prstGeom prst="rect">
            <a:avLst/>
          </a:prstGeom>
          <a:noFill/>
          <a:ln>
            <a:noFill/>
          </a:ln>
        </p:spPr>
      </p:pic>
      <p:pic>
        <p:nvPicPr>
          <p:cNvPr id="4" name="Picture 3">
            <a:extLst>
              <a:ext uri="{FF2B5EF4-FFF2-40B4-BE49-F238E27FC236}">
                <a16:creationId xmlns:a16="http://schemas.microsoft.com/office/drawing/2014/main" id="{CE7EBEE6-2699-40B2-843F-3D9F4FCE6B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8673" y="2240278"/>
            <a:ext cx="5617143" cy="3002929"/>
          </a:xfrm>
          <a:prstGeom prst="rect">
            <a:avLst/>
          </a:prstGeom>
          <a:noFill/>
          <a:ln>
            <a:noFill/>
          </a:ln>
        </p:spPr>
      </p:pic>
    </p:spTree>
    <p:extLst>
      <p:ext uri="{BB962C8B-B14F-4D97-AF65-F5344CB8AC3E}">
        <p14:creationId xmlns:p14="http://schemas.microsoft.com/office/powerpoint/2010/main" val="2410155817"/>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37</TotalTime>
  <Words>197</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Bookman Old Style</vt:lpstr>
      <vt:lpstr>Segoe UI Black</vt:lpstr>
      <vt:lpstr>Times New Roman</vt:lpstr>
      <vt:lpstr>Trebuchet MS</vt:lpstr>
      <vt:lpstr>Wingdings 3</vt:lpstr>
      <vt:lpstr>Facet</vt:lpstr>
      <vt:lpstr>INTRODUCTION TO DATA MANAGEMENT  </vt:lpstr>
      <vt:lpstr> DATASET  The dataset is taken from Kaggle and this dataset contains two worksheets one having bikeshare data of Chicago city and other having the bikeshare data of  New York city  </vt:lpstr>
      <vt:lpstr>  The Analytics team wishes to answer the following objectives for both Chicago and New York: -             1. Total duration of bike usage in New York and Chicago separately.      2. Gender distribution      3. Type of user using the bike      4. Top 10 busy stations in New York and Chicago separately      5.  Average trip durations according to weekdays      6. Total trips according to hours</vt:lpstr>
      <vt:lpstr>1.Total duration of bike usage in New York and Chicago separately: </vt:lpstr>
      <vt:lpstr>2.Gender distribution:</vt:lpstr>
      <vt:lpstr>3.Type of user using the bike: </vt:lpstr>
      <vt:lpstr>4.Top 10 busy stations in New York and Chicago separately: </vt:lpstr>
      <vt:lpstr>5. Average trip durations according to weekdays: </vt:lpstr>
      <vt:lpstr>6.Total trips according to hours: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MANAGEMENT  </dc:title>
  <dc:creator>Rajnish kant</dc:creator>
  <cp:lastModifiedBy>Rajnish kant</cp:lastModifiedBy>
  <cp:revision>6</cp:revision>
  <dcterms:created xsi:type="dcterms:W3CDTF">2020-12-20T14:54:24Z</dcterms:created>
  <dcterms:modified xsi:type="dcterms:W3CDTF">2020-12-20T15:32:15Z</dcterms:modified>
</cp:coreProperties>
</file>