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56" r:id="rId3"/>
    <p:sldId id="265" r:id="rId4"/>
    <p:sldId id="267" r:id="rId5"/>
    <p:sldId id="269" r:id="rId6"/>
    <p:sldId id="285" r:id="rId7"/>
    <p:sldId id="286" r:id="rId8"/>
    <p:sldId id="270" r:id="rId9"/>
    <p:sldId id="271" r:id="rId10"/>
    <p:sldId id="272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8" r:id="rId21"/>
    <p:sldId id="287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dirty="0" smtClean="0"/>
            <a:t>FLEX</a:t>
          </a:r>
          <a:endParaRPr lang="en-US" dirty="0"/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dirty="0" smtClean="0"/>
            <a:t>SCOMP </a:t>
          </a:r>
          <a:r>
            <a:rPr lang="en-US" dirty="0" err="1" smtClean="0"/>
            <a:t>Asm</a:t>
          </a:r>
          <a:endParaRPr lang="en-US" dirty="0"/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r>
            <a:rPr lang="en-US" dirty="0" smtClean="0"/>
            <a:t>Declarations</a:t>
          </a:r>
          <a:endParaRPr lang="en-US" dirty="0"/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/>
      <dgm:spPr/>
      <dgm:t>
        <a:bodyPr/>
        <a:lstStyle/>
        <a:p>
          <a:r>
            <a:rPr lang="en-US" dirty="0" smtClean="0"/>
            <a:t>Definitions</a:t>
          </a:r>
          <a:endParaRPr lang="en-US" dirty="0"/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/>
      <dgm:spPr/>
      <dgm:t>
        <a:bodyPr/>
        <a:lstStyle/>
        <a:p>
          <a:r>
            <a:rPr lang="en-US" dirty="0" smtClean="0"/>
            <a:t>Accumulator</a:t>
          </a:r>
          <a:endParaRPr lang="en-US" dirty="0"/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/>
      <dgm:spPr/>
      <dgm:t>
        <a:bodyPr/>
        <a:lstStyle/>
        <a:p>
          <a:r>
            <a:rPr lang="en-US" dirty="0" smtClean="0"/>
            <a:t>Opcode</a:t>
          </a:r>
          <a:endParaRPr lang="en-US" dirty="0"/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F7CED298-1605-4B60-9FC8-0A4C25C5AA00}">
      <dgm:prSet phldrT="[Text]"/>
      <dgm:spPr/>
      <dgm:t>
        <a:bodyPr/>
        <a:lstStyle/>
        <a:p>
          <a:r>
            <a:rPr lang="en-US" dirty="0" smtClean="0"/>
            <a:t>Rules</a:t>
          </a:r>
          <a:endParaRPr lang="en-US" dirty="0"/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87D09C77-9C5B-45C2-ACC9-ACEA66F18198}">
      <dgm:prSet phldrT="[Text]"/>
      <dgm:spPr/>
      <dgm:t>
        <a:bodyPr/>
        <a:lstStyle/>
        <a:p>
          <a:r>
            <a:rPr lang="en-US" dirty="0" smtClean="0"/>
            <a:t>User Code</a:t>
          </a:r>
          <a:endParaRPr lang="en-US" dirty="0"/>
        </a:p>
      </dgm:t>
    </dgm:pt>
    <dgm:pt modelId="{A7A65ADC-DB8A-4F76-8458-BC8354307C90}" type="parTrans" cxnId="{542EFA5A-B279-4120-B9BA-FE4ABDE4AFDD}">
      <dgm:prSet/>
      <dgm:spPr/>
      <dgm:t>
        <a:bodyPr/>
        <a:lstStyle/>
        <a:p>
          <a:endParaRPr lang="en-US"/>
        </a:p>
      </dgm:t>
    </dgm:pt>
    <dgm:pt modelId="{8234610D-6FEE-4546-99B0-60EDB0B3BAEC}" type="sibTrans" cxnId="{542EFA5A-B279-4120-B9BA-FE4ABDE4AFDD}">
      <dgm:prSet/>
      <dgm:spPr/>
      <dgm:t>
        <a:bodyPr/>
        <a:lstStyle/>
        <a:p>
          <a:endParaRPr lang="en-US"/>
        </a:p>
      </dgm:t>
    </dgm:pt>
    <dgm:pt modelId="{CAE20587-4D50-4B6B-A17D-199722D630E2}">
      <dgm:prSet phldrT="[Text]"/>
      <dgm:spPr/>
      <dgm:t>
        <a:bodyPr/>
        <a:lstStyle/>
        <a:p>
          <a:r>
            <a:rPr lang="en-US" dirty="0" smtClean="0"/>
            <a:t>Variables</a:t>
          </a:r>
          <a:endParaRPr lang="en-US" dirty="0"/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n-US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/>
      <dgm:spPr/>
      <dgm:t>
        <a:bodyPr/>
        <a:lstStyle/>
        <a:p>
          <a:r>
            <a:rPr lang="en-US" dirty="0" smtClean="0"/>
            <a:t>Compilers</a:t>
          </a:r>
          <a:endParaRPr lang="en-US" dirty="0"/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038F6A6A-232A-44A4-9628-ADFA8F068F81}">
      <dgm:prSet phldrT="[Text]"/>
      <dgm:spPr/>
      <dgm:t>
        <a:bodyPr/>
        <a:lstStyle/>
        <a:p>
          <a:r>
            <a:rPr lang="en-US" dirty="0" smtClean="0"/>
            <a:t>Fast </a:t>
          </a:r>
          <a:r>
            <a:rPr lang="en-US" dirty="0" err="1" smtClean="0"/>
            <a:t>gcc</a:t>
          </a:r>
          <a:r>
            <a:rPr lang="en-US" dirty="0" smtClean="0"/>
            <a:t> or cc</a:t>
          </a:r>
          <a:endParaRPr lang="en-US" dirty="0"/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endParaRPr lang="en-US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endParaRPr lang="en-US"/>
        </a:p>
      </dgm:t>
    </dgm:pt>
    <dgm:pt modelId="{15982A38-A73B-4943-B138-EA0EAB77BC29}">
      <dgm:prSet phldrT="[Text]"/>
      <dgm:spPr/>
      <dgm:t>
        <a:bodyPr/>
        <a:lstStyle/>
        <a:p>
          <a:r>
            <a:rPr lang="en-US" dirty="0" smtClean="0"/>
            <a:t>Reliable</a:t>
          </a:r>
          <a:endParaRPr lang="en-US" dirty="0"/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en-US"/>
        </a:p>
      </dgm:t>
    </dgm:pt>
    <dgm:pt modelId="{5CA89521-836B-470D-B51C-F8A4714D4EFF}">
      <dgm:prSet phldrT="[Text]"/>
      <dgm:spPr/>
      <dgm:t>
        <a:bodyPr/>
        <a:lstStyle/>
        <a:p>
          <a:r>
            <a:rPr lang="en-US" dirty="0" smtClean="0"/>
            <a:t>Upgrade</a:t>
          </a:r>
          <a:endParaRPr lang="en-US" dirty="0"/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/>
        </a:p>
      </dgm:t>
    </dgm:pt>
    <dgm:pt modelId="{63746B76-9534-4F4F-B65B-B8A9AACC03F9}">
      <dgm:prSet phldrT="[Text]"/>
      <dgm:spPr/>
      <dgm:t>
        <a:bodyPr/>
        <a:lstStyle/>
        <a:p>
          <a:r>
            <a:rPr lang="en-US" dirty="0" smtClean="0"/>
            <a:t>Reverse Compiler</a:t>
          </a:r>
          <a:endParaRPr lang="en-US" dirty="0"/>
        </a:p>
      </dgm:t>
    </dgm:pt>
    <dgm:pt modelId="{525F31A2-90BB-4E18-B1F5-10D38B8099D9}" type="parTrans" cxnId="{36634D94-C210-4DDC-A75A-FBCAAFC75039}">
      <dgm:prSet/>
      <dgm:spPr/>
      <dgm:t>
        <a:bodyPr/>
        <a:lstStyle/>
        <a:p>
          <a:endParaRPr lang="en-US"/>
        </a:p>
      </dgm:t>
    </dgm:pt>
    <dgm:pt modelId="{A9C1E709-4F9E-4AAB-BB7C-51A08921302E}" type="sibTrans" cxnId="{36634D94-C210-4DDC-A75A-FBCAAFC75039}">
      <dgm:prSet/>
      <dgm:spPr/>
      <dgm:t>
        <a:bodyPr/>
        <a:lstStyle/>
        <a:p>
          <a:endParaRPr lang="en-US"/>
        </a:p>
      </dgm:t>
    </dgm:pt>
    <dgm:pt modelId="{5CB20C1A-D92D-4DED-BB1B-D113E2006C55}">
      <dgm:prSet phldrT="[Text]"/>
      <dgm:spPr/>
      <dgm:t>
        <a:bodyPr/>
        <a:lstStyle/>
        <a:p>
          <a:r>
            <a:rPr lang="en-US" dirty="0" smtClean="0"/>
            <a:t>Dynamic Correction</a:t>
          </a:r>
          <a:endParaRPr lang="en-US" dirty="0"/>
        </a:p>
      </dgm:t>
    </dgm:pt>
    <dgm:pt modelId="{5ABE8E5F-26E3-4C88-A09C-44363B99D147}" type="parTrans" cxnId="{D1EB8A19-014C-42AE-9F8D-325E631D8FE9}">
      <dgm:prSet/>
      <dgm:spPr/>
      <dgm:t>
        <a:bodyPr/>
        <a:lstStyle/>
        <a:p>
          <a:endParaRPr lang="en-US"/>
        </a:p>
      </dgm:t>
    </dgm:pt>
    <dgm:pt modelId="{7BA6E93A-EC79-4425-BCAD-9518E06A22F9}" type="sibTrans" cxnId="{D1EB8A19-014C-42AE-9F8D-325E631D8FE9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  <dgm:t>
        <a:bodyPr/>
        <a:lstStyle/>
        <a:p>
          <a:endParaRPr lang="en-US"/>
        </a:p>
      </dgm:t>
    </dgm:pt>
    <dgm:pt modelId="{1B1F80F4-E9A5-4A99-A630-6548067B7CB5}" type="pres">
      <dgm:prSet presAssocID="{995C4470-49EF-4BD9-B00A-AD612181AB58}" presName="parTrans" presStyleLbl="sibTrans2D1" presStyleIdx="0" presStyleCnt="11"/>
      <dgm:spPr/>
      <dgm:t>
        <a:bodyPr/>
        <a:lstStyle/>
        <a:p>
          <a:endParaRPr lang="en-US"/>
        </a:p>
      </dgm:t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AEA63C-96B5-40D4-900F-409598FDB0C1}" type="pres">
      <dgm:prSet presAssocID="{2B847D36-6E88-4DD3-AABD-579C99426233}" presName="sibTrans" presStyleLbl="sibTrans2D1" presStyleIdx="1" presStyleCnt="11"/>
      <dgm:spPr/>
      <dgm:t>
        <a:bodyPr/>
        <a:lstStyle/>
        <a:p>
          <a:endParaRPr lang="en-US"/>
        </a:p>
      </dgm:t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5C4264-24F4-4122-844B-F5E582EC0111}" type="pres">
      <dgm:prSet presAssocID="{B551F8FA-E415-4EE1-BA68-D13E7D2E980B}" presName="sibTrans" presStyleLbl="sibTrans2D1" presStyleIdx="2" presStyleCnt="11"/>
      <dgm:spPr/>
      <dgm:t>
        <a:bodyPr/>
        <a:lstStyle/>
        <a:p>
          <a:endParaRPr lang="en-US"/>
        </a:p>
      </dgm:t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D4BD3-B74D-4AAB-9295-AE19DCC50691}" type="pres">
      <dgm:prSet presAssocID="{1009FF03-5F93-449C-AF20-55447EEE50AB}" presName="sibTrans" presStyleLbl="sibTrans2D1" presStyleIdx="3" presStyleCnt="11"/>
      <dgm:spPr/>
      <dgm:t>
        <a:bodyPr/>
        <a:lstStyle/>
        <a:p>
          <a:endParaRPr lang="en-US"/>
        </a:p>
      </dgm:t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  <dgm:t>
        <a:bodyPr/>
        <a:lstStyle/>
        <a:p>
          <a:endParaRPr lang="en-US"/>
        </a:p>
      </dgm:t>
    </dgm:pt>
    <dgm:pt modelId="{C8CE6287-76AA-46C4-B478-0F9183DE6118}" type="pres">
      <dgm:prSet presAssocID="{F342D04F-4D11-41CC-AB66-36041A902B44}" presName="parTrans" presStyleLbl="sibTrans2D1" presStyleIdx="4" presStyleCnt="11"/>
      <dgm:spPr/>
      <dgm:t>
        <a:bodyPr/>
        <a:lstStyle/>
        <a:p>
          <a:endParaRPr lang="en-US"/>
        </a:p>
      </dgm:t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5CBC7-AA05-481A-A03A-3964C1BBBB5A}" type="pres">
      <dgm:prSet presAssocID="{BD0F67B1-39E4-45ED-9534-FB8F89E8EEF6}" presName="sibTrans" presStyleLbl="sibTrans2D1" presStyleIdx="5" presStyleCnt="11"/>
      <dgm:spPr/>
      <dgm:t>
        <a:bodyPr/>
        <a:lstStyle/>
        <a:p>
          <a:endParaRPr lang="en-US"/>
        </a:p>
      </dgm:t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7C4A8-2F3A-49BA-B2E4-CF48FCA5D8D8}" type="pres">
      <dgm:prSet presAssocID="{E373698D-1356-47A7-A591-B72BFE77C3D1}" presName="sibTrans" presStyleLbl="sibTrans2D1" presStyleIdx="6" presStyleCnt="11"/>
      <dgm:spPr/>
      <dgm:t>
        <a:bodyPr/>
        <a:lstStyle/>
        <a:p>
          <a:endParaRPr lang="en-US"/>
        </a:p>
      </dgm:t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  <dgm:t>
        <a:bodyPr/>
        <a:lstStyle/>
        <a:p>
          <a:endParaRPr lang="en-US"/>
        </a:p>
      </dgm:t>
    </dgm:pt>
    <dgm:pt modelId="{BF9CEF10-4726-4D20-AC2F-85DE706D0D00}" type="pres">
      <dgm:prSet presAssocID="{403B4542-B2F8-496D-BBEA-3A684B1106F9}" presName="parTrans" presStyleLbl="sibTrans2D1" presStyleIdx="7" presStyleCnt="11"/>
      <dgm:spPr/>
      <dgm:t>
        <a:bodyPr/>
        <a:lstStyle/>
        <a:p>
          <a:endParaRPr lang="en-US"/>
        </a:p>
      </dgm:t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CAC8B-CC80-49DA-9707-021AB163C55F}" type="pres">
      <dgm:prSet presAssocID="{ABE7D012-6867-48DA-AF76-FDB8ECBB944D}" presName="sibTrans" presStyleLbl="sibTrans2D1" presStyleIdx="8" presStyleCnt="11"/>
      <dgm:spPr/>
      <dgm:t>
        <a:bodyPr/>
        <a:lstStyle/>
        <a:p>
          <a:endParaRPr lang="en-US"/>
        </a:p>
      </dgm:t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  <dgm:t>
        <a:bodyPr/>
        <a:lstStyle/>
        <a:p>
          <a:endParaRPr lang="en-US"/>
        </a:p>
      </dgm:t>
    </dgm:pt>
    <dgm:pt modelId="{E31C91BC-3A8F-4AC7-8DBF-330AFF31351C}" type="pres">
      <dgm:prSet presAssocID="{525F31A2-90BB-4E18-B1F5-10D38B8099D9}" presName="parTrans" presStyleLbl="sibTrans2D1" presStyleIdx="9" presStyleCnt="11"/>
      <dgm:spPr/>
      <dgm:t>
        <a:bodyPr/>
        <a:lstStyle/>
        <a:p>
          <a:endParaRPr lang="en-US"/>
        </a:p>
      </dgm:t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4C50F-225E-47E8-9EC4-AAA209AD28CA}" type="pres">
      <dgm:prSet presAssocID="{A9C1E709-4F9E-4AAB-BB7C-51A08921302E}" presName="sibTrans" presStyleLbl="sibTrans2D1" presStyleIdx="10" presStyleCnt="11"/>
      <dgm:spPr/>
      <dgm:t>
        <a:bodyPr/>
        <a:lstStyle/>
        <a:p>
          <a:endParaRPr lang="en-US"/>
        </a:p>
      </dgm:t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8018" y="136683"/>
          <a:ext cx="2496145" cy="6240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FLEX</a:t>
          </a:r>
          <a:endParaRPr lang="en-US" sz="3500" kern="1200" dirty="0"/>
        </a:p>
      </dsp:txBody>
      <dsp:txXfrm>
        <a:off x="26295" y="154960"/>
        <a:ext cx="2459591" cy="587482"/>
      </dsp:txXfrm>
    </dsp:sp>
    <dsp:sp modelId="{1B1F80F4-E9A5-4A99-A630-6548067B7CB5}">
      <dsp:nvSpPr>
        <dsp:cNvPr id="0" name=""/>
        <dsp:cNvSpPr/>
      </dsp:nvSpPr>
      <dsp:spPr>
        <a:xfrm rot="5400000">
          <a:off x="1201488" y="815323"/>
          <a:ext cx="109206" cy="10920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8018" y="979132"/>
          <a:ext cx="2496145" cy="62403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Declarations</a:t>
          </a:r>
          <a:endParaRPr lang="en-US" sz="2200" kern="1200" dirty="0"/>
        </a:p>
      </dsp:txBody>
      <dsp:txXfrm>
        <a:off x="26295" y="997409"/>
        <a:ext cx="2459591" cy="587482"/>
      </dsp:txXfrm>
    </dsp:sp>
    <dsp:sp modelId="{7CAEA63C-96B5-40D4-900F-409598FDB0C1}">
      <dsp:nvSpPr>
        <dsp:cNvPr id="0" name=""/>
        <dsp:cNvSpPr/>
      </dsp:nvSpPr>
      <dsp:spPr>
        <a:xfrm rot="5400000">
          <a:off x="1201488" y="1657772"/>
          <a:ext cx="109206" cy="10920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8018" y="1821581"/>
          <a:ext cx="2496145" cy="62403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Definitions</a:t>
          </a:r>
          <a:endParaRPr lang="en-US" sz="2200" kern="1200" dirty="0"/>
        </a:p>
      </dsp:txBody>
      <dsp:txXfrm>
        <a:off x="26295" y="1839858"/>
        <a:ext cx="2459591" cy="587482"/>
      </dsp:txXfrm>
    </dsp:sp>
    <dsp:sp modelId="{A65C4264-24F4-4122-844B-F5E582EC0111}">
      <dsp:nvSpPr>
        <dsp:cNvPr id="0" name=""/>
        <dsp:cNvSpPr/>
      </dsp:nvSpPr>
      <dsp:spPr>
        <a:xfrm rot="5400000">
          <a:off x="1201488" y="2500221"/>
          <a:ext cx="109206" cy="10920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8018" y="2664030"/>
          <a:ext cx="2496145" cy="62403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Rules</a:t>
          </a:r>
          <a:endParaRPr lang="en-US" sz="2200" kern="1200" dirty="0"/>
        </a:p>
      </dsp:txBody>
      <dsp:txXfrm>
        <a:off x="26295" y="2682307"/>
        <a:ext cx="2459591" cy="587482"/>
      </dsp:txXfrm>
    </dsp:sp>
    <dsp:sp modelId="{3FBD4BD3-B74D-4AAB-9295-AE19DCC50691}">
      <dsp:nvSpPr>
        <dsp:cNvPr id="0" name=""/>
        <dsp:cNvSpPr/>
      </dsp:nvSpPr>
      <dsp:spPr>
        <a:xfrm rot="5400000">
          <a:off x="1201488" y="3342670"/>
          <a:ext cx="109206" cy="10920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8018" y="3506479"/>
          <a:ext cx="2496145" cy="62403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User Code</a:t>
          </a:r>
          <a:endParaRPr lang="en-US" sz="2200" kern="1200" dirty="0"/>
        </a:p>
      </dsp:txBody>
      <dsp:txXfrm>
        <a:off x="26295" y="3524756"/>
        <a:ext cx="2459591" cy="587482"/>
      </dsp:txXfrm>
    </dsp:sp>
    <dsp:sp modelId="{09ADE9CE-20B7-4A4E-BED6-D56E4ED1D855}">
      <dsp:nvSpPr>
        <dsp:cNvPr id="0" name=""/>
        <dsp:cNvSpPr/>
      </dsp:nvSpPr>
      <dsp:spPr>
        <a:xfrm>
          <a:off x="2853624" y="136683"/>
          <a:ext cx="2496145" cy="6240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SCOMP </a:t>
          </a:r>
          <a:r>
            <a:rPr lang="en-US" sz="3500" kern="1200" dirty="0" err="1" smtClean="0"/>
            <a:t>Asm</a:t>
          </a:r>
          <a:endParaRPr lang="en-US" sz="3500" kern="1200" dirty="0"/>
        </a:p>
      </dsp:txBody>
      <dsp:txXfrm>
        <a:off x="2871901" y="154960"/>
        <a:ext cx="2459591" cy="587482"/>
      </dsp:txXfrm>
    </dsp:sp>
    <dsp:sp modelId="{C8CE6287-76AA-46C4-B478-0F9183DE6118}">
      <dsp:nvSpPr>
        <dsp:cNvPr id="0" name=""/>
        <dsp:cNvSpPr/>
      </dsp:nvSpPr>
      <dsp:spPr>
        <a:xfrm rot="5400000">
          <a:off x="4047093" y="815323"/>
          <a:ext cx="109206" cy="10920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853624" y="979132"/>
          <a:ext cx="2496145" cy="62403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Accumulator</a:t>
          </a:r>
          <a:endParaRPr lang="en-US" sz="2200" kern="1200" dirty="0"/>
        </a:p>
      </dsp:txBody>
      <dsp:txXfrm>
        <a:off x="2871901" y="997409"/>
        <a:ext cx="2459591" cy="587482"/>
      </dsp:txXfrm>
    </dsp:sp>
    <dsp:sp modelId="{DDA5CBC7-AA05-481A-A03A-3964C1BBBB5A}">
      <dsp:nvSpPr>
        <dsp:cNvPr id="0" name=""/>
        <dsp:cNvSpPr/>
      </dsp:nvSpPr>
      <dsp:spPr>
        <a:xfrm rot="5400000">
          <a:off x="4047093" y="1657772"/>
          <a:ext cx="109206" cy="10920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853624" y="1821581"/>
          <a:ext cx="2496145" cy="62403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Opcode</a:t>
          </a:r>
          <a:endParaRPr lang="en-US" sz="2200" kern="1200" dirty="0"/>
        </a:p>
      </dsp:txBody>
      <dsp:txXfrm>
        <a:off x="2871901" y="1839858"/>
        <a:ext cx="2459591" cy="587482"/>
      </dsp:txXfrm>
    </dsp:sp>
    <dsp:sp modelId="{E7F7C4A8-2F3A-49BA-B2E4-CF48FCA5D8D8}">
      <dsp:nvSpPr>
        <dsp:cNvPr id="0" name=""/>
        <dsp:cNvSpPr/>
      </dsp:nvSpPr>
      <dsp:spPr>
        <a:xfrm rot="5400000">
          <a:off x="4047093" y="2500221"/>
          <a:ext cx="109206" cy="10920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853624" y="2664030"/>
          <a:ext cx="2496145" cy="62403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Variables</a:t>
          </a:r>
          <a:endParaRPr lang="en-US" sz="2200" kern="1200" dirty="0"/>
        </a:p>
      </dsp:txBody>
      <dsp:txXfrm>
        <a:off x="2871901" y="2682307"/>
        <a:ext cx="2459591" cy="587482"/>
      </dsp:txXfrm>
    </dsp:sp>
    <dsp:sp modelId="{67971461-EE07-4B5E-A0C3-A166C6559682}">
      <dsp:nvSpPr>
        <dsp:cNvPr id="0" name=""/>
        <dsp:cNvSpPr/>
      </dsp:nvSpPr>
      <dsp:spPr>
        <a:xfrm>
          <a:off x="5699230" y="136683"/>
          <a:ext cx="2496145" cy="6240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Compilers</a:t>
          </a:r>
          <a:endParaRPr lang="en-US" sz="3500" kern="1200" dirty="0"/>
        </a:p>
      </dsp:txBody>
      <dsp:txXfrm>
        <a:off x="5717507" y="154960"/>
        <a:ext cx="2459591" cy="587482"/>
      </dsp:txXfrm>
    </dsp:sp>
    <dsp:sp modelId="{BF9CEF10-4726-4D20-AC2F-85DE706D0D00}">
      <dsp:nvSpPr>
        <dsp:cNvPr id="0" name=""/>
        <dsp:cNvSpPr/>
      </dsp:nvSpPr>
      <dsp:spPr>
        <a:xfrm rot="5400000">
          <a:off x="6892699" y="815323"/>
          <a:ext cx="109206" cy="10920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5699230" y="979132"/>
          <a:ext cx="2496145" cy="62403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Fast </a:t>
          </a:r>
          <a:r>
            <a:rPr lang="en-US" sz="2200" kern="1200" dirty="0" err="1" smtClean="0"/>
            <a:t>gcc</a:t>
          </a:r>
          <a:r>
            <a:rPr lang="en-US" sz="2200" kern="1200" dirty="0" smtClean="0"/>
            <a:t> or cc</a:t>
          </a:r>
          <a:endParaRPr lang="en-US" sz="2200" kern="1200" dirty="0"/>
        </a:p>
      </dsp:txBody>
      <dsp:txXfrm>
        <a:off x="5717507" y="997409"/>
        <a:ext cx="2459591" cy="587482"/>
      </dsp:txXfrm>
    </dsp:sp>
    <dsp:sp modelId="{0C1CAC8B-CC80-49DA-9707-021AB163C55F}">
      <dsp:nvSpPr>
        <dsp:cNvPr id="0" name=""/>
        <dsp:cNvSpPr/>
      </dsp:nvSpPr>
      <dsp:spPr>
        <a:xfrm rot="5400000">
          <a:off x="6892699" y="1657772"/>
          <a:ext cx="109206" cy="10920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5699230" y="1821581"/>
          <a:ext cx="2496145" cy="62403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Reliable</a:t>
          </a:r>
          <a:endParaRPr lang="en-US" sz="2200" kern="1200" dirty="0"/>
        </a:p>
      </dsp:txBody>
      <dsp:txXfrm>
        <a:off x="5717507" y="1839858"/>
        <a:ext cx="2459591" cy="587482"/>
      </dsp:txXfrm>
    </dsp:sp>
    <dsp:sp modelId="{DA50ACFD-2722-4D29-B376-5CF3C8F3EB41}">
      <dsp:nvSpPr>
        <dsp:cNvPr id="0" name=""/>
        <dsp:cNvSpPr/>
      </dsp:nvSpPr>
      <dsp:spPr>
        <a:xfrm>
          <a:off x="8544835" y="136683"/>
          <a:ext cx="2496145" cy="6240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Upgrade</a:t>
          </a:r>
          <a:endParaRPr lang="en-US" sz="3500" kern="1200" dirty="0"/>
        </a:p>
      </dsp:txBody>
      <dsp:txXfrm>
        <a:off x="8563112" y="154960"/>
        <a:ext cx="2459591" cy="587482"/>
      </dsp:txXfrm>
    </dsp:sp>
    <dsp:sp modelId="{E31C91BC-3A8F-4AC7-8DBF-330AFF31351C}">
      <dsp:nvSpPr>
        <dsp:cNvPr id="0" name=""/>
        <dsp:cNvSpPr/>
      </dsp:nvSpPr>
      <dsp:spPr>
        <a:xfrm rot="5400000">
          <a:off x="9738305" y="815323"/>
          <a:ext cx="109206" cy="10920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8544835" y="979132"/>
          <a:ext cx="2496145" cy="62403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Reverse Compiler</a:t>
          </a:r>
          <a:endParaRPr lang="en-US" sz="2200" kern="1200" dirty="0"/>
        </a:p>
      </dsp:txBody>
      <dsp:txXfrm>
        <a:off x="8563112" y="997409"/>
        <a:ext cx="2459591" cy="587482"/>
      </dsp:txXfrm>
    </dsp:sp>
    <dsp:sp modelId="{DF54C50F-225E-47E8-9EC4-AAA209AD28CA}">
      <dsp:nvSpPr>
        <dsp:cNvPr id="0" name=""/>
        <dsp:cNvSpPr/>
      </dsp:nvSpPr>
      <dsp:spPr>
        <a:xfrm rot="5400000">
          <a:off x="9738305" y="1657772"/>
          <a:ext cx="109206" cy="10920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8544835" y="1821581"/>
          <a:ext cx="2496145" cy="62403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Dynamic Correction</a:t>
          </a:r>
          <a:endParaRPr lang="en-US" sz="2200" kern="1200" dirty="0"/>
        </a:p>
      </dsp:txBody>
      <dsp:txXfrm>
        <a:off x="8563112" y="1839858"/>
        <a:ext cx="2459591" cy="587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11/30/2015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11/30/2015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11/30/2015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165763"/>
            <a:ext cx="10058400" cy="1787237"/>
          </a:xfrm>
        </p:spPr>
        <p:txBody>
          <a:bodyPr/>
          <a:lstStyle/>
          <a:p>
            <a:r>
              <a:rPr lang="en-US" dirty="0" smtClean="0"/>
              <a:t>ASM2MIF Compiler Design</a:t>
            </a:r>
            <a:br>
              <a:rPr lang="en-US" dirty="0" smtClean="0"/>
            </a:br>
            <a:r>
              <a:rPr lang="en-US" sz="3200" dirty="0" smtClean="0"/>
              <a:t>SOURINDU CHATTERJEE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800600"/>
            <a:ext cx="10058400" cy="838200"/>
          </a:xfrm>
        </p:spPr>
        <p:txBody>
          <a:bodyPr/>
          <a:lstStyle/>
          <a:p>
            <a:r>
              <a:rPr lang="en-US" dirty="0" smtClean="0"/>
              <a:t>ELECTRICAL AND COMPUTER ENGINEERING DEPARTMENT</a:t>
            </a:r>
          </a:p>
          <a:p>
            <a:r>
              <a:rPr lang="en-US" dirty="0" smtClean="0"/>
              <a:t>FLORIDA STATE UNIVERSITY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0"/>
            <a:ext cx="2057400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9144000" cy="60960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sm2mifv17.l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838200"/>
            <a:ext cx="901065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4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9144000" cy="60960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sm2mifv17.l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212" y="838200"/>
            <a:ext cx="726757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7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9144000" cy="60960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sm2mifv17.l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62" y="838200"/>
            <a:ext cx="6315075" cy="596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3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9144000" cy="60960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sm2mifv17.l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838200"/>
            <a:ext cx="66865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5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Variable Approach – asm2mifv20.l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343" y="914400"/>
            <a:ext cx="1676400" cy="685800"/>
          </a:xfrm>
        </p:spPr>
        <p:txBody>
          <a:bodyPr/>
          <a:lstStyle/>
          <a:p>
            <a:r>
              <a:rPr lang="en-US" dirty="0" err="1" smtClean="0"/>
              <a:t>Scomp.MIF</a:t>
            </a:r>
            <a:endParaRPr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31" y="1752600"/>
            <a:ext cx="4927223" cy="4267200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595" y="1600200"/>
            <a:ext cx="6601405" cy="4114800"/>
          </a:xfrm>
        </p:spPr>
      </p:pic>
    </p:spTree>
    <p:extLst>
      <p:ext uri="{BB962C8B-B14F-4D97-AF65-F5344CB8AC3E}">
        <p14:creationId xmlns:p14="http://schemas.microsoft.com/office/powerpoint/2010/main" val="105009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More Instruction – asm2mifv24.l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343" y="914400"/>
            <a:ext cx="1676400" cy="685800"/>
          </a:xfrm>
        </p:spPr>
        <p:txBody>
          <a:bodyPr/>
          <a:lstStyle/>
          <a:p>
            <a:r>
              <a:rPr lang="en-US" dirty="0" smtClean="0"/>
              <a:t>Scomp2.asm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8832" y="914400"/>
            <a:ext cx="1878169" cy="685800"/>
          </a:xfrm>
        </p:spPr>
        <p:txBody>
          <a:bodyPr/>
          <a:lstStyle/>
          <a:p>
            <a:r>
              <a:rPr lang="en-US" dirty="0" err="1" smtClean="0"/>
              <a:t>Scomp.MIF</a:t>
            </a:r>
            <a:endParaRPr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76718"/>
            <a:ext cx="2655887" cy="33030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642" y="1905000"/>
            <a:ext cx="6916433" cy="4648200"/>
          </a:xfrm>
        </p:spPr>
      </p:pic>
    </p:spTree>
    <p:extLst>
      <p:ext uri="{BB962C8B-B14F-4D97-AF65-F5344CB8AC3E}">
        <p14:creationId xmlns:p14="http://schemas.microsoft.com/office/powerpoint/2010/main" val="400278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Finishing Touch – asm2mifv31.l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342" y="914400"/>
            <a:ext cx="1734457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Scomp3.asm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8832" y="914400"/>
            <a:ext cx="1878169" cy="685800"/>
          </a:xfrm>
        </p:spPr>
        <p:txBody>
          <a:bodyPr/>
          <a:lstStyle/>
          <a:p>
            <a:r>
              <a:rPr lang="en-US" dirty="0" err="1" smtClean="0"/>
              <a:t>Scomp.MIF</a:t>
            </a:r>
            <a:endParaRPr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28800"/>
            <a:ext cx="3003550" cy="3734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600199"/>
            <a:ext cx="6858000" cy="5201799"/>
          </a:xfrm>
        </p:spPr>
      </p:pic>
    </p:spTree>
    <p:extLst>
      <p:ext uri="{BB962C8B-B14F-4D97-AF65-F5344CB8AC3E}">
        <p14:creationId xmlns:p14="http://schemas.microsoft.com/office/powerpoint/2010/main" val="108458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Output File – asm2mifv32.l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342" y="914400"/>
            <a:ext cx="1734457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Scomp4.asm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8832" y="914400"/>
            <a:ext cx="1878169" cy="685800"/>
          </a:xfrm>
        </p:spPr>
        <p:txBody>
          <a:bodyPr/>
          <a:lstStyle/>
          <a:p>
            <a:r>
              <a:rPr lang="en-US" dirty="0" err="1" smtClean="0"/>
              <a:t>Scomp.MIF</a:t>
            </a:r>
            <a:endParaRPr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440" y="1676400"/>
            <a:ext cx="7767184" cy="4572000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0" y="1600200"/>
            <a:ext cx="2794000" cy="45371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4790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09492"/>
            <a:ext cx="91440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Scomp.MIF</a:t>
            </a:r>
            <a:endParaRPr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666692"/>
            <a:ext cx="8364265" cy="61099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408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438400"/>
            <a:ext cx="9144000" cy="1143000"/>
          </a:xfrm>
        </p:spPr>
        <p:txBody>
          <a:bodyPr/>
          <a:lstStyle/>
          <a:p>
            <a:pPr algn="ctr"/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95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: FLEX – A fast lexical analyzer</a:t>
            </a:r>
            <a:endParaRPr dirty="0"/>
          </a:p>
          <a:p>
            <a:r>
              <a:rPr lang="en-US" dirty="0" smtClean="0"/>
              <a:t>SCOMP Microprocessor Assembly and Architecture</a:t>
            </a:r>
            <a:endParaRPr dirty="0"/>
          </a:p>
          <a:p>
            <a:r>
              <a:rPr lang="en-US" dirty="0" smtClean="0"/>
              <a:t>Compiler Developments</a:t>
            </a:r>
          </a:p>
          <a:p>
            <a:r>
              <a:rPr lang="en-US" dirty="0" smtClean="0"/>
              <a:t>Future Scope of Research</a:t>
            </a:r>
          </a:p>
          <a:p>
            <a:r>
              <a:rPr lang="en-US" dirty="0" smtClean="0"/>
              <a:t>Questions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&amp; Future Prospective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Complicated Programming requires enormous amount of time to code and debugging</a:t>
            </a:r>
          </a:p>
          <a:p>
            <a:r>
              <a:rPr lang="en-US" dirty="0" smtClean="0"/>
              <a:t>Somewhat dependent on the bug free design of FLEX which is not available all the way until now.</a:t>
            </a:r>
          </a:p>
          <a:p>
            <a:r>
              <a:rPr lang="en-US" dirty="0" smtClean="0"/>
              <a:t>A reverse compiler can be designed for .MIF to .</a:t>
            </a:r>
            <a:r>
              <a:rPr lang="en-US" dirty="0" err="1" smtClean="0"/>
              <a:t>asm</a:t>
            </a:r>
            <a:endParaRPr lang="en-US" dirty="0" smtClean="0"/>
          </a:p>
          <a:p>
            <a:r>
              <a:rPr lang="en-US" dirty="0" smtClean="0"/>
              <a:t>Error detection can be achieved like traditional </a:t>
            </a:r>
            <a:r>
              <a:rPr lang="en-US" dirty="0" err="1" smtClean="0"/>
              <a:t>gcc</a:t>
            </a:r>
            <a:r>
              <a:rPr lang="en-US" dirty="0" smtClean="0"/>
              <a:t> compiler</a:t>
            </a:r>
          </a:p>
          <a:p>
            <a:r>
              <a:rPr lang="en-US" dirty="0" smtClean="0"/>
              <a:t>Error correction code can be made as this is human to human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3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5800" y="957262"/>
            <a:ext cx="3349288" cy="1828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QUESTIONS</a:t>
            </a:r>
            <a:endParaRPr sz="4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57262"/>
            <a:ext cx="5572125" cy="4943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724" y="3276600"/>
            <a:ext cx="3041440" cy="202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9144000" cy="685800"/>
          </a:xfrm>
        </p:spPr>
        <p:txBody>
          <a:bodyPr/>
          <a:lstStyle/>
          <a:p>
            <a:r>
              <a:rPr lang="en-US" dirty="0" smtClean="0"/>
              <a:t>FLEX Overview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524000"/>
            <a:ext cx="6172200" cy="45719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 is a software that makes scanner programs</a:t>
            </a:r>
            <a:endParaRPr dirty="0"/>
          </a:p>
          <a:p>
            <a:r>
              <a:rPr lang="en-US" dirty="0"/>
              <a:t>The description </a:t>
            </a:r>
            <a:r>
              <a:rPr lang="en-US" dirty="0" smtClean="0"/>
              <a:t>are </a:t>
            </a:r>
            <a:r>
              <a:rPr lang="en-US" dirty="0"/>
              <a:t>in </a:t>
            </a:r>
            <a:r>
              <a:rPr lang="en-US" dirty="0" smtClean="0"/>
              <a:t>the form </a:t>
            </a:r>
            <a:r>
              <a:rPr lang="en-US" dirty="0"/>
              <a:t>of pairs of regular expressions and C code, called rules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Flex generates </a:t>
            </a:r>
            <a:r>
              <a:rPr lang="en-US" dirty="0"/>
              <a:t>as output a C source file, `</a:t>
            </a:r>
            <a:r>
              <a:rPr lang="en-US" dirty="0" err="1"/>
              <a:t>lex.yy.c</a:t>
            </a:r>
            <a:r>
              <a:rPr lang="en-US" dirty="0"/>
              <a:t>', which defines a </a:t>
            </a:r>
            <a:r>
              <a:rPr lang="en-US" dirty="0" smtClean="0"/>
              <a:t>routine `</a:t>
            </a:r>
            <a:r>
              <a:rPr lang="en-US" dirty="0" err="1" smtClean="0"/>
              <a:t>yylex</a:t>
            </a:r>
            <a:r>
              <a:rPr lang="en-US" dirty="0" smtClean="0"/>
              <a:t>()‘</a:t>
            </a:r>
          </a:p>
          <a:p>
            <a:r>
              <a:rPr lang="en-US" dirty="0"/>
              <a:t>This generates a scanner </a:t>
            </a:r>
            <a:r>
              <a:rPr lang="en-US" dirty="0" smtClean="0"/>
              <a:t>of  .exe type which as linked </a:t>
            </a:r>
            <a:r>
              <a:rPr lang="en-US" dirty="0"/>
              <a:t>with the `-</a:t>
            </a:r>
            <a:r>
              <a:rPr lang="en-US" dirty="0" err="1"/>
              <a:t>lfl</a:t>
            </a:r>
            <a:r>
              <a:rPr lang="en-US" dirty="0"/>
              <a:t>' library to produce an </a:t>
            </a:r>
            <a:r>
              <a:rPr lang="en-US" dirty="0" smtClean="0"/>
              <a:t>executable also the executable can be generated through the traditional </a:t>
            </a:r>
            <a:r>
              <a:rPr lang="en-US" dirty="0" err="1" smtClean="0"/>
              <a:t>gcc</a:t>
            </a:r>
            <a:r>
              <a:rPr lang="en-US" dirty="0" smtClean="0"/>
              <a:t> compiler. </a:t>
            </a:r>
            <a:r>
              <a:rPr lang="en-US" dirty="0"/>
              <a:t>When </a:t>
            </a:r>
            <a:r>
              <a:rPr lang="en-US" dirty="0" smtClean="0"/>
              <a:t>the executable </a:t>
            </a:r>
            <a:r>
              <a:rPr lang="en-US" dirty="0"/>
              <a:t>is run, it analyzes its input for occurrences of the </a:t>
            </a:r>
            <a:r>
              <a:rPr lang="en-US" dirty="0" smtClean="0"/>
              <a:t>regular expressions</a:t>
            </a:r>
            <a:r>
              <a:rPr lang="en-US" dirty="0"/>
              <a:t>. Whenever it finds one, it executes the corresponding </a:t>
            </a:r>
            <a:r>
              <a:rPr lang="en-US" dirty="0" smtClean="0"/>
              <a:t>C code </a:t>
            </a:r>
          </a:p>
          <a:p>
            <a:r>
              <a:rPr lang="en-US" dirty="0" smtClean="0"/>
              <a:t>Just </a:t>
            </a:r>
            <a:r>
              <a:rPr lang="en-US" dirty="0"/>
              <a:t>simple yet complicated !!!!.</a:t>
            </a:r>
            <a:endParaRPr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112" y="2819400"/>
            <a:ext cx="4274857" cy="1546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57200"/>
            <a:ext cx="7772400" cy="1143000"/>
          </a:xfrm>
        </p:spPr>
        <p:txBody>
          <a:bodyPr/>
          <a:lstStyle/>
          <a:p>
            <a:r>
              <a:rPr lang="en-US" dirty="0" smtClean="0"/>
              <a:t>Different Aspect OF Development</a:t>
            </a:r>
            <a:endParaRPr dirty="0"/>
          </a:p>
        </p:txBody>
      </p:sp>
      <p:graphicFrame>
        <p:nvGraphicFramePr>
          <p:cNvPr id="9" name="Content Placeholder 8" descr="Process List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870826"/>
              </p:ext>
            </p:extLst>
          </p:nvPr>
        </p:nvGraphicFramePr>
        <p:xfrm>
          <a:off x="609600" y="1905000"/>
          <a:ext cx="11049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48" y="152400"/>
            <a:ext cx="9144000" cy="685800"/>
          </a:xfrm>
        </p:spPr>
        <p:txBody>
          <a:bodyPr/>
          <a:lstStyle/>
          <a:p>
            <a:pPr algn="ctr"/>
            <a:r>
              <a:rPr lang="en-US" dirty="0" smtClean="0"/>
              <a:t>FLEX – Definitions Used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838200"/>
            <a:ext cx="4343400" cy="685800"/>
          </a:xfrm>
        </p:spPr>
        <p:txBody>
          <a:bodyPr/>
          <a:lstStyle/>
          <a:p>
            <a:r>
              <a:rPr lang="en-US" dirty="0"/>
              <a:t>[\r\n]+|"\r\n</a:t>
            </a:r>
            <a:r>
              <a:rPr lang="en-US" dirty="0" smtClean="0"/>
              <a:t>"+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1524001"/>
            <a:ext cx="6550152" cy="990599"/>
          </a:xfrm>
        </p:spPr>
        <p:txBody>
          <a:bodyPr/>
          <a:lstStyle/>
          <a:p>
            <a:r>
              <a:rPr lang="en-US" dirty="0" smtClean="0"/>
              <a:t>This is important because in Windows and </a:t>
            </a:r>
            <a:r>
              <a:rPr lang="en-US" dirty="0"/>
              <a:t>U</a:t>
            </a:r>
            <a:r>
              <a:rPr lang="en-US" dirty="0" smtClean="0"/>
              <a:t>nix the line end characters are different. Thus it requires the specification for both systems.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838200"/>
            <a:ext cx="2776182" cy="685800"/>
          </a:xfrm>
        </p:spPr>
        <p:txBody>
          <a:bodyPr/>
          <a:lstStyle/>
          <a:p>
            <a:r>
              <a:rPr lang="en-US" dirty="0" smtClean="0"/>
              <a:t>Newline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4000" y="2950193"/>
            <a:ext cx="4343400" cy="631207"/>
          </a:xfrm>
        </p:spPr>
        <p:txBody>
          <a:bodyPr/>
          <a:lstStyle/>
          <a:p>
            <a:r>
              <a:rPr lang="en-US" dirty="0" smtClean="0"/>
              <a:t>It can be negative as well as positive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524000" y="2362200"/>
            <a:ext cx="4343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"-"?[0-9]+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8229600" y="2362200"/>
            <a:ext cx="277618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Digits</a:t>
            </a:r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524000" y="3200400"/>
            <a:ext cx="4343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</a:t>
            </a:r>
            <a:r>
              <a:rPr lang="en-US" dirty="0" err="1"/>
              <a:t>Ll</a:t>
            </a:r>
            <a:r>
              <a:rPr lang="en-US" dirty="0"/>
              <a:t>][0-9]+[:]</a:t>
            </a: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8229600" y="3200400"/>
            <a:ext cx="277618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Labels</a:t>
            </a:r>
            <a:endParaRPr lang="en-US" dirty="0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1524000" y="3788393"/>
            <a:ext cx="6705600" cy="631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 requires that it be distinguished from variables</a:t>
            </a:r>
            <a:endParaRPr lang="en-US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1524000" y="4038600"/>
            <a:ext cx="4343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[a-</a:t>
            </a:r>
            <a:r>
              <a:rPr lang="en-US" dirty="0" err="1"/>
              <a:t>zA</a:t>
            </a:r>
            <a:r>
              <a:rPr lang="en-US" dirty="0"/>
              <a:t>-Z][a-z0-9_]*</a:t>
            </a:r>
          </a:p>
        </p:txBody>
      </p:sp>
      <p:sp>
        <p:nvSpPr>
          <p:cNvPr id="14" name="Text Placeholder 4"/>
          <p:cNvSpPr txBox="1">
            <a:spLocks/>
          </p:cNvSpPr>
          <p:nvPr/>
        </p:nvSpPr>
        <p:spPr>
          <a:xfrm>
            <a:off x="8153400" y="4038600"/>
            <a:ext cx="277618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Variable Names</a:t>
            </a:r>
            <a:endParaRPr lang="en-US" dirty="0"/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1524000" y="4724400"/>
            <a:ext cx="4343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("0x"|"0X")[ABCDEF0-9]{1,4}</a:t>
            </a:r>
          </a:p>
        </p:txBody>
      </p:sp>
      <p:sp>
        <p:nvSpPr>
          <p:cNvPr id="17" name="Text Placeholder 4"/>
          <p:cNvSpPr txBox="1">
            <a:spLocks/>
          </p:cNvSpPr>
          <p:nvPr/>
        </p:nvSpPr>
        <p:spPr>
          <a:xfrm>
            <a:off x="8153400" y="4724400"/>
            <a:ext cx="277618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Hexadecimal Values</a:t>
            </a:r>
            <a:endParaRPr lang="en-US" dirty="0"/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1524000" y="5257800"/>
            <a:ext cx="4343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(?</a:t>
            </a:r>
            <a:r>
              <a:rPr lang="en-US" dirty="0" err="1"/>
              <a:t>i:variable</a:t>
            </a:r>
            <a:r>
              <a:rPr lang="en-US" dirty="0"/>
              <a:t>)</a:t>
            </a:r>
          </a:p>
        </p:txBody>
      </p:sp>
      <p:sp>
        <p:nvSpPr>
          <p:cNvPr id="19" name="Text Placeholder 4"/>
          <p:cNvSpPr txBox="1">
            <a:spLocks/>
          </p:cNvSpPr>
          <p:nvPr/>
        </p:nvSpPr>
        <p:spPr>
          <a:xfrm>
            <a:off x="8153400" y="5257800"/>
            <a:ext cx="335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Case insensitive “variable”</a:t>
            </a:r>
            <a:endParaRPr lang="en-US" dirty="0"/>
          </a:p>
        </p:txBody>
      </p:sp>
      <p:sp>
        <p:nvSpPr>
          <p:cNvPr id="20" name="Content Placeholder 5"/>
          <p:cNvSpPr txBox="1">
            <a:spLocks/>
          </p:cNvSpPr>
          <p:nvPr/>
        </p:nvSpPr>
        <p:spPr>
          <a:xfrm>
            <a:off x="1600200" y="5845793"/>
            <a:ext cx="6705600" cy="6312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 offers a special feature to enable or disable case  sensitiveness, where ‘–</a:t>
            </a:r>
            <a:r>
              <a:rPr lang="en-US" dirty="0" err="1" smtClean="0"/>
              <a:t>i</a:t>
            </a:r>
            <a:r>
              <a:rPr lang="en-US" dirty="0" smtClean="0"/>
              <a:t>’ means case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6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SCOMP Instruction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2209800"/>
          </a:xfrm>
        </p:spPr>
        <p:txBody>
          <a:bodyPr/>
          <a:lstStyle/>
          <a:p>
            <a:r>
              <a:rPr lang="en-US" dirty="0" smtClean="0"/>
              <a:t>This is comprised of 16 bit : 8 bit Opcode + 8 bit Address</a:t>
            </a:r>
          </a:p>
          <a:p>
            <a:r>
              <a:rPr lang="en-US" dirty="0" smtClean="0"/>
              <a:t>This is a special purpose Instruction Set with Von </a:t>
            </a:r>
            <a:r>
              <a:rPr lang="en-US" dirty="0" err="1" smtClean="0"/>
              <a:t>Neuman</a:t>
            </a:r>
            <a:r>
              <a:rPr lang="en-US" dirty="0" smtClean="0"/>
              <a:t> Architecture</a:t>
            </a:r>
          </a:p>
          <a:p>
            <a:r>
              <a:rPr lang="en-US" dirty="0" smtClean="0"/>
              <a:t>It uses a single Accumulator </a:t>
            </a:r>
            <a:r>
              <a:rPr lang="en-US" dirty="0"/>
              <a:t>(AC</a:t>
            </a:r>
            <a:r>
              <a:rPr lang="en-US" dirty="0" smtClean="0"/>
              <a:t>) which </a:t>
            </a:r>
            <a:r>
              <a:rPr lang="en-US" dirty="0"/>
              <a:t>is the primary register used to perform data </a:t>
            </a:r>
            <a:r>
              <a:rPr lang="en-US" dirty="0" smtClean="0"/>
              <a:t>calculations and </a:t>
            </a:r>
            <a:r>
              <a:rPr lang="en-US" dirty="0"/>
              <a:t>to hold temporary program data in the </a:t>
            </a:r>
            <a:r>
              <a:rPr lang="en-US" dirty="0" smtClean="0"/>
              <a:t>processor</a:t>
            </a:r>
            <a:endParaRPr lang="en-US" dirty="0"/>
          </a:p>
          <a:p>
            <a:r>
              <a:rPr lang="en-US" dirty="0"/>
              <a:t>MIF files has program instructions and initial </a:t>
            </a:r>
            <a:r>
              <a:rPr lang="en-US" dirty="0" smtClean="0"/>
              <a:t>data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4038600"/>
            <a:ext cx="5943600" cy="2470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5368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Development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Scomp.asm -&gt; (.l to .c to .exe) -&gt; </a:t>
            </a:r>
            <a:r>
              <a:rPr lang="en-US" dirty="0" err="1" smtClean="0"/>
              <a:t>Scomp.MIF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Basic Approach – asm2mifv17.l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343" y="914400"/>
            <a:ext cx="1676400" cy="685800"/>
          </a:xfrm>
        </p:spPr>
        <p:txBody>
          <a:bodyPr/>
          <a:lstStyle/>
          <a:p>
            <a:r>
              <a:rPr lang="en-US" dirty="0" smtClean="0"/>
              <a:t>Scomp.asm</a:t>
            </a:r>
            <a:endParaRPr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57400"/>
            <a:ext cx="3029858" cy="21103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8832" y="914400"/>
            <a:ext cx="1878169" cy="685800"/>
          </a:xfrm>
        </p:spPr>
        <p:txBody>
          <a:bodyPr/>
          <a:lstStyle/>
          <a:p>
            <a:r>
              <a:rPr lang="en-US" dirty="0" err="1" smtClean="0"/>
              <a:t>Scomp.MIF</a:t>
            </a:r>
            <a:endParaRPr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475597"/>
            <a:ext cx="6248400" cy="5155675"/>
          </a:xfrm>
        </p:spPr>
      </p:pic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9144000" cy="60960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sm2mifv17.l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838200"/>
            <a:ext cx="5338534" cy="574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460</Words>
  <Application>Microsoft Office PowerPoint</Application>
  <PresentationFormat>Widescreen</PresentationFormat>
  <Paragraphs>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Candara</vt:lpstr>
      <vt:lpstr>Consolas</vt:lpstr>
      <vt:lpstr>Tech Computer 16x9</vt:lpstr>
      <vt:lpstr>ASM2MIF Compiler Design SOURINDU CHATTERJEE</vt:lpstr>
      <vt:lpstr>INTRODUCTION</vt:lpstr>
      <vt:lpstr>FLEX Overview</vt:lpstr>
      <vt:lpstr>Different Aspect OF Development</vt:lpstr>
      <vt:lpstr>FLEX – Definitions Used</vt:lpstr>
      <vt:lpstr>SCOMP Instruction Set</vt:lpstr>
      <vt:lpstr>Compiler Development</vt:lpstr>
      <vt:lpstr>Basic Approach – asm2mifv17.l</vt:lpstr>
      <vt:lpstr>asm2mifv17.l</vt:lpstr>
      <vt:lpstr>asm2mifv17.l</vt:lpstr>
      <vt:lpstr>asm2mifv17.l</vt:lpstr>
      <vt:lpstr>asm2mifv17.l</vt:lpstr>
      <vt:lpstr>asm2mifv17.l</vt:lpstr>
      <vt:lpstr>Variable Approach – asm2mifv20.l</vt:lpstr>
      <vt:lpstr>More Instruction – asm2mifv24.l</vt:lpstr>
      <vt:lpstr>Finishing Touch – asm2mifv31.l</vt:lpstr>
      <vt:lpstr>Output File – asm2mifv32.l</vt:lpstr>
      <vt:lpstr>Scomp.MIF</vt:lpstr>
      <vt:lpstr>DEMONSTRATION</vt:lpstr>
      <vt:lpstr>Limitations &amp; Future Prospective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2015-11-30T05:08:23Z</dcterms:created>
  <dcterms:modified xsi:type="dcterms:W3CDTF">2015-11-30T16:19:12Z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