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67" r:id="rId5"/>
    <p:sldId id="285" r:id="rId6"/>
    <p:sldId id="286" r:id="rId7"/>
    <p:sldId id="270" r:id="rId8"/>
    <p:sldId id="271" r:id="rId9"/>
    <p:sldId id="290" r:id="rId10"/>
    <p:sldId id="289" r:id="rId11"/>
    <p:sldId id="291" r:id="rId12"/>
    <p:sldId id="292" r:id="rId13"/>
    <p:sldId id="280" r:id="rId14"/>
    <p:sldId id="293" r:id="rId15"/>
    <p:sldId id="294" r:id="rId16"/>
    <p:sldId id="295" r:id="rId17"/>
    <p:sldId id="296" r:id="rId18"/>
    <p:sldId id="288" r:id="rId19"/>
    <p:sldId id="287" r:id="rId20"/>
    <p:sldId id="297" r:id="rId21"/>
    <p:sldId id="29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DF5C8-172E-4184-B65B-1118554FD4A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0CDB6-2867-460A-9DA1-DEFD66EB38B7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79DC1D28-BE80-4E6B-84EC-FDEEC30282C0}" type="parTrans" cxnId="{8D751892-129F-4333-ACE6-0A0913F9032B}">
      <dgm:prSet/>
      <dgm:spPr/>
      <dgm:t>
        <a:bodyPr/>
        <a:lstStyle/>
        <a:p>
          <a:endParaRPr lang="en-US"/>
        </a:p>
      </dgm:t>
    </dgm:pt>
    <dgm:pt modelId="{CDFF0392-8550-42F7-870A-066DE568399B}" type="sibTrans" cxnId="{8D751892-129F-4333-ACE6-0A0913F9032B}">
      <dgm:prSet/>
      <dgm:spPr/>
      <dgm:t>
        <a:bodyPr/>
        <a:lstStyle/>
        <a:p>
          <a:endParaRPr lang="en-US"/>
        </a:p>
      </dgm:t>
    </dgm:pt>
    <dgm:pt modelId="{D7BAE19A-51D8-4B85-B3DB-4502F796DA10}">
      <dgm:prSet phldrT="[Text]"/>
      <dgm:spPr/>
      <dgm:t>
        <a:bodyPr/>
        <a:lstStyle/>
        <a:p>
          <a:r>
            <a:rPr lang="en-US" dirty="0" smtClean="0"/>
            <a:t>Trans</a:t>
          </a:r>
          <a:endParaRPr lang="en-US" dirty="0"/>
        </a:p>
      </dgm:t>
    </dgm:pt>
    <dgm:pt modelId="{71F16518-86C8-4BBC-8E26-9562A6A6EB76}" type="parTrans" cxnId="{23BD3EDA-0AB8-46E7-ABC7-9CA2267A9A2C}">
      <dgm:prSet/>
      <dgm:spPr/>
      <dgm:t>
        <a:bodyPr/>
        <a:lstStyle/>
        <a:p>
          <a:endParaRPr lang="en-US"/>
        </a:p>
      </dgm:t>
    </dgm:pt>
    <dgm:pt modelId="{ED1DE983-63A7-4130-A7D8-9ED73F19B567}" type="sibTrans" cxnId="{23BD3EDA-0AB8-46E7-ABC7-9CA2267A9A2C}">
      <dgm:prSet/>
      <dgm:spPr/>
      <dgm:t>
        <a:bodyPr/>
        <a:lstStyle/>
        <a:p>
          <a:endParaRPr lang="en-US"/>
        </a:p>
      </dgm:t>
    </dgm:pt>
    <dgm:pt modelId="{99882AA7-6AC0-446E-828E-75E607BE20A5}">
      <dgm:prSet phldrT="[Text]"/>
      <dgm:spPr/>
      <dgm:t>
        <a:bodyPr/>
        <a:lstStyle/>
        <a:p>
          <a:r>
            <a:rPr lang="en-US" dirty="0" smtClean="0"/>
            <a:t>Mac</a:t>
          </a:r>
          <a:endParaRPr lang="en-US" dirty="0"/>
        </a:p>
      </dgm:t>
    </dgm:pt>
    <dgm:pt modelId="{18434F71-6B01-40EF-9C75-DAD1472A3EE7}" type="parTrans" cxnId="{14CAEC48-AE31-4B19-BE74-AF20EFDB590A}">
      <dgm:prSet/>
      <dgm:spPr/>
      <dgm:t>
        <a:bodyPr/>
        <a:lstStyle/>
        <a:p>
          <a:endParaRPr lang="en-US"/>
        </a:p>
      </dgm:t>
    </dgm:pt>
    <dgm:pt modelId="{8A46C5A6-EC8D-433D-8BD4-9DFAFE6DB19F}" type="sibTrans" cxnId="{14CAEC48-AE31-4B19-BE74-AF20EFDB590A}">
      <dgm:prSet/>
      <dgm:spPr/>
      <dgm:t>
        <a:bodyPr/>
        <a:lstStyle/>
        <a:p>
          <a:endParaRPr lang="en-US"/>
        </a:p>
      </dgm:t>
    </dgm:pt>
    <dgm:pt modelId="{E91ECB62-288D-4C2B-8838-193E334C5E6E}" type="pres">
      <dgm:prSet presAssocID="{8CCDF5C8-172E-4184-B65B-1118554FD4A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FF80EE-0E1C-4785-9F8B-15CC68FB1454}" type="pres">
      <dgm:prSet presAssocID="{16E0CDB6-2867-460A-9DA1-DEFD66EB38B7}" presName="Accent1" presStyleCnt="0"/>
      <dgm:spPr/>
    </dgm:pt>
    <dgm:pt modelId="{8CCD5F73-75BF-4ABE-941D-1BCBB0436CE5}" type="pres">
      <dgm:prSet presAssocID="{16E0CDB6-2867-460A-9DA1-DEFD66EB38B7}" presName="Accent" presStyleLbl="node1" presStyleIdx="0" presStyleCnt="3" custAng="18585661" custLinFactNeighborX="-66013" custLinFactNeighborY="13061"/>
      <dgm:spPr/>
      <dgm:t>
        <a:bodyPr/>
        <a:lstStyle/>
        <a:p>
          <a:endParaRPr lang="en-US"/>
        </a:p>
      </dgm:t>
    </dgm:pt>
    <dgm:pt modelId="{F90B1C45-B582-4140-AB73-9D28AAED9C24}" type="pres">
      <dgm:prSet presAssocID="{16E0CDB6-2867-460A-9DA1-DEFD66EB38B7}" presName="Parent1" presStyleLbl="revTx" presStyleIdx="0" presStyleCnt="3" custLinFactX="-123376" custLinFactY="11943" custLinFactNeighborX="-200000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5408F-6E79-4897-A601-3D609A842A50}" type="pres">
      <dgm:prSet presAssocID="{D7BAE19A-51D8-4B85-B3DB-4502F796DA10}" presName="Accent2" presStyleCnt="0"/>
      <dgm:spPr/>
    </dgm:pt>
    <dgm:pt modelId="{7BA1B973-4003-42E1-B2DE-D4DE75C4997F}" type="pres">
      <dgm:prSet presAssocID="{D7BAE19A-51D8-4B85-B3DB-4502F796DA10}" presName="Accent" presStyleLbl="node1" presStyleIdx="1" presStyleCnt="3" custAng="16200000" custLinFactX="-17956" custLinFactNeighborX="-100000" custLinFactNeighborY="17639"/>
      <dgm:spPr/>
    </dgm:pt>
    <dgm:pt modelId="{1F75AD38-7224-4A48-BF52-E0D0688F20EA}" type="pres">
      <dgm:prSet presAssocID="{D7BAE19A-51D8-4B85-B3DB-4502F796DA10}" presName="Parent2" presStyleLbl="revTx" presStyleIdx="1" presStyleCnt="3" custLinFactX="-24201" custLinFactNeighborX="-100000" custLinFactNeighborY="34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BE686-AF76-4436-AE47-64228CC41136}" type="pres">
      <dgm:prSet presAssocID="{99882AA7-6AC0-446E-828E-75E607BE20A5}" presName="Accent3" presStyleCnt="0"/>
      <dgm:spPr/>
    </dgm:pt>
    <dgm:pt modelId="{49698BDE-F87F-4EE5-9FA2-E5FD3E3AB03D}" type="pres">
      <dgm:prSet presAssocID="{99882AA7-6AC0-446E-828E-75E607BE20A5}" presName="Accent" presStyleLbl="node1" presStyleIdx="2" presStyleCnt="3" custLinFactNeighborX="33749" custLinFactNeighborY="-45135"/>
      <dgm:spPr/>
    </dgm:pt>
    <dgm:pt modelId="{6092144D-78F6-4AC3-BF62-0A847E829E12}" type="pres">
      <dgm:prSet presAssocID="{99882AA7-6AC0-446E-828E-75E607BE20A5}" presName="Parent3" presStyleLbl="revTx" presStyleIdx="2" presStyleCnt="3" custScaleY="89848" custLinFactY="-95736" custLinFactNeighborX="-25025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751892-129F-4333-ACE6-0A0913F9032B}" srcId="{8CCDF5C8-172E-4184-B65B-1118554FD4AF}" destId="{16E0CDB6-2867-460A-9DA1-DEFD66EB38B7}" srcOrd="0" destOrd="0" parTransId="{79DC1D28-BE80-4E6B-84EC-FDEEC30282C0}" sibTransId="{CDFF0392-8550-42F7-870A-066DE568399B}"/>
    <dgm:cxn modelId="{DB0E04E2-CEC5-4ABE-8D19-16332CEA6489}" type="presOf" srcId="{8CCDF5C8-172E-4184-B65B-1118554FD4AF}" destId="{E91ECB62-288D-4C2B-8838-193E334C5E6E}" srcOrd="0" destOrd="0" presId="urn:microsoft.com/office/officeart/2009/layout/CircleArrowProcess"/>
    <dgm:cxn modelId="{CDF9E676-4DA5-417D-8A90-582792497170}" type="presOf" srcId="{D7BAE19A-51D8-4B85-B3DB-4502F796DA10}" destId="{1F75AD38-7224-4A48-BF52-E0D0688F20EA}" srcOrd="0" destOrd="0" presId="urn:microsoft.com/office/officeart/2009/layout/CircleArrowProcess"/>
    <dgm:cxn modelId="{F1A22165-F3DC-4F58-B421-23F14D636F89}" type="presOf" srcId="{16E0CDB6-2867-460A-9DA1-DEFD66EB38B7}" destId="{F90B1C45-B582-4140-AB73-9D28AAED9C24}" srcOrd="0" destOrd="0" presId="urn:microsoft.com/office/officeart/2009/layout/CircleArrowProcess"/>
    <dgm:cxn modelId="{14CAEC48-AE31-4B19-BE74-AF20EFDB590A}" srcId="{8CCDF5C8-172E-4184-B65B-1118554FD4AF}" destId="{99882AA7-6AC0-446E-828E-75E607BE20A5}" srcOrd="2" destOrd="0" parTransId="{18434F71-6B01-40EF-9C75-DAD1472A3EE7}" sibTransId="{8A46C5A6-EC8D-433D-8BD4-9DFAFE6DB19F}"/>
    <dgm:cxn modelId="{C42EEAD4-756A-4D1A-8ED2-FD6CCA2C2D90}" type="presOf" srcId="{99882AA7-6AC0-446E-828E-75E607BE20A5}" destId="{6092144D-78F6-4AC3-BF62-0A847E829E12}" srcOrd="0" destOrd="0" presId="urn:microsoft.com/office/officeart/2009/layout/CircleArrowProcess"/>
    <dgm:cxn modelId="{23BD3EDA-0AB8-46E7-ABC7-9CA2267A9A2C}" srcId="{8CCDF5C8-172E-4184-B65B-1118554FD4AF}" destId="{D7BAE19A-51D8-4B85-B3DB-4502F796DA10}" srcOrd="1" destOrd="0" parTransId="{71F16518-86C8-4BBC-8E26-9562A6A6EB76}" sibTransId="{ED1DE983-63A7-4130-A7D8-9ED73F19B567}"/>
    <dgm:cxn modelId="{DE31D54D-1479-48E6-AFEF-3FDAF6B4D3E9}" type="presParOf" srcId="{E91ECB62-288D-4C2B-8838-193E334C5E6E}" destId="{17FF80EE-0E1C-4785-9F8B-15CC68FB1454}" srcOrd="0" destOrd="0" presId="urn:microsoft.com/office/officeart/2009/layout/CircleArrowProcess"/>
    <dgm:cxn modelId="{899383BB-343D-4854-89C1-E12670B5CE63}" type="presParOf" srcId="{17FF80EE-0E1C-4785-9F8B-15CC68FB1454}" destId="{8CCD5F73-75BF-4ABE-941D-1BCBB0436CE5}" srcOrd="0" destOrd="0" presId="urn:microsoft.com/office/officeart/2009/layout/CircleArrowProcess"/>
    <dgm:cxn modelId="{3C3B50A4-C3A5-45E5-BD4D-59AF9E6AC3EA}" type="presParOf" srcId="{E91ECB62-288D-4C2B-8838-193E334C5E6E}" destId="{F90B1C45-B582-4140-AB73-9D28AAED9C24}" srcOrd="1" destOrd="0" presId="urn:microsoft.com/office/officeart/2009/layout/CircleArrowProcess"/>
    <dgm:cxn modelId="{BF7096D0-7656-461F-BBE6-FB6FB2F824F6}" type="presParOf" srcId="{E91ECB62-288D-4C2B-8838-193E334C5E6E}" destId="{92E5408F-6E79-4897-A601-3D609A842A50}" srcOrd="2" destOrd="0" presId="urn:microsoft.com/office/officeart/2009/layout/CircleArrowProcess"/>
    <dgm:cxn modelId="{335B4E59-D2E5-4B83-A010-08312ADE90AB}" type="presParOf" srcId="{92E5408F-6E79-4897-A601-3D609A842A50}" destId="{7BA1B973-4003-42E1-B2DE-D4DE75C4997F}" srcOrd="0" destOrd="0" presId="urn:microsoft.com/office/officeart/2009/layout/CircleArrowProcess"/>
    <dgm:cxn modelId="{0C3F9426-8E61-4787-B7B8-7E3B7588CEAD}" type="presParOf" srcId="{E91ECB62-288D-4C2B-8838-193E334C5E6E}" destId="{1F75AD38-7224-4A48-BF52-E0D0688F20EA}" srcOrd="3" destOrd="0" presId="urn:microsoft.com/office/officeart/2009/layout/CircleArrowProcess"/>
    <dgm:cxn modelId="{DCCC3B53-6296-4534-B325-54B008C59110}" type="presParOf" srcId="{E91ECB62-288D-4C2B-8838-193E334C5E6E}" destId="{C71BE686-AF76-4436-AE47-64228CC41136}" srcOrd="4" destOrd="0" presId="urn:microsoft.com/office/officeart/2009/layout/CircleArrowProcess"/>
    <dgm:cxn modelId="{AC0B1716-969A-4792-86D0-A715DF599634}" type="presParOf" srcId="{C71BE686-AF76-4436-AE47-64228CC41136}" destId="{49698BDE-F87F-4EE5-9FA2-E5FD3E3AB03D}" srcOrd="0" destOrd="0" presId="urn:microsoft.com/office/officeart/2009/layout/CircleArrowProcess"/>
    <dgm:cxn modelId="{7AC02E1E-1191-44EB-9E21-EED2C286AAAD}" type="presParOf" srcId="{E91ECB62-288D-4C2B-8838-193E334C5E6E}" destId="{6092144D-78F6-4AC3-BF62-0A847E829E1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D5F73-75BF-4ABE-941D-1BCBB0436CE5}">
      <dsp:nvSpPr>
        <dsp:cNvPr id="0" name=""/>
        <dsp:cNvSpPr/>
      </dsp:nvSpPr>
      <dsp:spPr>
        <a:xfrm rot="18585661">
          <a:off x="2095440" y="251800"/>
          <a:ext cx="1927585" cy="192787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1C45-B582-4140-AB73-9D28AAED9C24}">
      <dsp:nvSpPr>
        <dsp:cNvPr id="0" name=""/>
        <dsp:cNvSpPr/>
      </dsp:nvSpPr>
      <dsp:spPr>
        <a:xfrm>
          <a:off x="330205" y="1295402"/>
          <a:ext cx="1071121" cy="535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Start</a:t>
          </a:r>
          <a:endParaRPr lang="en-US" sz="3100" kern="1200" dirty="0"/>
        </a:p>
      </dsp:txBody>
      <dsp:txXfrm>
        <a:off x="330205" y="1295402"/>
        <a:ext cx="1071121" cy="535432"/>
      </dsp:txXfrm>
    </dsp:sp>
    <dsp:sp modelId="{7BA1B973-4003-42E1-B2DE-D4DE75C4997F}">
      <dsp:nvSpPr>
        <dsp:cNvPr id="0" name=""/>
        <dsp:cNvSpPr/>
      </dsp:nvSpPr>
      <dsp:spPr>
        <a:xfrm rot="16200000">
          <a:off x="558815" y="1447767"/>
          <a:ext cx="1927585" cy="192787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5AD38-7224-4A48-BF52-E0D0688F20EA}">
      <dsp:nvSpPr>
        <dsp:cNvPr id="0" name=""/>
        <dsp:cNvSpPr/>
      </dsp:nvSpPr>
      <dsp:spPr>
        <a:xfrm>
          <a:off x="1930404" y="1828799"/>
          <a:ext cx="1071121" cy="535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Trans</a:t>
          </a:r>
          <a:endParaRPr lang="en-US" sz="3100" kern="1200" dirty="0"/>
        </a:p>
      </dsp:txBody>
      <dsp:txXfrm>
        <a:off x="1930404" y="1828799"/>
        <a:ext cx="1071121" cy="535432"/>
      </dsp:txXfrm>
    </dsp:sp>
    <dsp:sp modelId="{49698BDE-F87F-4EE5-9FA2-E5FD3E3AB03D}">
      <dsp:nvSpPr>
        <dsp:cNvPr id="0" name=""/>
        <dsp:cNvSpPr/>
      </dsp:nvSpPr>
      <dsp:spPr>
        <a:xfrm>
          <a:off x="4064006" y="1600197"/>
          <a:ext cx="1656094" cy="165675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2144D-78F6-4AC3-BF62-0A847E829E12}">
      <dsp:nvSpPr>
        <dsp:cNvPr id="0" name=""/>
        <dsp:cNvSpPr/>
      </dsp:nvSpPr>
      <dsp:spPr>
        <a:xfrm>
          <a:off x="3528442" y="1905001"/>
          <a:ext cx="1071121" cy="4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Mac</a:t>
          </a:r>
          <a:endParaRPr lang="en-US" sz="3100" kern="1200" dirty="0"/>
        </a:p>
      </dsp:txBody>
      <dsp:txXfrm>
        <a:off x="3528442" y="1905001"/>
        <a:ext cx="1071121" cy="48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971800"/>
            <a:ext cx="10058400" cy="1787237"/>
          </a:xfrm>
        </p:spPr>
        <p:txBody>
          <a:bodyPr/>
          <a:lstStyle/>
          <a:p>
            <a:r>
              <a:rPr lang="en-US" dirty="0" smtClean="0"/>
              <a:t>Zero Overhead Loop FIR </a:t>
            </a:r>
            <a:r>
              <a:rPr lang="el-GR" b="1" dirty="0" smtClean="0"/>
              <a:t>μ</a:t>
            </a:r>
            <a:r>
              <a:rPr lang="en-US" b="1" dirty="0" smtClean="0"/>
              <a:t>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SOURINDU CHATTERJEE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59037"/>
            <a:ext cx="10058400" cy="83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ELECTRICAL AND COMPUTER ENGINEERING DEPARTMENT</a:t>
            </a:r>
          </a:p>
          <a:p>
            <a:r>
              <a:rPr lang="en-US" dirty="0" smtClean="0"/>
              <a:t>FLORIDA STATE UNIVERSITY</a:t>
            </a:r>
          </a:p>
          <a:p>
            <a:r>
              <a:rPr lang="en-US" dirty="0" smtClean="0"/>
              <a:t>Spring 2016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0"/>
            <a:ext cx="20574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-&gt; Done 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57400"/>
            <a:ext cx="6616761" cy="2802588"/>
          </a:xfrm>
        </p:spPr>
      </p:pic>
    </p:spTree>
    <p:extLst>
      <p:ext uri="{BB962C8B-B14F-4D97-AF65-F5344CB8AC3E}">
        <p14:creationId xmlns:p14="http://schemas.microsoft.com/office/powerpoint/2010/main" val="25212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 v1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9735458" cy="457200"/>
          </a:xfrm>
        </p:spPr>
        <p:txBody>
          <a:bodyPr/>
          <a:lstStyle/>
          <a:p>
            <a:pPr algn="ctr"/>
            <a:r>
              <a:rPr lang="en-US" dirty="0" smtClean="0"/>
              <a:t>Simple Mac cycle for output of -14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221210" cy="5410200"/>
          </a:xfrm>
        </p:spPr>
      </p:pic>
    </p:spTree>
    <p:extLst>
      <p:ext uri="{BB962C8B-B14F-4D97-AF65-F5344CB8AC3E}">
        <p14:creationId xmlns:p14="http://schemas.microsoft.com/office/powerpoint/2010/main" val="3074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 v2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9735458" cy="457200"/>
          </a:xfrm>
        </p:spPr>
        <p:txBody>
          <a:bodyPr/>
          <a:lstStyle/>
          <a:p>
            <a:pPr algn="ctr"/>
            <a:r>
              <a:rPr lang="en-US" dirty="0" smtClean="0"/>
              <a:t>One Mac cycle and </a:t>
            </a:r>
            <a:r>
              <a:rPr lang="en-US" smtClean="0"/>
              <a:t>Data Arrangement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" y="1371600"/>
            <a:ext cx="12157656" cy="5257800"/>
          </a:xfrm>
        </p:spPr>
      </p:pic>
    </p:spTree>
    <p:extLst>
      <p:ext uri="{BB962C8B-B14F-4D97-AF65-F5344CB8AC3E}">
        <p14:creationId xmlns:p14="http://schemas.microsoft.com/office/powerpoint/2010/main" val="10500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 v3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9735458" cy="457200"/>
          </a:xfrm>
        </p:spPr>
        <p:txBody>
          <a:bodyPr/>
          <a:lstStyle/>
          <a:p>
            <a:pPr algn="ctr"/>
            <a:r>
              <a:rPr lang="en-US" dirty="0" smtClean="0"/>
              <a:t>Loading x input during Mac to get a output of -20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" y="1371600"/>
            <a:ext cx="12182622" cy="5386589"/>
          </a:xfrm>
        </p:spPr>
      </p:pic>
    </p:spTree>
    <p:extLst>
      <p:ext uri="{BB962C8B-B14F-4D97-AF65-F5344CB8AC3E}">
        <p14:creationId xmlns:p14="http://schemas.microsoft.com/office/powerpoint/2010/main" val="35793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 v4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838200"/>
            <a:ext cx="9735458" cy="457200"/>
          </a:xfrm>
        </p:spPr>
        <p:txBody>
          <a:bodyPr/>
          <a:lstStyle/>
          <a:p>
            <a:pPr algn="ctr"/>
            <a:r>
              <a:rPr lang="en-US" dirty="0" smtClean="0"/>
              <a:t>Changing the dynamic filter length from 3 to 4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573000" cy="5562600"/>
          </a:xfrm>
        </p:spPr>
      </p:pic>
    </p:spTree>
    <p:extLst>
      <p:ext uri="{BB962C8B-B14F-4D97-AF65-F5344CB8AC3E}">
        <p14:creationId xmlns:p14="http://schemas.microsoft.com/office/powerpoint/2010/main" val="15115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 v5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9735458" cy="457200"/>
          </a:xfrm>
        </p:spPr>
        <p:txBody>
          <a:bodyPr/>
          <a:lstStyle/>
          <a:p>
            <a:pPr algn="ctr"/>
            <a:r>
              <a:rPr lang="en-US" dirty="0" smtClean="0"/>
              <a:t>Taking coefficients and data input to get impulse output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5486399"/>
          </a:xfrm>
        </p:spPr>
      </p:pic>
    </p:spTree>
    <p:extLst>
      <p:ext uri="{BB962C8B-B14F-4D97-AF65-F5344CB8AC3E}">
        <p14:creationId xmlns:p14="http://schemas.microsoft.com/office/powerpoint/2010/main" val="25733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9144000" cy="1143000"/>
          </a:xfrm>
        </p:spPr>
        <p:txBody>
          <a:bodyPr/>
          <a:lstStyle/>
          <a:p>
            <a:r>
              <a:rPr lang="en-US" dirty="0" smtClean="0"/>
              <a:t>Design Specifications for generic length of 50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66294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2650"/>
            <a:ext cx="5110143" cy="115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3840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Future Prospective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is very large in terms of physical hardware and thus makes the cost of fitting the circuit in the FPGA very difficult.</a:t>
            </a:r>
          </a:p>
          <a:p>
            <a:r>
              <a:rPr lang="en-US" dirty="0" smtClean="0"/>
              <a:t>There can be similar ZOL applied to ‘trans’ and ‘start’ state to eliminate the use of looping in the hardware.</a:t>
            </a:r>
          </a:p>
          <a:p>
            <a:r>
              <a:rPr lang="en-US" dirty="0" smtClean="0"/>
              <a:t>The design gives us a right idea of ZOL implementation in hardware for FIR filtering which can act as source for future development.</a:t>
            </a:r>
          </a:p>
          <a:p>
            <a:r>
              <a:rPr lang="en-US" dirty="0" smtClean="0"/>
              <a:t>Lot of research scope is available for development of efficient convolution algorithms for making FIR filtering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6172200" cy="4270375"/>
          </a:xfrm>
        </p:spPr>
        <p:txBody>
          <a:bodyPr/>
          <a:lstStyle/>
          <a:p>
            <a:r>
              <a:rPr lang="en-US" dirty="0" smtClean="0"/>
              <a:t>FIR Filters are non-recursive system.</a:t>
            </a:r>
          </a:p>
          <a:p>
            <a:r>
              <a:rPr lang="en-US" dirty="0" smtClean="0"/>
              <a:t>FIR microprocessor with filter length equal to 3 will run at lest 3 clock cycles to give output. </a:t>
            </a:r>
          </a:p>
          <a:p>
            <a:r>
              <a:rPr lang="en-US" dirty="0" smtClean="0"/>
              <a:t>Sequential assignment of signals are possible within the ‘process’ statement.</a:t>
            </a:r>
          </a:p>
          <a:p>
            <a:r>
              <a:rPr lang="en-US" dirty="0" smtClean="0"/>
              <a:t>Zero Overhead Looping and Loop unrolling are similar feature</a:t>
            </a:r>
          </a:p>
          <a:p>
            <a:r>
              <a:rPr lang="en-US" dirty="0" smtClean="0"/>
              <a:t>A 21 tap linear filter operating at 1 KHz has a delay of 10 milliseconds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825625"/>
            <a:ext cx="1600200" cy="4498975"/>
          </a:xfrm>
        </p:spPr>
        <p:txBody>
          <a:bodyPr/>
          <a:lstStyle/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False</a:t>
            </a:r>
          </a:p>
          <a:p>
            <a:endParaRPr lang="en-US" dirty="0" smtClean="0"/>
          </a:p>
          <a:p>
            <a:r>
              <a:rPr lang="en-US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063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ZOL Theory – What it does?</a:t>
            </a:r>
          </a:p>
          <a:p>
            <a:r>
              <a:rPr lang="en-US" dirty="0" smtClean="0"/>
              <a:t>FIR </a:t>
            </a:r>
            <a:r>
              <a:rPr lang="en-US" dirty="0"/>
              <a:t>M</a:t>
            </a:r>
            <a:r>
              <a:rPr lang="en-US" dirty="0" smtClean="0"/>
              <a:t>odel Theory </a:t>
            </a:r>
            <a:endParaRPr lang="en-US" dirty="0"/>
          </a:p>
          <a:p>
            <a:r>
              <a:rPr lang="en-US" dirty="0" smtClean="0"/>
              <a:t>ZOL implementation in FIR Microprocessor Architecture</a:t>
            </a:r>
            <a:endParaRPr dirty="0"/>
          </a:p>
          <a:p>
            <a:r>
              <a:rPr lang="en-US" dirty="0" smtClean="0"/>
              <a:t>Processor Development and Simulations</a:t>
            </a:r>
          </a:p>
          <a:p>
            <a:r>
              <a:rPr lang="en-US" dirty="0" smtClean="0"/>
              <a:t>Design Specifications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Future Scope of Research and Limitations</a:t>
            </a:r>
          </a:p>
          <a:p>
            <a:r>
              <a:rPr lang="en-US" dirty="0" smtClean="0"/>
              <a:t>Quiz &amp;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9525000" cy="4267200"/>
          </a:xfrm>
        </p:spPr>
        <p:txBody>
          <a:bodyPr/>
          <a:lstStyle/>
          <a:p>
            <a:r>
              <a:rPr lang="en-US" dirty="0"/>
              <a:t>U. Meyer-</a:t>
            </a:r>
            <a:r>
              <a:rPr lang="en-US" dirty="0" err="1"/>
              <a:t>Baese</a:t>
            </a:r>
            <a:r>
              <a:rPr lang="en-US" dirty="0"/>
              <a:t>: Digital Signal Processing with Field Programmable Gate Arrays (Springer,   4</a:t>
            </a:r>
            <a:r>
              <a:rPr lang="en-US" baseline="30000" dirty="0"/>
              <a:t>th</a:t>
            </a:r>
            <a:r>
              <a:rPr lang="en-US" dirty="0"/>
              <a:t> edition, 2014</a:t>
            </a:r>
            <a:r>
              <a:rPr lang="en-US" dirty="0" smtClean="0"/>
              <a:t>).</a:t>
            </a:r>
          </a:p>
          <a:p>
            <a:r>
              <a:rPr lang="en-US" dirty="0" smtClean="0"/>
              <a:t>Zero-overhear </a:t>
            </a:r>
            <a:r>
              <a:rPr lang="en-US" dirty="0"/>
              <a:t>loop controller for implementing multimedia </a:t>
            </a:r>
            <a:r>
              <a:rPr lang="en-US" dirty="0" smtClean="0"/>
              <a:t>algorithms Nikolaos </a:t>
            </a:r>
            <a:r>
              <a:rPr lang="en-US" dirty="0" err="1"/>
              <a:t>Kavvadias</a:t>
            </a:r>
            <a:r>
              <a:rPr lang="en-US" dirty="0"/>
              <a:t> and </a:t>
            </a:r>
            <a:r>
              <a:rPr lang="en-US" dirty="0" err="1"/>
              <a:t>Spiridon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Nikolaidis</a:t>
            </a:r>
            <a:r>
              <a:rPr lang="en-US" dirty="0" smtClean="0"/>
              <a:t>, Section </a:t>
            </a:r>
            <a:r>
              <a:rPr lang="en-US" dirty="0"/>
              <a:t>of Electronics and Computers, Department of </a:t>
            </a:r>
            <a:r>
              <a:rPr lang="en-US" dirty="0" smtClean="0"/>
              <a:t>Physics Aristotle </a:t>
            </a:r>
            <a:r>
              <a:rPr lang="en-US" dirty="0"/>
              <a:t>University of Thessaloniki</a:t>
            </a:r>
            <a:r>
              <a:rPr lang="en-US" dirty="0" smtClean="0"/>
              <a:t>.</a:t>
            </a:r>
          </a:p>
          <a:p>
            <a:r>
              <a:rPr lang="en-US" dirty="0"/>
              <a:t>Effective Exploitation of a Zero Overhead Loop </a:t>
            </a:r>
            <a:r>
              <a:rPr lang="en-US" dirty="0" smtClean="0"/>
              <a:t>Buffer </a:t>
            </a:r>
            <a:r>
              <a:rPr lang="en-US" dirty="0" err="1" smtClean="0"/>
              <a:t>YuhongWang</a:t>
            </a:r>
            <a:r>
              <a:rPr lang="en-US" dirty="0"/>
              <a:t>, David </a:t>
            </a:r>
            <a:r>
              <a:rPr lang="en-US" dirty="0" err="1"/>
              <a:t>Whalleyt</a:t>
            </a:r>
            <a:r>
              <a:rPr lang="en-US" dirty="0"/>
              <a:t>, Department of Computer Science, Florida State </a:t>
            </a:r>
            <a:r>
              <a:rPr lang="en-US" dirty="0" err="1" smtClean="0"/>
              <a:t>Universit</a:t>
            </a:r>
            <a:r>
              <a:rPr lang="en-US" dirty="0" smtClean="0"/>
              <a:t> Gang-</a:t>
            </a:r>
            <a:r>
              <a:rPr lang="en-US" dirty="0" err="1" smtClean="0"/>
              <a:t>RyungUh</a:t>
            </a:r>
            <a:r>
              <a:rPr lang="en-US" dirty="0"/>
              <a:t>, </a:t>
            </a:r>
            <a:r>
              <a:rPr lang="en-US" dirty="0" err="1"/>
              <a:t>SanjayJinturkar</a:t>
            </a:r>
            <a:r>
              <a:rPr lang="en-US" dirty="0"/>
              <a:t>, Chris Bums, Vincent Cao, Lucent </a:t>
            </a:r>
            <a:r>
              <a:rPr lang="en-US" dirty="0" err="1" smtClean="0"/>
              <a:t>Technologies,Allentown</a:t>
            </a:r>
            <a:endParaRPr lang="en-US" dirty="0" smtClean="0"/>
          </a:p>
          <a:p>
            <a:r>
              <a:rPr lang="en-US" dirty="0"/>
              <a:t>Application of Zero Overhead Loop and Address Generator in General Purpose </a:t>
            </a:r>
            <a:r>
              <a:rPr lang="en-US" dirty="0" smtClean="0"/>
              <a:t>Computing </a:t>
            </a:r>
            <a:r>
              <a:rPr lang="en-US" dirty="0" err="1" smtClean="0"/>
              <a:t>Jinyung</a:t>
            </a:r>
            <a:r>
              <a:rPr lang="en-US" dirty="0" smtClean="0"/>
              <a:t> </a:t>
            </a:r>
            <a:r>
              <a:rPr lang="en-US" dirty="0" err="1"/>
              <a:t>Namkoong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</a:t>
            </a:r>
            <a:r>
              <a:rPr lang="en-US" dirty="0"/>
              <a:t>://microchip.wikidot.com/dsp0201:zero-overhead-loops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0" y="957262"/>
            <a:ext cx="3349288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</a:t>
            </a:r>
            <a:endParaRPr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7262"/>
            <a:ext cx="5572125" cy="494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24" y="3276600"/>
            <a:ext cx="3041440" cy="20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144000" cy="685800"/>
          </a:xfrm>
        </p:spPr>
        <p:txBody>
          <a:bodyPr/>
          <a:lstStyle/>
          <a:p>
            <a:r>
              <a:rPr lang="en-US" dirty="0" smtClean="0"/>
              <a:t>ZOL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6172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It is a Hardware abstraction that is provided to make the iteration of segment of code independently for a specified number of times.</a:t>
            </a:r>
            <a:endParaRPr dirty="0"/>
          </a:p>
          <a:p>
            <a:r>
              <a:rPr lang="en-US" dirty="0"/>
              <a:t>The </a:t>
            </a:r>
            <a:r>
              <a:rPr lang="en-US" dirty="0" smtClean="0"/>
              <a:t>description of the ZOL </a:t>
            </a:r>
            <a:r>
              <a:rPr lang="el-GR" b="1" dirty="0" smtClean="0"/>
              <a:t>μ</a:t>
            </a:r>
            <a:r>
              <a:rPr lang="en-US" b="1" dirty="0" smtClean="0"/>
              <a:t>P</a:t>
            </a:r>
            <a:r>
              <a:rPr lang="en-US" dirty="0" smtClean="0"/>
              <a:t> is coded in Very Fast Hardware Description Language….</a:t>
            </a:r>
          </a:p>
          <a:p>
            <a:r>
              <a:rPr lang="en-US" dirty="0" smtClean="0"/>
              <a:t>The key </a:t>
            </a:r>
            <a:r>
              <a:rPr lang="en-US" dirty="0" smtClean="0"/>
              <a:t>aspect</a:t>
            </a:r>
            <a:r>
              <a:rPr lang="en-US" dirty="0" smtClean="0"/>
              <a:t> </a:t>
            </a:r>
            <a:r>
              <a:rPr lang="en-US" dirty="0" smtClean="0"/>
              <a:t>of this hardware extended feature is such that the loop branching takes place </a:t>
            </a:r>
            <a:r>
              <a:rPr lang="en-US" dirty="0" smtClean="0"/>
              <a:t>in a </a:t>
            </a:r>
            <a:r>
              <a:rPr lang="en-US" dirty="0" smtClean="0"/>
              <a:t>single clock cycle to execute the loop contents.</a:t>
            </a:r>
          </a:p>
          <a:p>
            <a:r>
              <a:rPr lang="en-US" dirty="0" smtClean="0"/>
              <a:t>Traditionally ZOL is implemented by use of single register for manipulating loop control.</a:t>
            </a:r>
          </a:p>
          <a:p>
            <a:r>
              <a:rPr lang="en-US" dirty="0"/>
              <a:t>ZOL unit should be ideally of zero cost and there should be no difference on the basis of loop </a:t>
            </a:r>
            <a:r>
              <a:rPr lang="en-US" dirty="0" smtClean="0"/>
              <a:t>unrolling.</a:t>
            </a:r>
            <a:endParaRPr lang="en-US" dirty="0"/>
          </a:p>
          <a:p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8558" y="2438400"/>
            <a:ext cx="4343400" cy="2153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1313"/>
            <a:ext cx="9144000" cy="685800"/>
          </a:xfrm>
        </p:spPr>
        <p:txBody>
          <a:bodyPr/>
          <a:lstStyle/>
          <a:p>
            <a:r>
              <a:rPr lang="en-US" dirty="0" smtClean="0"/>
              <a:t>Finite Impulse Response 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1371600"/>
                <a:ext cx="64008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FIR filter is also called linear all zero filter.</a:t>
                </a:r>
              </a:p>
              <a:p>
                <a:r>
                  <a:rPr lang="en-US" dirty="0" smtClean="0"/>
                  <a:t>The most important technique that is implemented in </a:t>
                </a:r>
                <a:r>
                  <a:rPr lang="en-US" dirty="0" smtClean="0"/>
                  <a:t>FIR system </a:t>
                </a:r>
                <a:r>
                  <a:rPr lang="en-US" dirty="0" smtClean="0"/>
                  <a:t>is ‘for’ loops for executing ‘MAC’ cycles for computing convolution.</a:t>
                </a:r>
              </a:p>
              <a:p>
                <a:r>
                  <a:rPr lang="pt-BR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Thus in digital FIR filters a large number of Embedded multipliers are  used in design implementation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 smtClean="0"/>
                  <a:t>the projects</a:t>
                </a:r>
                <a:r>
                  <a:rPr lang="en-US" dirty="0" smtClean="0"/>
                  <a:t> design </a:t>
                </a:r>
                <a:r>
                  <a:rPr lang="en-US" dirty="0" smtClean="0"/>
                  <a:t>the processor loads the coefficients and the input before the MAC begins thus furnishes -14 as first output.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1371600"/>
                <a:ext cx="6400800" cy="4114800"/>
              </a:xfrm>
              <a:blipFill rotWithShape="0">
                <a:blip r:embed="rId2"/>
                <a:stretch>
                  <a:fillRect l="-857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1371600" y="5486400"/>
            <a:ext cx="4724400" cy="1223499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9370185" y="2614457"/>
            <a:ext cx="419100" cy="585943"/>
          </a:xfrm>
        </p:spPr>
        <p:txBody>
          <a:bodyPr/>
          <a:lstStyle/>
          <a:p>
            <a:r>
              <a:rPr lang="en-US" sz="3600" dirty="0" smtClean="0"/>
              <a:t>*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0426"/>
              </p:ext>
            </p:extLst>
          </p:nvPr>
        </p:nvGraphicFramePr>
        <p:xfrm>
          <a:off x="8208135" y="1414775"/>
          <a:ext cx="2743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c[0]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c[1]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c[2]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93642"/>
              </p:ext>
            </p:extLst>
          </p:nvPr>
        </p:nvGraphicFramePr>
        <p:xfrm>
          <a:off x="8208135" y="3200400"/>
          <a:ext cx="2743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x[2]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x[1]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x[0]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Equal 26"/>
          <p:cNvSpPr/>
          <p:nvPr/>
        </p:nvSpPr>
        <p:spPr>
          <a:xfrm rot="5400000">
            <a:off x="9392387" y="4461450"/>
            <a:ext cx="446238" cy="276188"/>
          </a:xfrm>
          <a:prstGeom prst="mathEqual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"/>
          </p:nvPr>
        </p:nvSpPr>
        <p:spPr>
          <a:xfrm>
            <a:off x="8077200" y="470568"/>
            <a:ext cx="3472101" cy="685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92103"/>
              </p:ext>
            </p:extLst>
          </p:nvPr>
        </p:nvGraphicFramePr>
        <p:xfrm>
          <a:off x="8208135" y="4976616"/>
          <a:ext cx="2743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y[0]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y[1]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y[2]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-14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9982200" y="5486400"/>
            <a:ext cx="762000" cy="52653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144000" cy="685800"/>
          </a:xfrm>
        </p:spPr>
        <p:txBody>
          <a:bodyPr/>
          <a:lstStyle/>
          <a:p>
            <a:r>
              <a:rPr lang="en-US" dirty="0" smtClean="0"/>
              <a:t>ZOL in FIR Digital Signal Processors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5" y="1219200"/>
            <a:ext cx="91440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design unit the ZERO overhead loop is implemented for the MAC stage of the processor.</a:t>
            </a:r>
          </a:p>
          <a:p>
            <a:r>
              <a:rPr lang="en-US" dirty="0" smtClean="0"/>
              <a:t>The ZOL comes at a cost of clock cycles, where a FIR </a:t>
            </a:r>
            <a:r>
              <a:rPr lang="el-GR" b="1" dirty="0" smtClean="0"/>
              <a:t>μ</a:t>
            </a:r>
            <a:r>
              <a:rPr lang="en-US" b="1" dirty="0" smtClean="0"/>
              <a:t>p</a:t>
            </a:r>
            <a:r>
              <a:rPr lang="en-US" dirty="0" smtClean="0"/>
              <a:t> of 100 coefficients takes 100 clock cycles to compute the first accumulated output.</a:t>
            </a:r>
          </a:p>
          <a:p>
            <a:r>
              <a:rPr lang="en-US" dirty="0" smtClean="0"/>
              <a:t>The design also includes a dynamic assignment of filter coefficients </a:t>
            </a:r>
            <a:r>
              <a:rPr lang="en-US" dirty="0" smtClean="0"/>
              <a:t>length which </a:t>
            </a:r>
            <a:r>
              <a:rPr lang="en-US" dirty="0" smtClean="0"/>
              <a:t>can change during execution.</a:t>
            </a:r>
          </a:p>
          <a:p>
            <a:r>
              <a:rPr lang="en-US" dirty="0" smtClean="0"/>
              <a:t>There are hardware provision for taking dynamic input during execution and also the filter coefficients can also be modified.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runtime</a:t>
            </a:r>
            <a:r>
              <a:rPr lang="en-US" dirty="0" smtClean="0"/>
              <a:t> </a:t>
            </a:r>
            <a:r>
              <a:rPr lang="en-US" dirty="0" smtClean="0"/>
              <a:t>circular arrangement of the data input is taken into consideration.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54924"/>
              </p:ext>
            </p:extLst>
          </p:nvPr>
        </p:nvGraphicFramePr>
        <p:xfrm>
          <a:off x="1524000" y="4770120"/>
          <a:ext cx="228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x[1]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X[0]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66651"/>
              </p:ext>
            </p:extLst>
          </p:nvPr>
        </p:nvGraphicFramePr>
        <p:xfrm>
          <a:off x="5486400" y="4769047"/>
          <a:ext cx="228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x[1]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X[0]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9860908">
            <a:off x="4130994" y="5835524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60908">
            <a:off x="4130994" y="5225924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019246" y="6106302"/>
            <a:ext cx="667554" cy="22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1447800"/>
          </a:xfrm>
        </p:spPr>
        <p:txBody>
          <a:bodyPr/>
          <a:lstStyle/>
          <a:p>
            <a:r>
              <a:rPr lang="en-US" dirty="0" smtClean="0"/>
              <a:t>Processor Development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74065"/>
            <a:ext cx="9144000" cy="435735"/>
          </a:xfrm>
        </p:spPr>
        <p:txBody>
          <a:bodyPr/>
          <a:lstStyle/>
          <a:p>
            <a:r>
              <a:rPr lang="en-US" dirty="0" smtClean="0"/>
              <a:t>The State Machine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0630109"/>
              </p:ext>
            </p:extLst>
          </p:nvPr>
        </p:nvGraphicFramePr>
        <p:xfrm>
          <a:off x="2362200" y="1747333"/>
          <a:ext cx="8128000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ircular Arrow 4"/>
          <p:cNvSpPr/>
          <p:nvPr/>
        </p:nvSpPr>
        <p:spPr>
          <a:xfrm rot="14990552">
            <a:off x="6360507" y="2214991"/>
            <a:ext cx="1927585" cy="1927878"/>
          </a:xfrm>
          <a:prstGeom prst="circularArrow">
            <a:avLst>
              <a:gd name="adj1" fmla="val 9463"/>
              <a:gd name="adj2" fmla="val 814530"/>
              <a:gd name="adj3" fmla="val 3587102"/>
              <a:gd name="adj4" fmla="val 14579679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7931958" y="2643498"/>
            <a:ext cx="1071121" cy="535432"/>
            <a:chOff x="330205" y="1295402"/>
            <a:chExt cx="1071121" cy="535432"/>
          </a:xfrm>
        </p:grpSpPr>
        <p:sp>
          <p:nvSpPr>
            <p:cNvPr id="7" name="Rectangle 6"/>
            <p:cNvSpPr/>
            <p:nvPr/>
          </p:nvSpPr>
          <p:spPr>
            <a:xfrm>
              <a:off x="330205" y="1295402"/>
              <a:ext cx="1071121" cy="5354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30205" y="1295402"/>
              <a:ext cx="1071121" cy="535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dirty="0" smtClean="0"/>
                <a:t>Done</a:t>
              </a:r>
              <a:endParaRPr lang="en-US" sz="3100" kern="1200" dirty="0"/>
            </a:p>
          </p:txBody>
        </p:sp>
      </p:grpSp>
      <p:sp>
        <p:nvSpPr>
          <p:cNvPr id="9" name="Circular Arrow 8"/>
          <p:cNvSpPr/>
          <p:nvPr/>
        </p:nvSpPr>
        <p:spPr>
          <a:xfrm rot="6541526">
            <a:off x="4115869" y="2583670"/>
            <a:ext cx="2530717" cy="4757650"/>
          </a:xfrm>
          <a:prstGeom prst="circularArrow">
            <a:avLst>
              <a:gd name="adj1" fmla="val 4783"/>
              <a:gd name="adj2" fmla="val 814530"/>
              <a:gd name="adj3" fmla="val 3645622"/>
              <a:gd name="adj4" fmla="val 15212348"/>
              <a:gd name="adj5" fmla="val 7026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-&gt; Start </a:t>
            </a:r>
            <a:endParaRPr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6248400" cy="5038235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-&gt; Trans 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72868"/>
            <a:ext cx="6832600" cy="4518332"/>
          </a:xfrm>
        </p:spPr>
      </p:pic>
    </p:spTree>
    <p:extLst>
      <p:ext uri="{BB962C8B-B14F-4D97-AF65-F5344CB8AC3E}">
        <p14:creationId xmlns:p14="http://schemas.microsoft.com/office/powerpoint/2010/main" val="16888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-&gt; Mac 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91592"/>
            <a:ext cx="6542087" cy="5485408"/>
          </a:xfrm>
        </p:spPr>
      </p:pic>
    </p:spTree>
    <p:extLst>
      <p:ext uri="{BB962C8B-B14F-4D97-AF65-F5344CB8AC3E}">
        <p14:creationId xmlns:p14="http://schemas.microsoft.com/office/powerpoint/2010/main" val="30483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699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Candara</vt:lpstr>
      <vt:lpstr>Consolas</vt:lpstr>
      <vt:lpstr>Wingdings</vt:lpstr>
      <vt:lpstr>Tech Computer 16x9</vt:lpstr>
      <vt:lpstr>Zero Overhead Loop FIR μP SOURINDU CHATTERJEE</vt:lpstr>
      <vt:lpstr>INTRODUCTION</vt:lpstr>
      <vt:lpstr>ZOL Overview</vt:lpstr>
      <vt:lpstr>Finite Impulse Response Theory</vt:lpstr>
      <vt:lpstr>ZOL in FIR Digital Signal Processors </vt:lpstr>
      <vt:lpstr>Processor Development</vt:lpstr>
      <vt:lpstr>State -&gt; Start </vt:lpstr>
      <vt:lpstr>State -&gt; Trans </vt:lpstr>
      <vt:lpstr>State -&gt; Mac </vt:lpstr>
      <vt:lpstr>State -&gt; Done </vt:lpstr>
      <vt:lpstr>Simulation v1 </vt:lpstr>
      <vt:lpstr>Simulation v2 </vt:lpstr>
      <vt:lpstr>Simulation v3 </vt:lpstr>
      <vt:lpstr>Simulation v4 </vt:lpstr>
      <vt:lpstr>Simulation v5 </vt:lpstr>
      <vt:lpstr>Design Specifications for generic length of 50</vt:lpstr>
      <vt:lpstr>DEMONSTRATION</vt:lpstr>
      <vt:lpstr>Limitations &amp; Future Prospective</vt:lpstr>
      <vt:lpstr>Quiz ????</vt:lpstr>
      <vt:lpstr>References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2015-11-30T05:08:23Z</dcterms:created>
  <dcterms:modified xsi:type="dcterms:W3CDTF">2016-04-11T12:35:57Z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