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0" r:id="rId4"/>
    <p:sldId id="257" r:id="rId5"/>
    <p:sldId id="264" r:id="rId6"/>
    <p:sldId id="265" r:id="rId7"/>
    <p:sldId id="266" r:id="rId8"/>
    <p:sldId id="268" r:id="rId9"/>
    <p:sldId id="258" r:id="rId10"/>
    <p:sldId id="259" r:id="rId11"/>
    <p:sldId id="261" r:id="rId12"/>
    <p:sldId id="269" r:id="rId13"/>
    <p:sldId id="271" r:id="rId14"/>
    <p:sldId id="270" r:id="rId15"/>
    <p:sldId id="272" r:id="rId16"/>
    <p:sldId id="273" r:id="rId17"/>
    <p:sldId id="274" r:id="rId18"/>
    <p:sldId id="275"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B1FAA7-5915-7D44-B1ED-3EA0E572788F}"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GB"/>
        </a:p>
      </dgm:t>
    </dgm:pt>
    <dgm:pt modelId="{0FADA84A-BBE5-A747-B36B-6531FE409CD6}">
      <dgm:prSet phldrT="[Text]"/>
      <dgm:spPr/>
      <dgm:t>
        <a:bodyPr/>
        <a:lstStyle/>
        <a:p>
          <a:r>
            <a:rPr lang="en-GB" dirty="0"/>
            <a:t>Take the Input Binary IMAGE(ADI)</a:t>
          </a:r>
        </a:p>
      </dgm:t>
    </dgm:pt>
    <dgm:pt modelId="{621B0C6C-FBF3-684F-8181-5C324EF9E15A}" type="parTrans" cxnId="{7C53E502-8058-6B4B-AC2D-56F262818156}">
      <dgm:prSet/>
      <dgm:spPr/>
      <dgm:t>
        <a:bodyPr/>
        <a:lstStyle/>
        <a:p>
          <a:endParaRPr lang="en-GB"/>
        </a:p>
      </dgm:t>
    </dgm:pt>
    <dgm:pt modelId="{22519B04-F8C0-1D45-B16A-8B69C1E82595}" type="sibTrans" cxnId="{7C53E502-8058-6B4B-AC2D-56F262818156}">
      <dgm:prSet/>
      <dgm:spPr/>
      <dgm:t>
        <a:bodyPr/>
        <a:lstStyle/>
        <a:p>
          <a:endParaRPr lang="en-GB"/>
        </a:p>
      </dgm:t>
    </dgm:pt>
    <dgm:pt modelId="{D568FD5F-10B1-7341-B8DB-B333C89D1AD8}">
      <dgm:prSet phldrT="[Text]"/>
      <dgm:spPr/>
      <dgm:t>
        <a:bodyPr/>
        <a:lstStyle/>
        <a:p>
          <a:r>
            <a:rPr lang="en-GB" dirty="0"/>
            <a:t>Apply Mean Thresholding to Obtain Binary Image</a:t>
          </a:r>
        </a:p>
      </dgm:t>
    </dgm:pt>
    <dgm:pt modelId="{31D7F4AF-B19D-0444-87DF-70CC4AF32F31}" type="parTrans" cxnId="{B83431E4-C3B6-544E-8091-6F38E9FF1376}">
      <dgm:prSet/>
      <dgm:spPr/>
      <dgm:t>
        <a:bodyPr/>
        <a:lstStyle/>
        <a:p>
          <a:endParaRPr lang="en-GB"/>
        </a:p>
      </dgm:t>
    </dgm:pt>
    <dgm:pt modelId="{603E0418-86FE-EB4E-895B-1089E537871C}" type="sibTrans" cxnId="{B83431E4-C3B6-544E-8091-6F38E9FF1376}">
      <dgm:prSet/>
      <dgm:spPr/>
      <dgm:t>
        <a:bodyPr/>
        <a:lstStyle/>
        <a:p>
          <a:endParaRPr lang="en-GB"/>
        </a:p>
      </dgm:t>
    </dgm:pt>
    <dgm:pt modelId="{991BD296-21E5-424A-B988-CA82CD4B2980}">
      <dgm:prSet phldrT="[Text]"/>
      <dgm:spPr/>
      <dgm:t>
        <a:bodyPr/>
        <a:lstStyle/>
        <a:p>
          <a:r>
            <a:rPr lang="en-GB" dirty="0"/>
            <a:t>Apply Erode Operation to Remove small White Blobs(Kernel Size 9x9)</a:t>
          </a:r>
        </a:p>
      </dgm:t>
    </dgm:pt>
    <dgm:pt modelId="{6067266A-7855-7142-83B4-FA597EDE7F66}" type="parTrans" cxnId="{5028C2F4-9D46-8C48-9712-1B79A13D80D9}">
      <dgm:prSet/>
      <dgm:spPr/>
      <dgm:t>
        <a:bodyPr/>
        <a:lstStyle/>
        <a:p>
          <a:endParaRPr lang="en-GB"/>
        </a:p>
      </dgm:t>
    </dgm:pt>
    <dgm:pt modelId="{CD502C9F-F4C0-BC45-BE54-0BDDA04CED6E}" type="sibTrans" cxnId="{5028C2F4-9D46-8C48-9712-1B79A13D80D9}">
      <dgm:prSet/>
      <dgm:spPr/>
      <dgm:t>
        <a:bodyPr/>
        <a:lstStyle/>
        <a:p>
          <a:endParaRPr lang="en-GB"/>
        </a:p>
      </dgm:t>
    </dgm:pt>
    <dgm:pt modelId="{B60C613C-CF92-7B4A-BE71-854DF9F40109}">
      <dgm:prSet phldrT="[Text]"/>
      <dgm:spPr/>
      <dgm:t>
        <a:bodyPr/>
        <a:lstStyle/>
        <a:p>
          <a:r>
            <a:rPr lang="en-GB" dirty="0"/>
            <a:t>Since the Range of Camera is Fixed Create Black Pixels  for pixel number less than 200</a:t>
          </a:r>
        </a:p>
      </dgm:t>
    </dgm:pt>
    <dgm:pt modelId="{1E0B1BC6-9335-4D43-B555-22E0ACD60924}" type="parTrans" cxnId="{3A4EC49F-FF68-964E-A9D5-8959C6BEC7DC}">
      <dgm:prSet/>
      <dgm:spPr/>
      <dgm:t>
        <a:bodyPr/>
        <a:lstStyle/>
        <a:p>
          <a:endParaRPr lang="en-GB"/>
        </a:p>
      </dgm:t>
    </dgm:pt>
    <dgm:pt modelId="{75E6AAB6-4002-FB44-9FBE-387F5AAB37D8}" type="sibTrans" cxnId="{3A4EC49F-FF68-964E-A9D5-8959C6BEC7DC}">
      <dgm:prSet/>
      <dgm:spPr/>
      <dgm:t>
        <a:bodyPr/>
        <a:lstStyle/>
        <a:p>
          <a:endParaRPr lang="en-GB"/>
        </a:p>
      </dgm:t>
    </dgm:pt>
    <dgm:pt modelId="{40D62752-FF8B-D046-BD56-0203D3BBB8F2}">
      <dgm:prSet phldrT="[Text]"/>
      <dgm:spPr/>
      <dgm:t>
        <a:bodyPr/>
        <a:lstStyle/>
        <a:p>
          <a:r>
            <a:rPr lang="en-GB" dirty="0"/>
            <a:t>Process the Image to remove the minor Blobs with parametrized size </a:t>
          </a:r>
        </a:p>
      </dgm:t>
    </dgm:pt>
    <dgm:pt modelId="{5E2A8CF2-1281-404F-BD94-26A431C2C9AA}" type="parTrans" cxnId="{CF3D3AC2-339A-F04C-8F8F-50F3D5CBC71E}">
      <dgm:prSet/>
      <dgm:spPr/>
      <dgm:t>
        <a:bodyPr/>
        <a:lstStyle/>
        <a:p>
          <a:endParaRPr lang="en-GB"/>
        </a:p>
      </dgm:t>
    </dgm:pt>
    <dgm:pt modelId="{8DF59ACB-A204-BA47-AF76-1D4661CC539A}" type="sibTrans" cxnId="{CF3D3AC2-339A-F04C-8F8F-50F3D5CBC71E}">
      <dgm:prSet/>
      <dgm:spPr/>
      <dgm:t>
        <a:bodyPr/>
        <a:lstStyle/>
        <a:p>
          <a:endParaRPr lang="en-GB"/>
        </a:p>
      </dgm:t>
    </dgm:pt>
    <dgm:pt modelId="{26824D65-2A8D-F943-BDEB-2AE249D73E63}">
      <dgm:prSet/>
      <dgm:spPr/>
      <dgm:t>
        <a:bodyPr/>
        <a:lstStyle/>
        <a:p>
          <a:r>
            <a:rPr lang="en-GB" dirty="0"/>
            <a:t>Compared the processed output with PLARD Output</a:t>
          </a:r>
        </a:p>
      </dgm:t>
    </dgm:pt>
    <dgm:pt modelId="{56BC7B2E-AAD1-4D4C-9713-BB73AE471F43}" type="parTrans" cxnId="{780886AD-2E0C-1F40-977F-FBBAE1680011}">
      <dgm:prSet/>
      <dgm:spPr/>
      <dgm:t>
        <a:bodyPr/>
        <a:lstStyle/>
        <a:p>
          <a:endParaRPr lang="en-GB"/>
        </a:p>
      </dgm:t>
    </dgm:pt>
    <dgm:pt modelId="{1CD0003B-8510-C340-9FA7-86B5F8F6CAAC}" type="sibTrans" cxnId="{780886AD-2E0C-1F40-977F-FBBAE1680011}">
      <dgm:prSet/>
      <dgm:spPr/>
      <dgm:t>
        <a:bodyPr/>
        <a:lstStyle/>
        <a:p>
          <a:endParaRPr lang="en-GB"/>
        </a:p>
      </dgm:t>
    </dgm:pt>
    <dgm:pt modelId="{C8456DA0-6364-AA42-A1AF-22761AF178EA}" type="pres">
      <dgm:prSet presAssocID="{C5B1FAA7-5915-7D44-B1ED-3EA0E572788F}" presName="diagram" presStyleCnt="0">
        <dgm:presLayoutVars>
          <dgm:dir/>
          <dgm:resizeHandles val="exact"/>
        </dgm:presLayoutVars>
      </dgm:prSet>
      <dgm:spPr/>
    </dgm:pt>
    <dgm:pt modelId="{8CFB3272-E13B-3F41-AB2F-BDB1D5677398}" type="pres">
      <dgm:prSet presAssocID="{0FADA84A-BBE5-A747-B36B-6531FE409CD6}" presName="node" presStyleLbl="node1" presStyleIdx="0" presStyleCnt="6">
        <dgm:presLayoutVars>
          <dgm:bulletEnabled val="1"/>
        </dgm:presLayoutVars>
      </dgm:prSet>
      <dgm:spPr/>
    </dgm:pt>
    <dgm:pt modelId="{2CDF7B53-F32B-004D-8AC3-D48B860A09AA}" type="pres">
      <dgm:prSet presAssocID="{22519B04-F8C0-1D45-B16A-8B69C1E82595}" presName="sibTrans" presStyleLbl="sibTrans2D1" presStyleIdx="0" presStyleCnt="5"/>
      <dgm:spPr/>
    </dgm:pt>
    <dgm:pt modelId="{C6144C45-A6C4-DE47-A7FA-2860E10C5333}" type="pres">
      <dgm:prSet presAssocID="{22519B04-F8C0-1D45-B16A-8B69C1E82595}" presName="connectorText" presStyleLbl="sibTrans2D1" presStyleIdx="0" presStyleCnt="5"/>
      <dgm:spPr/>
    </dgm:pt>
    <dgm:pt modelId="{FAA1B9C4-959F-6F4C-9365-9ACEA9F54B98}" type="pres">
      <dgm:prSet presAssocID="{D568FD5F-10B1-7341-B8DB-B333C89D1AD8}" presName="node" presStyleLbl="node1" presStyleIdx="1" presStyleCnt="6">
        <dgm:presLayoutVars>
          <dgm:bulletEnabled val="1"/>
        </dgm:presLayoutVars>
      </dgm:prSet>
      <dgm:spPr/>
    </dgm:pt>
    <dgm:pt modelId="{8D1E8009-CB17-2043-B2F0-EFF2C5754E7A}" type="pres">
      <dgm:prSet presAssocID="{603E0418-86FE-EB4E-895B-1089E537871C}" presName="sibTrans" presStyleLbl="sibTrans2D1" presStyleIdx="1" presStyleCnt="5"/>
      <dgm:spPr/>
    </dgm:pt>
    <dgm:pt modelId="{965BB502-E065-BE4C-9A7C-AE414F580B89}" type="pres">
      <dgm:prSet presAssocID="{603E0418-86FE-EB4E-895B-1089E537871C}" presName="connectorText" presStyleLbl="sibTrans2D1" presStyleIdx="1" presStyleCnt="5"/>
      <dgm:spPr/>
    </dgm:pt>
    <dgm:pt modelId="{75C6EAAB-8B5E-F847-8238-E2987049415F}" type="pres">
      <dgm:prSet presAssocID="{991BD296-21E5-424A-B988-CA82CD4B2980}" presName="node" presStyleLbl="node1" presStyleIdx="2" presStyleCnt="6">
        <dgm:presLayoutVars>
          <dgm:bulletEnabled val="1"/>
        </dgm:presLayoutVars>
      </dgm:prSet>
      <dgm:spPr/>
    </dgm:pt>
    <dgm:pt modelId="{32A94064-94C7-5B4A-B2D0-3949742CCEC9}" type="pres">
      <dgm:prSet presAssocID="{CD502C9F-F4C0-BC45-BE54-0BDDA04CED6E}" presName="sibTrans" presStyleLbl="sibTrans2D1" presStyleIdx="2" presStyleCnt="5"/>
      <dgm:spPr/>
    </dgm:pt>
    <dgm:pt modelId="{AA2545E4-62A3-2E40-9E81-B5150EED75AC}" type="pres">
      <dgm:prSet presAssocID="{CD502C9F-F4C0-BC45-BE54-0BDDA04CED6E}" presName="connectorText" presStyleLbl="sibTrans2D1" presStyleIdx="2" presStyleCnt="5"/>
      <dgm:spPr/>
    </dgm:pt>
    <dgm:pt modelId="{7E2C9AEB-A001-8149-BD3F-604E62605D34}" type="pres">
      <dgm:prSet presAssocID="{B60C613C-CF92-7B4A-BE71-854DF9F40109}" presName="node" presStyleLbl="node1" presStyleIdx="3" presStyleCnt="6">
        <dgm:presLayoutVars>
          <dgm:bulletEnabled val="1"/>
        </dgm:presLayoutVars>
      </dgm:prSet>
      <dgm:spPr/>
    </dgm:pt>
    <dgm:pt modelId="{1BA00E70-E3FC-6145-B3FB-8DE8D625F99B}" type="pres">
      <dgm:prSet presAssocID="{75E6AAB6-4002-FB44-9FBE-387F5AAB37D8}" presName="sibTrans" presStyleLbl="sibTrans2D1" presStyleIdx="3" presStyleCnt="5"/>
      <dgm:spPr/>
    </dgm:pt>
    <dgm:pt modelId="{CE448084-D0B9-EA42-BED8-F5E3842017B6}" type="pres">
      <dgm:prSet presAssocID="{75E6AAB6-4002-FB44-9FBE-387F5AAB37D8}" presName="connectorText" presStyleLbl="sibTrans2D1" presStyleIdx="3" presStyleCnt="5"/>
      <dgm:spPr/>
    </dgm:pt>
    <dgm:pt modelId="{D13BDC8A-4B63-884D-875D-081DC7DEF714}" type="pres">
      <dgm:prSet presAssocID="{40D62752-FF8B-D046-BD56-0203D3BBB8F2}" presName="node" presStyleLbl="node1" presStyleIdx="4" presStyleCnt="6">
        <dgm:presLayoutVars>
          <dgm:bulletEnabled val="1"/>
        </dgm:presLayoutVars>
      </dgm:prSet>
      <dgm:spPr/>
    </dgm:pt>
    <dgm:pt modelId="{036C9DA7-A9E7-474C-B2F4-396083F137E4}" type="pres">
      <dgm:prSet presAssocID="{8DF59ACB-A204-BA47-AF76-1D4661CC539A}" presName="sibTrans" presStyleLbl="sibTrans2D1" presStyleIdx="4" presStyleCnt="5"/>
      <dgm:spPr/>
    </dgm:pt>
    <dgm:pt modelId="{66E70C9B-A608-404C-A619-A279FD9C17BD}" type="pres">
      <dgm:prSet presAssocID="{8DF59ACB-A204-BA47-AF76-1D4661CC539A}" presName="connectorText" presStyleLbl="sibTrans2D1" presStyleIdx="4" presStyleCnt="5"/>
      <dgm:spPr/>
    </dgm:pt>
    <dgm:pt modelId="{5CA1956C-36FD-614A-B0BD-2AE11EE9E52E}" type="pres">
      <dgm:prSet presAssocID="{26824D65-2A8D-F943-BDEB-2AE249D73E63}" presName="node" presStyleLbl="node1" presStyleIdx="5" presStyleCnt="6">
        <dgm:presLayoutVars>
          <dgm:bulletEnabled val="1"/>
        </dgm:presLayoutVars>
      </dgm:prSet>
      <dgm:spPr/>
    </dgm:pt>
  </dgm:ptLst>
  <dgm:cxnLst>
    <dgm:cxn modelId="{7C53E502-8058-6B4B-AC2D-56F262818156}" srcId="{C5B1FAA7-5915-7D44-B1ED-3EA0E572788F}" destId="{0FADA84A-BBE5-A747-B36B-6531FE409CD6}" srcOrd="0" destOrd="0" parTransId="{621B0C6C-FBF3-684F-8181-5C324EF9E15A}" sibTransId="{22519B04-F8C0-1D45-B16A-8B69C1E82595}"/>
    <dgm:cxn modelId="{2F9A4517-62AC-9D48-91F0-837C67DD2E89}" type="presOf" srcId="{B60C613C-CF92-7B4A-BE71-854DF9F40109}" destId="{7E2C9AEB-A001-8149-BD3F-604E62605D34}" srcOrd="0" destOrd="0" presId="urn:microsoft.com/office/officeart/2005/8/layout/process5"/>
    <dgm:cxn modelId="{1495481E-D8B6-B343-BDCA-398403C50FE0}" type="presOf" srcId="{991BD296-21E5-424A-B988-CA82CD4B2980}" destId="{75C6EAAB-8B5E-F847-8238-E2987049415F}" srcOrd="0" destOrd="0" presId="urn:microsoft.com/office/officeart/2005/8/layout/process5"/>
    <dgm:cxn modelId="{C17CDF25-54F8-CB41-90DA-8A198E2E8D24}" type="presOf" srcId="{75E6AAB6-4002-FB44-9FBE-387F5AAB37D8}" destId="{CE448084-D0B9-EA42-BED8-F5E3842017B6}" srcOrd="1" destOrd="0" presId="urn:microsoft.com/office/officeart/2005/8/layout/process5"/>
    <dgm:cxn modelId="{B0C57932-1816-E148-AB6B-E38FF348C3CA}" type="presOf" srcId="{22519B04-F8C0-1D45-B16A-8B69C1E82595}" destId="{2CDF7B53-F32B-004D-8AC3-D48B860A09AA}" srcOrd="0" destOrd="0" presId="urn:microsoft.com/office/officeart/2005/8/layout/process5"/>
    <dgm:cxn modelId="{E32AFA4A-DE68-0B49-AF72-971416DAA76B}" type="presOf" srcId="{26824D65-2A8D-F943-BDEB-2AE249D73E63}" destId="{5CA1956C-36FD-614A-B0BD-2AE11EE9E52E}" srcOrd="0" destOrd="0" presId="urn:microsoft.com/office/officeart/2005/8/layout/process5"/>
    <dgm:cxn modelId="{79E48254-126B-B646-BF77-D133EA517153}" type="presOf" srcId="{8DF59ACB-A204-BA47-AF76-1D4661CC539A}" destId="{036C9DA7-A9E7-474C-B2F4-396083F137E4}" srcOrd="0" destOrd="0" presId="urn:microsoft.com/office/officeart/2005/8/layout/process5"/>
    <dgm:cxn modelId="{87CED870-9B62-E946-99A5-18952922BDD6}" type="presOf" srcId="{CD502C9F-F4C0-BC45-BE54-0BDDA04CED6E}" destId="{AA2545E4-62A3-2E40-9E81-B5150EED75AC}" srcOrd="1" destOrd="0" presId="urn:microsoft.com/office/officeart/2005/8/layout/process5"/>
    <dgm:cxn modelId="{F1FAA673-42C6-A74A-871E-B0AD553EF620}" type="presOf" srcId="{40D62752-FF8B-D046-BD56-0203D3BBB8F2}" destId="{D13BDC8A-4B63-884D-875D-081DC7DEF714}" srcOrd="0" destOrd="0" presId="urn:microsoft.com/office/officeart/2005/8/layout/process5"/>
    <dgm:cxn modelId="{3A4EC49F-FF68-964E-A9D5-8959C6BEC7DC}" srcId="{C5B1FAA7-5915-7D44-B1ED-3EA0E572788F}" destId="{B60C613C-CF92-7B4A-BE71-854DF9F40109}" srcOrd="3" destOrd="0" parTransId="{1E0B1BC6-9335-4D43-B555-22E0ACD60924}" sibTransId="{75E6AAB6-4002-FB44-9FBE-387F5AAB37D8}"/>
    <dgm:cxn modelId="{E1253AA8-9E3E-254B-9EC6-17FCC2D0EE9B}" type="presOf" srcId="{D568FD5F-10B1-7341-B8DB-B333C89D1AD8}" destId="{FAA1B9C4-959F-6F4C-9365-9ACEA9F54B98}" srcOrd="0" destOrd="0" presId="urn:microsoft.com/office/officeart/2005/8/layout/process5"/>
    <dgm:cxn modelId="{D7EEC6AC-DFC7-6D4C-A143-9E490648E8ED}" type="presOf" srcId="{22519B04-F8C0-1D45-B16A-8B69C1E82595}" destId="{C6144C45-A6C4-DE47-A7FA-2860E10C5333}" srcOrd="1" destOrd="0" presId="urn:microsoft.com/office/officeart/2005/8/layout/process5"/>
    <dgm:cxn modelId="{780886AD-2E0C-1F40-977F-FBBAE1680011}" srcId="{C5B1FAA7-5915-7D44-B1ED-3EA0E572788F}" destId="{26824D65-2A8D-F943-BDEB-2AE249D73E63}" srcOrd="5" destOrd="0" parTransId="{56BC7B2E-AAD1-4D4C-9713-BB73AE471F43}" sibTransId="{1CD0003B-8510-C340-9FA7-86B5F8F6CAAC}"/>
    <dgm:cxn modelId="{8ABD6CAE-2CEE-1D42-911A-34BB62BA80DF}" type="presOf" srcId="{603E0418-86FE-EB4E-895B-1089E537871C}" destId="{965BB502-E065-BE4C-9A7C-AE414F580B89}" srcOrd="1" destOrd="0" presId="urn:microsoft.com/office/officeart/2005/8/layout/process5"/>
    <dgm:cxn modelId="{606084B3-87A3-5442-9A46-DB1C8318F31C}" type="presOf" srcId="{0FADA84A-BBE5-A747-B36B-6531FE409CD6}" destId="{8CFB3272-E13B-3F41-AB2F-BDB1D5677398}" srcOrd="0" destOrd="0" presId="urn:microsoft.com/office/officeart/2005/8/layout/process5"/>
    <dgm:cxn modelId="{CF3D3AC2-339A-F04C-8F8F-50F3D5CBC71E}" srcId="{C5B1FAA7-5915-7D44-B1ED-3EA0E572788F}" destId="{40D62752-FF8B-D046-BD56-0203D3BBB8F2}" srcOrd="4" destOrd="0" parTransId="{5E2A8CF2-1281-404F-BD94-26A431C2C9AA}" sibTransId="{8DF59ACB-A204-BA47-AF76-1D4661CC539A}"/>
    <dgm:cxn modelId="{692C03CE-D20F-114C-97DD-88D69CD1A819}" type="presOf" srcId="{603E0418-86FE-EB4E-895B-1089E537871C}" destId="{8D1E8009-CB17-2043-B2F0-EFF2C5754E7A}" srcOrd="0" destOrd="0" presId="urn:microsoft.com/office/officeart/2005/8/layout/process5"/>
    <dgm:cxn modelId="{91DDCFDB-481B-1342-BACB-E7AE63E2966B}" type="presOf" srcId="{CD502C9F-F4C0-BC45-BE54-0BDDA04CED6E}" destId="{32A94064-94C7-5B4A-B2D0-3949742CCEC9}" srcOrd="0" destOrd="0" presId="urn:microsoft.com/office/officeart/2005/8/layout/process5"/>
    <dgm:cxn modelId="{257E3CDD-DFFF-874E-9EB0-D0820683A28A}" type="presOf" srcId="{75E6AAB6-4002-FB44-9FBE-387F5AAB37D8}" destId="{1BA00E70-E3FC-6145-B3FB-8DE8D625F99B}" srcOrd="0" destOrd="0" presId="urn:microsoft.com/office/officeart/2005/8/layout/process5"/>
    <dgm:cxn modelId="{B83431E4-C3B6-544E-8091-6F38E9FF1376}" srcId="{C5B1FAA7-5915-7D44-B1ED-3EA0E572788F}" destId="{D568FD5F-10B1-7341-B8DB-B333C89D1AD8}" srcOrd="1" destOrd="0" parTransId="{31D7F4AF-B19D-0444-87DF-70CC4AF32F31}" sibTransId="{603E0418-86FE-EB4E-895B-1089E537871C}"/>
    <dgm:cxn modelId="{BC89A3E5-614D-044B-B24D-9B012D9FB1E5}" type="presOf" srcId="{C5B1FAA7-5915-7D44-B1ED-3EA0E572788F}" destId="{C8456DA0-6364-AA42-A1AF-22761AF178EA}" srcOrd="0" destOrd="0" presId="urn:microsoft.com/office/officeart/2005/8/layout/process5"/>
    <dgm:cxn modelId="{5028C2F4-9D46-8C48-9712-1B79A13D80D9}" srcId="{C5B1FAA7-5915-7D44-B1ED-3EA0E572788F}" destId="{991BD296-21E5-424A-B988-CA82CD4B2980}" srcOrd="2" destOrd="0" parTransId="{6067266A-7855-7142-83B4-FA597EDE7F66}" sibTransId="{CD502C9F-F4C0-BC45-BE54-0BDDA04CED6E}"/>
    <dgm:cxn modelId="{B3C8CBFB-7AE9-3D4E-95E9-DC15B3CB13DA}" type="presOf" srcId="{8DF59ACB-A204-BA47-AF76-1D4661CC539A}" destId="{66E70C9B-A608-404C-A619-A279FD9C17BD}" srcOrd="1" destOrd="0" presId="urn:microsoft.com/office/officeart/2005/8/layout/process5"/>
    <dgm:cxn modelId="{C3C3C2E9-470F-2E44-AE42-42CAD77442CD}" type="presParOf" srcId="{C8456DA0-6364-AA42-A1AF-22761AF178EA}" destId="{8CFB3272-E13B-3F41-AB2F-BDB1D5677398}" srcOrd="0" destOrd="0" presId="urn:microsoft.com/office/officeart/2005/8/layout/process5"/>
    <dgm:cxn modelId="{312445F8-DAA0-A243-B0E3-88F76AB15D53}" type="presParOf" srcId="{C8456DA0-6364-AA42-A1AF-22761AF178EA}" destId="{2CDF7B53-F32B-004D-8AC3-D48B860A09AA}" srcOrd="1" destOrd="0" presId="urn:microsoft.com/office/officeart/2005/8/layout/process5"/>
    <dgm:cxn modelId="{64C3B740-CB19-EB47-AA42-F74A7CA00392}" type="presParOf" srcId="{2CDF7B53-F32B-004D-8AC3-D48B860A09AA}" destId="{C6144C45-A6C4-DE47-A7FA-2860E10C5333}" srcOrd="0" destOrd="0" presId="urn:microsoft.com/office/officeart/2005/8/layout/process5"/>
    <dgm:cxn modelId="{87B436CE-3A76-364D-A610-F806A8D35118}" type="presParOf" srcId="{C8456DA0-6364-AA42-A1AF-22761AF178EA}" destId="{FAA1B9C4-959F-6F4C-9365-9ACEA9F54B98}" srcOrd="2" destOrd="0" presId="urn:microsoft.com/office/officeart/2005/8/layout/process5"/>
    <dgm:cxn modelId="{FFE7B835-C7B1-7142-B0D5-3851D1F276D2}" type="presParOf" srcId="{C8456DA0-6364-AA42-A1AF-22761AF178EA}" destId="{8D1E8009-CB17-2043-B2F0-EFF2C5754E7A}" srcOrd="3" destOrd="0" presId="urn:microsoft.com/office/officeart/2005/8/layout/process5"/>
    <dgm:cxn modelId="{D6D5FEC1-B303-9F4A-B5EF-328A5CF570DF}" type="presParOf" srcId="{8D1E8009-CB17-2043-B2F0-EFF2C5754E7A}" destId="{965BB502-E065-BE4C-9A7C-AE414F580B89}" srcOrd="0" destOrd="0" presId="urn:microsoft.com/office/officeart/2005/8/layout/process5"/>
    <dgm:cxn modelId="{915A3C61-10AA-AC43-97F9-0F074D1A85D1}" type="presParOf" srcId="{C8456DA0-6364-AA42-A1AF-22761AF178EA}" destId="{75C6EAAB-8B5E-F847-8238-E2987049415F}" srcOrd="4" destOrd="0" presId="urn:microsoft.com/office/officeart/2005/8/layout/process5"/>
    <dgm:cxn modelId="{CAF57A48-2FAC-694A-996A-C9BBDCF5B6B6}" type="presParOf" srcId="{C8456DA0-6364-AA42-A1AF-22761AF178EA}" destId="{32A94064-94C7-5B4A-B2D0-3949742CCEC9}" srcOrd="5" destOrd="0" presId="urn:microsoft.com/office/officeart/2005/8/layout/process5"/>
    <dgm:cxn modelId="{47160318-D537-C24F-81AD-A54C771CA952}" type="presParOf" srcId="{32A94064-94C7-5B4A-B2D0-3949742CCEC9}" destId="{AA2545E4-62A3-2E40-9E81-B5150EED75AC}" srcOrd="0" destOrd="0" presId="urn:microsoft.com/office/officeart/2005/8/layout/process5"/>
    <dgm:cxn modelId="{AA495705-0B5D-A541-BFCD-A526020524C1}" type="presParOf" srcId="{C8456DA0-6364-AA42-A1AF-22761AF178EA}" destId="{7E2C9AEB-A001-8149-BD3F-604E62605D34}" srcOrd="6" destOrd="0" presId="urn:microsoft.com/office/officeart/2005/8/layout/process5"/>
    <dgm:cxn modelId="{68ACD313-0472-6744-87EB-E897AD9DE125}" type="presParOf" srcId="{C8456DA0-6364-AA42-A1AF-22761AF178EA}" destId="{1BA00E70-E3FC-6145-B3FB-8DE8D625F99B}" srcOrd="7" destOrd="0" presId="urn:microsoft.com/office/officeart/2005/8/layout/process5"/>
    <dgm:cxn modelId="{4C369E26-18E2-9948-A31F-4202CFE4EE9B}" type="presParOf" srcId="{1BA00E70-E3FC-6145-B3FB-8DE8D625F99B}" destId="{CE448084-D0B9-EA42-BED8-F5E3842017B6}" srcOrd="0" destOrd="0" presId="urn:microsoft.com/office/officeart/2005/8/layout/process5"/>
    <dgm:cxn modelId="{D7DDE801-3887-8B43-97F3-897C7CDB89B4}" type="presParOf" srcId="{C8456DA0-6364-AA42-A1AF-22761AF178EA}" destId="{D13BDC8A-4B63-884D-875D-081DC7DEF714}" srcOrd="8" destOrd="0" presId="urn:microsoft.com/office/officeart/2005/8/layout/process5"/>
    <dgm:cxn modelId="{867C7E9A-6F03-4D42-A823-876DB0C332EB}" type="presParOf" srcId="{C8456DA0-6364-AA42-A1AF-22761AF178EA}" destId="{036C9DA7-A9E7-474C-B2F4-396083F137E4}" srcOrd="9" destOrd="0" presId="urn:microsoft.com/office/officeart/2005/8/layout/process5"/>
    <dgm:cxn modelId="{6923C61D-CC11-0744-B397-DC59188777A6}" type="presParOf" srcId="{036C9DA7-A9E7-474C-B2F4-396083F137E4}" destId="{66E70C9B-A608-404C-A619-A279FD9C17BD}" srcOrd="0" destOrd="0" presId="urn:microsoft.com/office/officeart/2005/8/layout/process5"/>
    <dgm:cxn modelId="{057C331B-BD39-C54F-8C71-43EF827F95CA}" type="presParOf" srcId="{C8456DA0-6364-AA42-A1AF-22761AF178EA}" destId="{5CA1956C-36FD-614A-B0BD-2AE11EE9E52E}"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B3272-E13B-3F41-AB2F-BDB1D5677398}">
      <dsp:nvSpPr>
        <dsp:cNvPr id="0" name=""/>
        <dsp:cNvSpPr/>
      </dsp:nvSpPr>
      <dsp:spPr>
        <a:xfrm>
          <a:off x="97043" y="2718"/>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Take the Input Binary IMAGE(ADI)</a:t>
          </a:r>
        </a:p>
      </dsp:txBody>
      <dsp:txXfrm>
        <a:off x="144776" y="50451"/>
        <a:ext cx="2620721" cy="1534246"/>
      </dsp:txXfrm>
    </dsp:sp>
    <dsp:sp modelId="{2CDF7B53-F32B-004D-8AC3-D48B860A09AA}">
      <dsp:nvSpPr>
        <dsp:cNvPr id="0" name=""/>
        <dsp:cNvSpPr/>
      </dsp:nvSpPr>
      <dsp:spPr>
        <a:xfrm>
          <a:off x="3052255" y="480767"/>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3052255" y="615490"/>
        <a:ext cx="403082" cy="404168"/>
      </dsp:txXfrm>
    </dsp:sp>
    <dsp:sp modelId="{FAA1B9C4-959F-6F4C-9365-9ACEA9F54B98}">
      <dsp:nvSpPr>
        <dsp:cNvPr id="0" name=""/>
        <dsp:cNvSpPr/>
      </dsp:nvSpPr>
      <dsp:spPr>
        <a:xfrm>
          <a:off x="3899706" y="2718"/>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Apply Mean Thresholding to Obtain Binary Image</a:t>
          </a:r>
        </a:p>
      </dsp:txBody>
      <dsp:txXfrm>
        <a:off x="3947439" y="50451"/>
        <a:ext cx="2620721" cy="1534246"/>
      </dsp:txXfrm>
    </dsp:sp>
    <dsp:sp modelId="{8D1E8009-CB17-2043-B2F0-EFF2C5754E7A}">
      <dsp:nvSpPr>
        <dsp:cNvPr id="0" name=""/>
        <dsp:cNvSpPr/>
      </dsp:nvSpPr>
      <dsp:spPr>
        <a:xfrm>
          <a:off x="6854918" y="480767"/>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6854918" y="615490"/>
        <a:ext cx="403082" cy="404168"/>
      </dsp:txXfrm>
    </dsp:sp>
    <dsp:sp modelId="{75C6EAAB-8B5E-F847-8238-E2987049415F}">
      <dsp:nvSpPr>
        <dsp:cNvPr id="0" name=""/>
        <dsp:cNvSpPr/>
      </dsp:nvSpPr>
      <dsp:spPr>
        <a:xfrm>
          <a:off x="7702368" y="2718"/>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Apply Erode Operation to Remove small White Blobs(Kernel Size 9x9)</a:t>
          </a:r>
        </a:p>
      </dsp:txBody>
      <dsp:txXfrm>
        <a:off x="7750101" y="50451"/>
        <a:ext cx="2620721" cy="1534246"/>
      </dsp:txXfrm>
    </dsp:sp>
    <dsp:sp modelId="{32A94064-94C7-5B4A-B2D0-3949742CCEC9}">
      <dsp:nvSpPr>
        <dsp:cNvPr id="0" name=""/>
        <dsp:cNvSpPr/>
      </dsp:nvSpPr>
      <dsp:spPr>
        <a:xfrm rot="5400000">
          <a:off x="8772546" y="1822564"/>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rot="-5400000">
        <a:off x="8858378" y="1871456"/>
        <a:ext cx="404168" cy="403082"/>
      </dsp:txXfrm>
    </dsp:sp>
    <dsp:sp modelId="{7E2C9AEB-A001-8149-BD3F-604E62605D34}">
      <dsp:nvSpPr>
        <dsp:cNvPr id="0" name=""/>
        <dsp:cNvSpPr/>
      </dsp:nvSpPr>
      <dsp:spPr>
        <a:xfrm>
          <a:off x="7702368" y="2718906"/>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Since the Range of Camera is Fixed Create Black Pixels  for pixel number less than 200</a:t>
          </a:r>
        </a:p>
      </dsp:txBody>
      <dsp:txXfrm>
        <a:off x="7750101" y="2766639"/>
        <a:ext cx="2620721" cy="1534246"/>
      </dsp:txXfrm>
    </dsp:sp>
    <dsp:sp modelId="{1BA00E70-E3FC-6145-B3FB-8DE8D625F99B}">
      <dsp:nvSpPr>
        <dsp:cNvPr id="0" name=""/>
        <dsp:cNvSpPr/>
      </dsp:nvSpPr>
      <dsp:spPr>
        <a:xfrm rot="10800000">
          <a:off x="6887512" y="3196955"/>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rot="10800000">
        <a:off x="7060261" y="3331678"/>
        <a:ext cx="403082" cy="404168"/>
      </dsp:txXfrm>
    </dsp:sp>
    <dsp:sp modelId="{D13BDC8A-4B63-884D-875D-081DC7DEF714}">
      <dsp:nvSpPr>
        <dsp:cNvPr id="0" name=""/>
        <dsp:cNvSpPr/>
      </dsp:nvSpPr>
      <dsp:spPr>
        <a:xfrm>
          <a:off x="3899706" y="2718906"/>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Process the Image to remove the minor Blobs with parametrized size </a:t>
          </a:r>
        </a:p>
      </dsp:txBody>
      <dsp:txXfrm>
        <a:off x="3947439" y="2766639"/>
        <a:ext cx="2620721" cy="1534246"/>
      </dsp:txXfrm>
    </dsp:sp>
    <dsp:sp modelId="{036C9DA7-A9E7-474C-B2F4-396083F137E4}">
      <dsp:nvSpPr>
        <dsp:cNvPr id="0" name=""/>
        <dsp:cNvSpPr/>
      </dsp:nvSpPr>
      <dsp:spPr>
        <a:xfrm rot="10800000">
          <a:off x="3084849" y="3196955"/>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rot="10800000">
        <a:off x="3257598" y="3331678"/>
        <a:ext cx="403082" cy="404168"/>
      </dsp:txXfrm>
    </dsp:sp>
    <dsp:sp modelId="{5CA1956C-36FD-614A-B0BD-2AE11EE9E52E}">
      <dsp:nvSpPr>
        <dsp:cNvPr id="0" name=""/>
        <dsp:cNvSpPr/>
      </dsp:nvSpPr>
      <dsp:spPr>
        <a:xfrm>
          <a:off x="97043" y="2718906"/>
          <a:ext cx="2716187" cy="16297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Compared the processed output with PLARD Output</a:t>
          </a:r>
        </a:p>
      </dsp:txBody>
      <dsp:txXfrm>
        <a:off x="144776" y="2766639"/>
        <a:ext cx="2620721" cy="15342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E925-CDE7-F7F3-57BE-7049C26CF51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8609677-DC76-CF0A-AFB9-C7B41D9265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09FBCB2-B60A-3923-2217-91A202DAC528}"/>
              </a:ext>
            </a:extLst>
          </p:cNvPr>
          <p:cNvSpPr>
            <a:spLocks noGrp="1"/>
          </p:cNvSpPr>
          <p:nvPr>
            <p:ph type="dt" sz="half" idx="10"/>
          </p:nvPr>
        </p:nvSpPr>
        <p:spPr/>
        <p:txBody>
          <a:bodyPr/>
          <a:lstStyle/>
          <a:p>
            <a:fld id="{086D5268-1002-F340-BD68-3C682D7E5280}" type="datetimeFigureOut">
              <a:rPr lang="en-US" smtClean="0"/>
              <a:t>4/26/23</a:t>
            </a:fld>
            <a:endParaRPr lang="en-US"/>
          </a:p>
        </p:txBody>
      </p:sp>
      <p:sp>
        <p:nvSpPr>
          <p:cNvPr id="5" name="Footer Placeholder 4">
            <a:extLst>
              <a:ext uri="{FF2B5EF4-FFF2-40B4-BE49-F238E27FC236}">
                <a16:creationId xmlns:a16="http://schemas.microsoft.com/office/drawing/2014/main" id="{5BE31A80-AC22-49B0-D07F-C4F48DC9D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8E571-09E2-157E-A2B2-EBEB477451DB}"/>
              </a:ext>
            </a:extLst>
          </p:cNvPr>
          <p:cNvSpPr>
            <a:spLocks noGrp="1"/>
          </p:cNvSpPr>
          <p:nvPr>
            <p:ph type="sldNum" sz="quarter" idx="12"/>
          </p:nvPr>
        </p:nvSpPr>
        <p:spPr/>
        <p:txBody>
          <a:bodyPr/>
          <a:lstStyle/>
          <a:p>
            <a:fld id="{A818D878-0AF5-4747-BAEB-13409BB37925}" type="slidenum">
              <a:rPr lang="en-US" smtClean="0"/>
              <a:t>‹#›</a:t>
            </a:fld>
            <a:endParaRPr lang="en-US"/>
          </a:p>
        </p:txBody>
      </p:sp>
    </p:spTree>
    <p:extLst>
      <p:ext uri="{BB962C8B-B14F-4D97-AF65-F5344CB8AC3E}">
        <p14:creationId xmlns:p14="http://schemas.microsoft.com/office/powerpoint/2010/main" val="305129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B50E-7A27-2A29-D97C-D477E1C52CD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051BC7E-0392-5FCA-C74B-681B3D46A5D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0081C7-1EF1-6B6C-9904-13CB60443311}"/>
              </a:ext>
            </a:extLst>
          </p:cNvPr>
          <p:cNvSpPr>
            <a:spLocks noGrp="1"/>
          </p:cNvSpPr>
          <p:nvPr>
            <p:ph type="dt" sz="half" idx="10"/>
          </p:nvPr>
        </p:nvSpPr>
        <p:spPr/>
        <p:txBody>
          <a:bodyPr/>
          <a:lstStyle/>
          <a:p>
            <a:fld id="{086D5268-1002-F340-BD68-3C682D7E5280}" type="datetimeFigureOut">
              <a:rPr lang="en-US" smtClean="0"/>
              <a:t>4/26/23</a:t>
            </a:fld>
            <a:endParaRPr lang="en-US"/>
          </a:p>
        </p:txBody>
      </p:sp>
      <p:sp>
        <p:nvSpPr>
          <p:cNvPr id="5" name="Footer Placeholder 4">
            <a:extLst>
              <a:ext uri="{FF2B5EF4-FFF2-40B4-BE49-F238E27FC236}">
                <a16:creationId xmlns:a16="http://schemas.microsoft.com/office/drawing/2014/main" id="{87517436-27B1-675D-94F0-F1D05A794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8EEFB-586B-3B1E-F5D9-4DE1D6EEDC4B}"/>
              </a:ext>
            </a:extLst>
          </p:cNvPr>
          <p:cNvSpPr>
            <a:spLocks noGrp="1"/>
          </p:cNvSpPr>
          <p:nvPr>
            <p:ph type="sldNum" sz="quarter" idx="12"/>
          </p:nvPr>
        </p:nvSpPr>
        <p:spPr/>
        <p:txBody>
          <a:bodyPr/>
          <a:lstStyle/>
          <a:p>
            <a:fld id="{A818D878-0AF5-4747-BAEB-13409BB37925}" type="slidenum">
              <a:rPr lang="en-US" smtClean="0"/>
              <a:t>‹#›</a:t>
            </a:fld>
            <a:endParaRPr lang="en-US"/>
          </a:p>
        </p:txBody>
      </p:sp>
    </p:spTree>
    <p:extLst>
      <p:ext uri="{BB962C8B-B14F-4D97-AF65-F5344CB8AC3E}">
        <p14:creationId xmlns:p14="http://schemas.microsoft.com/office/powerpoint/2010/main" val="415575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10F7E-1088-4446-74A6-372BC88E6B8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CD916BF-0B8A-B672-4F9A-F83392638D8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FB7C76-DB06-E865-AD28-4B76B2D2177C}"/>
              </a:ext>
            </a:extLst>
          </p:cNvPr>
          <p:cNvSpPr>
            <a:spLocks noGrp="1"/>
          </p:cNvSpPr>
          <p:nvPr>
            <p:ph type="dt" sz="half" idx="10"/>
          </p:nvPr>
        </p:nvSpPr>
        <p:spPr/>
        <p:txBody>
          <a:bodyPr/>
          <a:lstStyle/>
          <a:p>
            <a:fld id="{086D5268-1002-F340-BD68-3C682D7E5280}" type="datetimeFigureOut">
              <a:rPr lang="en-US" smtClean="0"/>
              <a:t>4/26/23</a:t>
            </a:fld>
            <a:endParaRPr lang="en-US"/>
          </a:p>
        </p:txBody>
      </p:sp>
      <p:sp>
        <p:nvSpPr>
          <p:cNvPr id="5" name="Footer Placeholder 4">
            <a:extLst>
              <a:ext uri="{FF2B5EF4-FFF2-40B4-BE49-F238E27FC236}">
                <a16:creationId xmlns:a16="http://schemas.microsoft.com/office/drawing/2014/main" id="{DFA87098-4677-6ED5-88DA-9E0803449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0ABCC-CB6D-A636-0C36-7DD709DC3CAC}"/>
              </a:ext>
            </a:extLst>
          </p:cNvPr>
          <p:cNvSpPr>
            <a:spLocks noGrp="1"/>
          </p:cNvSpPr>
          <p:nvPr>
            <p:ph type="sldNum" sz="quarter" idx="12"/>
          </p:nvPr>
        </p:nvSpPr>
        <p:spPr/>
        <p:txBody>
          <a:bodyPr/>
          <a:lstStyle/>
          <a:p>
            <a:fld id="{A818D878-0AF5-4747-BAEB-13409BB37925}" type="slidenum">
              <a:rPr lang="en-US" smtClean="0"/>
              <a:t>‹#›</a:t>
            </a:fld>
            <a:endParaRPr lang="en-US"/>
          </a:p>
        </p:txBody>
      </p:sp>
    </p:spTree>
    <p:extLst>
      <p:ext uri="{BB962C8B-B14F-4D97-AF65-F5344CB8AC3E}">
        <p14:creationId xmlns:p14="http://schemas.microsoft.com/office/powerpoint/2010/main" val="80468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A0B3-EC63-8D95-295C-D87C0E1F59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0F749C4-CD09-2FD2-7F11-0F99774A57F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27CCE4-C31B-C3AB-C40B-2F3987B8F36F}"/>
              </a:ext>
            </a:extLst>
          </p:cNvPr>
          <p:cNvSpPr>
            <a:spLocks noGrp="1"/>
          </p:cNvSpPr>
          <p:nvPr>
            <p:ph type="dt" sz="half" idx="10"/>
          </p:nvPr>
        </p:nvSpPr>
        <p:spPr/>
        <p:txBody>
          <a:bodyPr/>
          <a:lstStyle/>
          <a:p>
            <a:fld id="{086D5268-1002-F340-BD68-3C682D7E5280}" type="datetimeFigureOut">
              <a:rPr lang="en-US" smtClean="0"/>
              <a:t>4/26/23</a:t>
            </a:fld>
            <a:endParaRPr lang="en-US"/>
          </a:p>
        </p:txBody>
      </p:sp>
      <p:sp>
        <p:nvSpPr>
          <p:cNvPr id="5" name="Footer Placeholder 4">
            <a:extLst>
              <a:ext uri="{FF2B5EF4-FFF2-40B4-BE49-F238E27FC236}">
                <a16:creationId xmlns:a16="http://schemas.microsoft.com/office/drawing/2014/main" id="{7C12AA5B-6F73-EBFB-AA2B-2CA7188A1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BBEEE-B876-95DF-860E-BA29FA30732F}"/>
              </a:ext>
            </a:extLst>
          </p:cNvPr>
          <p:cNvSpPr>
            <a:spLocks noGrp="1"/>
          </p:cNvSpPr>
          <p:nvPr>
            <p:ph type="sldNum" sz="quarter" idx="12"/>
          </p:nvPr>
        </p:nvSpPr>
        <p:spPr/>
        <p:txBody>
          <a:bodyPr/>
          <a:lstStyle/>
          <a:p>
            <a:fld id="{A818D878-0AF5-4747-BAEB-13409BB37925}" type="slidenum">
              <a:rPr lang="en-US" smtClean="0"/>
              <a:t>‹#›</a:t>
            </a:fld>
            <a:endParaRPr lang="en-US"/>
          </a:p>
        </p:txBody>
      </p:sp>
    </p:spTree>
    <p:extLst>
      <p:ext uri="{BB962C8B-B14F-4D97-AF65-F5344CB8AC3E}">
        <p14:creationId xmlns:p14="http://schemas.microsoft.com/office/powerpoint/2010/main" val="135900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6CA0-9934-AD57-01BF-80D7F084B8C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231806D-6215-F62A-8C3F-FA58B9977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1A76FDF-2FB6-C089-2DEA-EB1C2C9B2B84}"/>
              </a:ext>
            </a:extLst>
          </p:cNvPr>
          <p:cNvSpPr>
            <a:spLocks noGrp="1"/>
          </p:cNvSpPr>
          <p:nvPr>
            <p:ph type="dt" sz="half" idx="10"/>
          </p:nvPr>
        </p:nvSpPr>
        <p:spPr/>
        <p:txBody>
          <a:bodyPr/>
          <a:lstStyle/>
          <a:p>
            <a:fld id="{086D5268-1002-F340-BD68-3C682D7E5280}" type="datetimeFigureOut">
              <a:rPr lang="en-US" smtClean="0"/>
              <a:t>4/26/23</a:t>
            </a:fld>
            <a:endParaRPr lang="en-US"/>
          </a:p>
        </p:txBody>
      </p:sp>
      <p:sp>
        <p:nvSpPr>
          <p:cNvPr id="5" name="Footer Placeholder 4">
            <a:extLst>
              <a:ext uri="{FF2B5EF4-FFF2-40B4-BE49-F238E27FC236}">
                <a16:creationId xmlns:a16="http://schemas.microsoft.com/office/drawing/2014/main" id="{1F630DF8-3A34-24B9-FC4B-294647D61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8F25D-7263-DFCA-1294-37A42BB3CE3D}"/>
              </a:ext>
            </a:extLst>
          </p:cNvPr>
          <p:cNvSpPr>
            <a:spLocks noGrp="1"/>
          </p:cNvSpPr>
          <p:nvPr>
            <p:ph type="sldNum" sz="quarter" idx="12"/>
          </p:nvPr>
        </p:nvSpPr>
        <p:spPr/>
        <p:txBody>
          <a:bodyPr/>
          <a:lstStyle/>
          <a:p>
            <a:fld id="{A818D878-0AF5-4747-BAEB-13409BB37925}" type="slidenum">
              <a:rPr lang="en-US" smtClean="0"/>
              <a:t>‹#›</a:t>
            </a:fld>
            <a:endParaRPr lang="en-US"/>
          </a:p>
        </p:txBody>
      </p:sp>
    </p:spTree>
    <p:extLst>
      <p:ext uri="{BB962C8B-B14F-4D97-AF65-F5344CB8AC3E}">
        <p14:creationId xmlns:p14="http://schemas.microsoft.com/office/powerpoint/2010/main" val="250381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95E1-D67F-F7C3-0521-398261E5F4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D6F18CE-D507-BFAE-E17B-AC69D0A243C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A72DE06-3894-2887-A9ED-08145850F96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38EA7A0-2798-C819-3C9D-445EDBBF7203}"/>
              </a:ext>
            </a:extLst>
          </p:cNvPr>
          <p:cNvSpPr>
            <a:spLocks noGrp="1"/>
          </p:cNvSpPr>
          <p:nvPr>
            <p:ph type="dt" sz="half" idx="10"/>
          </p:nvPr>
        </p:nvSpPr>
        <p:spPr/>
        <p:txBody>
          <a:bodyPr/>
          <a:lstStyle/>
          <a:p>
            <a:fld id="{086D5268-1002-F340-BD68-3C682D7E5280}" type="datetimeFigureOut">
              <a:rPr lang="en-US" smtClean="0"/>
              <a:t>4/26/23</a:t>
            </a:fld>
            <a:endParaRPr lang="en-US"/>
          </a:p>
        </p:txBody>
      </p:sp>
      <p:sp>
        <p:nvSpPr>
          <p:cNvPr id="6" name="Footer Placeholder 5">
            <a:extLst>
              <a:ext uri="{FF2B5EF4-FFF2-40B4-BE49-F238E27FC236}">
                <a16:creationId xmlns:a16="http://schemas.microsoft.com/office/drawing/2014/main" id="{B888B88D-D5CF-4EC2-FF04-FEA0339F0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EF0590-FDD6-738C-07E8-91562C2ADE3E}"/>
              </a:ext>
            </a:extLst>
          </p:cNvPr>
          <p:cNvSpPr>
            <a:spLocks noGrp="1"/>
          </p:cNvSpPr>
          <p:nvPr>
            <p:ph type="sldNum" sz="quarter" idx="12"/>
          </p:nvPr>
        </p:nvSpPr>
        <p:spPr/>
        <p:txBody>
          <a:bodyPr/>
          <a:lstStyle/>
          <a:p>
            <a:fld id="{A818D878-0AF5-4747-BAEB-13409BB37925}" type="slidenum">
              <a:rPr lang="en-US" smtClean="0"/>
              <a:t>‹#›</a:t>
            </a:fld>
            <a:endParaRPr lang="en-US"/>
          </a:p>
        </p:txBody>
      </p:sp>
    </p:spTree>
    <p:extLst>
      <p:ext uri="{BB962C8B-B14F-4D97-AF65-F5344CB8AC3E}">
        <p14:creationId xmlns:p14="http://schemas.microsoft.com/office/powerpoint/2010/main" val="322525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C893-C6D6-DA1D-87EF-C131F3B8249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6D08636-306F-BC66-B322-EB81D3C76F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6D3C0C6-5E19-04B4-DA8C-B7C5ECB28B0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37970EE-3267-4B40-46EF-B886AAAEE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8977C5-04CA-B4D6-BB65-0DEBBD8142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96404E9-7491-1AF5-5F48-E4A85EA61CE7}"/>
              </a:ext>
            </a:extLst>
          </p:cNvPr>
          <p:cNvSpPr>
            <a:spLocks noGrp="1"/>
          </p:cNvSpPr>
          <p:nvPr>
            <p:ph type="dt" sz="half" idx="10"/>
          </p:nvPr>
        </p:nvSpPr>
        <p:spPr/>
        <p:txBody>
          <a:bodyPr/>
          <a:lstStyle/>
          <a:p>
            <a:fld id="{086D5268-1002-F340-BD68-3C682D7E5280}" type="datetimeFigureOut">
              <a:rPr lang="en-US" smtClean="0"/>
              <a:t>4/26/23</a:t>
            </a:fld>
            <a:endParaRPr lang="en-US"/>
          </a:p>
        </p:txBody>
      </p:sp>
      <p:sp>
        <p:nvSpPr>
          <p:cNvPr id="8" name="Footer Placeholder 7">
            <a:extLst>
              <a:ext uri="{FF2B5EF4-FFF2-40B4-BE49-F238E27FC236}">
                <a16:creationId xmlns:a16="http://schemas.microsoft.com/office/drawing/2014/main" id="{60E2DAB0-E639-5884-D1C6-7064AB397F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769ED8-8E70-E942-A17E-B3014BE61F90}"/>
              </a:ext>
            </a:extLst>
          </p:cNvPr>
          <p:cNvSpPr>
            <a:spLocks noGrp="1"/>
          </p:cNvSpPr>
          <p:nvPr>
            <p:ph type="sldNum" sz="quarter" idx="12"/>
          </p:nvPr>
        </p:nvSpPr>
        <p:spPr/>
        <p:txBody>
          <a:bodyPr/>
          <a:lstStyle/>
          <a:p>
            <a:fld id="{A818D878-0AF5-4747-BAEB-13409BB37925}" type="slidenum">
              <a:rPr lang="en-US" smtClean="0"/>
              <a:t>‹#›</a:t>
            </a:fld>
            <a:endParaRPr lang="en-US"/>
          </a:p>
        </p:txBody>
      </p:sp>
    </p:spTree>
    <p:extLst>
      <p:ext uri="{BB962C8B-B14F-4D97-AF65-F5344CB8AC3E}">
        <p14:creationId xmlns:p14="http://schemas.microsoft.com/office/powerpoint/2010/main" val="290910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B37D-A385-9367-AC84-0661D0F8088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68DB05D-0385-A380-6794-A8F56C4BA82C}"/>
              </a:ext>
            </a:extLst>
          </p:cNvPr>
          <p:cNvSpPr>
            <a:spLocks noGrp="1"/>
          </p:cNvSpPr>
          <p:nvPr>
            <p:ph type="dt" sz="half" idx="10"/>
          </p:nvPr>
        </p:nvSpPr>
        <p:spPr/>
        <p:txBody>
          <a:bodyPr/>
          <a:lstStyle/>
          <a:p>
            <a:fld id="{086D5268-1002-F340-BD68-3C682D7E5280}" type="datetimeFigureOut">
              <a:rPr lang="en-US" smtClean="0"/>
              <a:t>4/26/23</a:t>
            </a:fld>
            <a:endParaRPr lang="en-US"/>
          </a:p>
        </p:txBody>
      </p:sp>
      <p:sp>
        <p:nvSpPr>
          <p:cNvPr id="4" name="Footer Placeholder 3">
            <a:extLst>
              <a:ext uri="{FF2B5EF4-FFF2-40B4-BE49-F238E27FC236}">
                <a16:creationId xmlns:a16="http://schemas.microsoft.com/office/drawing/2014/main" id="{83E679E6-E815-97B1-F28D-7650178D5A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4D0DD0-6DC8-75FB-388E-CA2C59E5836D}"/>
              </a:ext>
            </a:extLst>
          </p:cNvPr>
          <p:cNvSpPr>
            <a:spLocks noGrp="1"/>
          </p:cNvSpPr>
          <p:nvPr>
            <p:ph type="sldNum" sz="quarter" idx="12"/>
          </p:nvPr>
        </p:nvSpPr>
        <p:spPr/>
        <p:txBody>
          <a:bodyPr/>
          <a:lstStyle/>
          <a:p>
            <a:fld id="{A818D878-0AF5-4747-BAEB-13409BB37925}" type="slidenum">
              <a:rPr lang="en-US" smtClean="0"/>
              <a:t>‹#›</a:t>
            </a:fld>
            <a:endParaRPr lang="en-US"/>
          </a:p>
        </p:txBody>
      </p:sp>
    </p:spTree>
    <p:extLst>
      <p:ext uri="{BB962C8B-B14F-4D97-AF65-F5344CB8AC3E}">
        <p14:creationId xmlns:p14="http://schemas.microsoft.com/office/powerpoint/2010/main" val="353515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D034F5-CFF1-7F14-5025-3BAD66690EBD}"/>
              </a:ext>
            </a:extLst>
          </p:cNvPr>
          <p:cNvSpPr>
            <a:spLocks noGrp="1"/>
          </p:cNvSpPr>
          <p:nvPr>
            <p:ph type="dt" sz="half" idx="10"/>
          </p:nvPr>
        </p:nvSpPr>
        <p:spPr/>
        <p:txBody>
          <a:bodyPr/>
          <a:lstStyle/>
          <a:p>
            <a:fld id="{086D5268-1002-F340-BD68-3C682D7E5280}" type="datetimeFigureOut">
              <a:rPr lang="en-US" smtClean="0"/>
              <a:t>4/26/23</a:t>
            </a:fld>
            <a:endParaRPr lang="en-US"/>
          </a:p>
        </p:txBody>
      </p:sp>
      <p:sp>
        <p:nvSpPr>
          <p:cNvPr id="3" name="Footer Placeholder 2">
            <a:extLst>
              <a:ext uri="{FF2B5EF4-FFF2-40B4-BE49-F238E27FC236}">
                <a16:creationId xmlns:a16="http://schemas.microsoft.com/office/drawing/2014/main" id="{953D86DC-B8A9-3798-4B93-7D6AC9F54C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94A7C8-BB85-CDC0-3EC9-F94496E4349A}"/>
              </a:ext>
            </a:extLst>
          </p:cNvPr>
          <p:cNvSpPr>
            <a:spLocks noGrp="1"/>
          </p:cNvSpPr>
          <p:nvPr>
            <p:ph type="sldNum" sz="quarter" idx="12"/>
          </p:nvPr>
        </p:nvSpPr>
        <p:spPr/>
        <p:txBody>
          <a:bodyPr/>
          <a:lstStyle/>
          <a:p>
            <a:fld id="{A818D878-0AF5-4747-BAEB-13409BB37925}" type="slidenum">
              <a:rPr lang="en-US" smtClean="0"/>
              <a:t>‹#›</a:t>
            </a:fld>
            <a:endParaRPr lang="en-US"/>
          </a:p>
        </p:txBody>
      </p:sp>
    </p:spTree>
    <p:extLst>
      <p:ext uri="{BB962C8B-B14F-4D97-AF65-F5344CB8AC3E}">
        <p14:creationId xmlns:p14="http://schemas.microsoft.com/office/powerpoint/2010/main" val="341696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07F31-A3A6-A6C3-AB0D-23F09E7765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B1E48A8-9D36-E453-5ACE-BD5B6E3F22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BB80B8C-3D58-3127-0D9C-CB717CE3D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F37C2B-0B73-9803-9A76-D913058ACDAC}"/>
              </a:ext>
            </a:extLst>
          </p:cNvPr>
          <p:cNvSpPr>
            <a:spLocks noGrp="1"/>
          </p:cNvSpPr>
          <p:nvPr>
            <p:ph type="dt" sz="half" idx="10"/>
          </p:nvPr>
        </p:nvSpPr>
        <p:spPr/>
        <p:txBody>
          <a:bodyPr/>
          <a:lstStyle/>
          <a:p>
            <a:fld id="{086D5268-1002-F340-BD68-3C682D7E5280}" type="datetimeFigureOut">
              <a:rPr lang="en-US" smtClean="0"/>
              <a:t>4/26/23</a:t>
            </a:fld>
            <a:endParaRPr lang="en-US"/>
          </a:p>
        </p:txBody>
      </p:sp>
      <p:sp>
        <p:nvSpPr>
          <p:cNvPr id="6" name="Footer Placeholder 5">
            <a:extLst>
              <a:ext uri="{FF2B5EF4-FFF2-40B4-BE49-F238E27FC236}">
                <a16:creationId xmlns:a16="http://schemas.microsoft.com/office/drawing/2014/main" id="{C3DBA31A-6078-24F9-115A-44A0B1D87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751E8-12C6-37AF-F92A-B2BF14104AAD}"/>
              </a:ext>
            </a:extLst>
          </p:cNvPr>
          <p:cNvSpPr>
            <a:spLocks noGrp="1"/>
          </p:cNvSpPr>
          <p:nvPr>
            <p:ph type="sldNum" sz="quarter" idx="12"/>
          </p:nvPr>
        </p:nvSpPr>
        <p:spPr/>
        <p:txBody>
          <a:bodyPr/>
          <a:lstStyle/>
          <a:p>
            <a:fld id="{A818D878-0AF5-4747-BAEB-13409BB37925}" type="slidenum">
              <a:rPr lang="en-US" smtClean="0"/>
              <a:t>‹#›</a:t>
            </a:fld>
            <a:endParaRPr lang="en-US"/>
          </a:p>
        </p:txBody>
      </p:sp>
    </p:spTree>
    <p:extLst>
      <p:ext uri="{BB962C8B-B14F-4D97-AF65-F5344CB8AC3E}">
        <p14:creationId xmlns:p14="http://schemas.microsoft.com/office/powerpoint/2010/main" val="210600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05B3-747E-CB21-77AA-BBEC489E75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FBC6CD0-1499-F066-E864-3044D29D52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B6B5DF-763C-03E9-9B22-EC853059A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0A93C2-C0AA-8061-3BEC-D7D061521C1B}"/>
              </a:ext>
            </a:extLst>
          </p:cNvPr>
          <p:cNvSpPr>
            <a:spLocks noGrp="1"/>
          </p:cNvSpPr>
          <p:nvPr>
            <p:ph type="dt" sz="half" idx="10"/>
          </p:nvPr>
        </p:nvSpPr>
        <p:spPr/>
        <p:txBody>
          <a:bodyPr/>
          <a:lstStyle/>
          <a:p>
            <a:fld id="{086D5268-1002-F340-BD68-3C682D7E5280}" type="datetimeFigureOut">
              <a:rPr lang="en-US" smtClean="0"/>
              <a:t>4/26/23</a:t>
            </a:fld>
            <a:endParaRPr lang="en-US"/>
          </a:p>
        </p:txBody>
      </p:sp>
      <p:sp>
        <p:nvSpPr>
          <p:cNvPr id="6" name="Footer Placeholder 5">
            <a:extLst>
              <a:ext uri="{FF2B5EF4-FFF2-40B4-BE49-F238E27FC236}">
                <a16:creationId xmlns:a16="http://schemas.microsoft.com/office/drawing/2014/main" id="{0FA53BCC-A6AD-D0A2-D476-3B82B7DF79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949EB-D0AA-7B08-D335-F8D0AD4FEF97}"/>
              </a:ext>
            </a:extLst>
          </p:cNvPr>
          <p:cNvSpPr>
            <a:spLocks noGrp="1"/>
          </p:cNvSpPr>
          <p:nvPr>
            <p:ph type="sldNum" sz="quarter" idx="12"/>
          </p:nvPr>
        </p:nvSpPr>
        <p:spPr/>
        <p:txBody>
          <a:bodyPr/>
          <a:lstStyle/>
          <a:p>
            <a:fld id="{A818D878-0AF5-4747-BAEB-13409BB37925}" type="slidenum">
              <a:rPr lang="en-US" smtClean="0"/>
              <a:t>‹#›</a:t>
            </a:fld>
            <a:endParaRPr lang="en-US"/>
          </a:p>
        </p:txBody>
      </p:sp>
    </p:spTree>
    <p:extLst>
      <p:ext uri="{BB962C8B-B14F-4D97-AF65-F5344CB8AC3E}">
        <p14:creationId xmlns:p14="http://schemas.microsoft.com/office/powerpoint/2010/main" val="163304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C76959-3E31-B90A-0042-47B47790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6C302B-8507-C033-FFDE-F0977525A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B14A4E-C372-39BD-9D52-9342A24D3B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D5268-1002-F340-BD68-3C682D7E5280}" type="datetimeFigureOut">
              <a:rPr lang="en-US" smtClean="0"/>
              <a:t>4/26/23</a:t>
            </a:fld>
            <a:endParaRPr lang="en-US"/>
          </a:p>
        </p:txBody>
      </p:sp>
      <p:sp>
        <p:nvSpPr>
          <p:cNvPr id="5" name="Footer Placeholder 4">
            <a:extLst>
              <a:ext uri="{FF2B5EF4-FFF2-40B4-BE49-F238E27FC236}">
                <a16:creationId xmlns:a16="http://schemas.microsoft.com/office/drawing/2014/main" id="{1C78C36A-898A-204F-9EAC-D6861BF5AE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1FF9B2-7DD5-C9D5-34AD-162EED508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8D878-0AF5-4747-BAEB-13409BB37925}" type="slidenum">
              <a:rPr lang="en-US" smtClean="0"/>
              <a:t>‹#›</a:t>
            </a:fld>
            <a:endParaRPr lang="en-US"/>
          </a:p>
        </p:txBody>
      </p:sp>
    </p:spTree>
    <p:extLst>
      <p:ext uri="{BB962C8B-B14F-4D97-AF65-F5344CB8AC3E}">
        <p14:creationId xmlns:p14="http://schemas.microsoft.com/office/powerpoint/2010/main" val="192096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github.com/Sourish0911/Road_Detection_Project"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search/cs?searchtype=author&amp;query=Chen%2C+Z" TargetMode="External"/><Relationship Id="rId2" Type="http://schemas.openxmlformats.org/officeDocument/2006/relationships/hyperlink" Target="https://doi.org/10.1371/journal.pone.0215159" TargetMode="External"/><Relationship Id="rId1" Type="http://schemas.openxmlformats.org/officeDocument/2006/relationships/slideLayout" Target="../slideLayouts/slideLayout2.xml"/><Relationship Id="rId5" Type="http://schemas.openxmlformats.org/officeDocument/2006/relationships/hyperlink" Target="https://arxiv.org/search/cs?searchtype=author&amp;query=Tao%2C+D" TargetMode="External"/><Relationship Id="rId4" Type="http://schemas.openxmlformats.org/officeDocument/2006/relationships/hyperlink" Target="https://arxiv.org/search/cs?searchtype=author&amp;query=Zhang%2C+J"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hyperlink" Target="https://journals.plos.org/plosone/article?id=10.1371/journal.pone.0215159" TargetMode="External"/><Relationship Id="rId7" Type="http://schemas.openxmlformats.org/officeDocument/2006/relationships/slide" Target="slide6.xml"/><Relationship Id="rId2" Type="http://schemas.openxmlformats.org/officeDocument/2006/relationships/hyperlink" Target="https://ieeexplore.ieee.org/document/5548134" TargetMode="Externa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hyperlink" Target="https://ieeexplore.ieee.org/abstract/document/8707128" TargetMode="External"/><Relationship Id="rId4" Type="http://schemas.openxmlformats.org/officeDocument/2006/relationships/hyperlink" Target="https://ieeexplore.ieee.org/abstract/document/7995848" TargetMode="External"/><Relationship Id="rId9"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9DEA8F-B63A-0EE3-B373-108F186AD3F8}"/>
              </a:ext>
            </a:extLst>
          </p:cNvPr>
          <p:cNvSpPr>
            <a:spLocks noGrp="1"/>
          </p:cNvSpPr>
          <p:nvPr>
            <p:ph type="subTitle" idx="1"/>
          </p:nvPr>
        </p:nvSpPr>
        <p:spPr>
          <a:xfrm>
            <a:off x="1524000" y="2070949"/>
            <a:ext cx="9144000" cy="1655762"/>
          </a:xfrm>
        </p:spPr>
        <p:txBody>
          <a:bodyPr>
            <a:normAutofit fontScale="70000" lnSpcReduction="20000"/>
          </a:bodyPr>
          <a:lstStyle/>
          <a:p>
            <a:r>
              <a:rPr lang="en-US" sz="5100" b="1" dirty="0">
                <a:solidFill>
                  <a:schemeClr val="accent1">
                    <a:lumMod val="75000"/>
                  </a:schemeClr>
                </a:solidFill>
              </a:rPr>
              <a:t>Fast Hybrid Pipeline for Road and Non-Road Detection</a:t>
            </a:r>
          </a:p>
          <a:p>
            <a:endParaRPr lang="en-US" sz="3600" dirty="0"/>
          </a:p>
          <a:p>
            <a:r>
              <a:rPr lang="en-US" sz="3300" i="1" dirty="0"/>
              <a:t>WSN Project Presentation</a:t>
            </a:r>
          </a:p>
        </p:txBody>
      </p:sp>
      <p:sp>
        <p:nvSpPr>
          <p:cNvPr id="4" name="TextBox 3">
            <a:extLst>
              <a:ext uri="{FF2B5EF4-FFF2-40B4-BE49-F238E27FC236}">
                <a16:creationId xmlns:a16="http://schemas.microsoft.com/office/drawing/2014/main" id="{B75FE3F8-632B-D3C3-EA3C-43A5CE864CE5}"/>
              </a:ext>
            </a:extLst>
          </p:cNvPr>
          <p:cNvSpPr txBox="1"/>
          <p:nvPr/>
        </p:nvSpPr>
        <p:spPr>
          <a:xfrm>
            <a:off x="6932428" y="4837814"/>
            <a:ext cx="4827181" cy="923330"/>
          </a:xfrm>
          <a:prstGeom prst="rect">
            <a:avLst/>
          </a:prstGeom>
          <a:noFill/>
        </p:spPr>
        <p:txBody>
          <a:bodyPr wrap="square" rtlCol="0">
            <a:spAutoFit/>
          </a:bodyPr>
          <a:lstStyle/>
          <a:p>
            <a:r>
              <a:rPr lang="en-US" dirty="0"/>
              <a:t>Presenter</a:t>
            </a:r>
          </a:p>
          <a:p>
            <a:r>
              <a:rPr lang="en-US" dirty="0"/>
              <a:t>Sourish Chatterjee</a:t>
            </a:r>
          </a:p>
          <a:p>
            <a:r>
              <a:rPr lang="en-US" dirty="0"/>
              <a:t>EE22MTECH02002</a:t>
            </a:r>
          </a:p>
        </p:txBody>
      </p:sp>
    </p:spTree>
    <p:extLst>
      <p:ext uri="{BB962C8B-B14F-4D97-AF65-F5344CB8AC3E}">
        <p14:creationId xmlns:p14="http://schemas.microsoft.com/office/powerpoint/2010/main" val="2382763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C1CA-7ABD-9705-F3CB-B9A2BD181F40}"/>
              </a:ext>
            </a:extLst>
          </p:cNvPr>
          <p:cNvSpPr>
            <a:spLocks noGrp="1"/>
          </p:cNvSpPr>
          <p:nvPr>
            <p:ph type="title"/>
          </p:nvPr>
        </p:nvSpPr>
        <p:spPr/>
        <p:txBody>
          <a:bodyPr>
            <a:normAutofit/>
          </a:bodyPr>
          <a:lstStyle/>
          <a:p>
            <a:r>
              <a:rPr lang="en-US" sz="4000" dirty="0">
                <a:solidFill>
                  <a:schemeClr val="accent1">
                    <a:lumMod val="75000"/>
                  </a:schemeClr>
                </a:solidFill>
                <a:latin typeface="Arial" panose="020B0604020202020204" pitchFamily="34" charset="0"/>
                <a:cs typeface="Arial" panose="020B0604020202020204" pitchFamily="34" charset="0"/>
              </a:rPr>
              <a:t>2.2 Motivating Architecture</a:t>
            </a:r>
          </a:p>
        </p:txBody>
      </p:sp>
      <p:sp>
        <p:nvSpPr>
          <p:cNvPr id="4" name="Rectangle 3">
            <a:extLst>
              <a:ext uri="{FF2B5EF4-FFF2-40B4-BE49-F238E27FC236}">
                <a16:creationId xmlns:a16="http://schemas.microsoft.com/office/drawing/2014/main" id="{06C9F2E5-D4A9-93DF-5062-4B7BD698D357}"/>
              </a:ext>
            </a:extLst>
          </p:cNvPr>
          <p:cNvSpPr/>
          <p:nvPr/>
        </p:nvSpPr>
        <p:spPr>
          <a:xfrm>
            <a:off x="2297482" y="1878904"/>
            <a:ext cx="8403856" cy="2469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A5724EF-C038-55A4-DD60-CF0368618ECF}"/>
              </a:ext>
            </a:extLst>
          </p:cNvPr>
          <p:cNvSpPr/>
          <p:nvPr/>
        </p:nvSpPr>
        <p:spPr>
          <a:xfrm>
            <a:off x="2297482" y="4887238"/>
            <a:ext cx="8403856" cy="14530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1A1056E-F41B-114D-1EA6-EC04309A6AE5}"/>
              </a:ext>
            </a:extLst>
          </p:cNvPr>
          <p:cNvSpPr txBox="1"/>
          <p:nvPr/>
        </p:nvSpPr>
        <p:spPr>
          <a:xfrm>
            <a:off x="2297482" y="1490597"/>
            <a:ext cx="3532340" cy="369332"/>
          </a:xfrm>
          <a:prstGeom prst="rect">
            <a:avLst/>
          </a:prstGeom>
          <a:noFill/>
        </p:spPr>
        <p:txBody>
          <a:bodyPr wrap="square" rtlCol="0">
            <a:spAutoFit/>
          </a:bodyPr>
          <a:lstStyle/>
          <a:p>
            <a:r>
              <a:rPr lang="en-US" dirty="0"/>
              <a:t>Pipeline for Camera + LIDAR Data </a:t>
            </a:r>
          </a:p>
        </p:txBody>
      </p:sp>
      <p:sp>
        <p:nvSpPr>
          <p:cNvPr id="7" name="TextBox 6">
            <a:extLst>
              <a:ext uri="{FF2B5EF4-FFF2-40B4-BE49-F238E27FC236}">
                <a16:creationId xmlns:a16="http://schemas.microsoft.com/office/drawing/2014/main" id="{F3CCA58F-224C-50D9-9140-73AA178F4A4B}"/>
              </a:ext>
            </a:extLst>
          </p:cNvPr>
          <p:cNvSpPr txBox="1"/>
          <p:nvPr/>
        </p:nvSpPr>
        <p:spPr>
          <a:xfrm>
            <a:off x="2297482" y="4517906"/>
            <a:ext cx="3532340" cy="369332"/>
          </a:xfrm>
          <a:prstGeom prst="rect">
            <a:avLst/>
          </a:prstGeom>
          <a:noFill/>
        </p:spPr>
        <p:txBody>
          <a:bodyPr wrap="square" rtlCol="0">
            <a:spAutoFit/>
          </a:bodyPr>
          <a:lstStyle/>
          <a:p>
            <a:r>
              <a:rPr lang="en-US" dirty="0"/>
              <a:t>Pipeline for LIDAR Data </a:t>
            </a:r>
          </a:p>
        </p:txBody>
      </p:sp>
      <p:sp>
        <p:nvSpPr>
          <p:cNvPr id="8" name="Rectangle 7">
            <a:extLst>
              <a:ext uri="{FF2B5EF4-FFF2-40B4-BE49-F238E27FC236}">
                <a16:creationId xmlns:a16="http://schemas.microsoft.com/office/drawing/2014/main" id="{A6D5219B-C1C8-FC8E-B34A-663A6F35D2E0}"/>
              </a:ext>
            </a:extLst>
          </p:cNvPr>
          <p:cNvSpPr/>
          <p:nvPr/>
        </p:nvSpPr>
        <p:spPr>
          <a:xfrm>
            <a:off x="2614613" y="5142260"/>
            <a:ext cx="11715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Candidate Road Selection</a:t>
            </a:r>
          </a:p>
        </p:txBody>
      </p:sp>
      <p:sp>
        <p:nvSpPr>
          <p:cNvPr id="9" name="Rectangle 8">
            <a:extLst>
              <a:ext uri="{FF2B5EF4-FFF2-40B4-BE49-F238E27FC236}">
                <a16:creationId xmlns:a16="http://schemas.microsoft.com/office/drawing/2014/main" id="{D93A7CF9-4EA9-0D17-0FEF-48BCF3DEE6D4}"/>
              </a:ext>
            </a:extLst>
          </p:cNvPr>
          <p:cNvSpPr/>
          <p:nvPr/>
        </p:nvSpPr>
        <p:spPr>
          <a:xfrm>
            <a:off x="4306113" y="5142260"/>
            <a:ext cx="11715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sp>
        <p:nvSpPr>
          <p:cNvPr id="10" name="Rectangle 9">
            <a:extLst>
              <a:ext uri="{FF2B5EF4-FFF2-40B4-BE49-F238E27FC236}">
                <a16:creationId xmlns:a16="http://schemas.microsoft.com/office/drawing/2014/main" id="{01443C74-8543-7159-F344-697170F94B47}"/>
              </a:ext>
            </a:extLst>
          </p:cNvPr>
          <p:cNvSpPr/>
          <p:nvPr/>
        </p:nvSpPr>
        <p:spPr>
          <a:xfrm>
            <a:off x="5984798" y="5142260"/>
            <a:ext cx="11715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Hough Transform</a:t>
            </a:r>
          </a:p>
        </p:txBody>
      </p:sp>
      <p:sp>
        <p:nvSpPr>
          <p:cNvPr id="11" name="Rectangle 10">
            <a:extLst>
              <a:ext uri="{FF2B5EF4-FFF2-40B4-BE49-F238E27FC236}">
                <a16:creationId xmlns:a16="http://schemas.microsoft.com/office/drawing/2014/main" id="{6BB8613D-ADFE-D306-CAD9-7E9BB5AEBD3E}"/>
              </a:ext>
            </a:extLst>
          </p:cNvPr>
          <p:cNvSpPr/>
          <p:nvPr/>
        </p:nvSpPr>
        <p:spPr>
          <a:xfrm>
            <a:off x="7730971" y="5142260"/>
            <a:ext cx="11715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Marking of Road</a:t>
            </a:r>
          </a:p>
        </p:txBody>
      </p:sp>
      <p:sp>
        <p:nvSpPr>
          <p:cNvPr id="12" name="Rectangle 11">
            <a:extLst>
              <a:ext uri="{FF2B5EF4-FFF2-40B4-BE49-F238E27FC236}">
                <a16:creationId xmlns:a16="http://schemas.microsoft.com/office/drawing/2014/main" id="{BBC78FD6-A173-4262-AAF9-94D7ABF6CF22}"/>
              </a:ext>
            </a:extLst>
          </p:cNvPr>
          <p:cNvSpPr/>
          <p:nvPr/>
        </p:nvSpPr>
        <p:spPr>
          <a:xfrm>
            <a:off x="9409656" y="5142260"/>
            <a:ext cx="11715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 Processing</a:t>
            </a:r>
          </a:p>
        </p:txBody>
      </p:sp>
      <p:pic>
        <p:nvPicPr>
          <p:cNvPr id="14" name="Picture 13" descr="Diagram&#10;&#10;Description automatically generated">
            <a:extLst>
              <a:ext uri="{FF2B5EF4-FFF2-40B4-BE49-F238E27FC236}">
                <a16:creationId xmlns:a16="http://schemas.microsoft.com/office/drawing/2014/main" id="{86B64F94-4488-ADAF-98C9-87AD20181FE0}"/>
              </a:ext>
            </a:extLst>
          </p:cNvPr>
          <p:cNvPicPr>
            <a:picLocks noChangeAspect="1"/>
          </p:cNvPicPr>
          <p:nvPr/>
        </p:nvPicPr>
        <p:blipFill rotWithShape="1">
          <a:blip r:embed="rId2"/>
          <a:srcRect l="1979" t="14260" r="78779" b="29615"/>
          <a:stretch/>
        </p:blipFill>
        <p:spPr>
          <a:xfrm>
            <a:off x="357188" y="2135263"/>
            <a:ext cx="1495621" cy="1938068"/>
          </a:xfrm>
          <a:prstGeom prst="rect">
            <a:avLst/>
          </a:prstGeom>
        </p:spPr>
      </p:pic>
      <p:pic>
        <p:nvPicPr>
          <p:cNvPr id="15" name="Picture 14" descr="Diagram&#10;&#10;Description automatically generated">
            <a:extLst>
              <a:ext uri="{FF2B5EF4-FFF2-40B4-BE49-F238E27FC236}">
                <a16:creationId xmlns:a16="http://schemas.microsoft.com/office/drawing/2014/main" id="{3600D00C-BE2B-F47D-BF1F-041AD603B904}"/>
              </a:ext>
            </a:extLst>
          </p:cNvPr>
          <p:cNvPicPr>
            <a:picLocks noChangeAspect="1"/>
          </p:cNvPicPr>
          <p:nvPr/>
        </p:nvPicPr>
        <p:blipFill rotWithShape="1">
          <a:blip r:embed="rId2"/>
          <a:srcRect l="1979" t="40824" r="78779" b="29615"/>
          <a:stretch/>
        </p:blipFill>
        <p:spPr>
          <a:xfrm>
            <a:off x="453481" y="5103366"/>
            <a:ext cx="1495621" cy="1020762"/>
          </a:xfrm>
          <a:prstGeom prst="rect">
            <a:avLst/>
          </a:prstGeom>
        </p:spPr>
      </p:pic>
      <p:pic>
        <p:nvPicPr>
          <p:cNvPr id="16" name="Content Placeholder 4" descr="Timeline&#10;&#10;Description automatically generated">
            <a:extLst>
              <a:ext uri="{FF2B5EF4-FFF2-40B4-BE49-F238E27FC236}">
                <a16:creationId xmlns:a16="http://schemas.microsoft.com/office/drawing/2014/main" id="{6330B7FF-5B48-7985-BCCA-47C9C5031D9F}"/>
              </a:ext>
            </a:extLst>
          </p:cNvPr>
          <p:cNvPicPr>
            <a:picLocks noGrp="1" noChangeAspect="1"/>
          </p:cNvPicPr>
          <p:nvPr>
            <p:ph idx="1"/>
          </p:nvPr>
        </p:nvPicPr>
        <p:blipFill rotWithShape="1">
          <a:blip r:embed="rId3"/>
          <a:srcRect l="83112" b="6750"/>
          <a:stretch/>
        </p:blipFill>
        <p:spPr>
          <a:xfrm>
            <a:off x="11208448" y="4683819"/>
            <a:ext cx="761739" cy="1859856"/>
          </a:xfrm>
        </p:spPr>
      </p:pic>
      <p:cxnSp>
        <p:nvCxnSpPr>
          <p:cNvPr id="18" name="Straight Arrow Connector 17">
            <a:extLst>
              <a:ext uri="{FF2B5EF4-FFF2-40B4-BE49-F238E27FC236}">
                <a16:creationId xmlns:a16="http://schemas.microsoft.com/office/drawing/2014/main" id="{979B713D-2306-F6A6-5BB2-AD08165F5788}"/>
              </a:ext>
            </a:extLst>
          </p:cNvPr>
          <p:cNvCxnSpPr>
            <a:stCxn id="15" idx="3"/>
            <a:endCxn id="8" idx="1"/>
          </p:cNvCxnSpPr>
          <p:nvPr/>
        </p:nvCxnSpPr>
        <p:spPr>
          <a:xfrm>
            <a:off x="1949102" y="5613747"/>
            <a:ext cx="6655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1370B01-3F3C-0A56-EA77-CE34283BB861}"/>
              </a:ext>
            </a:extLst>
          </p:cNvPr>
          <p:cNvCxnSpPr>
            <a:stCxn id="8" idx="3"/>
            <a:endCxn id="9" idx="1"/>
          </p:cNvCxnSpPr>
          <p:nvPr/>
        </p:nvCxnSpPr>
        <p:spPr>
          <a:xfrm>
            <a:off x="3786188" y="5613748"/>
            <a:ext cx="519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38DE9C6-8C1A-DDDC-F3F9-5D4C8F2B8A39}"/>
              </a:ext>
            </a:extLst>
          </p:cNvPr>
          <p:cNvCxnSpPr/>
          <p:nvPr/>
        </p:nvCxnSpPr>
        <p:spPr>
          <a:xfrm>
            <a:off x="5464873" y="5613747"/>
            <a:ext cx="519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5778F71-B870-D6A9-18CC-178785824EF5}"/>
              </a:ext>
            </a:extLst>
          </p:cNvPr>
          <p:cNvCxnSpPr>
            <a:cxnSpLocks/>
            <a:endCxn id="11" idx="1"/>
          </p:cNvCxnSpPr>
          <p:nvPr/>
        </p:nvCxnSpPr>
        <p:spPr>
          <a:xfrm>
            <a:off x="7156373" y="5613747"/>
            <a:ext cx="5745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99B599-265F-D1CE-9BCE-3672CBAE81AE}"/>
              </a:ext>
            </a:extLst>
          </p:cNvPr>
          <p:cNvCxnSpPr>
            <a:cxnSpLocks/>
            <a:endCxn id="12" idx="1"/>
          </p:cNvCxnSpPr>
          <p:nvPr/>
        </p:nvCxnSpPr>
        <p:spPr>
          <a:xfrm>
            <a:off x="8902546" y="5613747"/>
            <a:ext cx="5071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95547B0-D1E1-D8BA-656B-2A6CA643E06D}"/>
              </a:ext>
            </a:extLst>
          </p:cNvPr>
          <p:cNvCxnSpPr>
            <a:cxnSpLocks/>
            <a:endCxn id="16" idx="1"/>
          </p:cNvCxnSpPr>
          <p:nvPr/>
        </p:nvCxnSpPr>
        <p:spPr>
          <a:xfrm>
            <a:off x="10555330" y="5613747"/>
            <a:ext cx="653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Content Placeholder 4" descr="Diagram&#10;&#10;Description automatically generated">
            <a:extLst>
              <a:ext uri="{FF2B5EF4-FFF2-40B4-BE49-F238E27FC236}">
                <a16:creationId xmlns:a16="http://schemas.microsoft.com/office/drawing/2014/main" id="{F3CC0C9C-E054-F5FB-C7A0-6881A72EC2DF}"/>
              </a:ext>
            </a:extLst>
          </p:cNvPr>
          <p:cNvPicPr>
            <a:picLocks noChangeAspect="1"/>
          </p:cNvPicPr>
          <p:nvPr/>
        </p:nvPicPr>
        <p:blipFill rotWithShape="1">
          <a:blip r:embed="rId2"/>
          <a:srcRect l="71739" t="18694" r="2592" b="33472"/>
          <a:stretch/>
        </p:blipFill>
        <p:spPr>
          <a:xfrm>
            <a:off x="10834564" y="2620616"/>
            <a:ext cx="1222705" cy="1215123"/>
          </a:xfrm>
          <a:prstGeom prst="rect">
            <a:avLst/>
          </a:prstGeom>
        </p:spPr>
      </p:pic>
      <p:sp>
        <p:nvSpPr>
          <p:cNvPr id="29" name="Rectangle 28">
            <a:extLst>
              <a:ext uri="{FF2B5EF4-FFF2-40B4-BE49-F238E27FC236}">
                <a16:creationId xmlns:a16="http://schemas.microsoft.com/office/drawing/2014/main" id="{D35B2CFC-A2BC-72C4-6934-CF2446EB119F}"/>
              </a:ext>
            </a:extLst>
          </p:cNvPr>
          <p:cNvSpPr/>
          <p:nvPr/>
        </p:nvSpPr>
        <p:spPr>
          <a:xfrm>
            <a:off x="2614613" y="3283548"/>
            <a:ext cx="1306491"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Adaptation</a:t>
            </a:r>
          </a:p>
        </p:txBody>
      </p:sp>
      <p:sp>
        <p:nvSpPr>
          <p:cNvPr id="30" name="Rectangle 29">
            <a:extLst>
              <a:ext uri="{FF2B5EF4-FFF2-40B4-BE49-F238E27FC236}">
                <a16:creationId xmlns:a16="http://schemas.microsoft.com/office/drawing/2014/main" id="{ACDE83C6-05F9-3114-9BC7-AD651A0B9894}"/>
              </a:ext>
            </a:extLst>
          </p:cNvPr>
          <p:cNvSpPr/>
          <p:nvPr/>
        </p:nvSpPr>
        <p:spPr>
          <a:xfrm>
            <a:off x="4365777" y="3294878"/>
            <a:ext cx="11715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DCNN</a:t>
            </a:r>
          </a:p>
        </p:txBody>
      </p:sp>
      <p:sp>
        <p:nvSpPr>
          <p:cNvPr id="31" name="Rectangle 30">
            <a:extLst>
              <a:ext uri="{FF2B5EF4-FFF2-40B4-BE49-F238E27FC236}">
                <a16:creationId xmlns:a16="http://schemas.microsoft.com/office/drawing/2014/main" id="{FC8EF9F8-CAD1-A030-AFDC-5B941E016D70}"/>
              </a:ext>
            </a:extLst>
          </p:cNvPr>
          <p:cNvSpPr/>
          <p:nvPr/>
        </p:nvSpPr>
        <p:spPr>
          <a:xfrm>
            <a:off x="5984798" y="3294879"/>
            <a:ext cx="1488706"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Adaptation</a:t>
            </a:r>
          </a:p>
        </p:txBody>
      </p:sp>
      <p:sp>
        <p:nvSpPr>
          <p:cNvPr id="32" name="Rectangle 31">
            <a:extLst>
              <a:ext uri="{FF2B5EF4-FFF2-40B4-BE49-F238E27FC236}">
                <a16:creationId xmlns:a16="http://schemas.microsoft.com/office/drawing/2014/main" id="{9D30F10B-C59C-E461-A4A8-68AC55A11636}"/>
              </a:ext>
            </a:extLst>
          </p:cNvPr>
          <p:cNvSpPr/>
          <p:nvPr/>
        </p:nvSpPr>
        <p:spPr>
          <a:xfrm>
            <a:off x="2614613" y="2066876"/>
            <a:ext cx="11715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DCNN</a:t>
            </a:r>
          </a:p>
        </p:txBody>
      </p:sp>
      <p:sp>
        <p:nvSpPr>
          <p:cNvPr id="33" name="Rectangle 32">
            <a:extLst>
              <a:ext uri="{FF2B5EF4-FFF2-40B4-BE49-F238E27FC236}">
                <a16:creationId xmlns:a16="http://schemas.microsoft.com/office/drawing/2014/main" id="{2CF13BE5-7EE4-D62C-0F44-FCB10268BADD}"/>
              </a:ext>
            </a:extLst>
          </p:cNvPr>
          <p:cNvSpPr/>
          <p:nvPr/>
        </p:nvSpPr>
        <p:spPr>
          <a:xfrm>
            <a:off x="7920950" y="2081628"/>
            <a:ext cx="1488706"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Fusion</a:t>
            </a:r>
          </a:p>
        </p:txBody>
      </p:sp>
      <p:sp>
        <p:nvSpPr>
          <p:cNvPr id="34" name="Rectangle 33">
            <a:extLst>
              <a:ext uri="{FF2B5EF4-FFF2-40B4-BE49-F238E27FC236}">
                <a16:creationId xmlns:a16="http://schemas.microsoft.com/office/drawing/2014/main" id="{4A6EF3BA-06BC-FF1D-70E8-8B314937FE8A}"/>
              </a:ext>
            </a:extLst>
          </p:cNvPr>
          <p:cNvSpPr/>
          <p:nvPr/>
        </p:nvSpPr>
        <p:spPr>
          <a:xfrm>
            <a:off x="4368550" y="2085008"/>
            <a:ext cx="1171575"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 Features</a:t>
            </a:r>
          </a:p>
        </p:txBody>
      </p:sp>
      <p:cxnSp>
        <p:nvCxnSpPr>
          <p:cNvPr id="36" name="Straight Arrow Connector 35">
            <a:extLst>
              <a:ext uri="{FF2B5EF4-FFF2-40B4-BE49-F238E27FC236}">
                <a16:creationId xmlns:a16="http://schemas.microsoft.com/office/drawing/2014/main" id="{2186913A-056E-15B5-DAF0-044E1FE0FFA2}"/>
              </a:ext>
            </a:extLst>
          </p:cNvPr>
          <p:cNvCxnSpPr/>
          <p:nvPr/>
        </p:nvCxnSpPr>
        <p:spPr>
          <a:xfrm>
            <a:off x="1850036" y="2620616"/>
            <a:ext cx="764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74B4EFE-B0EB-F089-B23D-B91FEAD668D9}"/>
              </a:ext>
            </a:extLst>
          </p:cNvPr>
          <p:cNvCxnSpPr>
            <a:stCxn id="32" idx="3"/>
            <a:endCxn id="34" idx="1"/>
          </p:cNvCxnSpPr>
          <p:nvPr/>
        </p:nvCxnSpPr>
        <p:spPr>
          <a:xfrm>
            <a:off x="3786188" y="2538364"/>
            <a:ext cx="582362" cy="18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D0C5B3CD-E53F-B66A-E239-CF7C65C73077}"/>
              </a:ext>
            </a:extLst>
          </p:cNvPr>
          <p:cNvCxnSpPr>
            <a:stCxn id="34" idx="3"/>
            <a:endCxn id="33" idx="1"/>
          </p:cNvCxnSpPr>
          <p:nvPr/>
        </p:nvCxnSpPr>
        <p:spPr>
          <a:xfrm flipV="1">
            <a:off x="5540125" y="2553116"/>
            <a:ext cx="2380825" cy="33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89E4234-9293-57A7-E2F8-8A3A7A98C02F}"/>
              </a:ext>
            </a:extLst>
          </p:cNvPr>
          <p:cNvCxnSpPr>
            <a:cxnSpLocks/>
            <a:endCxn id="29" idx="1"/>
          </p:cNvCxnSpPr>
          <p:nvPr/>
        </p:nvCxnSpPr>
        <p:spPr>
          <a:xfrm>
            <a:off x="1858000" y="3755036"/>
            <a:ext cx="756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0DB03CD-DC48-B264-0E8B-AB92C3585E0D}"/>
              </a:ext>
            </a:extLst>
          </p:cNvPr>
          <p:cNvCxnSpPr>
            <a:stCxn id="29" idx="3"/>
            <a:endCxn id="30" idx="1"/>
          </p:cNvCxnSpPr>
          <p:nvPr/>
        </p:nvCxnSpPr>
        <p:spPr>
          <a:xfrm>
            <a:off x="3921104" y="3755036"/>
            <a:ext cx="444673" cy="11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66A75C6-E1D4-36DE-B5B8-5D769C68BD85}"/>
              </a:ext>
            </a:extLst>
          </p:cNvPr>
          <p:cNvCxnSpPr>
            <a:stCxn id="30" idx="3"/>
            <a:endCxn id="31" idx="1"/>
          </p:cNvCxnSpPr>
          <p:nvPr/>
        </p:nvCxnSpPr>
        <p:spPr>
          <a:xfrm>
            <a:off x="5537352" y="3766366"/>
            <a:ext cx="4474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EA9AA554-DD32-54C1-EE1E-D5E5FA6188A3}"/>
              </a:ext>
            </a:extLst>
          </p:cNvPr>
          <p:cNvCxnSpPr>
            <a:stCxn id="31" idx="3"/>
            <a:endCxn id="33" idx="2"/>
          </p:cNvCxnSpPr>
          <p:nvPr/>
        </p:nvCxnSpPr>
        <p:spPr>
          <a:xfrm flipV="1">
            <a:off x="7473504" y="3024603"/>
            <a:ext cx="1191799" cy="7417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D6A154FE-03DB-7DC8-3EAA-1EEA912D7DCC}"/>
              </a:ext>
            </a:extLst>
          </p:cNvPr>
          <p:cNvCxnSpPr>
            <a:endCxn id="28" idx="1"/>
          </p:cNvCxnSpPr>
          <p:nvPr/>
        </p:nvCxnSpPr>
        <p:spPr>
          <a:xfrm>
            <a:off x="9409656" y="2538363"/>
            <a:ext cx="1424908" cy="6898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02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D55C-52B7-4611-49FC-1123258BBE8E}"/>
              </a:ext>
            </a:extLst>
          </p:cNvPr>
          <p:cNvSpPr>
            <a:spLocks noGrp="1"/>
          </p:cNvSpPr>
          <p:nvPr>
            <p:ph type="title"/>
          </p:nvPr>
        </p:nvSpPr>
        <p:spPr/>
        <p:txBody>
          <a:bodyPr>
            <a:normAutofit/>
          </a:bodyPr>
          <a:lstStyle/>
          <a:p>
            <a:r>
              <a:rPr lang="en-US" sz="4000" dirty="0">
                <a:solidFill>
                  <a:schemeClr val="accent1">
                    <a:lumMod val="75000"/>
                  </a:schemeClr>
                </a:solidFill>
                <a:latin typeface="Arial" panose="020B0604020202020204" pitchFamily="34" charset="0"/>
                <a:cs typeface="Arial" panose="020B0604020202020204" pitchFamily="34" charset="0"/>
              </a:rPr>
              <a:t>3.0 Dataset Description</a:t>
            </a:r>
          </a:p>
        </p:txBody>
      </p:sp>
      <p:pic>
        <p:nvPicPr>
          <p:cNvPr id="5" name="Content Placeholder 4">
            <a:extLst>
              <a:ext uri="{FF2B5EF4-FFF2-40B4-BE49-F238E27FC236}">
                <a16:creationId xmlns:a16="http://schemas.microsoft.com/office/drawing/2014/main" id="{A780309D-5E75-AC5C-321F-08F8D6C6D220}"/>
              </a:ext>
            </a:extLst>
          </p:cNvPr>
          <p:cNvPicPr>
            <a:picLocks noGrp="1" noChangeAspect="1"/>
          </p:cNvPicPr>
          <p:nvPr>
            <p:ph idx="1"/>
          </p:nvPr>
        </p:nvPicPr>
        <p:blipFill>
          <a:blip r:embed="rId2"/>
          <a:stretch>
            <a:fillRect/>
          </a:stretch>
        </p:blipFill>
        <p:spPr>
          <a:xfrm>
            <a:off x="1553176" y="1627282"/>
            <a:ext cx="9085647" cy="4700682"/>
          </a:xfrm>
        </p:spPr>
      </p:pic>
    </p:spTree>
    <p:extLst>
      <p:ext uri="{BB962C8B-B14F-4D97-AF65-F5344CB8AC3E}">
        <p14:creationId xmlns:p14="http://schemas.microsoft.com/office/powerpoint/2010/main" val="220418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B257-E688-A4F9-1611-531765492272}"/>
              </a:ext>
            </a:extLst>
          </p:cNvPr>
          <p:cNvSpPr>
            <a:spLocks noGrp="1"/>
          </p:cNvSpPr>
          <p:nvPr>
            <p:ph type="title"/>
          </p:nvPr>
        </p:nvSpPr>
        <p:spPr>
          <a:xfrm>
            <a:off x="838200" y="152183"/>
            <a:ext cx="10515600" cy="1325563"/>
          </a:xfrm>
        </p:spPr>
        <p:txBody>
          <a:bodyPr>
            <a:normAutofit/>
          </a:bodyPr>
          <a:lstStyle/>
          <a:p>
            <a:r>
              <a:rPr lang="en-US" sz="4000" dirty="0">
                <a:solidFill>
                  <a:schemeClr val="accent1">
                    <a:lumMod val="75000"/>
                  </a:schemeClr>
                </a:solidFill>
                <a:latin typeface="Arial" panose="020B0604020202020204" pitchFamily="34" charset="0"/>
                <a:cs typeface="Arial" panose="020B0604020202020204" pitchFamily="34" charset="0"/>
              </a:rPr>
              <a:t>4.1 Implemented Framework</a:t>
            </a:r>
          </a:p>
        </p:txBody>
      </p:sp>
      <p:pic>
        <p:nvPicPr>
          <p:cNvPr id="5" name="Content Placeholder 4">
            <a:extLst>
              <a:ext uri="{FF2B5EF4-FFF2-40B4-BE49-F238E27FC236}">
                <a16:creationId xmlns:a16="http://schemas.microsoft.com/office/drawing/2014/main" id="{19E0E0BC-5CCA-2171-2E78-C250420D306D}"/>
              </a:ext>
            </a:extLst>
          </p:cNvPr>
          <p:cNvPicPr>
            <a:picLocks noGrp="1" noChangeAspect="1"/>
          </p:cNvPicPr>
          <p:nvPr>
            <p:ph idx="1"/>
          </p:nvPr>
        </p:nvPicPr>
        <p:blipFill>
          <a:blip r:embed="rId2"/>
          <a:stretch>
            <a:fillRect/>
          </a:stretch>
        </p:blipFill>
        <p:spPr>
          <a:xfrm>
            <a:off x="4763267" y="1934847"/>
            <a:ext cx="3664793" cy="1325563"/>
          </a:xfrm>
        </p:spPr>
      </p:pic>
      <p:pic>
        <p:nvPicPr>
          <p:cNvPr id="6" name="Picture 5" descr="Diagram&#10;&#10;Description automatically generated">
            <a:extLst>
              <a:ext uri="{FF2B5EF4-FFF2-40B4-BE49-F238E27FC236}">
                <a16:creationId xmlns:a16="http://schemas.microsoft.com/office/drawing/2014/main" id="{A875137B-5914-CF69-F14A-A52EFF55AB9A}"/>
              </a:ext>
            </a:extLst>
          </p:cNvPr>
          <p:cNvPicPr>
            <a:picLocks noChangeAspect="1"/>
          </p:cNvPicPr>
          <p:nvPr/>
        </p:nvPicPr>
        <p:blipFill rotWithShape="1">
          <a:blip r:embed="rId3"/>
          <a:srcRect l="1979" t="14260" r="78779" b="29615"/>
          <a:stretch/>
        </p:blipFill>
        <p:spPr>
          <a:xfrm>
            <a:off x="90389" y="1934847"/>
            <a:ext cx="1495621" cy="1938068"/>
          </a:xfrm>
          <a:prstGeom prst="rect">
            <a:avLst/>
          </a:prstGeom>
        </p:spPr>
      </p:pic>
      <p:sp>
        <p:nvSpPr>
          <p:cNvPr id="7" name="Rectangle 6">
            <a:extLst>
              <a:ext uri="{FF2B5EF4-FFF2-40B4-BE49-F238E27FC236}">
                <a16:creationId xmlns:a16="http://schemas.microsoft.com/office/drawing/2014/main" id="{35094034-467C-04A8-3AA9-794363F61062}"/>
              </a:ext>
            </a:extLst>
          </p:cNvPr>
          <p:cNvSpPr/>
          <p:nvPr/>
        </p:nvSpPr>
        <p:spPr>
          <a:xfrm>
            <a:off x="2671763" y="2126140"/>
            <a:ext cx="1306491"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Adaptation</a:t>
            </a:r>
          </a:p>
        </p:txBody>
      </p:sp>
      <p:cxnSp>
        <p:nvCxnSpPr>
          <p:cNvPr id="9" name="Elbow Connector 8">
            <a:extLst>
              <a:ext uri="{FF2B5EF4-FFF2-40B4-BE49-F238E27FC236}">
                <a16:creationId xmlns:a16="http://schemas.microsoft.com/office/drawing/2014/main" id="{FAA121FB-BCD0-1A96-D04D-19B303AA7A9B}"/>
              </a:ext>
            </a:extLst>
          </p:cNvPr>
          <p:cNvCxnSpPr>
            <a:endCxn id="7" idx="1"/>
          </p:cNvCxnSpPr>
          <p:nvPr/>
        </p:nvCxnSpPr>
        <p:spPr>
          <a:xfrm>
            <a:off x="1586010" y="2243138"/>
            <a:ext cx="1085753" cy="354490"/>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5DA4A780-5D1C-6CB5-200C-54D2358ABF4E}"/>
              </a:ext>
            </a:extLst>
          </p:cNvPr>
          <p:cNvCxnSpPr>
            <a:endCxn id="7" idx="1"/>
          </p:cNvCxnSpPr>
          <p:nvPr/>
        </p:nvCxnSpPr>
        <p:spPr>
          <a:xfrm flipV="1">
            <a:off x="1586010" y="2597628"/>
            <a:ext cx="1085753" cy="66278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779D458D-9408-B343-0480-5B0EFC4891D5}"/>
              </a:ext>
            </a:extLst>
          </p:cNvPr>
          <p:cNvCxnSpPr>
            <a:stCxn id="7" idx="3"/>
          </p:cNvCxnSpPr>
          <p:nvPr/>
        </p:nvCxnSpPr>
        <p:spPr>
          <a:xfrm flipV="1">
            <a:off x="3978254" y="2597627"/>
            <a:ext cx="1008084" cy="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7C546E-F66E-EA96-364A-83EA1199FAA1}"/>
              </a:ext>
            </a:extLst>
          </p:cNvPr>
          <p:cNvSpPr txBox="1"/>
          <p:nvPr/>
        </p:nvSpPr>
        <p:spPr>
          <a:xfrm>
            <a:off x="6096000" y="3429000"/>
            <a:ext cx="1728788" cy="369332"/>
          </a:xfrm>
          <a:prstGeom prst="rect">
            <a:avLst/>
          </a:prstGeom>
          <a:noFill/>
        </p:spPr>
        <p:txBody>
          <a:bodyPr wrap="square" rtlCol="0">
            <a:spAutoFit/>
          </a:bodyPr>
          <a:lstStyle/>
          <a:p>
            <a:r>
              <a:rPr lang="en-US" dirty="0"/>
              <a:t>ADI Image</a:t>
            </a:r>
          </a:p>
        </p:txBody>
      </p:sp>
      <p:sp>
        <p:nvSpPr>
          <p:cNvPr id="15" name="Rectangle 14">
            <a:extLst>
              <a:ext uri="{FF2B5EF4-FFF2-40B4-BE49-F238E27FC236}">
                <a16:creationId xmlns:a16="http://schemas.microsoft.com/office/drawing/2014/main" id="{DDDAD1E1-C656-79D3-5691-C40B3D8EBF04}"/>
              </a:ext>
            </a:extLst>
          </p:cNvPr>
          <p:cNvSpPr/>
          <p:nvPr/>
        </p:nvSpPr>
        <p:spPr>
          <a:xfrm>
            <a:off x="9651556" y="2030491"/>
            <a:ext cx="1908867" cy="1134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Image Processing Algo</a:t>
            </a:r>
          </a:p>
        </p:txBody>
      </p:sp>
      <p:cxnSp>
        <p:nvCxnSpPr>
          <p:cNvPr id="17" name="Elbow Connector 16">
            <a:extLst>
              <a:ext uri="{FF2B5EF4-FFF2-40B4-BE49-F238E27FC236}">
                <a16:creationId xmlns:a16="http://schemas.microsoft.com/office/drawing/2014/main" id="{BC33FC40-9E3C-0152-E742-F9279570E4E5}"/>
              </a:ext>
            </a:extLst>
          </p:cNvPr>
          <p:cNvCxnSpPr>
            <a:stCxn id="5" idx="3"/>
            <a:endCxn id="15" idx="1"/>
          </p:cNvCxnSpPr>
          <p:nvPr/>
        </p:nvCxnSpPr>
        <p:spPr>
          <a:xfrm flipV="1">
            <a:off x="8428060" y="2597627"/>
            <a:ext cx="1223496" cy="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9" name="Picture 18" descr="Icon&#10;&#10;Description automatically generated">
            <a:extLst>
              <a:ext uri="{FF2B5EF4-FFF2-40B4-BE49-F238E27FC236}">
                <a16:creationId xmlns:a16="http://schemas.microsoft.com/office/drawing/2014/main" id="{0F49827D-5953-43B9-3CA6-BF1B22925041}"/>
              </a:ext>
            </a:extLst>
          </p:cNvPr>
          <p:cNvPicPr>
            <a:picLocks noChangeAspect="1"/>
          </p:cNvPicPr>
          <p:nvPr/>
        </p:nvPicPr>
        <p:blipFill>
          <a:blip r:embed="rId4"/>
          <a:stretch>
            <a:fillRect/>
          </a:stretch>
        </p:blipFill>
        <p:spPr>
          <a:xfrm>
            <a:off x="8054343" y="4374952"/>
            <a:ext cx="3981571" cy="1440143"/>
          </a:xfrm>
          <a:prstGeom prst="rect">
            <a:avLst/>
          </a:prstGeom>
        </p:spPr>
      </p:pic>
      <p:cxnSp>
        <p:nvCxnSpPr>
          <p:cNvPr id="21" name="Elbow Connector 20">
            <a:extLst>
              <a:ext uri="{FF2B5EF4-FFF2-40B4-BE49-F238E27FC236}">
                <a16:creationId xmlns:a16="http://schemas.microsoft.com/office/drawing/2014/main" id="{E922A0FD-7139-3788-B1C6-91000AA2847D}"/>
              </a:ext>
            </a:extLst>
          </p:cNvPr>
          <p:cNvCxnSpPr>
            <a:stCxn id="15" idx="2"/>
          </p:cNvCxnSpPr>
          <p:nvPr/>
        </p:nvCxnSpPr>
        <p:spPr>
          <a:xfrm rot="5400000">
            <a:off x="9998563" y="3767525"/>
            <a:ext cx="1210190" cy="466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33D6E4B-C084-303D-83F6-C281AF0634CA}"/>
              </a:ext>
            </a:extLst>
          </p:cNvPr>
          <p:cNvSpPr txBox="1"/>
          <p:nvPr/>
        </p:nvSpPr>
        <p:spPr>
          <a:xfrm>
            <a:off x="8929688" y="5815095"/>
            <a:ext cx="2630735" cy="369332"/>
          </a:xfrm>
          <a:prstGeom prst="rect">
            <a:avLst/>
          </a:prstGeom>
          <a:noFill/>
        </p:spPr>
        <p:txBody>
          <a:bodyPr wrap="square" rtlCol="0">
            <a:spAutoFit/>
          </a:bodyPr>
          <a:lstStyle/>
          <a:p>
            <a:r>
              <a:rPr lang="en-US" dirty="0"/>
              <a:t>Road Segmented Output</a:t>
            </a:r>
          </a:p>
        </p:txBody>
      </p:sp>
      <p:sp>
        <p:nvSpPr>
          <p:cNvPr id="23" name="Rectangle 22">
            <a:extLst>
              <a:ext uri="{FF2B5EF4-FFF2-40B4-BE49-F238E27FC236}">
                <a16:creationId xmlns:a16="http://schemas.microsoft.com/office/drawing/2014/main" id="{16304D71-2CC8-5BD9-B4BE-AE95B1179503}"/>
              </a:ext>
            </a:extLst>
          </p:cNvPr>
          <p:cNvSpPr/>
          <p:nvPr/>
        </p:nvSpPr>
        <p:spPr>
          <a:xfrm>
            <a:off x="191836" y="4374952"/>
            <a:ext cx="1306491"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Lidar Data Sub Sampling</a:t>
            </a:r>
          </a:p>
        </p:txBody>
      </p:sp>
      <p:cxnSp>
        <p:nvCxnSpPr>
          <p:cNvPr id="25" name="Straight Arrow Connector 24">
            <a:extLst>
              <a:ext uri="{FF2B5EF4-FFF2-40B4-BE49-F238E27FC236}">
                <a16:creationId xmlns:a16="http://schemas.microsoft.com/office/drawing/2014/main" id="{7BC36B86-1278-2968-6930-FC5301762516}"/>
              </a:ext>
            </a:extLst>
          </p:cNvPr>
          <p:cNvCxnSpPr>
            <a:stCxn id="6" idx="2"/>
            <a:endCxn id="23" idx="0"/>
          </p:cNvCxnSpPr>
          <p:nvPr/>
        </p:nvCxnSpPr>
        <p:spPr>
          <a:xfrm>
            <a:off x="838200" y="3872915"/>
            <a:ext cx="6882" cy="502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0ED4325-46DE-6B0E-4161-0BCE30288874}"/>
              </a:ext>
            </a:extLst>
          </p:cNvPr>
          <p:cNvSpPr/>
          <p:nvPr/>
        </p:nvSpPr>
        <p:spPr>
          <a:xfrm>
            <a:off x="1844955" y="4376226"/>
            <a:ext cx="1306491"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Z Coordinate</a:t>
            </a:r>
          </a:p>
        </p:txBody>
      </p:sp>
      <p:sp>
        <p:nvSpPr>
          <p:cNvPr id="27" name="Rectangle 26">
            <a:extLst>
              <a:ext uri="{FF2B5EF4-FFF2-40B4-BE49-F238E27FC236}">
                <a16:creationId xmlns:a16="http://schemas.microsoft.com/office/drawing/2014/main" id="{457301A0-D597-3C28-9C44-7587782F34FE}"/>
              </a:ext>
            </a:extLst>
          </p:cNvPr>
          <p:cNvSpPr/>
          <p:nvPr/>
        </p:nvSpPr>
        <p:spPr>
          <a:xfrm>
            <a:off x="3528330" y="4374952"/>
            <a:ext cx="1306491"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Differential Filter</a:t>
            </a:r>
          </a:p>
        </p:txBody>
      </p:sp>
      <p:sp>
        <p:nvSpPr>
          <p:cNvPr id="28" name="Rectangle 27">
            <a:extLst>
              <a:ext uri="{FF2B5EF4-FFF2-40B4-BE49-F238E27FC236}">
                <a16:creationId xmlns:a16="http://schemas.microsoft.com/office/drawing/2014/main" id="{27A23546-AA91-795E-28FD-862C73361E40}"/>
              </a:ext>
            </a:extLst>
          </p:cNvPr>
          <p:cNvSpPr/>
          <p:nvPr/>
        </p:nvSpPr>
        <p:spPr>
          <a:xfrm>
            <a:off x="5370858" y="4374952"/>
            <a:ext cx="1579238"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Feature of std from output</a:t>
            </a:r>
          </a:p>
        </p:txBody>
      </p:sp>
      <p:sp>
        <p:nvSpPr>
          <p:cNvPr id="29" name="Rectangle 28">
            <a:extLst>
              <a:ext uri="{FF2B5EF4-FFF2-40B4-BE49-F238E27FC236}">
                <a16:creationId xmlns:a16="http://schemas.microsoft.com/office/drawing/2014/main" id="{8AB7A05F-CF66-CE83-E7A4-A15BE01B49FE}"/>
              </a:ext>
            </a:extLst>
          </p:cNvPr>
          <p:cNvSpPr/>
          <p:nvPr/>
        </p:nvSpPr>
        <p:spPr>
          <a:xfrm>
            <a:off x="5519757" y="5700212"/>
            <a:ext cx="1306491" cy="942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Road in the scan</a:t>
            </a:r>
          </a:p>
        </p:txBody>
      </p:sp>
      <p:cxnSp>
        <p:nvCxnSpPr>
          <p:cNvPr id="31" name="Straight Arrow Connector 30">
            <a:extLst>
              <a:ext uri="{FF2B5EF4-FFF2-40B4-BE49-F238E27FC236}">
                <a16:creationId xmlns:a16="http://schemas.microsoft.com/office/drawing/2014/main" id="{F3DA98C9-EF54-18B8-8755-D863E13289D9}"/>
              </a:ext>
            </a:extLst>
          </p:cNvPr>
          <p:cNvCxnSpPr>
            <a:stCxn id="23" idx="3"/>
            <a:endCxn id="26" idx="1"/>
          </p:cNvCxnSpPr>
          <p:nvPr/>
        </p:nvCxnSpPr>
        <p:spPr>
          <a:xfrm>
            <a:off x="1498327" y="4846440"/>
            <a:ext cx="346628" cy="12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133BF35-E0B8-31D8-3C39-F8507C1DA8FF}"/>
              </a:ext>
            </a:extLst>
          </p:cNvPr>
          <p:cNvCxnSpPr>
            <a:stCxn id="26" idx="3"/>
            <a:endCxn id="27" idx="1"/>
          </p:cNvCxnSpPr>
          <p:nvPr/>
        </p:nvCxnSpPr>
        <p:spPr>
          <a:xfrm flipV="1">
            <a:off x="3151446" y="4846440"/>
            <a:ext cx="376884" cy="127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A50FFE7-E3CC-7657-F9F2-1619EEAEAB64}"/>
              </a:ext>
            </a:extLst>
          </p:cNvPr>
          <p:cNvCxnSpPr>
            <a:stCxn id="27" idx="3"/>
            <a:endCxn id="28" idx="1"/>
          </p:cNvCxnSpPr>
          <p:nvPr/>
        </p:nvCxnSpPr>
        <p:spPr>
          <a:xfrm>
            <a:off x="4834821" y="4846440"/>
            <a:ext cx="5360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7155838-83ED-7EE6-72FA-0EB04DBC50C2}"/>
              </a:ext>
            </a:extLst>
          </p:cNvPr>
          <p:cNvCxnSpPr>
            <a:cxnSpLocks/>
            <a:stCxn id="28" idx="2"/>
            <a:endCxn id="29" idx="0"/>
          </p:cNvCxnSpPr>
          <p:nvPr/>
        </p:nvCxnSpPr>
        <p:spPr>
          <a:xfrm>
            <a:off x="6160477" y="5317927"/>
            <a:ext cx="12526" cy="38228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785DB49-ECAA-C9FF-276B-55D6E21DBD72}"/>
              </a:ext>
            </a:extLst>
          </p:cNvPr>
          <p:cNvSpPr txBox="1"/>
          <p:nvPr/>
        </p:nvSpPr>
        <p:spPr>
          <a:xfrm>
            <a:off x="2310129" y="1405958"/>
            <a:ext cx="6662477" cy="369332"/>
          </a:xfrm>
          <a:prstGeom prst="rect">
            <a:avLst/>
          </a:prstGeom>
          <a:noFill/>
        </p:spPr>
        <p:txBody>
          <a:bodyPr wrap="square" rtlCol="0">
            <a:spAutoFit/>
          </a:bodyPr>
          <a:lstStyle/>
          <a:p>
            <a:r>
              <a:rPr lang="en-IN" b="0" i="0" u="none" strike="noStrike" dirty="0">
                <a:effectLst/>
                <a:latin typeface="Roboto" panose="02000000000000000000" pitchFamily="2" charset="0"/>
                <a:hlinkClick r:id="rId5"/>
              </a:rPr>
              <a:t>https://github.com/Sourish0911/Road_Detection_Project</a:t>
            </a:r>
            <a:endParaRPr lang="en-US" dirty="0"/>
          </a:p>
        </p:txBody>
      </p:sp>
      <p:sp>
        <p:nvSpPr>
          <p:cNvPr id="42" name="TextBox 41">
            <a:extLst>
              <a:ext uri="{FF2B5EF4-FFF2-40B4-BE49-F238E27FC236}">
                <a16:creationId xmlns:a16="http://schemas.microsoft.com/office/drawing/2014/main" id="{F7350653-B956-B470-D990-D8A7864DC89E}"/>
              </a:ext>
            </a:extLst>
          </p:cNvPr>
          <p:cNvSpPr txBox="1"/>
          <p:nvPr/>
        </p:nvSpPr>
        <p:spPr>
          <a:xfrm>
            <a:off x="930372" y="1161168"/>
            <a:ext cx="2581374" cy="646331"/>
          </a:xfrm>
          <a:prstGeom prst="rect">
            <a:avLst/>
          </a:prstGeom>
          <a:noFill/>
        </p:spPr>
        <p:txBody>
          <a:bodyPr wrap="square" rtlCol="0">
            <a:spAutoFit/>
          </a:bodyPr>
          <a:lstStyle/>
          <a:p>
            <a:r>
              <a:rPr lang="en-US" b="1" i="1" dirty="0"/>
              <a:t>Please find the Code Repo here </a:t>
            </a:r>
            <a:r>
              <a:rPr lang="en-US" b="1" i="1" dirty="0">
                <a:sym typeface="Wingdings" pitchFamily="2" charset="2"/>
              </a:rPr>
              <a:t></a:t>
            </a:r>
            <a:endParaRPr lang="en-US" b="1" i="1" dirty="0"/>
          </a:p>
        </p:txBody>
      </p:sp>
      <p:sp>
        <p:nvSpPr>
          <p:cNvPr id="43" name="TextBox 42">
            <a:extLst>
              <a:ext uri="{FF2B5EF4-FFF2-40B4-BE49-F238E27FC236}">
                <a16:creationId xmlns:a16="http://schemas.microsoft.com/office/drawing/2014/main" id="{549E338D-4210-ABE0-AE23-FA5A0AD095EE}"/>
              </a:ext>
            </a:extLst>
          </p:cNvPr>
          <p:cNvSpPr txBox="1"/>
          <p:nvPr/>
        </p:nvSpPr>
        <p:spPr>
          <a:xfrm>
            <a:off x="90389" y="3798332"/>
            <a:ext cx="6980262" cy="294271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3815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C9BE-3694-6182-4026-EE3A40513DBF}"/>
              </a:ext>
            </a:extLst>
          </p:cNvPr>
          <p:cNvSpPr>
            <a:spLocks noGrp="1"/>
          </p:cNvSpPr>
          <p:nvPr>
            <p:ph type="title"/>
          </p:nvPr>
        </p:nvSpPr>
        <p:spPr/>
        <p:txBody>
          <a:bodyPr>
            <a:normAutofit/>
          </a:bodyPr>
          <a:lstStyle/>
          <a:p>
            <a:r>
              <a:rPr lang="en-US" sz="4000" dirty="0">
                <a:solidFill>
                  <a:schemeClr val="accent1">
                    <a:lumMod val="75000"/>
                  </a:schemeClr>
                </a:solidFill>
                <a:latin typeface="Arial" panose="020B0604020202020204" pitchFamily="34" charset="0"/>
                <a:cs typeface="Arial" panose="020B0604020202020204" pitchFamily="34" charset="0"/>
              </a:rPr>
              <a:t>4.1.1 Computation of Altitude Difference Image(ADI)</a:t>
            </a:r>
          </a:p>
        </p:txBody>
      </p:sp>
      <p:sp>
        <p:nvSpPr>
          <p:cNvPr id="4" name="Rectangle 3">
            <a:extLst>
              <a:ext uri="{FF2B5EF4-FFF2-40B4-BE49-F238E27FC236}">
                <a16:creationId xmlns:a16="http://schemas.microsoft.com/office/drawing/2014/main" id="{02321418-8961-4AE1-54DF-C4F438B6F8C2}"/>
              </a:ext>
            </a:extLst>
          </p:cNvPr>
          <p:cNvSpPr/>
          <p:nvPr/>
        </p:nvSpPr>
        <p:spPr>
          <a:xfrm>
            <a:off x="467833" y="1860698"/>
            <a:ext cx="1477926" cy="118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Calibration Data</a:t>
            </a:r>
          </a:p>
        </p:txBody>
      </p:sp>
      <p:sp>
        <p:nvSpPr>
          <p:cNvPr id="5" name="Rectangle 4">
            <a:extLst>
              <a:ext uri="{FF2B5EF4-FFF2-40B4-BE49-F238E27FC236}">
                <a16:creationId xmlns:a16="http://schemas.microsoft.com/office/drawing/2014/main" id="{BA22D364-D50E-56F8-002A-ECEBF8E60BF9}"/>
              </a:ext>
            </a:extLst>
          </p:cNvPr>
          <p:cNvSpPr/>
          <p:nvPr/>
        </p:nvSpPr>
        <p:spPr>
          <a:xfrm>
            <a:off x="492638" y="3430884"/>
            <a:ext cx="1477926" cy="118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Data</a:t>
            </a:r>
          </a:p>
        </p:txBody>
      </p:sp>
      <p:sp>
        <p:nvSpPr>
          <p:cNvPr id="6" name="Rectangle 5">
            <a:extLst>
              <a:ext uri="{FF2B5EF4-FFF2-40B4-BE49-F238E27FC236}">
                <a16:creationId xmlns:a16="http://schemas.microsoft.com/office/drawing/2014/main" id="{2E5DCA0B-133A-9790-3B12-860D6766B471}"/>
              </a:ext>
            </a:extLst>
          </p:cNvPr>
          <p:cNvSpPr/>
          <p:nvPr/>
        </p:nvSpPr>
        <p:spPr>
          <a:xfrm>
            <a:off x="517442" y="4781108"/>
            <a:ext cx="1477926" cy="118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LIDAR Data</a:t>
            </a:r>
          </a:p>
        </p:txBody>
      </p:sp>
      <p:sp>
        <p:nvSpPr>
          <p:cNvPr id="8" name="Rectangle 7">
            <a:extLst>
              <a:ext uri="{FF2B5EF4-FFF2-40B4-BE49-F238E27FC236}">
                <a16:creationId xmlns:a16="http://schemas.microsoft.com/office/drawing/2014/main" id="{9996F597-1092-82B2-70C7-D9D97974DCBD}"/>
              </a:ext>
            </a:extLst>
          </p:cNvPr>
          <p:cNvSpPr/>
          <p:nvPr/>
        </p:nvSpPr>
        <p:spPr>
          <a:xfrm>
            <a:off x="3735570" y="1860697"/>
            <a:ext cx="1477926" cy="118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Point Cloud to Image Mapping</a:t>
            </a:r>
          </a:p>
        </p:txBody>
      </p:sp>
      <p:cxnSp>
        <p:nvCxnSpPr>
          <p:cNvPr id="10" name="Elbow Connector 9">
            <a:extLst>
              <a:ext uri="{FF2B5EF4-FFF2-40B4-BE49-F238E27FC236}">
                <a16:creationId xmlns:a16="http://schemas.microsoft.com/office/drawing/2014/main" id="{896B3BE1-0060-2C46-7384-0DD83670F753}"/>
              </a:ext>
            </a:extLst>
          </p:cNvPr>
          <p:cNvCxnSpPr>
            <a:stCxn id="4" idx="3"/>
            <a:endCxn id="8" idx="1"/>
          </p:cNvCxnSpPr>
          <p:nvPr/>
        </p:nvCxnSpPr>
        <p:spPr>
          <a:xfrm flipV="1">
            <a:off x="1945759" y="2450804"/>
            <a:ext cx="1789811" cy="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BBA1A1A2-CD11-BD57-35E9-E98AC8396D75}"/>
              </a:ext>
            </a:extLst>
          </p:cNvPr>
          <p:cNvCxnSpPr>
            <a:stCxn id="6" idx="3"/>
            <a:endCxn id="8" idx="1"/>
          </p:cNvCxnSpPr>
          <p:nvPr/>
        </p:nvCxnSpPr>
        <p:spPr>
          <a:xfrm flipV="1">
            <a:off x="1995368" y="2450804"/>
            <a:ext cx="1740202" cy="292041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17460A-594B-8BFC-6D97-EB82E7EB36F1}"/>
              </a:ext>
            </a:extLst>
          </p:cNvPr>
          <p:cNvSpPr/>
          <p:nvPr/>
        </p:nvSpPr>
        <p:spPr>
          <a:xfrm>
            <a:off x="5940053" y="1860697"/>
            <a:ext cx="1477926" cy="118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Maps the Points according to Image Height and Width to Image Plane</a:t>
            </a:r>
          </a:p>
        </p:txBody>
      </p:sp>
      <p:cxnSp>
        <p:nvCxnSpPr>
          <p:cNvPr id="16" name="Straight Arrow Connector 15">
            <a:extLst>
              <a:ext uri="{FF2B5EF4-FFF2-40B4-BE49-F238E27FC236}">
                <a16:creationId xmlns:a16="http://schemas.microsoft.com/office/drawing/2014/main" id="{05D24DF5-4802-DD09-124C-9286F7483D64}"/>
              </a:ext>
            </a:extLst>
          </p:cNvPr>
          <p:cNvCxnSpPr>
            <a:stCxn id="8" idx="3"/>
            <a:endCxn id="14" idx="1"/>
          </p:cNvCxnSpPr>
          <p:nvPr/>
        </p:nvCxnSpPr>
        <p:spPr>
          <a:xfrm>
            <a:off x="5213496" y="2450804"/>
            <a:ext cx="72655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75496D7-FEBF-954C-F11E-2BAA28C361B0}"/>
              </a:ext>
            </a:extLst>
          </p:cNvPr>
          <p:cNvSpPr/>
          <p:nvPr/>
        </p:nvSpPr>
        <p:spPr>
          <a:xfrm>
            <a:off x="8236686" y="1860697"/>
            <a:ext cx="1477926" cy="118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Create Temporary Mask based on Interpolation</a:t>
            </a:r>
          </a:p>
        </p:txBody>
      </p:sp>
      <p:sp>
        <p:nvSpPr>
          <p:cNvPr id="18" name="Rectangle 17">
            <a:extLst>
              <a:ext uri="{FF2B5EF4-FFF2-40B4-BE49-F238E27FC236}">
                <a16:creationId xmlns:a16="http://schemas.microsoft.com/office/drawing/2014/main" id="{7398EC0F-1D6D-7215-7CAF-23D36044DA42}"/>
              </a:ext>
            </a:extLst>
          </p:cNvPr>
          <p:cNvSpPr/>
          <p:nvPr/>
        </p:nvSpPr>
        <p:spPr>
          <a:xfrm>
            <a:off x="8236686" y="3429000"/>
            <a:ext cx="1477926" cy="118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 the ADI in 3x3 windows</a:t>
            </a:r>
          </a:p>
        </p:txBody>
      </p:sp>
      <p:cxnSp>
        <p:nvCxnSpPr>
          <p:cNvPr id="20" name="Straight Arrow Connector 19">
            <a:extLst>
              <a:ext uri="{FF2B5EF4-FFF2-40B4-BE49-F238E27FC236}">
                <a16:creationId xmlns:a16="http://schemas.microsoft.com/office/drawing/2014/main" id="{3DE207EE-F0D2-553F-1C72-7E2C732E8222}"/>
              </a:ext>
            </a:extLst>
          </p:cNvPr>
          <p:cNvCxnSpPr>
            <a:stCxn id="5" idx="3"/>
            <a:endCxn id="18" idx="1"/>
          </p:cNvCxnSpPr>
          <p:nvPr/>
        </p:nvCxnSpPr>
        <p:spPr>
          <a:xfrm flipV="1">
            <a:off x="1970564" y="4019107"/>
            <a:ext cx="6266122" cy="18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6760A83-A227-732F-CFF8-9C2D3801D018}"/>
              </a:ext>
            </a:extLst>
          </p:cNvPr>
          <p:cNvCxnSpPr>
            <a:stCxn id="14" idx="3"/>
            <a:endCxn id="17" idx="1"/>
          </p:cNvCxnSpPr>
          <p:nvPr/>
        </p:nvCxnSpPr>
        <p:spPr>
          <a:xfrm>
            <a:off x="7417979" y="2450804"/>
            <a:ext cx="81870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BD54BC4-81F5-641A-EB02-EFFFCC2FBFFE}"/>
              </a:ext>
            </a:extLst>
          </p:cNvPr>
          <p:cNvSpPr/>
          <p:nvPr/>
        </p:nvSpPr>
        <p:spPr>
          <a:xfrm>
            <a:off x="8247319" y="4997303"/>
            <a:ext cx="1477926" cy="1180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Normalize ADI Output</a:t>
            </a:r>
          </a:p>
        </p:txBody>
      </p:sp>
      <p:cxnSp>
        <p:nvCxnSpPr>
          <p:cNvPr id="37" name="Straight Arrow Connector 36">
            <a:extLst>
              <a:ext uri="{FF2B5EF4-FFF2-40B4-BE49-F238E27FC236}">
                <a16:creationId xmlns:a16="http://schemas.microsoft.com/office/drawing/2014/main" id="{7F5E7D2D-9437-9F66-B836-6F7346C3DE7F}"/>
              </a:ext>
            </a:extLst>
          </p:cNvPr>
          <p:cNvCxnSpPr>
            <a:stCxn id="17" idx="2"/>
            <a:endCxn id="18" idx="0"/>
          </p:cNvCxnSpPr>
          <p:nvPr/>
        </p:nvCxnSpPr>
        <p:spPr>
          <a:xfrm>
            <a:off x="8975649" y="3040911"/>
            <a:ext cx="0" cy="3880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260B952-127E-71D5-5AE3-19900B03FBCC}"/>
              </a:ext>
            </a:extLst>
          </p:cNvPr>
          <p:cNvCxnSpPr>
            <a:stCxn id="18" idx="2"/>
            <a:endCxn id="25" idx="0"/>
          </p:cNvCxnSpPr>
          <p:nvPr/>
        </p:nvCxnSpPr>
        <p:spPr>
          <a:xfrm>
            <a:off x="8975649" y="4609214"/>
            <a:ext cx="10633" cy="3880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78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DCE5-F85D-B733-E573-83ADABAFAA49}"/>
              </a:ext>
            </a:extLst>
          </p:cNvPr>
          <p:cNvSpPr>
            <a:spLocks noGrp="1"/>
          </p:cNvSpPr>
          <p:nvPr>
            <p:ph type="title"/>
          </p:nvPr>
        </p:nvSpPr>
        <p:spPr/>
        <p:txBody>
          <a:bodyPr>
            <a:normAutofit/>
          </a:bodyPr>
          <a:lstStyle/>
          <a:p>
            <a:r>
              <a:rPr lang="en-US" sz="4000" dirty="0">
                <a:solidFill>
                  <a:schemeClr val="accent1">
                    <a:lumMod val="75000"/>
                  </a:schemeClr>
                </a:solidFill>
                <a:latin typeface="Arial" panose="020B0604020202020204" pitchFamily="34" charset="0"/>
                <a:cs typeface="Arial" panose="020B0604020202020204" pitchFamily="34" charset="0"/>
              </a:rPr>
              <a:t>4.1.2 Flow for Binary Image Processing Algo </a:t>
            </a:r>
          </a:p>
        </p:txBody>
      </p:sp>
      <p:graphicFrame>
        <p:nvGraphicFramePr>
          <p:cNvPr id="4" name="Content Placeholder 3">
            <a:extLst>
              <a:ext uri="{FF2B5EF4-FFF2-40B4-BE49-F238E27FC236}">
                <a16:creationId xmlns:a16="http://schemas.microsoft.com/office/drawing/2014/main" id="{47B10CF4-F243-9098-DB15-FA33D34E31BD}"/>
              </a:ext>
            </a:extLst>
          </p:cNvPr>
          <p:cNvGraphicFramePr>
            <a:graphicFrameLocks noGrp="1"/>
          </p:cNvGraphicFramePr>
          <p:nvPr>
            <p:ph idx="1"/>
            <p:extLst>
              <p:ext uri="{D42A27DB-BD31-4B8C-83A1-F6EECF244321}">
                <p14:modId xmlns:p14="http://schemas.microsoft.com/office/powerpoint/2010/main" val="13548708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01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7816-A48B-8CA8-E88D-766369C0F338}"/>
              </a:ext>
            </a:extLst>
          </p:cNvPr>
          <p:cNvSpPr>
            <a:spLocks noGrp="1"/>
          </p:cNvSpPr>
          <p:nvPr>
            <p:ph type="title"/>
          </p:nvPr>
        </p:nvSpPr>
        <p:spPr/>
        <p:txBody>
          <a:bodyPr>
            <a:normAutofit/>
          </a:bodyPr>
          <a:lstStyle/>
          <a:p>
            <a:r>
              <a:rPr lang="en-US" sz="4000" dirty="0">
                <a:solidFill>
                  <a:schemeClr val="accent1">
                    <a:lumMod val="75000"/>
                  </a:schemeClr>
                </a:solidFill>
                <a:latin typeface="Arial" panose="020B0604020202020204" pitchFamily="34" charset="0"/>
                <a:cs typeface="Arial" panose="020B0604020202020204" pitchFamily="34" charset="0"/>
              </a:rPr>
              <a:t>4.1.3 Visualization from Binary Image Processing Algo</a:t>
            </a:r>
          </a:p>
        </p:txBody>
      </p:sp>
      <p:pic>
        <p:nvPicPr>
          <p:cNvPr id="5" name="Content Placeholder 4" descr="A picture containing indoor&#10;&#10;Description automatically generated">
            <a:extLst>
              <a:ext uri="{FF2B5EF4-FFF2-40B4-BE49-F238E27FC236}">
                <a16:creationId xmlns:a16="http://schemas.microsoft.com/office/drawing/2014/main" id="{167FF09A-96F5-4516-043D-07925B0FA13F}"/>
              </a:ext>
            </a:extLst>
          </p:cNvPr>
          <p:cNvPicPr>
            <a:picLocks noGrp="1" noChangeAspect="1"/>
          </p:cNvPicPr>
          <p:nvPr>
            <p:ph idx="1"/>
          </p:nvPr>
        </p:nvPicPr>
        <p:blipFill>
          <a:blip r:embed="rId2"/>
          <a:stretch>
            <a:fillRect/>
          </a:stretch>
        </p:blipFill>
        <p:spPr>
          <a:xfrm>
            <a:off x="473075" y="2026444"/>
            <a:ext cx="3913188" cy="1415408"/>
          </a:xfrm>
        </p:spPr>
      </p:pic>
      <p:pic>
        <p:nvPicPr>
          <p:cNvPr id="8" name="Picture 7" descr="A picture containing text&#10;&#10;Description automatically generated">
            <a:extLst>
              <a:ext uri="{FF2B5EF4-FFF2-40B4-BE49-F238E27FC236}">
                <a16:creationId xmlns:a16="http://schemas.microsoft.com/office/drawing/2014/main" id="{5B196F69-FA76-AB0B-823F-8D68C7523467}"/>
              </a:ext>
            </a:extLst>
          </p:cNvPr>
          <p:cNvPicPr>
            <a:picLocks noChangeAspect="1"/>
          </p:cNvPicPr>
          <p:nvPr/>
        </p:nvPicPr>
        <p:blipFill>
          <a:blip r:embed="rId3"/>
          <a:stretch>
            <a:fillRect/>
          </a:stretch>
        </p:blipFill>
        <p:spPr>
          <a:xfrm>
            <a:off x="5273675" y="2047902"/>
            <a:ext cx="3784600" cy="1368898"/>
          </a:xfrm>
          <a:prstGeom prst="rect">
            <a:avLst/>
          </a:prstGeom>
        </p:spPr>
      </p:pic>
      <p:pic>
        <p:nvPicPr>
          <p:cNvPr id="10" name="Picture 9">
            <a:extLst>
              <a:ext uri="{FF2B5EF4-FFF2-40B4-BE49-F238E27FC236}">
                <a16:creationId xmlns:a16="http://schemas.microsoft.com/office/drawing/2014/main" id="{A2679A1A-DC20-5997-C3B2-8E62FB874F22}"/>
              </a:ext>
            </a:extLst>
          </p:cNvPr>
          <p:cNvPicPr>
            <a:picLocks noChangeAspect="1"/>
          </p:cNvPicPr>
          <p:nvPr/>
        </p:nvPicPr>
        <p:blipFill>
          <a:blip r:embed="rId4"/>
          <a:stretch>
            <a:fillRect/>
          </a:stretch>
        </p:blipFill>
        <p:spPr>
          <a:xfrm>
            <a:off x="8027241" y="3631084"/>
            <a:ext cx="3784600" cy="1368898"/>
          </a:xfrm>
          <a:prstGeom prst="rect">
            <a:avLst/>
          </a:prstGeom>
        </p:spPr>
      </p:pic>
      <p:pic>
        <p:nvPicPr>
          <p:cNvPr id="12" name="Picture 11" descr="Icon&#10;&#10;Description automatically generated">
            <a:extLst>
              <a:ext uri="{FF2B5EF4-FFF2-40B4-BE49-F238E27FC236}">
                <a16:creationId xmlns:a16="http://schemas.microsoft.com/office/drawing/2014/main" id="{B4B805D7-DC4A-6F6F-E705-E0F396E39339}"/>
              </a:ext>
            </a:extLst>
          </p:cNvPr>
          <p:cNvPicPr>
            <a:picLocks noChangeAspect="1"/>
          </p:cNvPicPr>
          <p:nvPr/>
        </p:nvPicPr>
        <p:blipFill>
          <a:blip r:embed="rId5"/>
          <a:stretch>
            <a:fillRect/>
          </a:stretch>
        </p:blipFill>
        <p:spPr>
          <a:xfrm>
            <a:off x="5273675" y="5191011"/>
            <a:ext cx="3913187" cy="1415408"/>
          </a:xfrm>
          <a:prstGeom prst="rect">
            <a:avLst/>
          </a:prstGeom>
        </p:spPr>
      </p:pic>
      <p:pic>
        <p:nvPicPr>
          <p:cNvPr id="14" name="Picture 13">
            <a:extLst>
              <a:ext uri="{FF2B5EF4-FFF2-40B4-BE49-F238E27FC236}">
                <a16:creationId xmlns:a16="http://schemas.microsoft.com/office/drawing/2014/main" id="{7B37B074-D72E-6239-1FFE-7EF28EEB9D10}"/>
              </a:ext>
            </a:extLst>
          </p:cNvPr>
          <p:cNvPicPr>
            <a:picLocks noChangeAspect="1"/>
          </p:cNvPicPr>
          <p:nvPr/>
        </p:nvPicPr>
        <p:blipFill>
          <a:blip r:embed="rId6"/>
          <a:stretch>
            <a:fillRect/>
          </a:stretch>
        </p:blipFill>
        <p:spPr>
          <a:xfrm>
            <a:off x="473076" y="4026996"/>
            <a:ext cx="3913187" cy="1415408"/>
          </a:xfrm>
          <a:prstGeom prst="rect">
            <a:avLst/>
          </a:prstGeom>
        </p:spPr>
      </p:pic>
      <p:cxnSp>
        <p:nvCxnSpPr>
          <p:cNvPr id="18" name="Elbow Connector 17">
            <a:extLst>
              <a:ext uri="{FF2B5EF4-FFF2-40B4-BE49-F238E27FC236}">
                <a16:creationId xmlns:a16="http://schemas.microsoft.com/office/drawing/2014/main" id="{1D586FB4-252D-AEDE-F93C-D8AECF100BB1}"/>
              </a:ext>
            </a:extLst>
          </p:cNvPr>
          <p:cNvCxnSpPr>
            <a:stCxn id="5" idx="3"/>
            <a:endCxn id="8" idx="1"/>
          </p:cNvCxnSpPr>
          <p:nvPr/>
        </p:nvCxnSpPr>
        <p:spPr>
          <a:xfrm flipV="1">
            <a:off x="4386263" y="2732351"/>
            <a:ext cx="887412" cy="179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8D496CFC-BCF9-E511-9D6D-7EED68B5C261}"/>
              </a:ext>
            </a:extLst>
          </p:cNvPr>
          <p:cNvCxnSpPr>
            <a:stCxn id="8" idx="3"/>
            <a:endCxn id="10" idx="0"/>
          </p:cNvCxnSpPr>
          <p:nvPr/>
        </p:nvCxnSpPr>
        <p:spPr>
          <a:xfrm>
            <a:off x="9058275" y="2732351"/>
            <a:ext cx="861266" cy="89873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11BF0EA-83B6-CA7C-A1C4-D450FA584C81}"/>
              </a:ext>
            </a:extLst>
          </p:cNvPr>
          <p:cNvCxnSpPr>
            <a:stCxn id="10" idx="2"/>
            <a:endCxn id="12" idx="3"/>
          </p:cNvCxnSpPr>
          <p:nvPr/>
        </p:nvCxnSpPr>
        <p:spPr>
          <a:xfrm rot="5400000">
            <a:off x="9103836" y="5083009"/>
            <a:ext cx="898733" cy="73267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3464D7DB-884E-7E1C-1433-BC3E0137668B}"/>
              </a:ext>
            </a:extLst>
          </p:cNvPr>
          <p:cNvCxnSpPr>
            <a:stCxn id="5" idx="2"/>
            <a:endCxn id="14" idx="0"/>
          </p:cNvCxnSpPr>
          <p:nvPr/>
        </p:nvCxnSpPr>
        <p:spPr>
          <a:xfrm rot="16200000" flipH="1">
            <a:off x="2137097" y="3734423"/>
            <a:ext cx="585144" cy="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187DB55C-6A1F-99A0-FBE8-274615AFA544}"/>
              </a:ext>
            </a:extLst>
          </p:cNvPr>
          <p:cNvSpPr/>
          <p:nvPr/>
        </p:nvSpPr>
        <p:spPr>
          <a:xfrm>
            <a:off x="4593265" y="2147777"/>
            <a:ext cx="467833" cy="446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 name="Oval 3">
            <a:extLst>
              <a:ext uri="{FF2B5EF4-FFF2-40B4-BE49-F238E27FC236}">
                <a16:creationId xmlns:a16="http://schemas.microsoft.com/office/drawing/2014/main" id="{97DF779C-9743-AA2C-6E21-C8114D71420A}"/>
              </a:ext>
            </a:extLst>
          </p:cNvPr>
          <p:cNvSpPr/>
          <p:nvPr/>
        </p:nvSpPr>
        <p:spPr>
          <a:xfrm>
            <a:off x="10163941" y="2285784"/>
            <a:ext cx="467833" cy="446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a:extLst>
              <a:ext uri="{FF2B5EF4-FFF2-40B4-BE49-F238E27FC236}">
                <a16:creationId xmlns:a16="http://schemas.microsoft.com/office/drawing/2014/main" id="{27F2A7EC-1491-0796-5C26-6D43AB71CA9E}"/>
              </a:ext>
            </a:extLst>
          </p:cNvPr>
          <p:cNvSpPr/>
          <p:nvPr/>
        </p:nvSpPr>
        <p:spPr>
          <a:xfrm>
            <a:off x="10324435" y="5452148"/>
            <a:ext cx="467833" cy="446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a:extLst>
              <a:ext uri="{FF2B5EF4-FFF2-40B4-BE49-F238E27FC236}">
                <a16:creationId xmlns:a16="http://schemas.microsoft.com/office/drawing/2014/main" id="{6914B1AD-9F15-6006-CE9E-1928752F7877}"/>
              </a:ext>
            </a:extLst>
          </p:cNvPr>
          <p:cNvSpPr/>
          <p:nvPr/>
        </p:nvSpPr>
        <p:spPr>
          <a:xfrm>
            <a:off x="2706217" y="3511140"/>
            <a:ext cx="467833" cy="4465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746817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92C5-EECC-B1E5-06CD-C5581A9A19C7}"/>
              </a:ext>
            </a:extLst>
          </p:cNvPr>
          <p:cNvSpPr>
            <a:spLocks noGrp="1"/>
          </p:cNvSpPr>
          <p:nvPr>
            <p:ph type="title"/>
          </p:nvPr>
        </p:nvSpPr>
        <p:spPr/>
        <p:txBody>
          <a:bodyPr>
            <a:normAutofit/>
          </a:bodyPr>
          <a:lstStyle/>
          <a:p>
            <a:r>
              <a:rPr lang="en-US" sz="4000" dirty="0">
                <a:solidFill>
                  <a:schemeClr val="accent1">
                    <a:lumMod val="75000"/>
                  </a:schemeClr>
                </a:solidFill>
                <a:latin typeface="Arial" panose="020B0604020202020204" pitchFamily="34" charset="0"/>
                <a:cs typeface="Arial" panose="020B0604020202020204" pitchFamily="34" charset="0"/>
              </a:rPr>
              <a:t>4.1.4 Trade-offs to be considered</a:t>
            </a:r>
          </a:p>
        </p:txBody>
      </p:sp>
      <p:pic>
        <p:nvPicPr>
          <p:cNvPr id="5" name="Content Placeholder 4">
            <a:extLst>
              <a:ext uri="{FF2B5EF4-FFF2-40B4-BE49-F238E27FC236}">
                <a16:creationId xmlns:a16="http://schemas.microsoft.com/office/drawing/2014/main" id="{34729EB6-861F-7D42-987A-1F1471360DF0}"/>
              </a:ext>
            </a:extLst>
          </p:cNvPr>
          <p:cNvPicPr>
            <a:picLocks noGrp="1" noChangeAspect="1"/>
          </p:cNvPicPr>
          <p:nvPr>
            <p:ph idx="1"/>
          </p:nvPr>
        </p:nvPicPr>
        <p:blipFill rotWithShape="1">
          <a:blip r:embed="rId2"/>
          <a:srcRect r="26077"/>
          <a:stretch/>
        </p:blipFill>
        <p:spPr>
          <a:xfrm>
            <a:off x="527050" y="1441826"/>
            <a:ext cx="10175083" cy="1637506"/>
          </a:xfrm>
        </p:spPr>
      </p:pic>
      <p:pic>
        <p:nvPicPr>
          <p:cNvPr id="7" name="Picture 6" descr="Text&#10;&#10;Description automatically generated">
            <a:extLst>
              <a:ext uri="{FF2B5EF4-FFF2-40B4-BE49-F238E27FC236}">
                <a16:creationId xmlns:a16="http://schemas.microsoft.com/office/drawing/2014/main" id="{930A6091-C364-4504-2E95-7FB52017430D}"/>
              </a:ext>
            </a:extLst>
          </p:cNvPr>
          <p:cNvPicPr>
            <a:picLocks noChangeAspect="1"/>
          </p:cNvPicPr>
          <p:nvPr/>
        </p:nvPicPr>
        <p:blipFill>
          <a:blip r:embed="rId3"/>
          <a:stretch>
            <a:fillRect/>
          </a:stretch>
        </p:blipFill>
        <p:spPr>
          <a:xfrm>
            <a:off x="527050" y="3426657"/>
            <a:ext cx="4595811" cy="2909050"/>
          </a:xfrm>
          <a:prstGeom prst="rect">
            <a:avLst/>
          </a:prstGeom>
        </p:spPr>
      </p:pic>
      <p:sp>
        <p:nvSpPr>
          <p:cNvPr id="8" name="TextBox 7">
            <a:extLst>
              <a:ext uri="{FF2B5EF4-FFF2-40B4-BE49-F238E27FC236}">
                <a16:creationId xmlns:a16="http://schemas.microsoft.com/office/drawing/2014/main" id="{18DE8B33-5AE8-AAA7-7B5C-99FD3A5150AB}"/>
              </a:ext>
            </a:extLst>
          </p:cNvPr>
          <p:cNvSpPr txBox="1"/>
          <p:nvPr/>
        </p:nvSpPr>
        <p:spPr>
          <a:xfrm>
            <a:off x="785816" y="3079332"/>
            <a:ext cx="4486275" cy="369332"/>
          </a:xfrm>
          <a:prstGeom prst="rect">
            <a:avLst/>
          </a:prstGeom>
          <a:noFill/>
        </p:spPr>
        <p:txBody>
          <a:bodyPr wrap="square" rtlCol="0">
            <a:spAutoFit/>
          </a:bodyPr>
          <a:lstStyle/>
          <a:p>
            <a:r>
              <a:rPr lang="en-US" dirty="0"/>
              <a:t>Runtime as per PLARD Model</a:t>
            </a:r>
          </a:p>
        </p:txBody>
      </p:sp>
      <p:sp>
        <p:nvSpPr>
          <p:cNvPr id="10" name="TextBox 9">
            <a:extLst>
              <a:ext uri="{FF2B5EF4-FFF2-40B4-BE49-F238E27FC236}">
                <a16:creationId xmlns:a16="http://schemas.microsoft.com/office/drawing/2014/main" id="{2D3BA4DC-21C8-5ED3-044A-224CA26EF281}"/>
              </a:ext>
            </a:extLst>
          </p:cNvPr>
          <p:cNvSpPr txBox="1"/>
          <p:nvPr/>
        </p:nvSpPr>
        <p:spPr>
          <a:xfrm>
            <a:off x="838200" y="6431516"/>
            <a:ext cx="4133850" cy="369332"/>
          </a:xfrm>
          <a:prstGeom prst="rect">
            <a:avLst/>
          </a:prstGeom>
          <a:noFill/>
        </p:spPr>
        <p:txBody>
          <a:bodyPr wrap="square" rtlCol="0">
            <a:spAutoFit/>
          </a:bodyPr>
          <a:lstStyle/>
          <a:p>
            <a:r>
              <a:rPr lang="en-US" dirty="0"/>
              <a:t>Runtime as per Developed BIP Algo</a:t>
            </a:r>
          </a:p>
        </p:txBody>
      </p:sp>
      <p:sp>
        <p:nvSpPr>
          <p:cNvPr id="11" name="TextBox 10">
            <a:extLst>
              <a:ext uri="{FF2B5EF4-FFF2-40B4-BE49-F238E27FC236}">
                <a16:creationId xmlns:a16="http://schemas.microsoft.com/office/drawing/2014/main" id="{D86AF74C-02E2-092D-9C18-83AE9864EC2C}"/>
              </a:ext>
            </a:extLst>
          </p:cNvPr>
          <p:cNvSpPr txBox="1"/>
          <p:nvPr/>
        </p:nvSpPr>
        <p:spPr>
          <a:xfrm>
            <a:off x="5787025" y="3263998"/>
            <a:ext cx="5899759" cy="2215991"/>
          </a:xfrm>
          <a:prstGeom prst="rect">
            <a:avLst/>
          </a:prstGeom>
          <a:noFill/>
        </p:spPr>
        <p:txBody>
          <a:bodyPr wrap="square" rtlCol="0">
            <a:spAutoFit/>
          </a:bodyPr>
          <a:lstStyle/>
          <a:p>
            <a:r>
              <a:rPr lang="en-US" sz="2400" b="1" dirty="0">
                <a:solidFill>
                  <a:srgbClr val="FF0000"/>
                </a:solidFill>
              </a:rPr>
              <a:t>#</a:t>
            </a:r>
            <a:r>
              <a:rPr lang="en-US" dirty="0">
                <a:solidFill>
                  <a:srgbClr val="FF0000"/>
                </a:solidFill>
              </a:rPr>
              <a:t> </a:t>
            </a:r>
            <a:r>
              <a:rPr lang="en-US" dirty="0"/>
              <a:t>The timing and accuracy of the model can be considered as an element of tradeoff between PLARD and Binary Image Processing Algorithm</a:t>
            </a:r>
          </a:p>
          <a:p>
            <a:r>
              <a:rPr lang="en-US" sz="2400" b="1" dirty="0">
                <a:solidFill>
                  <a:srgbClr val="FF0000"/>
                </a:solidFill>
              </a:rPr>
              <a:t>#</a:t>
            </a:r>
            <a:r>
              <a:rPr lang="en-US" dirty="0">
                <a:solidFill>
                  <a:srgbClr val="FF0000"/>
                </a:solidFill>
              </a:rPr>
              <a:t> </a:t>
            </a:r>
            <a:r>
              <a:rPr lang="en-US" dirty="0"/>
              <a:t>Also please note that currently BIP Algo is implemented in Python, once we implement this in </a:t>
            </a:r>
            <a:r>
              <a:rPr lang="en-US" dirty="0" err="1"/>
              <a:t>c++</a:t>
            </a:r>
            <a:r>
              <a:rPr lang="en-US" dirty="0"/>
              <a:t> we would see faster performing model</a:t>
            </a:r>
          </a:p>
          <a:p>
            <a:endParaRPr lang="en-US" dirty="0"/>
          </a:p>
        </p:txBody>
      </p:sp>
    </p:spTree>
    <p:extLst>
      <p:ext uri="{BB962C8B-B14F-4D97-AF65-F5344CB8AC3E}">
        <p14:creationId xmlns:p14="http://schemas.microsoft.com/office/powerpoint/2010/main" val="1130605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1712-BD3A-C208-86F6-4891E6006447}"/>
              </a:ext>
            </a:extLst>
          </p:cNvPr>
          <p:cNvSpPr>
            <a:spLocks noGrp="1"/>
          </p:cNvSpPr>
          <p:nvPr>
            <p:ph type="title"/>
          </p:nvPr>
        </p:nvSpPr>
        <p:spPr/>
        <p:txBody>
          <a:bodyPr>
            <a:normAutofit/>
          </a:bodyPr>
          <a:lstStyle/>
          <a:p>
            <a:r>
              <a:rPr lang="en-US" sz="4000" dirty="0">
                <a:solidFill>
                  <a:schemeClr val="accent1">
                    <a:lumMod val="75000"/>
                  </a:schemeClr>
                </a:solidFill>
                <a:latin typeface="Arial" panose="020B0604020202020204" pitchFamily="34" charset="0"/>
                <a:cs typeface="Arial" panose="020B0604020202020204" pitchFamily="34" charset="0"/>
              </a:rPr>
              <a:t>4.1.5 Ideas to be considered for future </a:t>
            </a:r>
          </a:p>
        </p:txBody>
      </p:sp>
      <p:sp>
        <p:nvSpPr>
          <p:cNvPr id="7" name="Content Placeholder 6">
            <a:extLst>
              <a:ext uri="{FF2B5EF4-FFF2-40B4-BE49-F238E27FC236}">
                <a16:creationId xmlns:a16="http://schemas.microsoft.com/office/drawing/2014/main" id="{3D61D485-E74F-3932-18FF-ABB09E04B28D}"/>
              </a:ext>
            </a:extLst>
          </p:cNvPr>
          <p:cNvSpPr>
            <a:spLocks noGrp="1"/>
          </p:cNvSpPr>
          <p:nvPr>
            <p:ph idx="1"/>
          </p:nvPr>
        </p:nvSpPr>
        <p:spPr/>
        <p:txBody>
          <a:bodyPr/>
          <a:lstStyle/>
          <a:p>
            <a:r>
              <a:rPr lang="en-US" dirty="0"/>
              <a:t>Use of motion-based mask to find Hough Transform</a:t>
            </a:r>
          </a:p>
          <a:p>
            <a:endParaRPr lang="en-US" dirty="0"/>
          </a:p>
          <a:p>
            <a:endParaRPr lang="en-US" dirty="0"/>
          </a:p>
          <a:p>
            <a:endParaRPr lang="en-US" dirty="0"/>
          </a:p>
          <a:p>
            <a:endParaRPr lang="en-US" dirty="0"/>
          </a:p>
          <a:p>
            <a:r>
              <a:rPr lang="en-US" dirty="0"/>
              <a:t>Use adaptive kernel size, thresholding for processing</a:t>
            </a:r>
          </a:p>
          <a:p>
            <a:r>
              <a:rPr lang="en-US" dirty="0"/>
              <a:t> Metric for Performance Indication</a:t>
            </a:r>
          </a:p>
        </p:txBody>
      </p:sp>
      <p:sp>
        <p:nvSpPr>
          <p:cNvPr id="8" name="Trapezium 7">
            <a:extLst>
              <a:ext uri="{FF2B5EF4-FFF2-40B4-BE49-F238E27FC236}">
                <a16:creationId xmlns:a16="http://schemas.microsoft.com/office/drawing/2014/main" id="{1D1C8A2F-CA2B-D989-55B9-61B23C9FDD35}"/>
              </a:ext>
            </a:extLst>
          </p:cNvPr>
          <p:cNvSpPr/>
          <p:nvPr/>
        </p:nvSpPr>
        <p:spPr>
          <a:xfrm>
            <a:off x="1467293" y="2551814"/>
            <a:ext cx="1998921" cy="148855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CAE3F0E9-8A76-7A36-35C8-12FB7ED822BA}"/>
              </a:ext>
            </a:extLst>
          </p:cNvPr>
          <p:cNvSpPr/>
          <p:nvPr/>
        </p:nvSpPr>
        <p:spPr>
          <a:xfrm>
            <a:off x="4221123" y="2551814"/>
            <a:ext cx="2052084" cy="1488558"/>
          </a:xfrm>
          <a:prstGeom prst="parallelogram">
            <a:avLst>
              <a:gd name="adj" fmla="val 55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AE352632-40FF-AF31-D884-2DAB7B1D9852}"/>
              </a:ext>
            </a:extLst>
          </p:cNvPr>
          <p:cNvSpPr/>
          <p:nvPr/>
        </p:nvSpPr>
        <p:spPr>
          <a:xfrm flipH="1">
            <a:off x="7350642" y="2507420"/>
            <a:ext cx="2052084" cy="1488558"/>
          </a:xfrm>
          <a:prstGeom prst="parallelogram">
            <a:avLst>
              <a:gd name="adj" fmla="val 55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710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C54F-4B26-9250-17D0-512E91DCBC2D}"/>
              </a:ext>
            </a:extLst>
          </p:cNvPr>
          <p:cNvSpPr>
            <a:spLocks noGrp="1"/>
          </p:cNvSpPr>
          <p:nvPr>
            <p:ph type="title"/>
          </p:nvPr>
        </p:nvSpPr>
        <p:spPr/>
        <p:txBody>
          <a:bodyPr>
            <a:normAutofit/>
          </a:bodyPr>
          <a:lstStyle/>
          <a:p>
            <a:r>
              <a:rPr lang="en-US" sz="4000" dirty="0">
                <a:solidFill>
                  <a:schemeClr val="accent1">
                    <a:lumMod val="75000"/>
                  </a:schemeClr>
                </a:solidFill>
                <a:latin typeface="Arial" panose="020B0604020202020204" pitchFamily="34" charset="0"/>
                <a:cs typeface="Arial" panose="020B0604020202020204" pitchFamily="34" charset="0"/>
              </a:rPr>
              <a:t>4.2.1 Visualization for Algo for LIDAR based road detection</a:t>
            </a:r>
          </a:p>
        </p:txBody>
      </p:sp>
      <p:pic>
        <p:nvPicPr>
          <p:cNvPr id="4" name="Content Placeholder 4" descr="Shape&#10;&#10;Description automatically generated with low confidence">
            <a:extLst>
              <a:ext uri="{FF2B5EF4-FFF2-40B4-BE49-F238E27FC236}">
                <a16:creationId xmlns:a16="http://schemas.microsoft.com/office/drawing/2014/main" id="{557A5B36-370F-CFAC-7BC2-703175692AA9}"/>
              </a:ext>
            </a:extLst>
          </p:cNvPr>
          <p:cNvPicPr>
            <a:picLocks noGrp="1" noChangeAspect="1"/>
          </p:cNvPicPr>
          <p:nvPr>
            <p:ph idx="1"/>
          </p:nvPr>
        </p:nvPicPr>
        <p:blipFill>
          <a:blip r:embed="rId2"/>
          <a:stretch>
            <a:fillRect/>
          </a:stretch>
        </p:blipFill>
        <p:spPr>
          <a:xfrm>
            <a:off x="682625" y="1956594"/>
            <a:ext cx="2425700" cy="1574800"/>
          </a:xfrm>
        </p:spPr>
      </p:pic>
      <p:sp>
        <p:nvSpPr>
          <p:cNvPr id="5" name="Rectangle 4">
            <a:extLst>
              <a:ext uri="{FF2B5EF4-FFF2-40B4-BE49-F238E27FC236}">
                <a16:creationId xmlns:a16="http://schemas.microsoft.com/office/drawing/2014/main" id="{0BB432C5-E9A1-9612-7298-AA9EFDC04169}"/>
              </a:ext>
            </a:extLst>
          </p:cNvPr>
          <p:cNvSpPr/>
          <p:nvPr/>
        </p:nvSpPr>
        <p:spPr>
          <a:xfrm>
            <a:off x="4329113" y="2057400"/>
            <a:ext cx="1766887" cy="11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Differential Filtering</a:t>
            </a:r>
          </a:p>
        </p:txBody>
      </p:sp>
      <p:pic>
        <p:nvPicPr>
          <p:cNvPr id="7" name="Picture 6" descr="Chart&#10;&#10;Description automatically generated with medium confidence">
            <a:extLst>
              <a:ext uri="{FF2B5EF4-FFF2-40B4-BE49-F238E27FC236}">
                <a16:creationId xmlns:a16="http://schemas.microsoft.com/office/drawing/2014/main" id="{70C5C995-2325-80AC-851E-44E5C8104BB3}"/>
              </a:ext>
            </a:extLst>
          </p:cNvPr>
          <p:cNvPicPr>
            <a:picLocks noChangeAspect="1"/>
          </p:cNvPicPr>
          <p:nvPr/>
        </p:nvPicPr>
        <p:blipFill>
          <a:blip r:embed="rId3"/>
          <a:stretch>
            <a:fillRect/>
          </a:stretch>
        </p:blipFill>
        <p:spPr>
          <a:xfrm>
            <a:off x="6723062" y="1956594"/>
            <a:ext cx="2489200" cy="1574800"/>
          </a:xfrm>
          <a:prstGeom prst="rect">
            <a:avLst/>
          </a:prstGeom>
        </p:spPr>
      </p:pic>
      <p:sp>
        <p:nvSpPr>
          <p:cNvPr id="8" name="Rectangle 7">
            <a:extLst>
              <a:ext uri="{FF2B5EF4-FFF2-40B4-BE49-F238E27FC236}">
                <a16:creationId xmlns:a16="http://schemas.microsoft.com/office/drawing/2014/main" id="{A3477FFE-CDF9-6C76-C29C-DF80E6FFF21B}"/>
              </a:ext>
            </a:extLst>
          </p:cNvPr>
          <p:cNvSpPr/>
          <p:nvPr/>
        </p:nvSpPr>
        <p:spPr>
          <a:xfrm>
            <a:off x="9413082" y="3243263"/>
            <a:ext cx="1766887" cy="11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Obtain feature – Weighted average and Std</a:t>
            </a:r>
          </a:p>
        </p:txBody>
      </p:sp>
      <p:sp>
        <p:nvSpPr>
          <p:cNvPr id="9" name="Rectangle 8">
            <a:extLst>
              <a:ext uri="{FF2B5EF4-FFF2-40B4-BE49-F238E27FC236}">
                <a16:creationId xmlns:a16="http://schemas.microsoft.com/office/drawing/2014/main" id="{4E4C56C4-DF58-EEB2-29EC-70C6683DDE08}"/>
              </a:ext>
            </a:extLst>
          </p:cNvPr>
          <p:cNvSpPr/>
          <p:nvPr/>
        </p:nvSpPr>
        <p:spPr>
          <a:xfrm>
            <a:off x="9413082" y="4640263"/>
            <a:ext cx="1766887" cy="11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thresholding</a:t>
            </a:r>
          </a:p>
        </p:txBody>
      </p:sp>
      <p:sp>
        <p:nvSpPr>
          <p:cNvPr id="10" name="Rectangle 9">
            <a:extLst>
              <a:ext uri="{FF2B5EF4-FFF2-40B4-BE49-F238E27FC236}">
                <a16:creationId xmlns:a16="http://schemas.microsoft.com/office/drawing/2014/main" id="{9C3B0FA8-0F64-4EA2-CC52-5D0AA5DDD9B9}"/>
              </a:ext>
            </a:extLst>
          </p:cNvPr>
          <p:cNvSpPr/>
          <p:nvPr/>
        </p:nvSpPr>
        <p:spPr>
          <a:xfrm>
            <a:off x="3739356" y="4640264"/>
            <a:ext cx="1766887" cy="11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Obtain indexes for rising maxima and falling minima</a:t>
            </a:r>
          </a:p>
        </p:txBody>
      </p:sp>
      <p:pic>
        <p:nvPicPr>
          <p:cNvPr id="12" name="Picture 11" descr="Chart, histogram&#10;&#10;Description automatically generated">
            <a:extLst>
              <a:ext uri="{FF2B5EF4-FFF2-40B4-BE49-F238E27FC236}">
                <a16:creationId xmlns:a16="http://schemas.microsoft.com/office/drawing/2014/main" id="{C6785BB8-A948-53E3-125F-C38AE37E15C6}"/>
              </a:ext>
            </a:extLst>
          </p:cNvPr>
          <p:cNvPicPr>
            <a:picLocks noChangeAspect="1"/>
          </p:cNvPicPr>
          <p:nvPr/>
        </p:nvPicPr>
        <p:blipFill>
          <a:blip r:embed="rId4"/>
          <a:stretch>
            <a:fillRect/>
          </a:stretch>
        </p:blipFill>
        <p:spPr>
          <a:xfrm>
            <a:off x="6291262" y="4445796"/>
            <a:ext cx="2451100" cy="1574800"/>
          </a:xfrm>
          <a:prstGeom prst="rect">
            <a:avLst/>
          </a:prstGeom>
        </p:spPr>
      </p:pic>
      <p:pic>
        <p:nvPicPr>
          <p:cNvPr id="14" name="Picture 13" descr="Shape, rectangle&#10;&#10;Description automatically generated">
            <a:extLst>
              <a:ext uri="{FF2B5EF4-FFF2-40B4-BE49-F238E27FC236}">
                <a16:creationId xmlns:a16="http://schemas.microsoft.com/office/drawing/2014/main" id="{AF3CB1A5-D374-DC8B-4A45-EAF83BEB5835}"/>
              </a:ext>
            </a:extLst>
          </p:cNvPr>
          <p:cNvPicPr>
            <a:picLocks noChangeAspect="1"/>
          </p:cNvPicPr>
          <p:nvPr/>
        </p:nvPicPr>
        <p:blipFill>
          <a:blip r:embed="rId5"/>
          <a:stretch>
            <a:fillRect/>
          </a:stretch>
        </p:blipFill>
        <p:spPr>
          <a:xfrm>
            <a:off x="695320" y="4460082"/>
            <a:ext cx="2476500" cy="1574800"/>
          </a:xfrm>
          <a:prstGeom prst="rect">
            <a:avLst/>
          </a:prstGeom>
        </p:spPr>
      </p:pic>
      <p:cxnSp>
        <p:nvCxnSpPr>
          <p:cNvPr id="16" name="Straight Arrow Connector 15">
            <a:extLst>
              <a:ext uri="{FF2B5EF4-FFF2-40B4-BE49-F238E27FC236}">
                <a16:creationId xmlns:a16="http://schemas.microsoft.com/office/drawing/2014/main" id="{09E16290-0065-FA35-BB0E-C7669C8EDE59}"/>
              </a:ext>
            </a:extLst>
          </p:cNvPr>
          <p:cNvCxnSpPr>
            <a:cxnSpLocks/>
            <a:stCxn id="4" idx="3"/>
          </p:cNvCxnSpPr>
          <p:nvPr/>
        </p:nvCxnSpPr>
        <p:spPr>
          <a:xfrm flipV="1">
            <a:off x="3108325" y="2743200"/>
            <a:ext cx="1220788" cy="7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1A13A91-3414-A8F4-4D8A-9E9F4228EDF7}"/>
              </a:ext>
            </a:extLst>
          </p:cNvPr>
          <p:cNvCxnSpPr>
            <a:stCxn id="5" idx="3"/>
          </p:cNvCxnSpPr>
          <p:nvPr/>
        </p:nvCxnSpPr>
        <p:spPr>
          <a:xfrm flipV="1">
            <a:off x="6096000" y="2628900"/>
            <a:ext cx="733425" cy="214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3402730C-FE27-3578-1517-62565C34C5CA}"/>
              </a:ext>
            </a:extLst>
          </p:cNvPr>
          <p:cNvCxnSpPr>
            <a:stCxn id="7" idx="3"/>
            <a:endCxn id="8" idx="0"/>
          </p:cNvCxnSpPr>
          <p:nvPr/>
        </p:nvCxnSpPr>
        <p:spPr>
          <a:xfrm>
            <a:off x="9212262" y="2743994"/>
            <a:ext cx="1084264" cy="499269"/>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EE0044-426C-5AAA-4CEF-1F5949190B88}"/>
              </a:ext>
            </a:extLst>
          </p:cNvPr>
          <p:cNvCxnSpPr>
            <a:stCxn id="8" idx="2"/>
            <a:endCxn id="9" idx="0"/>
          </p:cNvCxnSpPr>
          <p:nvPr/>
        </p:nvCxnSpPr>
        <p:spPr>
          <a:xfrm>
            <a:off x="10296526" y="4429126"/>
            <a:ext cx="0" cy="21113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18098D-2BEC-A687-EA13-5C7F8EDC55C5}"/>
              </a:ext>
            </a:extLst>
          </p:cNvPr>
          <p:cNvCxnSpPr>
            <a:stCxn id="9" idx="1"/>
            <a:endCxn id="12" idx="3"/>
          </p:cNvCxnSpPr>
          <p:nvPr/>
        </p:nvCxnSpPr>
        <p:spPr>
          <a:xfrm flipH="1">
            <a:off x="8742362" y="5233195"/>
            <a:ext cx="67072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A3E5042-2AFE-796F-BDAC-5B7B9896ED6C}"/>
              </a:ext>
            </a:extLst>
          </p:cNvPr>
          <p:cNvCxnSpPr>
            <a:stCxn id="12" idx="1"/>
            <a:endCxn id="10" idx="3"/>
          </p:cNvCxnSpPr>
          <p:nvPr/>
        </p:nvCxnSpPr>
        <p:spPr>
          <a:xfrm flipH="1">
            <a:off x="5506243" y="5233196"/>
            <a:ext cx="785019"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D36502-ED98-1F1C-BD76-6C95F91A713D}"/>
              </a:ext>
            </a:extLst>
          </p:cNvPr>
          <p:cNvCxnSpPr>
            <a:stCxn id="10" idx="1"/>
            <a:endCxn id="14" idx="3"/>
          </p:cNvCxnSpPr>
          <p:nvPr/>
        </p:nvCxnSpPr>
        <p:spPr>
          <a:xfrm flipH="1">
            <a:off x="3171820" y="5233196"/>
            <a:ext cx="567536" cy="142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242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D801-B2C3-A107-89E3-C921C62BD6A6}"/>
              </a:ext>
            </a:extLst>
          </p:cNvPr>
          <p:cNvSpPr>
            <a:spLocks noGrp="1"/>
          </p:cNvSpPr>
          <p:nvPr>
            <p:ph type="title"/>
          </p:nvPr>
        </p:nvSpPr>
        <p:spPr/>
        <p:txBody>
          <a:bodyPr>
            <a:normAutofit/>
          </a:bodyPr>
          <a:lstStyle/>
          <a:p>
            <a:r>
              <a:rPr lang="en-US" sz="4000" dirty="0">
                <a:solidFill>
                  <a:schemeClr val="accent1">
                    <a:lumMod val="75000"/>
                  </a:schemeClr>
                </a:solidFill>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E2A43D05-5B67-A8A0-067B-893D11C73C46}"/>
              </a:ext>
            </a:extLst>
          </p:cNvPr>
          <p:cNvSpPr>
            <a:spLocks noGrp="1"/>
          </p:cNvSpPr>
          <p:nvPr>
            <p:ph idx="1"/>
          </p:nvPr>
        </p:nvSpPr>
        <p:spPr/>
        <p:txBody>
          <a:bodyPr>
            <a:normAutofit/>
          </a:bodyPr>
          <a:lstStyle/>
          <a:p>
            <a:r>
              <a:rPr lang="en-IN" sz="1800" b="0" i="0" dirty="0">
                <a:solidFill>
                  <a:srgbClr val="333333"/>
                </a:solidFill>
                <a:effectLst/>
                <a:latin typeface="HelveticaNeue Regular"/>
              </a:rPr>
              <a:t>W. Zhang, "LIDAR-based road and road-edge detection," </a:t>
            </a:r>
            <a:r>
              <a:rPr lang="en-IN" sz="1800" b="0" i="1" dirty="0">
                <a:solidFill>
                  <a:srgbClr val="333333"/>
                </a:solidFill>
                <a:effectLst/>
                <a:latin typeface="HelveticaNeue Regular"/>
              </a:rPr>
              <a:t>2010 IEEE Intelligent Vehicles Symposium</a:t>
            </a:r>
            <a:r>
              <a:rPr lang="en-IN" sz="1800" b="0" i="0" dirty="0">
                <a:solidFill>
                  <a:srgbClr val="333333"/>
                </a:solidFill>
                <a:effectLst/>
                <a:latin typeface="HelveticaNeue Regular"/>
              </a:rPr>
              <a:t>, La Jolla, CA, USA, 2010, pp. 845-848, </a:t>
            </a:r>
            <a:r>
              <a:rPr lang="en-IN" sz="1800" b="0" i="0" dirty="0" err="1">
                <a:solidFill>
                  <a:srgbClr val="333333"/>
                </a:solidFill>
                <a:effectLst/>
                <a:latin typeface="HelveticaNeue Regular"/>
              </a:rPr>
              <a:t>doi</a:t>
            </a:r>
            <a:r>
              <a:rPr lang="en-IN" sz="1800" b="0" i="0" dirty="0">
                <a:solidFill>
                  <a:srgbClr val="333333"/>
                </a:solidFill>
                <a:effectLst/>
                <a:latin typeface="HelveticaNeue Regular"/>
              </a:rPr>
              <a:t>: 10.1109/IVS.2010.5548134.</a:t>
            </a:r>
          </a:p>
          <a:p>
            <a:r>
              <a:rPr lang="en-IN" sz="1800" b="0" i="0" dirty="0">
                <a:solidFill>
                  <a:srgbClr val="202020"/>
                </a:solidFill>
                <a:effectLst/>
                <a:latin typeface="Helvetica" pitchFamily="2" charset="0"/>
              </a:rPr>
              <a:t>Xu F, Chen L, Lou J, Ren M (2019) A real-time road detection method based on reorganized lidar data. PLOS ONE 14(4): e0215159. </a:t>
            </a:r>
            <a:r>
              <a:rPr lang="en-IN" sz="1800" b="0" i="0" u="sng" dirty="0">
                <a:solidFill>
                  <a:srgbClr val="3E0577"/>
                </a:solidFill>
                <a:effectLst/>
                <a:latin typeface="Helvetica" pitchFamily="2" charset="0"/>
                <a:hlinkClick r:id="rId2"/>
              </a:rPr>
              <a:t>https://doi.org/10.1371/journal.pone.0215159</a:t>
            </a:r>
            <a:endParaRPr lang="en-IN" sz="1800" b="0" i="0" u="sng" dirty="0">
              <a:solidFill>
                <a:srgbClr val="3E0577"/>
              </a:solidFill>
              <a:effectLst/>
              <a:latin typeface="Helvetica" pitchFamily="2" charset="0"/>
            </a:endParaRPr>
          </a:p>
          <a:p>
            <a:r>
              <a:rPr lang="en-IN" sz="1800" b="1" i="0" dirty="0">
                <a:solidFill>
                  <a:srgbClr val="000000"/>
                </a:solidFill>
                <a:effectLst/>
                <a:latin typeface="Lucida Grande" panose="020B0600040502020204" pitchFamily="34" charset="0"/>
              </a:rPr>
              <a:t>Progressive LiDAR Adaptation for Road Detection, </a:t>
            </a:r>
            <a:r>
              <a:rPr lang="en-IN" sz="1800" b="0" i="0" u="none" strike="noStrike" dirty="0">
                <a:effectLst/>
                <a:latin typeface="Lucida Grande" panose="020B0600040502020204" pitchFamily="34" charset="0"/>
                <a:hlinkClick r:id="rId3"/>
              </a:rPr>
              <a:t>Zhe Chen</a:t>
            </a:r>
            <a:r>
              <a:rPr lang="en-IN" sz="1800" b="0" i="0" dirty="0">
                <a:solidFill>
                  <a:srgbClr val="000000"/>
                </a:solidFill>
                <a:effectLst/>
                <a:latin typeface="Lucida Grande" panose="020B0600040502020204" pitchFamily="34" charset="0"/>
              </a:rPr>
              <a:t>, </a:t>
            </a:r>
            <a:r>
              <a:rPr lang="en-IN" sz="1800" b="0" i="0" u="none" strike="noStrike" dirty="0">
                <a:effectLst/>
                <a:latin typeface="Lucida Grande" panose="020B0600040502020204" pitchFamily="34" charset="0"/>
                <a:hlinkClick r:id="rId4"/>
              </a:rPr>
              <a:t>Jing Zhang</a:t>
            </a:r>
            <a:r>
              <a:rPr lang="en-IN" sz="1800" b="0" i="0" dirty="0">
                <a:solidFill>
                  <a:srgbClr val="000000"/>
                </a:solidFill>
                <a:effectLst/>
                <a:latin typeface="Lucida Grande" panose="020B0600040502020204" pitchFamily="34" charset="0"/>
              </a:rPr>
              <a:t>, </a:t>
            </a:r>
            <a:r>
              <a:rPr lang="en-IN" sz="1800" b="0" i="0" u="none" strike="noStrike" dirty="0">
                <a:effectLst/>
                <a:latin typeface="Lucida Grande" panose="020B0600040502020204" pitchFamily="34" charset="0"/>
                <a:hlinkClick r:id="rId5"/>
              </a:rPr>
              <a:t>Dacheng Tao</a:t>
            </a:r>
            <a:endParaRPr lang="en-IN" sz="1800" b="0" i="0" u="none" strike="noStrike" dirty="0">
              <a:effectLst/>
              <a:latin typeface="Lucida Grande" panose="020B0600040502020204" pitchFamily="34" charset="0"/>
            </a:endParaRPr>
          </a:p>
          <a:p>
            <a:r>
              <a:rPr lang="en-IN" sz="1800" b="0" i="0" dirty="0">
                <a:solidFill>
                  <a:srgbClr val="333333"/>
                </a:solidFill>
                <a:effectLst/>
                <a:latin typeface="HelveticaNeue Regular"/>
              </a:rPr>
              <a:t>L. </a:t>
            </a:r>
            <a:r>
              <a:rPr lang="en-IN" sz="1800" b="0" i="0" dirty="0" err="1">
                <a:solidFill>
                  <a:srgbClr val="333333"/>
                </a:solidFill>
                <a:effectLst/>
                <a:latin typeface="HelveticaNeue Regular"/>
              </a:rPr>
              <a:t>Caltagirone</a:t>
            </a:r>
            <a:r>
              <a:rPr lang="en-IN" sz="1800" b="0" i="0" dirty="0">
                <a:solidFill>
                  <a:srgbClr val="333333"/>
                </a:solidFill>
                <a:effectLst/>
                <a:latin typeface="HelveticaNeue Regular"/>
              </a:rPr>
              <a:t>, S. </a:t>
            </a:r>
            <a:r>
              <a:rPr lang="en-IN" sz="1800" b="0" i="0" dirty="0" err="1">
                <a:solidFill>
                  <a:srgbClr val="333333"/>
                </a:solidFill>
                <a:effectLst/>
                <a:latin typeface="HelveticaNeue Regular"/>
              </a:rPr>
              <a:t>Scheidegger</a:t>
            </a:r>
            <a:r>
              <a:rPr lang="en-IN" sz="1800" b="0" i="0" dirty="0">
                <a:solidFill>
                  <a:srgbClr val="333333"/>
                </a:solidFill>
                <a:effectLst/>
                <a:latin typeface="HelveticaNeue Regular"/>
              </a:rPr>
              <a:t>, L. </a:t>
            </a:r>
            <a:r>
              <a:rPr lang="en-IN" sz="1800" b="0" i="0" dirty="0" err="1">
                <a:solidFill>
                  <a:srgbClr val="333333"/>
                </a:solidFill>
                <a:effectLst/>
                <a:latin typeface="HelveticaNeue Regular"/>
              </a:rPr>
              <a:t>Svensson</a:t>
            </a:r>
            <a:r>
              <a:rPr lang="en-IN" sz="1800" b="0" i="0" dirty="0">
                <a:solidFill>
                  <a:srgbClr val="333333"/>
                </a:solidFill>
                <a:effectLst/>
                <a:latin typeface="HelveticaNeue Regular"/>
              </a:rPr>
              <a:t> and M. </a:t>
            </a:r>
            <a:r>
              <a:rPr lang="en-IN" sz="1800" b="0" i="0" dirty="0" err="1">
                <a:solidFill>
                  <a:srgbClr val="333333"/>
                </a:solidFill>
                <a:effectLst/>
                <a:latin typeface="HelveticaNeue Regular"/>
              </a:rPr>
              <a:t>Wahde</a:t>
            </a:r>
            <a:r>
              <a:rPr lang="en-IN" sz="1800" b="0" i="0" dirty="0">
                <a:solidFill>
                  <a:srgbClr val="333333"/>
                </a:solidFill>
                <a:effectLst/>
                <a:latin typeface="HelveticaNeue Regular"/>
              </a:rPr>
              <a:t>, "Fast LIDAR-based road detection using fully convolutional neural networks," </a:t>
            </a:r>
            <a:r>
              <a:rPr lang="en-IN" sz="1800" b="0" i="1" dirty="0">
                <a:solidFill>
                  <a:srgbClr val="333333"/>
                </a:solidFill>
                <a:effectLst/>
                <a:latin typeface="HelveticaNeue Regular"/>
              </a:rPr>
              <a:t>2017 IEEE Intelligent Vehicles Symposium (IV)</a:t>
            </a:r>
            <a:r>
              <a:rPr lang="en-IN" sz="1800" b="0" i="0" dirty="0">
                <a:solidFill>
                  <a:srgbClr val="333333"/>
                </a:solidFill>
                <a:effectLst/>
                <a:latin typeface="HelveticaNeue Regular"/>
              </a:rPr>
              <a:t>, Los Angeles, CA, USA, 2017, pp. 1019-1024, </a:t>
            </a:r>
            <a:r>
              <a:rPr lang="en-IN" sz="1800" b="0" i="0" dirty="0" err="1">
                <a:solidFill>
                  <a:srgbClr val="333333"/>
                </a:solidFill>
                <a:effectLst/>
                <a:latin typeface="HelveticaNeue Regular"/>
              </a:rPr>
              <a:t>doi</a:t>
            </a:r>
            <a:r>
              <a:rPr lang="en-IN" sz="1800" b="0" i="0" dirty="0">
                <a:solidFill>
                  <a:srgbClr val="333333"/>
                </a:solidFill>
                <a:effectLst/>
                <a:latin typeface="HelveticaNeue Regular"/>
              </a:rPr>
              <a:t>: 10.1109/IVS.2017.7995848.</a:t>
            </a:r>
          </a:p>
          <a:p>
            <a:r>
              <a:rPr lang="en-IN" sz="1800" dirty="0"/>
              <a:t>. Fritsch J, </a:t>
            </a:r>
            <a:r>
              <a:rPr lang="en-IN" sz="1800" dirty="0" err="1"/>
              <a:t>Kuehnl</a:t>
            </a:r>
            <a:r>
              <a:rPr lang="en-IN" sz="1800" dirty="0"/>
              <a:t> T, Geiger A. A New Performance Measure and Evaluation Benchmark for Road Detection Algorithms. In: International Conference on Intelligent Transportation Systems (ITSC); 2013.</a:t>
            </a:r>
            <a:endParaRPr lang="en-IN" sz="1800" b="0" i="0" dirty="0">
              <a:solidFill>
                <a:srgbClr val="333333"/>
              </a:solidFill>
              <a:effectLst/>
              <a:latin typeface="HelveticaNeue Regular"/>
            </a:endParaRPr>
          </a:p>
          <a:p>
            <a:endParaRPr lang="en-IN" sz="1800" b="0" i="0" u="none" strike="noStrike" dirty="0">
              <a:effectLst/>
              <a:latin typeface="Lucida Grande" panose="020B0600040502020204" pitchFamily="34" charset="0"/>
            </a:endParaRPr>
          </a:p>
          <a:p>
            <a:endParaRPr lang="en-IN" u="sng" dirty="0">
              <a:solidFill>
                <a:srgbClr val="333333"/>
              </a:solidFill>
              <a:latin typeface="HelveticaNeue Regular"/>
            </a:endParaRPr>
          </a:p>
          <a:p>
            <a:endParaRPr lang="en-US" dirty="0"/>
          </a:p>
        </p:txBody>
      </p:sp>
    </p:spTree>
    <p:extLst>
      <p:ext uri="{BB962C8B-B14F-4D97-AF65-F5344CB8AC3E}">
        <p14:creationId xmlns:p14="http://schemas.microsoft.com/office/powerpoint/2010/main" val="71957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46FC-64F1-8C68-A41E-12BE1151B16C}"/>
              </a:ext>
            </a:extLst>
          </p:cNvPr>
          <p:cNvSpPr>
            <a:spLocks noGrp="1"/>
          </p:cNvSpPr>
          <p:nvPr>
            <p:ph type="title"/>
          </p:nvPr>
        </p:nvSpPr>
        <p:spPr/>
        <p:txBody>
          <a:bodyPr/>
          <a:lstStyle/>
          <a:p>
            <a:pPr algn="ctr"/>
            <a:r>
              <a:rPr lang="en-US" dirty="0"/>
              <a:t>Explain Problem Statement</a:t>
            </a:r>
          </a:p>
        </p:txBody>
      </p:sp>
      <p:sp>
        <p:nvSpPr>
          <p:cNvPr id="3" name="Content Placeholder 2">
            <a:extLst>
              <a:ext uri="{FF2B5EF4-FFF2-40B4-BE49-F238E27FC236}">
                <a16:creationId xmlns:a16="http://schemas.microsoft.com/office/drawing/2014/main" id="{42DF0788-8A75-A374-ADE1-FBBC02C4EF0A}"/>
              </a:ext>
            </a:extLst>
          </p:cNvPr>
          <p:cNvSpPr>
            <a:spLocks noGrp="1"/>
          </p:cNvSpPr>
          <p:nvPr>
            <p:ph idx="1"/>
          </p:nvPr>
        </p:nvSpPr>
        <p:spPr/>
        <p:txBody>
          <a:bodyPr>
            <a:normAutofit fontScale="77500" lnSpcReduction="20000"/>
          </a:bodyPr>
          <a:lstStyle/>
          <a:p>
            <a:r>
              <a:rPr lang="en-IN" dirty="0"/>
              <a:t>The </a:t>
            </a:r>
            <a:r>
              <a:rPr lang="en-IN" b="1" dirty="0">
                <a:solidFill>
                  <a:srgbClr val="FF0000"/>
                </a:solidFill>
              </a:rPr>
              <a:t>estimation of free road surface </a:t>
            </a:r>
            <a:r>
              <a:rPr lang="en-IN" dirty="0"/>
              <a:t>(henceforth: road detection) is a crucial component for enabling fully autonomous driving</a:t>
            </a:r>
          </a:p>
          <a:p>
            <a:r>
              <a:rPr lang="en-IN" dirty="0"/>
              <a:t>Besides obstacle avoidance, road detection can also facilitate path planning and decision making, especially in those situations </a:t>
            </a:r>
            <a:r>
              <a:rPr lang="en-IN" b="1" dirty="0">
                <a:solidFill>
                  <a:srgbClr val="FF0000"/>
                </a:solidFill>
              </a:rPr>
              <a:t>where lane markings are not visible </a:t>
            </a:r>
            <a:r>
              <a:rPr lang="en-IN" dirty="0"/>
              <a:t>(for example, because covered by snow or due to poor lightning conditions) or </a:t>
            </a:r>
            <a:r>
              <a:rPr lang="en-IN" b="1" dirty="0">
                <a:solidFill>
                  <a:srgbClr val="FF0000"/>
                </a:solidFill>
              </a:rPr>
              <a:t>not present</a:t>
            </a:r>
            <a:r>
              <a:rPr lang="en-IN" dirty="0"/>
              <a:t> (for instance, in certain rural and urban roads).</a:t>
            </a:r>
          </a:p>
          <a:p>
            <a:r>
              <a:rPr lang="en-IN" b="1" dirty="0">
                <a:solidFill>
                  <a:srgbClr val="FF0000"/>
                </a:solidFill>
              </a:rPr>
              <a:t>Camera based approaches </a:t>
            </a:r>
            <a:r>
              <a:rPr lang="en-IN" dirty="0"/>
              <a:t>are strongly </a:t>
            </a:r>
            <a:r>
              <a:rPr lang="en-IN" b="1" dirty="0">
                <a:solidFill>
                  <a:srgbClr val="FF0000"/>
                </a:solidFill>
              </a:rPr>
              <a:t>affected by environmental illumination</a:t>
            </a:r>
            <a:r>
              <a:rPr lang="en-IN" dirty="0"/>
              <a:t>. Therefore, their performance is expected to decrease considerably </a:t>
            </a:r>
            <a:r>
              <a:rPr lang="en-IN" b="1" dirty="0">
                <a:solidFill>
                  <a:srgbClr val="FF0000"/>
                </a:solidFill>
              </a:rPr>
              <a:t>at night-time </a:t>
            </a:r>
            <a:r>
              <a:rPr lang="en-IN" dirty="0"/>
              <a:t>or whenever presented with </a:t>
            </a:r>
            <a:r>
              <a:rPr lang="en-IN" b="1" dirty="0">
                <a:solidFill>
                  <a:srgbClr val="FF0000"/>
                </a:solidFill>
              </a:rPr>
              <a:t>light conditions that deviate</a:t>
            </a:r>
            <a:r>
              <a:rPr lang="en-IN" dirty="0"/>
              <a:t> from those seen </a:t>
            </a:r>
            <a:r>
              <a:rPr lang="en-IN" b="1" dirty="0">
                <a:solidFill>
                  <a:srgbClr val="FF0000"/>
                </a:solidFill>
              </a:rPr>
              <a:t>during training</a:t>
            </a:r>
            <a:r>
              <a:rPr lang="en-IN" dirty="0"/>
              <a:t>.</a:t>
            </a:r>
          </a:p>
          <a:p>
            <a:r>
              <a:rPr lang="en-IN" dirty="0"/>
              <a:t>LIDARs, on the other hand, carry out </a:t>
            </a:r>
            <a:r>
              <a:rPr lang="en-IN" b="1" dirty="0">
                <a:solidFill>
                  <a:srgbClr val="FF0000"/>
                </a:solidFill>
              </a:rPr>
              <a:t>sensing by using their own emitted light </a:t>
            </a:r>
            <a:r>
              <a:rPr lang="en-IN" dirty="0"/>
              <a:t>and therefore they are not sensitive to environmental illumination.</a:t>
            </a:r>
          </a:p>
          <a:p>
            <a:r>
              <a:rPr lang="en-IN" dirty="0"/>
              <a:t>Hence with lidar, same level of accuracy across the full spectrum of light conditions experienced in daily driving, and for this reason they are particularly suitable for achieving higher levels of driving automation. </a:t>
            </a:r>
            <a:endParaRPr lang="en-US" dirty="0"/>
          </a:p>
        </p:txBody>
      </p:sp>
    </p:spTree>
    <p:extLst>
      <p:ext uri="{BB962C8B-B14F-4D97-AF65-F5344CB8AC3E}">
        <p14:creationId xmlns:p14="http://schemas.microsoft.com/office/powerpoint/2010/main" val="73300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7826-1476-B1D1-DB11-A54B7F196ED8}"/>
              </a:ext>
            </a:extLst>
          </p:cNvPr>
          <p:cNvSpPr>
            <a:spLocks noGrp="1"/>
          </p:cNvSpPr>
          <p:nvPr>
            <p:ph type="title"/>
          </p:nvPr>
        </p:nvSpPr>
        <p:spPr/>
        <p:txBody>
          <a:bodyPr/>
          <a:lstStyle/>
          <a:p>
            <a:pPr algn="ctr"/>
            <a:r>
              <a:rPr lang="en-US" dirty="0"/>
              <a:t>Understanding LIDAR Data</a:t>
            </a:r>
          </a:p>
        </p:txBody>
      </p:sp>
      <p:pic>
        <p:nvPicPr>
          <p:cNvPr id="5" name="Content Placeholder 4">
            <a:extLst>
              <a:ext uri="{FF2B5EF4-FFF2-40B4-BE49-F238E27FC236}">
                <a16:creationId xmlns:a16="http://schemas.microsoft.com/office/drawing/2014/main" id="{F56EF3D7-7359-3AE8-F619-7AF4821B7A72}"/>
              </a:ext>
            </a:extLst>
          </p:cNvPr>
          <p:cNvPicPr>
            <a:picLocks noGrp="1" noChangeAspect="1"/>
          </p:cNvPicPr>
          <p:nvPr>
            <p:ph idx="1"/>
          </p:nvPr>
        </p:nvPicPr>
        <p:blipFill rotWithShape="1">
          <a:blip r:embed="rId2"/>
          <a:srcRect t="13677"/>
          <a:stretch/>
        </p:blipFill>
        <p:spPr>
          <a:xfrm>
            <a:off x="1946744" y="1543049"/>
            <a:ext cx="8912634" cy="785814"/>
          </a:xfrm>
        </p:spPr>
      </p:pic>
      <p:pic>
        <p:nvPicPr>
          <p:cNvPr id="7" name="Picture 6" descr="Diagram&#10;&#10;Description automatically generated">
            <a:extLst>
              <a:ext uri="{FF2B5EF4-FFF2-40B4-BE49-F238E27FC236}">
                <a16:creationId xmlns:a16="http://schemas.microsoft.com/office/drawing/2014/main" id="{5DEB8935-8E92-2345-6851-858B3C27C822}"/>
              </a:ext>
            </a:extLst>
          </p:cNvPr>
          <p:cNvPicPr>
            <a:picLocks noChangeAspect="1"/>
          </p:cNvPicPr>
          <p:nvPr/>
        </p:nvPicPr>
        <p:blipFill>
          <a:blip r:embed="rId3"/>
          <a:stretch>
            <a:fillRect/>
          </a:stretch>
        </p:blipFill>
        <p:spPr>
          <a:xfrm>
            <a:off x="4913313" y="2648261"/>
            <a:ext cx="3016250" cy="2036449"/>
          </a:xfrm>
          <a:prstGeom prst="rect">
            <a:avLst/>
          </a:prstGeom>
        </p:spPr>
      </p:pic>
      <p:pic>
        <p:nvPicPr>
          <p:cNvPr id="8" name="Picture 7" descr="Graphical user interface, chart&#10;&#10;Description automatically generated">
            <a:extLst>
              <a:ext uri="{FF2B5EF4-FFF2-40B4-BE49-F238E27FC236}">
                <a16:creationId xmlns:a16="http://schemas.microsoft.com/office/drawing/2014/main" id="{859901F6-3C61-CCF2-9625-CC602C9A6566}"/>
              </a:ext>
            </a:extLst>
          </p:cNvPr>
          <p:cNvPicPr>
            <a:picLocks noChangeAspect="1"/>
          </p:cNvPicPr>
          <p:nvPr/>
        </p:nvPicPr>
        <p:blipFill rotWithShape="1">
          <a:blip r:embed="rId4"/>
          <a:srcRect r="38549" b="63420"/>
          <a:stretch/>
        </p:blipFill>
        <p:spPr>
          <a:xfrm>
            <a:off x="363168" y="2562854"/>
            <a:ext cx="4928508" cy="1887865"/>
          </a:xfrm>
          <a:prstGeom prst="rect">
            <a:avLst/>
          </a:prstGeom>
        </p:spPr>
      </p:pic>
      <p:pic>
        <p:nvPicPr>
          <p:cNvPr id="4" name="Graphic 3">
            <a:extLst>
              <a:ext uri="{FF2B5EF4-FFF2-40B4-BE49-F238E27FC236}">
                <a16:creationId xmlns:a16="http://schemas.microsoft.com/office/drawing/2014/main" id="{F943F3EA-414C-858D-AC8B-E27702584E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29563" y="3415700"/>
            <a:ext cx="3575316" cy="3098607"/>
          </a:xfrm>
          <a:prstGeom prst="rect">
            <a:avLst/>
          </a:prstGeom>
        </p:spPr>
      </p:pic>
    </p:spTree>
    <p:extLst>
      <p:ext uri="{BB962C8B-B14F-4D97-AF65-F5344CB8AC3E}">
        <p14:creationId xmlns:p14="http://schemas.microsoft.com/office/powerpoint/2010/main" val="403616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FC554EF2-8B36-24EF-1D49-647B71B22028}"/>
              </a:ext>
            </a:extLst>
          </p:cNvPr>
          <p:cNvGraphicFramePr>
            <a:graphicFrameLocks noGrp="1"/>
          </p:cNvGraphicFramePr>
          <p:nvPr>
            <p:ph idx="1"/>
            <p:extLst>
              <p:ext uri="{D42A27DB-BD31-4B8C-83A1-F6EECF244321}">
                <p14:modId xmlns:p14="http://schemas.microsoft.com/office/powerpoint/2010/main" val="4123650571"/>
              </p:ext>
            </p:extLst>
          </p:nvPr>
        </p:nvGraphicFramePr>
        <p:xfrm>
          <a:off x="695077" y="2185110"/>
          <a:ext cx="10905068" cy="3440626"/>
        </p:xfrm>
        <a:graphic>
          <a:graphicData uri="http://schemas.openxmlformats.org/drawingml/2006/table">
            <a:tbl>
              <a:tblPr/>
              <a:tblGrid>
                <a:gridCol w="1066900">
                  <a:extLst>
                    <a:ext uri="{9D8B030D-6E8A-4147-A177-3AD203B41FA5}">
                      <a16:colId xmlns:a16="http://schemas.microsoft.com/office/drawing/2014/main" val="4031710361"/>
                    </a:ext>
                  </a:extLst>
                </a:gridCol>
                <a:gridCol w="4282670">
                  <a:extLst>
                    <a:ext uri="{9D8B030D-6E8A-4147-A177-3AD203B41FA5}">
                      <a16:colId xmlns:a16="http://schemas.microsoft.com/office/drawing/2014/main" val="1606748460"/>
                    </a:ext>
                  </a:extLst>
                </a:gridCol>
                <a:gridCol w="4280560">
                  <a:extLst>
                    <a:ext uri="{9D8B030D-6E8A-4147-A177-3AD203B41FA5}">
                      <a16:colId xmlns:a16="http://schemas.microsoft.com/office/drawing/2014/main" val="2205837040"/>
                    </a:ext>
                  </a:extLst>
                </a:gridCol>
                <a:gridCol w="1274938">
                  <a:extLst>
                    <a:ext uri="{9D8B030D-6E8A-4147-A177-3AD203B41FA5}">
                      <a16:colId xmlns:a16="http://schemas.microsoft.com/office/drawing/2014/main" val="505345837"/>
                    </a:ext>
                  </a:extLst>
                </a:gridCol>
              </a:tblGrid>
              <a:tr h="273104">
                <a:tc>
                  <a:txBody>
                    <a:bodyPr/>
                    <a:lstStyle/>
                    <a:p>
                      <a:pPr algn="ctr" rtl="0" fontAlgn="b">
                        <a:spcBef>
                          <a:spcPts val="0"/>
                        </a:spcBef>
                        <a:spcAft>
                          <a:spcPts val="0"/>
                        </a:spcAft>
                      </a:pPr>
                      <a:r>
                        <a:rPr lang="en-IN" sz="1800" b="1" i="0" u="none" strike="noStrike">
                          <a:effectLst/>
                          <a:latin typeface="Arial" panose="020B0604020202020204" pitchFamily="34" charset="0"/>
                        </a:rPr>
                        <a:t>S No.</a:t>
                      </a:r>
                      <a:endParaRPr lang="en-IN" sz="1800" b="0" i="0" u="none" strike="noStrike">
                        <a:effectLst/>
                        <a:latin typeface="Arial" panose="020B0604020202020204" pitchFamily="34" charset="0"/>
                      </a:endParaRPr>
                    </a:p>
                  </a:txBody>
                  <a:tcPr marL="39417" marR="39417" marT="26278" marB="26278"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en-IN" sz="1800" b="1" i="0" u="none" strike="noStrike">
                          <a:effectLst/>
                          <a:latin typeface="Arial" panose="020B0604020202020204" pitchFamily="34" charset="0"/>
                        </a:rPr>
                        <a:t>Literature review</a:t>
                      </a:r>
                      <a:endParaRPr lang="en-IN" sz="1800" b="0" i="0" u="none" strike="noStrike">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en-IN" sz="1800" b="1" i="0" u="none" strike="noStrike">
                          <a:effectLst/>
                          <a:latin typeface="Arial" panose="020B0604020202020204" pitchFamily="34" charset="0"/>
                        </a:rPr>
                        <a:t>Comments</a:t>
                      </a:r>
                      <a:endParaRPr lang="en-IN" sz="1800" b="0" i="0" u="none" strike="noStrike">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spcBef>
                          <a:spcPts val="0"/>
                        </a:spcBef>
                        <a:spcAft>
                          <a:spcPts val="0"/>
                        </a:spcAft>
                      </a:pPr>
                      <a:r>
                        <a:rPr lang="en-IN" sz="1800" b="1" i="0" u="none" strike="noStrike" dirty="0">
                          <a:effectLst/>
                          <a:latin typeface="Arial" panose="020B0604020202020204" pitchFamily="34" charset="0"/>
                        </a:rPr>
                        <a:t>Date</a:t>
                      </a:r>
                      <a:endParaRPr lang="en-IN" sz="18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12795757"/>
                  </a:ext>
                </a:extLst>
              </a:tr>
              <a:tr h="576251">
                <a:tc>
                  <a:txBody>
                    <a:bodyPr/>
                    <a:lstStyle/>
                    <a:p>
                      <a:pPr algn="ctr" rtl="0" fontAlgn="b">
                        <a:spcBef>
                          <a:spcPts val="0"/>
                        </a:spcBef>
                        <a:spcAft>
                          <a:spcPts val="0"/>
                        </a:spcAft>
                      </a:pPr>
                      <a:r>
                        <a:rPr lang="en-IN" sz="1400" b="0" i="0" u="none" strike="noStrike">
                          <a:effectLst/>
                          <a:latin typeface="Arial" panose="020B0604020202020204" pitchFamily="34" charset="0"/>
                        </a:rPr>
                        <a:t>1</a:t>
                      </a:r>
                    </a:p>
                  </a:txBody>
                  <a:tcPr marL="39417" marR="39417" marT="26278" marB="26278"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spcBef>
                          <a:spcPts val="0"/>
                        </a:spcBef>
                        <a:spcAft>
                          <a:spcPts val="0"/>
                        </a:spcAft>
                      </a:pPr>
                      <a:r>
                        <a:rPr lang="en-IN" sz="1600" b="0" i="0" u="none" strike="noStrike" dirty="0">
                          <a:solidFill>
                            <a:srgbClr val="1155CC"/>
                          </a:solidFill>
                          <a:effectLst/>
                          <a:latin typeface="Arial" panose="020B0604020202020204" pitchFamily="34" charset="0"/>
                          <a:hlinkClick r:id="rId2"/>
                        </a:rPr>
                        <a:t>LIDAR-based road and road-edge detection</a:t>
                      </a:r>
                      <a:endParaRPr lang="en-IN" sz="16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spcBef>
                          <a:spcPts val="0"/>
                        </a:spcBef>
                        <a:spcAft>
                          <a:spcPts val="0"/>
                        </a:spcAft>
                      </a:pPr>
                      <a:endParaRPr lang="en-IN" sz="1000" b="1"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spcBef>
                          <a:spcPts val="0"/>
                        </a:spcBef>
                        <a:spcAft>
                          <a:spcPts val="0"/>
                        </a:spcAft>
                      </a:pPr>
                      <a:r>
                        <a:rPr lang="en-IN" sz="1100" b="0" i="0" u="none" strike="noStrike" dirty="0">
                          <a:solidFill>
                            <a:srgbClr val="333333"/>
                          </a:solidFill>
                          <a:effectLst/>
                          <a:latin typeface="Arial" panose="020B0604020202020204" pitchFamily="34" charset="0"/>
                        </a:rPr>
                        <a:t>21-24 June 2010</a:t>
                      </a:r>
                      <a:endParaRPr lang="en-IN" sz="25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99246204"/>
                  </a:ext>
                </a:extLst>
              </a:tr>
              <a:tr h="845833">
                <a:tc>
                  <a:txBody>
                    <a:bodyPr/>
                    <a:lstStyle/>
                    <a:p>
                      <a:pPr algn="ctr" rtl="0" fontAlgn="b">
                        <a:spcBef>
                          <a:spcPts val="0"/>
                        </a:spcBef>
                        <a:spcAft>
                          <a:spcPts val="0"/>
                        </a:spcAft>
                      </a:pPr>
                      <a:r>
                        <a:rPr lang="en-IN" sz="1400" b="0" i="0" u="none" strike="noStrike">
                          <a:effectLst/>
                          <a:latin typeface="Arial" panose="020B0604020202020204" pitchFamily="34" charset="0"/>
                        </a:rPr>
                        <a:t>2</a:t>
                      </a:r>
                    </a:p>
                  </a:txBody>
                  <a:tcPr marL="39417" marR="39417" marT="26278" marB="26278"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spcBef>
                          <a:spcPts val="0"/>
                        </a:spcBef>
                        <a:spcAft>
                          <a:spcPts val="0"/>
                        </a:spcAft>
                      </a:pPr>
                      <a:r>
                        <a:rPr lang="en-IN" sz="1600" b="0" i="0" u="none" strike="noStrike" dirty="0">
                          <a:solidFill>
                            <a:srgbClr val="1155CC"/>
                          </a:solidFill>
                          <a:effectLst/>
                          <a:latin typeface="Arial" panose="020B0604020202020204" pitchFamily="34" charset="0"/>
                          <a:hlinkClick r:id="rId3"/>
                        </a:rPr>
                        <a:t>A real-time road detection method based on reorganized lidar data</a:t>
                      </a:r>
                      <a:endParaRPr lang="en-IN" sz="16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spcBef>
                          <a:spcPts val="0"/>
                        </a:spcBef>
                        <a:spcAft>
                          <a:spcPts val="0"/>
                        </a:spcAft>
                      </a:pPr>
                      <a:endParaRPr lang="en-IN" sz="25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spcBef>
                          <a:spcPts val="0"/>
                        </a:spcBef>
                        <a:spcAft>
                          <a:spcPts val="0"/>
                        </a:spcAft>
                      </a:pPr>
                      <a:r>
                        <a:rPr lang="en-IN" sz="1100" b="0" i="0" u="none" strike="noStrike" dirty="0">
                          <a:solidFill>
                            <a:srgbClr val="606060"/>
                          </a:solidFill>
                          <a:effectLst/>
                          <a:latin typeface="Helvetica" panose="020B0604020202020204" pitchFamily="34" charset="0"/>
                        </a:rPr>
                        <a:t>April 16, 2019</a:t>
                      </a:r>
                      <a:endParaRPr lang="en-IN" sz="25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9700574"/>
                  </a:ext>
                </a:extLst>
              </a:tr>
              <a:tr h="845833">
                <a:tc>
                  <a:txBody>
                    <a:bodyPr/>
                    <a:lstStyle/>
                    <a:p>
                      <a:pPr algn="ctr" rtl="0" fontAlgn="b">
                        <a:spcBef>
                          <a:spcPts val="0"/>
                        </a:spcBef>
                        <a:spcAft>
                          <a:spcPts val="0"/>
                        </a:spcAft>
                      </a:pPr>
                      <a:r>
                        <a:rPr lang="en-IN" sz="1400" b="0" i="0" u="none" strike="noStrike">
                          <a:effectLst/>
                          <a:latin typeface="Arial" panose="020B0604020202020204" pitchFamily="34" charset="0"/>
                        </a:rPr>
                        <a:t>3</a:t>
                      </a:r>
                    </a:p>
                  </a:txBody>
                  <a:tcPr marL="39417" marR="39417" marT="26278" marB="26278"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spcBef>
                          <a:spcPts val="0"/>
                        </a:spcBef>
                        <a:spcAft>
                          <a:spcPts val="0"/>
                        </a:spcAft>
                      </a:pPr>
                      <a:r>
                        <a:rPr lang="en-IN" sz="1600" b="0" i="0" u="none" strike="noStrike" dirty="0">
                          <a:solidFill>
                            <a:srgbClr val="1155CC"/>
                          </a:solidFill>
                          <a:effectLst/>
                          <a:latin typeface="Arial" panose="020B0604020202020204" pitchFamily="34" charset="0"/>
                          <a:hlinkClick r:id="rId4"/>
                        </a:rPr>
                        <a:t>Fast LIDAR-based road detection using fully convolutional neural networks</a:t>
                      </a:r>
                      <a:endParaRPr lang="en-IN" sz="16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spcBef>
                          <a:spcPts val="0"/>
                        </a:spcBef>
                        <a:spcAft>
                          <a:spcPts val="0"/>
                        </a:spcAft>
                      </a:pPr>
                      <a:endParaRPr lang="en-IN" sz="25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l" rtl="0" fontAlgn="b">
                        <a:spcBef>
                          <a:spcPts val="0"/>
                        </a:spcBef>
                        <a:spcAft>
                          <a:spcPts val="0"/>
                        </a:spcAft>
                      </a:pPr>
                      <a:r>
                        <a:rPr lang="en-IN" sz="1100" b="0" i="0" u="none" strike="noStrike" dirty="0">
                          <a:solidFill>
                            <a:srgbClr val="333333"/>
                          </a:solidFill>
                          <a:effectLst/>
                          <a:latin typeface="HelveticaNeue Regular"/>
                        </a:rPr>
                        <a:t>14 June 2017</a:t>
                      </a:r>
                      <a:endParaRPr lang="en-IN" sz="25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67628616"/>
                  </a:ext>
                </a:extLst>
              </a:tr>
              <a:tr h="845833">
                <a:tc>
                  <a:txBody>
                    <a:bodyPr/>
                    <a:lstStyle/>
                    <a:p>
                      <a:pPr algn="ctr" rtl="0" fontAlgn="b">
                        <a:spcBef>
                          <a:spcPts val="0"/>
                        </a:spcBef>
                        <a:spcAft>
                          <a:spcPts val="0"/>
                        </a:spcAft>
                      </a:pPr>
                      <a:r>
                        <a:rPr lang="en-IN" sz="1400" b="0" i="0" u="none" strike="noStrike">
                          <a:effectLst/>
                          <a:latin typeface="Arial" panose="020B0604020202020204" pitchFamily="34" charset="0"/>
                        </a:rPr>
                        <a:t>5</a:t>
                      </a:r>
                      <a:endParaRPr lang="en-IN" sz="1400" b="0" i="0" u="none" strike="noStrike" dirty="0">
                        <a:effectLst/>
                        <a:latin typeface="Arial" panose="020B0604020202020204" pitchFamily="34" charset="0"/>
                      </a:endParaRPr>
                    </a:p>
                  </a:txBody>
                  <a:tcPr marL="39417" marR="39417" marT="26278" marB="26278"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
                        <a:spcBef>
                          <a:spcPts val="0"/>
                        </a:spcBef>
                        <a:spcAft>
                          <a:spcPts val="0"/>
                        </a:spcAft>
                      </a:pPr>
                      <a:r>
                        <a:rPr lang="en-IN" sz="1600" b="0" i="0" u="none" strike="noStrike" dirty="0">
                          <a:solidFill>
                            <a:srgbClr val="1155CC"/>
                          </a:solidFill>
                          <a:effectLst/>
                          <a:latin typeface="Arial" panose="020B0604020202020204" pitchFamily="34" charset="0"/>
                          <a:hlinkClick r:id="rId5"/>
                        </a:rPr>
                        <a:t>Progressive LiDAR adaptation for road detection</a:t>
                      </a:r>
                      <a:endParaRPr lang="en-IN" sz="16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
                        <a:spcBef>
                          <a:spcPts val="0"/>
                        </a:spcBef>
                        <a:spcAft>
                          <a:spcPts val="0"/>
                        </a:spcAft>
                      </a:pPr>
                      <a:endParaRPr lang="en-IN" sz="25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
                        <a:spcBef>
                          <a:spcPts val="0"/>
                        </a:spcBef>
                        <a:spcAft>
                          <a:spcPts val="0"/>
                        </a:spcAft>
                      </a:pPr>
                      <a:r>
                        <a:rPr lang="en-IN" sz="1100" b="0" i="0" u="none" strike="noStrike" dirty="0">
                          <a:solidFill>
                            <a:srgbClr val="333333"/>
                          </a:solidFill>
                          <a:effectLst/>
                          <a:latin typeface="Arial" panose="020B0604020202020204" pitchFamily="34" charset="0"/>
                        </a:rPr>
                        <a:t>06 May 2019</a:t>
                      </a:r>
                      <a:endParaRPr lang="en-IN" sz="2500" b="0" i="0" u="none" strike="noStrike" dirty="0">
                        <a:effectLst/>
                        <a:latin typeface="Arial" panose="020B0604020202020204" pitchFamily="34" charset="0"/>
                      </a:endParaRPr>
                    </a:p>
                  </a:txBody>
                  <a:tcPr marL="39417" marR="39417" marT="26278" marB="26278"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086968"/>
                  </a:ext>
                </a:extLst>
              </a:tr>
            </a:tbl>
          </a:graphicData>
        </a:graphic>
      </p:graphicFrame>
      <p:sp>
        <p:nvSpPr>
          <p:cNvPr id="5" name="Title 1">
            <a:extLst>
              <a:ext uri="{FF2B5EF4-FFF2-40B4-BE49-F238E27FC236}">
                <a16:creationId xmlns:a16="http://schemas.microsoft.com/office/drawing/2014/main" id="{C473EA20-E486-B3FC-F18B-897F2221DB98}"/>
              </a:ext>
            </a:extLst>
          </p:cNvPr>
          <p:cNvSpPr>
            <a:spLocks noGrp="1"/>
          </p:cNvSpPr>
          <p:nvPr>
            <p:ph type="title"/>
          </p:nvPr>
        </p:nvSpPr>
        <p:spPr>
          <a:xfrm>
            <a:off x="593240" y="377426"/>
            <a:ext cx="10515600" cy="1325563"/>
          </a:xfrm>
        </p:spPr>
        <p:txBody>
          <a:bodyPr/>
          <a:lstStyle/>
          <a:p>
            <a:pPr algn="ctr"/>
            <a:r>
              <a:rPr lang="en-US" dirty="0"/>
              <a:t>Literature Review</a:t>
            </a:r>
          </a:p>
        </p:txBody>
      </p:sp>
      <p:sp>
        <p:nvSpPr>
          <p:cNvPr id="2" name="Action Button: Forwards or Next 1">
            <a:hlinkClick r:id="rId6" action="ppaction://hlinksldjump" highlightClick="1"/>
            <a:extLst>
              <a:ext uri="{FF2B5EF4-FFF2-40B4-BE49-F238E27FC236}">
                <a16:creationId xmlns:a16="http://schemas.microsoft.com/office/drawing/2014/main" id="{72E77AF2-D6E1-73F7-A953-6754C9BB852F}"/>
              </a:ext>
            </a:extLst>
          </p:cNvPr>
          <p:cNvSpPr/>
          <p:nvPr/>
        </p:nvSpPr>
        <p:spPr>
          <a:xfrm>
            <a:off x="7859130" y="2596420"/>
            <a:ext cx="555321" cy="41335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ction Button: Forwards or Next 2">
            <a:hlinkClick r:id="rId7" action="ppaction://hlinksldjump" highlightClick="1"/>
            <a:extLst>
              <a:ext uri="{FF2B5EF4-FFF2-40B4-BE49-F238E27FC236}">
                <a16:creationId xmlns:a16="http://schemas.microsoft.com/office/drawing/2014/main" id="{D36C5980-73EB-09EF-4B7B-2086535B38E4}"/>
              </a:ext>
            </a:extLst>
          </p:cNvPr>
          <p:cNvSpPr/>
          <p:nvPr/>
        </p:nvSpPr>
        <p:spPr>
          <a:xfrm>
            <a:off x="7859129" y="3347421"/>
            <a:ext cx="555321" cy="41335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ction Button: Forwards or Next 5">
            <a:hlinkClick r:id="rId8" action="ppaction://hlinksldjump" highlightClick="1"/>
            <a:extLst>
              <a:ext uri="{FF2B5EF4-FFF2-40B4-BE49-F238E27FC236}">
                <a16:creationId xmlns:a16="http://schemas.microsoft.com/office/drawing/2014/main" id="{42CF5F0B-5D00-A44C-E347-1813DE186028}"/>
              </a:ext>
            </a:extLst>
          </p:cNvPr>
          <p:cNvSpPr/>
          <p:nvPr/>
        </p:nvSpPr>
        <p:spPr>
          <a:xfrm>
            <a:off x="7859128" y="4184623"/>
            <a:ext cx="555321" cy="41335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ction Button: Forwards or Next 6">
            <a:hlinkClick r:id="rId9" action="ppaction://hlinksldjump" highlightClick="1"/>
            <a:extLst>
              <a:ext uri="{FF2B5EF4-FFF2-40B4-BE49-F238E27FC236}">
                <a16:creationId xmlns:a16="http://schemas.microsoft.com/office/drawing/2014/main" id="{AD015FBF-F2E5-D8A7-1878-1FD1A84D843C}"/>
              </a:ext>
            </a:extLst>
          </p:cNvPr>
          <p:cNvSpPr/>
          <p:nvPr/>
        </p:nvSpPr>
        <p:spPr>
          <a:xfrm>
            <a:off x="7859127" y="5007131"/>
            <a:ext cx="555321" cy="413359"/>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75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3089-9D9A-F80A-FD45-F58545397D7A}"/>
              </a:ext>
            </a:extLst>
          </p:cNvPr>
          <p:cNvSpPr>
            <a:spLocks noGrp="1"/>
          </p:cNvSpPr>
          <p:nvPr>
            <p:ph type="title"/>
          </p:nvPr>
        </p:nvSpPr>
        <p:spPr/>
        <p:txBody>
          <a:bodyPr>
            <a:normAutofit/>
          </a:bodyPr>
          <a:lstStyle/>
          <a:p>
            <a:r>
              <a:rPr lang="en-IN" sz="4400" b="0" i="0" u="none" strike="noStrike" dirty="0">
                <a:solidFill>
                  <a:srgbClr val="1155CC"/>
                </a:solidFill>
                <a:effectLst/>
                <a:latin typeface="Arial" panose="020B0604020202020204" pitchFamily="34" charset="0"/>
              </a:rPr>
              <a:t>1.1 LIDAR-based road and road-edge detection</a:t>
            </a:r>
            <a:endParaRPr lang="en-US" dirty="0"/>
          </a:p>
        </p:txBody>
      </p:sp>
      <p:sp>
        <p:nvSpPr>
          <p:cNvPr id="3" name="Content Placeholder 2">
            <a:extLst>
              <a:ext uri="{FF2B5EF4-FFF2-40B4-BE49-F238E27FC236}">
                <a16:creationId xmlns:a16="http://schemas.microsoft.com/office/drawing/2014/main" id="{95DADF2E-BD29-6583-AF20-B0737F015A74}"/>
              </a:ext>
            </a:extLst>
          </p:cNvPr>
          <p:cNvSpPr>
            <a:spLocks noGrp="1"/>
          </p:cNvSpPr>
          <p:nvPr>
            <p:ph idx="1"/>
          </p:nvPr>
        </p:nvSpPr>
        <p:spPr>
          <a:xfrm>
            <a:off x="838200" y="1825625"/>
            <a:ext cx="4973877" cy="4351338"/>
          </a:xfrm>
        </p:spPr>
        <p:txBody>
          <a:bodyPr>
            <a:normAutofit/>
          </a:bodyPr>
          <a:lstStyle/>
          <a:p>
            <a:pPr algn="l" rtl="0" fontAlgn="b">
              <a:spcBef>
                <a:spcPts val="0"/>
              </a:spcBef>
              <a:spcAft>
                <a:spcPts val="0"/>
              </a:spcAft>
            </a:pPr>
            <a:r>
              <a:rPr lang="en-IN" sz="1800" b="0" i="0" u="none" strike="noStrike" dirty="0">
                <a:effectLst/>
                <a:latin typeface="Arial" panose="020B0604020202020204" pitchFamily="34" charset="0"/>
              </a:rPr>
              <a:t>A road and road edge detection is done using a systematics processing of the elevation data extracted from the LIDAR. Steps are as follows</a:t>
            </a:r>
          </a:p>
          <a:p>
            <a:pPr marL="0" indent="0" algn="l" rtl="0" fontAlgn="b">
              <a:spcBef>
                <a:spcPts val="0"/>
              </a:spcBef>
              <a:spcAft>
                <a:spcPts val="0"/>
              </a:spcAft>
              <a:buNone/>
            </a:pPr>
            <a:r>
              <a:rPr lang="en-IN" sz="1800" b="0" i="0" u="none" strike="noStrike" dirty="0">
                <a:effectLst/>
                <a:latin typeface="Arial" panose="020B0604020202020204" pitchFamily="34" charset="0"/>
              </a:rPr>
              <a:t>1. Identification of local maxima and minima using a </a:t>
            </a:r>
            <a:r>
              <a:rPr lang="en-IN" sz="1800" b="1" i="0" u="none" strike="noStrike" dirty="0">
                <a:effectLst/>
                <a:latin typeface="Arial" panose="020B0604020202020204" pitchFamily="34" charset="0"/>
              </a:rPr>
              <a:t>Gaussian differential filter</a:t>
            </a:r>
          </a:p>
          <a:p>
            <a:pPr marL="0" indent="0" algn="l" rtl="0" fontAlgn="b">
              <a:spcBef>
                <a:spcPts val="0"/>
              </a:spcBef>
              <a:spcAft>
                <a:spcPts val="0"/>
              </a:spcAft>
              <a:buNone/>
            </a:pPr>
            <a:r>
              <a:rPr lang="en-IN" sz="1800" b="0" i="0" u="none" strike="noStrike" dirty="0">
                <a:effectLst/>
                <a:latin typeface="Arial" panose="020B0604020202020204" pitchFamily="34" charset="0"/>
              </a:rPr>
              <a:t>2. Feature used for classification of the road is </a:t>
            </a:r>
            <a:r>
              <a:rPr lang="en-IN" sz="1800" b="1" i="0" u="none" strike="noStrike" dirty="0">
                <a:effectLst/>
                <a:latin typeface="Arial" panose="020B0604020202020204" pitchFamily="34" charset="0"/>
              </a:rPr>
              <a:t>Weighted standard deviation  </a:t>
            </a:r>
          </a:p>
          <a:p>
            <a:pPr marL="0" indent="0" algn="l" rtl="0" fontAlgn="b">
              <a:spcBef>
                <a:spcPts val="0"/>
              </a:spcBef>
              <a:spcAft>
                <a:spcPts val="0"/>
              </a:spcAft>
              <a:buNone/>
            </a:pPr>
            <a:r>
              <a:rPr lang="en-IN" sz="1800" b="0" i="0" u="none" strike="noStrike" dirty="0">
                <a:effectLst/>
                <a:latin typeface="Arial" panose="020B0604020202020204" pitchFamily="34" charset="0"/>
              </a:rPr>
              <a:t>3. Classification is done using the extracted feature and putting a threshold on the parametrized form so that the Number of points also act as parameter</a:t>
            </a:r>
          </a:p>
          <a:p>
            <a:pPr marL="0" indent="0" algn="l" rtl="0" fontAlgn="b">
              <a:spcBef>
                <a:spcPts val="0"/>
              </a:spcBef>
              <a:spcAft>
                <a:spcPts val="0"/>
              </a:spcAft>
              <a:buNone/>
            </a:pPr>
            <a:r>
              <a:rPr lang="en-IN" sz="1800" b="0" i="0" u="none" strike="noStrike" dirty="0">
                <a:effectLst/>
                <a:latin typeface="Arial" panose="020B0604020202020204" pitchFamily="34" charset="0"/>
              </a:rPr>
              <a:t>4. False alarm mitigation is done using average minimum road width</a:t>
            </a:r>
          </a:p>
          <a:p>
            <a:pPr marL="0" indent="0" algn="l" rtl="0" fontAlgn="b">
              <a:spcBef>
                <a:spcPts val="0"/>
              </a:spcBef>
              <a:spcAft>
                <a:spcPts val="0"/>
              </a:spcAft>
              <a:buNone/>
            </a:pPr>
            <a:r>
              <a:rPr lang="en-IN" sz="1800" b="0" i="0" u="none" strike="noStrike" dirty="0">
                <a:effectLst/>
                <a:latin typeface="Arial" panose="020B0604020202020204" pitchFamily="34" charset="0"/>
              </a:rPr>
              <a:t>5. Curb detection using </a:t>
            </a:r>
            <a:r>
              <a:rPr lang="en-IN" sz="1800" b="1" i="0" u="none" strike="noStrike" dirty="0">
                <a:effectLst/>
                <a:latin typeface="Arial" panose="020B0604020202020204" pitchFamily="34" charset="0"/>
              </a:rPr>
              <a:t>Hough Transform</a:t>
            </a:r>
          </a:p>
          <a:p>
            <a:endParaRPr lang="en-US" dirty="0"/>
          </a:p>
        </p:txBody>
      </p:sp>
      <p:pic>
        <p:nvPicPr>
          <p:cNvPr id="5" name="Picture 4" descr="Graphical user interface, chart&#10;&#10;Description automatically generated">
            <a:extLst>
              <a:ext uri="{FF2B5EF4-FFF2-40B4-BE49-F238E27FC236}">
                <a16:creationId xmlns:a16="http://schemas.microsoft.com/office/drawing/2014/main" id="{99262239-38F1-04B2-04D0-C17BB35C61B0}"/>
              </a:ext>
            </a:extLst>
          </p:cNvPr>
          <p:cNvPicPr>
            <a:picLocks noChangeAspect="1"/>
          </p:cNvPicPr>
          <p:nvPr/>
        </p:nvPicPr>
        <p:blipFill>
          <a:blip r:embed="rId2"/>
          <a:stretch>
            <a:fillRect/>
          </a:stretch>
        </p:blipFill>
        <p:spPr>
          <a:xfrm>
            <a:off x="5720219" y="1690688"/>
            <a:ext cx="6292301" cy="4049082"/>
          </a:xfrm>
          <a:prstGeom prst="rect">
            <a:avLst/>
          </a:prstGeom>
        </p:spPr>
      </p:pic>
      <p:sp>
        <p:nvSpPr>
          <p:cNvPr id="4" name="Action Button: Back or Previous 3">
            <a:hlinkClick r:id="rId3" action="ppaction://hlinksldjump" highlightClick="1"/>
            <a:extLst>
              <a:ext uri="{FF2B5EF4-FFF2-40B4-BE49-F238E27FC236}">
                <a16:creationId xmlns:a16="http://schemas.microsoft.com/office/drawing/2014/main" id="{1BE1E9C2-15BD-F1C5-B1B5-2D9B07840427}"/>
              </a:ext>
            </a:extLst>
          </p:cNvPr>
          <p:cNvSpPr/>
          <p:nvPr/>
        </p:nvSpPr>
        <p:spPr>
          <a:xfrm>
            <a:off x="9813851" y="6039293"/>
            <a:ext cx="584791" cy="53162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599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9557-82FA-31F5-B160-77A461AF5E2C}"/>
              </a:ext>
            </a:extLst>
          </p:cNvPr>
          <p:cNvSpPr>
            <a:spLocks noGrp="1"/>
          </p:cNvSpPr>
          <p:nvPr>
            <p:ph type="title"/>
          </p:nvPr>
        </p:nvSpPr>
        <p:spPr/>
        <p:txBody>
          <a:bodyPr>
            <a:normAutofit fontScale="90000"/>
          </a:bodyPr>
          <a:lstStyle/>
          <a:p>
            <a:r>
              <a:rPr lang="en-IN" sz="4400" b="0" i="0" u="none" strike="noStrike" dirty="0">
                <a:solidFill>
                  <a:srgbClr val="1155CC"/>
                </a:solidFill>
                <a:effectLst/>
                <a:latin typeface="Arial" panose="020B0604020202020204" pitchFamily="34" charset="0"/>
              </a:rPr>
              <a:t>1.2 A real-time road detection method based on reorganized lidar data</a:t>
            </a:r>
            <a:br>
              <a:rPr lang="en-IN" sz="4400" b="0" i="0" u="none" strike="noStrike" dirty="0">
                <a:effectLst/>
                <a:latin typeface="Arial" panose="020B0604020202020204" pitchFamily="34" charset="0"/>
              </a:rPr>
            </a:br>
            <a:endParaRPr lang="en-US" dirty="0"/>
          </a:p>
        </p:txBody>
      </p:sp>
      <p:pic>
        <p:nvPicPr>
          <p:cNvPr id="5" name="Content Placeholder 4" descr="Timeline&#10;&#10;Description automatically generated">
            <a:extLst>
              <a:ext uri="{FF2B5EF4-FFF2-40B4-BE49-F238E27FC236}">
                <a16:creationId xmlns:a16="http://schemas.microsoft.com/office/drawing/2014/main" id="{C4C49B9B-6303-673F-8AEF-C620C38957C9}"/>
              </a:ext>
            </a:extLst>
          </p:cNvPr>
          <p:cNvPicPr>
            <a:picLocks noGrp="1" noChangeAspect="1"/>
          </p:cNvPicPr>
          <p:nvPr>
            <p:ph idx="1"/>
          </p:nvPr>
        </p:nvPicPr>
        <p:blipFill>
          <a:blip r:embed="rId2"/>
          <a:stretch>
            <a:fillRect/>
          </a:stretch>
        </p:blipFill>
        <p:spPr>
          <a:xfrm>
            <a:off x="1428750" y="1937544"/>
            <a:ext cx="9334500" cy="4127500"/>
          </a:xfrm>
        </p:spPr>
      </p:pic>
      <p:sp>
        <p:nvSpPr>
          <p:cNvPr id="3" name="Action Button: Back or Previous 2">
            <a:hlinkClick r:id="rId3" action="ppaction://hlinksldjump" highlightClick="1"/>
            <a:extLst>
              <a:ext uri="{FF2B5EF4-FFF2-40B4-BE49-F238E27FC236}">
                <a16:creationId xmlns:a16="http://schemas.microsoft.com/office/drawing/2014/main" id="{6CD5B5A7-F459-7DF4-9B38-13B0B1986F8E}"/>
              </a:ext>
            </a:extLst>
          </p:cNvPr>
          <p:cNvSpPr/>
          <p:nvPr/>
        </p:nvSpPr>
        <p:spPr>
          <a:xfrm>
            <a:off x="9813851" y="6039293"/>
            <a:ext cx="584791" cy="53162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75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7E91-AD03-C837-C778-2905D1558DE4}"/>
              </a:ext>
            </a:extLst>
          </p:cNvPr>
          <p:cNvSpPr>
            <a:spLocks noGrp="1"/>
          </p:cNvSpPr>
          <p:nvPr>
            <p:ph type="title"/>
          </p:nvPr>
        </p:nvSpPr>
        <p:spPr/>
        <p:txBody>
          <a:bodyPr>
            <a:normAutofit fontScale="90000"/>
          </a:bodyPr>
          <a:lstStyle/>
          <a:p>
            <a:r>
              <a:rPr lang="en-IN" sz="4400" b="0" i="0" u="none" strike="noStrike" dirty="0">
                <a:solidFill>
                  <a:srgbClr val="1155CC"/>
                </a:solidFill>
                <a:effectLst/>
                <a:latin typeface="Arial" panose="020B0604020202020204" pitchFamily="34" charset="0"/>
              </a:rPr>
              <a:t>1.3 Fast LIDAR-based road detection using fully convolutional neural networks</a:t>
            </a:r>
            <a:br>
              <a:rPr lang="en-IN" sz="4400" b="0" i="0" u="none" strike="noStrike"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D775B18-1C3E-82C7-FFBC-58E083B80D3D}"/>
              </a:ext>
            </a:extLst>
          </p:cNvPr>
          <p:cNvSpPr>
            <a:spLocks noGrp="1"/>
          </p:cNvSpPr>
          <p:nvPr>
            <p:ph idx="1"/>
          </p:nvPr>
        </p:nvSpPr>
        <p:spPr>
          <a:xfrm>
            <a:off x="152400" y="1425575"/>
            <a:ext cx="4961351" cy="4351338"/>
          </a:xfrm>
        </p:spPr>
        <p:txBody>
          <a:bodyPr>
            <a:normAutofit fontScale="92500" lnSpcReduction="10000"/>
          </a:bodyPr>
          <a:lstStyle/>
          <a:p>
            <a:r>
              <a:rPr lang="en-IN" dirty="0"/>
              <a:t>the problem of road detection is framed as a pixel-wise semantic segmentation task in point cloud top-view images using an FCN.</a:t>
            </a:r>
          </a:p>
          <a:p>
            <a:r>
              <a:rPr lang="en-IN" dirty="0"/>
              <a:t>road segmentation in real time, on GPU-accelerated hardware,</a:t>
            </a:r>
          </a:p>
          <a:p>
            <a:r>
              <a:rPr lang="en-IN" dirty="0"/>
              <a:t>A top-view representation is, in our opinion, more appropriate than a camera perspective representation given that both path planning and vehicle control are executed in this 2D world</a:t>
            </a:r>
          </a:p>
        </p:txBody>
      </p:sp>
      <p:pic>
        <p:nvPicPr>
          <p:cNvPr id="5" name="Picture 4" descr="Table&#10;&#10;Description automatically generated">
            <a:extLst>
              <a:ext uri="{FF2B5EF4-FFF2-40B4-BE49-F238E27FC236}">
                <a16:creationId xmlns:a16="http://schemas.microsoft.com/office/drawing/2014/main" id="{45045420-40CF-003C-7C2B-D017B59A2E0F}"/>
              </a:ext>
            </a:extLst>
          </p:cNvPr>
          <p:cNvPicPr>
            <a:picLocks noChangeAspect="1"/>
          </p:cNvPicPr>
          <p:nvPr/>
        </p:nvPicPr>
        <p:blipFill>
          <a:blip r:embed="rId2"/>
          <a:stretch>
            <a:fillRect/>
          </a:stretch>
        </p:blipFill>
        <p:spPr>
          <a:xfrm>
            <a:off x="5386257" y="1425575"/>
            <a:ext cx="6653343" cy="2856743"/>
          </a:xfrm>
          <a:prstGeom prst="rect">
            <a:avLst/>
          </a:prstGeom>
        </p:spPr>
      </p:pic>
      <p:sp>
        <p:nvSpPr>
          <p:cNvPr id="4" name="Action Button: Back or Previous 3">
            <a:hlinkClick r:id="rId3" action="ppaction://hlinksldjump" highlightClick="1"/>
            <a:extLst>
              <a:ext uri="{FF2B5EF4-FFF2-40B4-BE49-F238E27FC236}">
                <a16:creationId xmlns:a16="http://schemas.microsoft.com/office/drawing/2014/main" id="{6849EF43-AB0A-5EA2-6634-4D98CE3F5C40}"/>
              </a:ext>
            </a:extLst>
          </p:cNvPr>
          <p:cNvSpPr/>
          <p:nvPr/>
        </p:nvSpPr>
        <p:spPr>
          <a:xfrm>
            <a:off x="9813851" y="6039293"/>
            <a:ext cx="584791" cy="53162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42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2BB5-7E2D-A021-C69F-AB988467DD4E}"/>
              </a:ext>
            </a:extLst>
          </p:cNvPr>
          <p:cNvSpPr>
            <a:spLocks noGrp="1"/>
          </p:cNvSpPr>
          <p:nvPr>
            <p:ph type="title"/>
          </p:nvPr>
        </p:nvSpPr>
        <p:spPr/>
        <p:txBody>
          <a:bodyPr>
            <a:normAutofit fontScale="90000"/>
          </a:bodyPr>
          <a:lstStyle/>
          <a:p>
            <a:r>
              <a:rPr lang="en-IN" sz="4400" b="0" i="0" u="none" strike="noStrike" dirty="0">
                <a:solidFill>
                  <a:srgbClr val="1155CC"/>
                </a:solidFill>
                <a:effectLst/>
                <a:latin typeface="Arial" panose="020B0604020202020204" pitchFamily="34" charset="0"/>
              </a:rPr>
              <a:t>1.4 Progressive LiDAR adaptation for road detection</a:t>
            </a:r>
            <a:br>
              <a:rPr lang="en-IN" sz="4400" b="0" i="0" u="none" strike="noStrike" dirty="0">
                <a:effectLst/>
                <a:latin typeface="Arial" panose="020B0604020202020204" pitchFamily="34" charset="0"/>
              </a:rPr>
            </a:br>
            <a:endParaRPr lang="en-US" dirty="0"/>
          </a:p>
        </p:txBody>
      </p:sp>
      <p:pic>
        <p:nvPicPr>
          <p:cNvPr id="5" name="Content Placeholder 4" descr="Diagram&#10;&#10;Description automatically generated">
            <a:extLst>
              <a:ext uri="{FF2B5EF4-FFF2-40B4-BE49-F238E27FC236}">
                <a16:creationId xmlns:a16="http://schemas.microsoft.com/office/drawing/2014/main" id="{B096C807-B1DB-C5CB-7D43-FDB3B6EACBC7}"/>
              </a:ext>
            </a:extLst>
          </p:cNvPr>
          <p:cNvPicPr>
            <a:picLocks noGrp="1" noChangeAspect="1"/>
          </p:cNvPicPr>
          <p:nvPr>
            <p:ph idx="1"/>
          </p:nvPr>
        </p:nvPicPr>
        <p:blipFill>
          <a:blip r:embed="rId2"/>
          <a:stretch>
            <a:fillRect/>
          </a:stretch>
        </p:blipFill>
        <p:spPr>
          <a:xfrm>
            <a:off x="5986130" y="2061095"/>
            <a:ext cx="5996319" cy="3197811"/>
          </a:xfrm>
        </p:spPr>
      </p:pic>
      <p:sp>
        <p:nvSpPr>
          <p:cNvPr id="6" name="TextBox 5">
            <a:extLst>
              <a:ext uri="{FF2B5EF4-FFF2-40B4-BE49-F238E27FC236}">
                <a16:creationId xmlns:a16="http://schemas.microsoft.com/office/drawing/2014/main" id="{EF0B0A32-88DF-0B7E-8FEB-640757BA6D05}"/>
              </a:ext>
            </a:extLst>
          </p:cNvPr>
          <p:cNvSpPr txBox="1"/>
          <p:nvPr/>
        </p:nvSpPr>
        <p:spPr>
          <a:xfrm>
            <a:off x="628911" y="2724430"/>
            <a:ext cx="5657589" cy="2031325"/>
          </a:xfrm>
          <a:prstGeom prst="rect">
            <a:avLst/>
          </a:prstGeom>
          <a:noFill/>
        </p:spPr>
        <p:txBody>
          <a:bodyPr wrap="square" rtlCol="0">
            <a:spAutoFit/>
          </a:bodyPr>
          <a:lstStyle/>
          <a:p>
            <a:pPr marL="342900" indent="-342900">
              <a:buAutoNum type="arabicPeriod"/>
            </a:pPr>
            <a:r>
              <a:rPr lang="en-IN" dirty="0">
                <a:solidFill>
                  <a:srgbClr val="000000"/>
                </a:solidFill>
                <a:latin typeface="Lucida Grande" panose="020B0600040502020204" pitchFamily="34" charset="0"/>
              </a:rPr>
              <a:t>D</a:t>
            </a:r>
            <a:r>
              <a:rPr lang="en-IN" b="0" i="0" dirty="0">
                <a:solidFill>
                  <a:srgbClr val="000000"/>
                </a:solidFill>
                <a:effectLst/>
                <a:latin typeface="Lucida Grande" panose="020B0600040502020204" pitchFamily="34" charset="0"/>
              </a:rPr>
              <a:t>ata space adaptation, which transforms the LiDAR data to the visual data space to align with the perspective view by applying altitude difference-based transformation.</a:t>
            </a:r>
          </a:p>
          <a:p>
            <a:pPr marL="342900" indent="-342900">
              <a:buAutoNum type="arabicPeriod"/>
            </a:pPr>
            <a:r>
              <a:rPr lang="en-IN" b="0" i="0" dirty="0">
                <a:solidFill>
                  <a:srgbClr val="000000"/>
                </a:solidFill>
                <a:effectLst/>
                <a:latin typeface="Lucida Grande" panose="020B0600040502020204" pitchFamily="34" charset="0"/>
              </a:rPr>
              <a:t> Feature space adaptation, which adapts LiDAR features to visual features through a cascaded fusion structure</a:t>
            </a:r>
            <a:endParaRPr lang="en-US" dirty="0"/>
          </a:p>
        </p:txBody>
      </p:sp>
      <p:sp>
        <p:nvSpPr>
          <p:cNvPr id="3" name="Action Button: Back or Previous 2">
            <a:hlinkClick r:id="rId3" action="ppaction://hlinksldjump" highlightClick="1"/>
            <a:extLst>
              <a:ext uri="{FF2B5EF4-FFF2-40B4-BE49-F238E27FC236}">
                <a16:creationId xmlns:a16="http://schemas.microsoft.com/office/drawing/2014/main" id="{9CACBCA8-D60D-B5A6-D125-C29DDA492B8A}"/>
              </a:ext>
            </a:extLst>
          </p:cNvPr>
          <p:cNvSpPr/>
          <p:nvPr/>
        </p:nvSpPr>
        <p:spPr>
          <a:xfrm>
            <a:off x="9813851" y="6039293"/>
            <a:ext cx="584791" cy="53162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26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2679-C28D-18BD-D301-C1D2CDB089E6}"/>
              </a:ext>
            </a:extLst>
          </p:cNvPr>
          <p:cNvSpPr>
            <a:spLocks noGrp="1"/>
          </p:cNvSpPr>
          <p:nvPr>
            <p:ph type="title"/>
          </p:nvPr>
        </p:nvSpPr>
        <p:spPr/>
        <p:txBody>
          <a:bodyPr>
            <a:normAutofit/>
          </a:bodyPr>
          <a:lstStyle/>
          <a:p>
            <a:r>
              <a:rPr lang="en-US" sz="4000" dirty="0">
                <a:solidFill>
                  <a:schemeClr val="accent1">
                    <a:lumMod val="75000"/>
                  </a:schemeClr>
                </a:solidFill>
                <a:latin typeface="Arial" panose="020B0604020202020204" pitchFamily="34" charset="0"/>
                <a:cs typeface="Arial" panose="020B0604020202020204" pitchFamily="34" charset="0"/>
              </a:rPr>
              <a:t>2.1 System Diagram</a:t>
            </a:r>
          </a:p>
        </p:txBody>
      </p:sp>
      <p:sp>
        <p:nvSpPr>
          <p:cNvPr id="4" name="Rectangle 3">
            <a:extLst>
              <a:ext uri="{FF2B5EF4-FFF2-40B4-BE49-F238E27FC236}">
                <a16:creationId xmlns:a16="http://schemas.microsoft.com/office/drawing/2014/main" id="{1A8E38CF-8D67-052A-F15A-1A7BF8D8907E}"/>
              </a:ext>
            </a:extLst>
          </p:cNvPr>
          <p:cNvSpPr/>
          <p:nvPr/>
        </p:nvSpPr>
        <p:spPr>
          <a:xfrm>
            <a:off x="838200" y="1916482"/>
            <a:ext cx="1504167" cy="111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Camera Data</a:t>
            </a:r>
          </a:p>
        </p:txBody>
      </p:sp>
      <p:sp>
        <p:nvSpPr>
          <p:cNvPr id="5" name="Rectangle 4">
            <a:extLst>
              <a:ext uri="{FF2B5EF4-FFF2-40B4-BE49-F238E27FC236}">
                <a16:creationId xmlns:a16="http://schemas.microsoft.com/office/drawing/2014/main" id="{7C31A449-3685-2D89-A63E-B6F4EB0D0CA1}"/>
              </a:ext>
            </a:extLst>
          </p:cNvPr>
          <p:cNvSpPr/>
          <p:nvPr/>
        </p:nvSpPr>
        <p:spPr>
          <a:xfrm>
            <a:off x="838200" y="4123150"/>
            <a:ext cx="1504167" cy="111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LIDAR Data</a:t>
            </a:r>
          </a:p>
        </p:txBody>
      </p:sp>
      <p:sp>
        <p:nvSpPr>
          <p:cNvPr id="6" name="TextBox 5">
            <a:extLst>
              <a:ext uri="{FF2B5EF4-FFF2-40B4-BE49-F238E27FC236}">
                <a16:creationId xmlns:a16="http://schemas.microsoft.com/office/drawing/2014/main" id="{B8CC8656-56C3-D67A-4170-319103899333}"/>
              </a:ext>
            </a:extLst>
          </p:cNvPr>
          <p:cNvSpPr txBox="1"/>
          <p:nvPr/>
        </p:nvSpPr>
        <p:spPr>
          <a:xfrm>
            <a:off x="3368459" y="3387750"/>
            <a:ext cx="1504166" cy="646331"/>
          </a:xfrm>
          <a:prstGeom prst="rect">
            <a:avLst/>
          </a:prstGeom>
          <a:noFill/>
          <a:ln>
            <a:solidFill>
              <a:schemeClr val="accent1"/>
            </a:solidFill>
          </a:ln>
        </p:spPr>
        <p:txBody>
          <a:bodyPr wrap="square" rtlCol="0">
            <a:spAutoFit/>
          </a:bodyPr>
          <a:lstStyle/>
          <a:p>
            <a:r>
              <a:rPr lang="en-US" dirty="0"/>
              <a:t>Data Adaptation</a:t>
            </a:r>
          </a:p>
        </p:txBody>
      </p:sp>
      <p:sp>
        <p:nvSpPr>
          <p:cNvPr id="7" name="Rectangle 6">
            <a:extLst>
              <a:ext uri="{FF2B5EF4-FFF2-40B4-BE49-F238E27FC236}">
                <a16:creationId xmlns:a16="http://schemas.microsoft.com/office/drawing/2014/main" id="{1742235A-CA7D-B433-8B84-560B550B7DF2}"/>
              </a:ext>
            </a:extLst>
          </p:cNvPr>
          <p:cNvSpPr/>
          <p:nvPr/>
        </p:nvSpPr>
        <p:spPr>
          <a:xfrm>
            <a:off x="5749447" y="2768871"/>
            <a:ext cx="2530257" cy="18851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Proposed Framework</a:t>
            </a:r>
          </a:p>
        </p:txBody>
      </p:sp>
      <p:cxnSp>
        <p:nvCxnSpPr>
          <p:cNvPr id="9" name="Elbow Connector 8">
            <a:extLst>
              <a:ext uri="{FF2B5EF4-FFF2-40B4-BE49-F238E27FC236}">
                <a16:creationId xmlns:a16="http://schemas.microsoft.com/office/drawing/2014/main" id="{67732AE3-CBA2-FAB2-84C2-8262D54C4FDE}"/>
              </a:ext>
            </a:extLst>
          </p:cNvPr>
          <p:cNvCxnSpPr>
            <a:cxnSpLocks/>
            <a:stCxn id="4" idx="3"/>
            <a:endCxn id="6" idx="0"/>
          </p:cNvCxnSpPr>
          <p:nvPr/>
        </p:nvCxnSpPr>
        <p:spPr>
          <a:xfrm>
            <a:off x="2342367" y="2473891"/>
            <a:ext cx="1778175" cy="9138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E25FBFE3-B9F8-40BD-661B-D0B7DCED33EE}"/>
              </a:ext>
            </a:extLst>
          </p:cNvPr>
          <p:cNvCxnSpPr>
            <a:cxnSpLocks/>
            <a:stCxn id="5" idx="3"/>
            <a:endCxn id="6" idx="2"/>
          </p:cNvCxnSpPr>
          <p:nvPr/>
        </p:nvCxnSpPr>
        <p:spPr>
          <a:xfrm flipV="1">
            <a:off x="2342367" y="4034081"/>
            <a:ext cx="1778175" cy="646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EB23A2-29D4-1C75-BACA-28B27E359FA6}"/>
              </a:ext>
            </a:extLst>
          </p:cNvPr>
          <p:cNvCxnSpPr>
            <a:cxnSpLocks/>
            <a:stCxn id="6" idx="3"/>
            <a:endCxn id="7" idx="1"/>
          </p:cNvCxnSpPr>
          <p:nvPr/>
        </p:nvCxnSpPr>
        <p:spPr>
          <a:xfrm>
            <a:off x="4872625" y="3710916"/>
            <a:ext cx="876822" cy="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6EC8AEF-5E7B-FD46-50BA-C92124708745}"/>
              </a:ext>
            </a:extLst>
          </p:cNvPr>
          <p:cNvSpPr/>
          <p:nvPr/>
        </p:nvSpPr>
        <p:spPr>
          <a:xfrm>
            <a:off x="9782828" y="3154046"/>
            <a:ext cx="1504167" cy="1114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Pixel Wise Segmented Camera Data, Augmented with LIDAR extracted Features</a:t>
            </a:r>
          </a:p>
        </p:txBody>
      </p:sp>
      <p:cxnSp>
        <p:nvCxnSpPr>
          <p:cNvPr id="17" name="Elbow Connector 16">
            <a:extLst>
              <a:ext uri="{FF2B5EF4-FFF2-40B4-BE49-F238E27FC236}">
                <a16:creationId xmlns:a16="http://schemas.microsoft.com/office/drawing/2014/main" id="{7B4136EB-E893-4D39-DC12-2D527AE17BD7}"/>
              </a:ext>
            </a:extLst>
          </p:cNvPr>
          <p:cNvCxnSpPr>
            <a:stCxn id="7" idx="3"/>
            <a:endCxn id="14" idx="1"/>
          </p:cNvCxnSpPr>
          <p:nvPr/>
        </p:nvCxnSpPr>
        <p:spPr>
          <a:xfrm>
            <a:off x="8279704" y="3711455"/>
            <a:ext cx="1503124"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133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2780</TotalTime>
  <Words>1039</Words>
  <Application>Microsoft Macintosh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Helvetica</vt:lpstr>
      <vt:lpstr>HelveticaNeue Regular</vt:lpstr>
      <vt:lpstr>Lucida Grande</vt:lpstr>
      <vt:lpstr>Roboto</vt:lpstr>
      <vt:lpstr>Office Theme</vt:lpstr>
      <vt:lpstr>PowerPoint Presentation</vt:lpstr>
      <vt:lpstr>Explain Problem Statement</vt:lpstr>
      <vt:lpstr>Understanding LIDAR Data</vt:lpstr>
      <vt:lpstr>Literature Review</vt:lpstr>
      <vt:lpstr>1.1 LIDAR-based road and road-edge detection</vt:lpstr>
      <vt:lpstr>1.2 A real-time road detection method based on reorganized lidar data </vt:lpstr>
      <vt:lpstr>1.3 Fast LIDAR-based road detection using fully convolutional neural networks </vt:lpstr>
      <vt:lpstr>1.4 Progressive LiDAR adaptation for road detection </vt:lpstr>
      <vt:lpstr>2.1 System Diagram</vt:lpstr>
      <vt:lpstr>2.2 Motivating Architecture</vt:lpstr>
      <vt:lpstr>3.0 Dataset Description</vt:lpstr>
      <vt:lpstr>4.1 Implemented Framework</vt:lpstr>
      <vt:lpstr>4.1.1 Computation of Altitude Difference Image(ADI)</vt:lpstr>
      <vt:lpstr>4.1.2 Flow for Binary Image Processing Algo </vt:lpstr>
      <vt:lpstr>4.1.3 Visualization from Binary Image Processing Algo</vt:lpstr>
      <vt:lpstr>4.1.4 Trade-offs to be considered</vt:lpstr>
      <vt:lpstr>4.1.5 Ideas to be considered for future </vt:lpstr>
      <vt:lpstr>4.2.1 Visualization for Algo for LIDAR based road detection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WSN Phase 1 Project Presentation</dc:title>
  <dc:creator>SOURISH  CHATTERJEE</dc:creator>
  <cp:lastModifiedBy>SOURISH  CHATTERJEE</cp:lastModifiedBy>
  <cp:revision>8</cp:revision>
  <dcterms:created xsi:type="dcterms:W3CDTF">2023-03-13T10:43:55Z</dcterms:created>
  <dcterms:modified xsi:type="dcterms:W3CDTF">2023-04-26T19:10:12Z</dcterms:modified>
</cp:coreProperties>
</file>