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E1F97D-60BB-4F1E-9E57-D63558331FE7}" v="531" dt="2025-02-25T07:42:13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QoqSWXg4KW2vKZlVXKALg2KTgdb0Xkk?usp=sharing" TargetMode="External"/><Relationship Id="rId2" Type="http://schemas.openxmlformats.org/officeDocument/2006/relationships/hyperlink" Target="https://github.com/Sourodip20kar/Steganography-Data-Hiding-in-Imag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717" y="1821635"/>
            <a:ext cx="10093739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/>
                <a:ea typeface="Roboto"/>
                <a:cs typeface="Roboto"/>
              </a:rPr>
              <a:t>Secure Data Hiding in Image Using Steganography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CYBERSECURITY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6311" y="412253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 SOURODIP KAR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SOURODIP KAR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Narula Institute Of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AAEA9-F7E5-B365-42C9-FFD3425E2A46}"/>
              </a:ext>
            </a:extLst>
          </p:cNvPr>
          <p:cNvSpPr txBox="1"/>
          <p:nvPr/>
        </p:nvSpPr>
        <p:spPr>
          <a:xfrm>
            <a:off x="685800" y="1295400"/>
            <a:ext cx="10744200" cy="46782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+mn-lt"/>
                <a:cs typeface="+mn-lt"/>
              </a:rPr>
              <a:t>With rising cybersecurity threats, securing sensitive data is crucial. Traditional encryption makes data noticeable, whereas </a:t>
            </a:r>
            <a:r>
              <a:rPr lang="en-US" sz="2400" b="1" dirty="0">
                <a:ea typeface="+mn-lt"/>
                <a:cs typeface="+mn-lt"/>
              </a:rPr>
              <a:t>steganography</a:t>
            </a:r>
            <a:r>
              <a:rPr lang="en-US" sz="2400" dirty="0">
                <a:ea typeface="+mn-lt"/>
                <a:cs typeface="+mn-lt"/>
              </a:rPr>
              <a:t> hides it within images, making detection nearly impossible. This project enhances security by combining </a:t>
            </a:r>
            <a:r>
              <a:rPr lang="en-US" sz="2400" b="1" dirty="0">
                <a:ea typeface="+mn-lt"/>
                <a:cs typeface="+mn-lt"/>
              </a:rPr>
              <a:t>AES encryption, adaptive LSB encoding, and passcode hashing</a:t>
            </a:r>
            <a:r>
              <a:rPr lang="en-US" sz="2400" dirty="0">
                <a:ea typeface="+mn-lt"/>
                <a:cs typeface="+mn-lt"/>
              </a:rPr>
              <a:t> to create a </a:t>
            </a:r>
            <a:r>
              <a:rPr lang="en-US" sz="2400" b="1" dirty="0">
                <a:ea typeface="+mn-lt"/>
                <a:cs typeface="+mn-lt"/>
              </a:rPr>
              <a:t>highly secure, steganalysis-resistant</a:t>
            </a:r>
            <a:r>
              <a:rPr lang="en-US" sz="2400" dirty="0">
                <a:ea typeface="+mn-lt"/>
                <a:cs typeface="+mn-lt"/>
              </a:rPr>
              <a:t> data-hiding technique.</a:t>
            </a:r>
            <a:endParaRPr lang="en-US" sz="2400" dirty="0"/>
          </a:p>
          <a:p>
            <a:br>
              <a:rPr lang="en-US" sz="2400" b="1" dirty="0"/>
            </a:br>
            <a:r>
              <a:rPr lang="en-US" sz="2400" b="1" dirty="0"/>
              <a:t>Key Points:</a:t>
            </a:r>
            <a:br>
              <a:rPr lang="en-US" sz="2400" b="1" dirty="0"/>
            </a:br>
            <a:endParaRPr lang="en-US" sz="1000" b="1"/>
          </a:p>
          <a:p>
            <a:r>
              <a:rPr lang="en-US" sz="2400" b="1" dirty="0">
                <a:ea typeface="+mn-lt"/>
                <a:cs typeface="+mn-lt"/>
              </a:rPr>
              <a:t>Data Concealment</a:t>
            </a:r>
            <a:r>
              <a:rPr lang="en-US" sz="2400" dirty="0">
                <a:ea typeface="+mn-lt"/>
                <a:cs typeface="+mn-lt"/>
              </a:rPr>
              <a:t> – Hides encrypted messages inside images.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Advanced Security</a:t>
            </a:r>
            <a:r>
              <a:rPr lang="en-US" sz="2400" dirty="0">
                <a:ea typeface="+mn-lt"/>
                <a:cs typeface="+mn-lt"/>
              </a:rPr>
              <a:t> – Uses AES encryption &amp; passcode hashing.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Adaptive Encoding</a:t>
            </a:r>
            <a:r>
              <a:rPr lang="en-US" sz="2400" dirty="0">
                <a:ea typeface="+mn-lt"/>
                <a:cs typeface="+mn-lt"/>
              </a:rPr>
              <a:t> – Randomized pixel selection for better protection.</a:t>
            </a:r>
            <a:br>
              <a:rPr lang="en-US" sz="2400" dirty="0">
                <a:ea typeface="+mn-lt"/>
                <a:cs typeface="+mn-lt"/>
              </a:rPr>
            </a:br>
            <a:r>
              <a:rPr lang="en-US" sz="2400" b="1" dirty="0">
                <a:ea typeface="+mn-lt"/>
                <a:cs typeface="+mn-lt"/>
              </a:rPr>
              <a:t>Steganalysis Resistance</a:t>
            </a:r>
            <a:r>
              <a:rPr lang="en-US" sz="2400" dirty="0">
                <a:ea typeface="+mn-lt"/>
                <a:cs typeface="+mn-lt"/>
              </a:rPr>
              <a:t> – Harder to detect hidden messages.</a:t>
            </a:r>
            <a:endParaRPr lang="en-US" sz="2400" dirty="0"/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2B562-8FF0-2F49-4B35-E72DFF82B081}"/>
              </a:ext>
            </a:extLst>
          </p:cNvPr>
          <p:cNvSpPr txBox="1"/>
          <p:nvPr/>
        </p:nvSpPr>
        <p:spPr>
          <a:xfrm>
            <a:off x="732691" y="1230923"/>
            <a:ext cx="8850923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ea typeface="+mn-lt"/>
                <a:cs typeface="+mn-lt"/>
              </a:rPr>
              <a:t>Python</a:t>
            </a:r>
            <a:r>
              <a:rPr lang="en-US" sz="2000" dirty="0">
                <a:ea typeface="+mn-lt"/>
                <a:cs typeface="+mn-lt"/>
              </a:rPr>
              <a:t> – Core programming language for implementation.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Google </a:t>
            </a:r>
            <a:r>
              <a:rPr lang="en-US" sz="2000" b="1" dirty="0" err="1">
                <a:ea typeface="+mn-lt"/>
                <a:cs typeface="+mn-lt"/>
              </a:rPr>
              <a:t>Colab</a:t>
            </a:r>
            <a:r>
              <a:rPr lang="en-US" sz="2000" dirty="0">
                <a:ea typeface="+mn-lt"/>
                <a:cs typeface="+mn-lt"/>
              </a:rPr>
              <a:t> – Execution and testing.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OpenCV</a:t>
            </a:r>
            <a:r>
              <a:rPr lang="en-US" sz="2000" dirty="0">
                <a:ea typeface="+mn-lt"/>
                <a:cs typeface="+mn-lt"/>
              </a:rPr>
              <a:t> – Image processing and manipulation.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AES Encryption (</a:t>
            </a:r>
            <a:r>
              <a:rPr lang="en-US" sz="2000" b="1" dirty="0" err="1">
                <a:ea typeface="+mn-lt"/>
                <a:cs typeface="+mn-lt"/>
              </a:rPr>
              <a:t>PyCryptodome</a:t>
            </a:r>
            <a:r>
              <a:rPr lang="en-US" sz="2000" b="1" dirty="0">
                <a:ea typeface="+mn-lt"/>
                <a:cs typeface="+mn-lt"/>
              </a:rPr>
              <a:t>)</a:t>
            </a:r>
            <a:r>
              <a:rPr lang="en-US" sz="2000" dirty="0">
                <a:ea typeface="+mn-lt"/>
                <a:cs typeface="+mn-lt"/>
              </a:rPr>
              <a:t> – Secure message encryption.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SHA-256 Hashing</a:t>
            </a:r>
            <a:r>
              <a:rPr lang="en-US" sz="2000" dirty="0">
                <a:ea typeface="+mn-lt"/>
                <a:cs typeface="+mn-lt"/>
              </a:rPr>
              <a:t> – Secure passcode protection.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Least Significant Bit (LSB) Encoding</a:t>
            </a:r>
            <a:r>
              <a:rPr lang="en-US" sz="2000" dirty="0">
                <a:ea typeface="+mn-lt"/>
                <a:cs typeface="+mn-lt"/>
              </a:rPr>
              <a:t> – Data hiding technique.</a:t>
            </a:r>
            <a:br>
              <a:rPr lang="en-US" sz="2000" dirty="0">
                <a:ea typeface="+mn-lt"/>
                <a:cs typeface="+mn-lt"/>
              </a:rPr>
            </a:br>
            <a:endParaRPr lang="en-US" sz="2000" dirty="0">
              <a:ea typeface="+mn-lt"/>
              <a:cs typeface="+mn-lt"/>
            </a:endParaRPr>
          </a:p>
          <a:p>
            <a:r>
              <a:rPr lang="en-US" sz="2000" b="1" dirty="0">
                <a:ea typeface="+mn-lt"/>
                <a:cs typeface="+mn-lt"/>
              </a:rPr>
              <a:t>Adaptive Encoding</a:t>
            </a:r>
            <a:r>
              <a:rPr lang="en-US" sz="2000" dirty="0">
                <a:ea typeface="+mn-lt"/>
                <a:cs typeface="+mn-lt"/>
              </a:rPr>
              <a:t> – Randomized embedding for security.</a:t>
            </a:r>
            <a:br>
              <a:rPr lang="en-US" sz="2000" dirty="0">
                <a:ea typeface="+mn-lt"/>
                <a:cs typeface="+mn-lt"/>
              </a:rPr>
            </a:br>
            <a:br>
              <a:rPr lang="en-US" sz="2000" dirty="0">
                <a:ea typeface="+mn-lt"/>
                <a:cs typeface="+mn-lt"/>
              </a:rPr>
            </a:br>
            <a:r>
              <a:rPr lang="en-US" sz="2000" b="1" dirty="0">
                <a:ea typeface="+mn-lt"/>
                <a:cs typeface="+mn-lt"/>
              </a:rPr>
              <a:t>NumPy</a:t>
            </a:r>
            <a:r>
              <a:rPr lang="en-US" sz="2000" dirty="0">
                <a:ea typeface="+mn-lt"/>
                <a:cs typeface="+mn-lt"/>
              </a:rPr>
              <a:t> – Efficient array and pixel operations.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E1666-9F87-CC4F-041D-2782B59A905C}"/>
              </a:ext>
            </a:extLst>
          </p:cNvPr>
          <p:cNvSpPr txBox="1"/>
          <p:nvPr/>
        </p:nvSpPr>
        <p:spPr>
          <a:xfrm>
            <a:off x="603739" y="1312984"/>
            <a:ext cx="1084384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ea typeface="+mn-lt"/>
                <a:cs typeface="+mn-lt"/>
              </a:rPr>
              <a:t>AES-Encrypted Steganography</a:t>
            </a:r>
            <a:r>
              <a:rPr lang="en-US" sz="2100" dirty="0">
                <a:ea typeface="+mn-lt"/>
                <a:cs typeface="+mn-lt"/>
              </a:rPr>
              <a:t> – Unlike LSB methods, this approach </a:t>
            </a:r>
            <a:r>
              <a:rPr lang="en-US" sz="2100" b="1" dirty="0">
                <a:ea typeface="+mn-lt"/>
                <a:cs typeface="+mn-lt"/>
              </a:rPr>
              <a:t>encrypts messages using AES-256</a:t>
            </a:r>
            <a:r>
              <a:rPr lang="en-US" sz="2100" dirty="0">
                <a:ea typeface="+mn-lt"/>
                <a:cs typeface="+mn-lt"/>
              </a:rPr>
              <a:t>, ensuring that even if extracted, the data remains unreadable.</a:t>
            </a:r>
            <a:endParaRPr lang="en-US" sz="2100" dirty="0"/>
          </a:p>
          <a:p>
            <a:br>
              <a:rPr lang="en-US" sz="2100" b="1" dirty="0">
                <a:ea typeface="+mn-lt"/>
                <a:cs typeface="+mn-lt"/>
              </a:rPr>
            </a:br>
            <a:r>
              <a:rPr lang="en-US" sz="2100" b="1" dirty="0">
                <a:ea typeface="+mn-lt"/>
                <a:cs typeface="+mn-lt"/>
              </a:rPr>
              <a:t>Adaptive LSB Encoding</a:t>
            </a:r>
            <a:r>
              <a:rPr lang="en-US" sz="2100" dirty="0">
                <a:ea typeface="+mn-lt"/>
                <a:cs typeface="+mn-lt"/>
              </a:rPr>
              <a:t> – Embeds data in a </a:t>
            </a:r>
            <a:r>
              <a:rPr lang="en-US" sz="2100" b="1" dirty="0">
                <a:ea typeface="+mn-lt"/>
                <a:cs typeface="+mn-lt"/>
              </a:rPr>
              <a:t>pseudo-randomized pixel sequence</a:t>
            </a:r>
            <a:r>
              <a:rPr lang="en-US" sz="2100" dirty="0">
                <a:ea typeface="+mn-lt"/>
                <a:cs typeface="+mn-lt"/>
              </a:rPr>
              <a:t> (generated via SHA-256 hash of the passcode), making detection through steganalysis highly difficult.</a:t>
            </a:r>
            <a:endParaRPr lang="en-US" sz="2100" dirty="0"/>
          </a:p>
          <a:p>
            <a:br>
              <a:rPr lang="en-US" sz="2100" b="1" dirty="0">
                <a:ea typeface="+mn-lt"/>
                <a:cs typeface="+mn-lt"/>
              </a:rPr>
            </a:br>
            <a:r>
              <a:rPr lang="en-US" sz="2100" b="1" dirty="0">
                <a:ea typeface="+mn-lt"/>
                <a:cs typeface="+mn-lt"/>
              </a:rPr>
              <a:t>Passcode Hashing (SHA-256)</a:t>
            </a:r>
            <a:r>
              <a:rPr lang="en-US" sz="2100" dirty="0">
                <a:ea typeface="+mn-lt"/>
                <a:cs typeface="+mn-lt"/>
              </a:rPr>
              <a:t> – Instead of storing raw passwords, hashing them using </a:t>
            </a:r>
            <a:r>
              <a:rPr lang="en-US" sz="2100" b="1" dirty="0">
                <a:ea typeface="+mn-lt"/>
                <a:cs typeface="+mn-lt"/>
              </a:rPr>
              <a:t>SHA-256</a:t>
            </a:r>
            <a:r>
              <a:rPr lang="en-US" sz="2100" dirty="0">
                <a:ea typeface="+mn-lt"/>
                <a:cs typeface="+mn-lt"/>
              </a:rPr>
              <a:t>, prevents brute-force attacks and unauthorized decryption.</a:t>
            </a:r>
            <a:endParaRPr lang="en-US" sz="2100" dirty="0"/>
          </a:p>
          <a:p>
            <a:br>
              <a:rPr lang="en-US" sz="2100" b="1" dirty="0">
                <a:ea typeface="+mn-lt"/>
                <a:cs typeface="+mn-lt"/>
              </a:rPr>
            </a:br>
            <a:r>
              <a:rPr lang="en-US" sz="2100" b="1" dirty="0">
                <a:ea typeface="+mn-lt"/>
                <a:cs typeface="+mn-lt"/>
              </a:rPr>
              <a:t>Steganalysis Resistance</a:t>
            </a:r>
            <a:r>
              <a:rPr lang="en-US" sz="2100" dirty="0">
                <a:ea typeface="+mn-lt"/>
                <a:cs typeface="+mn-lt"/>
              </a:rPr>
              <a:t> – LSB methods modify sequential pixels, making detection easier.  Steganalysis</a:t>
            </a:r>
            <a:r>
              <a:rPr lang="en-US" sz="2100" b="1" dirty="0">
                <a:ea typeface="+mn-lt"/>
                <a:cs typeface="+mn-lt"/>
              </a:rPr>
              <a:t> </a:t>
            </a:r>
            <a:r>
              <a:rPr lang="en-US" sz="2100" dirty="0">
                <a:ea typeface="+mn-lt"/>
                <a:cs typeface="+mn-lt"/>
              </a:rPr>
              <a:t>approach </a:t>
            </a:r>
            <a:r>
              <a:rPr lang="en-US" sz="2100" b="1" dirty="0">
                <a:ea typeface="+mn-lt"/>
                <a:cs typeface="+mn-lt"/>
              </a:rPr>
              <a:t>randomizes embedding locations</a:t>
            </a:r>
            <a:r>
              <a:rPr lang="en-US" sz="2100" dirty="0">
                <a:ea typeface="+mn-lt"/>
                <a:cs typeface="+mn-lt"/>
              </a:rPr>
              <a:t>, reducing statistical anomalies.</a:t>
            </a:r>
            <a:endParaRPr lang="en-US" sz="2100" dirty="0"/>
          </a:p>
          <a:p>
            <a:br>
              <a:rPr lang="en-US" sz="2100" b="1" dirty="0">
                <a:ea typeface="+mn-lt"/>
                <a:cs typeface="+mn-lt"/>
              </a:rPr>
            </a:br>
            <a:r>
              <a:rPr lang="en-US" sz="2100" b="1" dirty="0">
                <a:ea typeface="+mn-lt"/>
                <a:cs typeface="+mn-lt"/>
              </a:rPr>
              <a:t>Lossless Image Format (PNG)</a:t>
            </a:r>
            <a:r>
              <a:rPr lang="en-US" sz="2100" dirty="0">
                <a:ea typeface="+mn-lt"/>
                <a:cs typeface="+mn-lt"/>
              </a:rPr>
              <a:t> – Uses </a:t>
            </a:r>
            <a:r>
              <a:rPr lang="en-US" sz="2100" b="1" dirty="0">
                <a:ea typeface="+mn-lt"/>
                <a:cs typeface="+mn-lt"/>
              </a:rPr>
              <a:t>PNG instead of JPEG</a:t>
            </a:r>
            <a:r>
              <a:rPr lang="en-US" sz="2100" dirty="0">
                <a:ea typeface="+mn-lt"/>
                <a:cs typeface="+mn-lt"/>
              </a:rPr>
              <a:t> to avoid lossy compression, ensuring that hidden data remains intact without degradation.</a:t>
            </a:r>
            <a:endParaRPr lang="en-US" sz="2100" dirty="0"/>
          </a:p>
          <a:p>
            <a:pPr algn="l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44A20-EFD2-2C3D-C061-3D9C5382A692}"/>
              </a:ext>
            </a:extLst>
          </p:cNvPr>
          <p:cNvSpPr txBox="1"/>
          <p:nvPr/>
        </p:nvSpPr>
        <p:spPr>
          <a:xfrm>
            <a:off x="703384" y="1318846"/>
            <a:ext cx="1049215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b="1" dirty="0">
                <a:ea typeface="+mn-lt"/>
                <a:cs typeface="+mn-lt"/>
              </a:rPr>
              <a:t>Cybersecurity Professionals</a:t>
            </a:r>
            <a:r>
              <a:rPr lang="en-US" sz="2100" dirty="0">
                <a:ea typeface="+mn-lt"/>
                <a:cs typeface="+mn-lt"/>
              </a:rPr>
              <a:t> – For secure data transmission without raising suspicion.</a:t>
            </a:r>
            <a:br>
              <a:rPr lang="en-US" sz="2100" dirty="0">
                <a:ea typeface="+mn-lt"/>
                <a:cs typeface="+mn-lt"/>
              </a:rPr>
            </a:br>
            <a:endParaRPr lang="en-US" sz="2100"/>
          </a:p>
          <a:p>
            <a:r>
              <a:rPr lang="en-US" sz="2100" b="1" dirty="0">
                <a:ea typeface="+mn-lt"/>
                <a:cs typeface="+mn-lt"/>
              </a:rPr>
              <a:t>Government &amp; Defense Agencies</a:t>
            </a:r>
            <a:r>
              <a:rPr lang="en-US" sz="2100" dirty="0">
                <a:ea typeface="+mn-lt"/>
                <a:cs typeface="+mn-lt"/>
              </a:rPr>
              <a:t> – To exchange confidential information covertly.</a:t>
            </a:r>
            <a:endParaRPr lang="en-US" sz="2100" dirty="0"/>
          </a:p>
          <a:p>
            <a:br>
              <a:rPr lang="en-US" sz="2100" b="1" dirty="0">
                <a:ea typeface="+mn-lt"/>
                <a:cs typeface="+mn-lt"/>
              </a:rPr>
            </a:br>
            <a:r>
              <a:rPr lang="en-US" sz="2100" b="1" dirty="0">
                <a:ea typeface="+mn-lt"/>
                <a:cs typeface="+mn-lt"/>
              </a:rPr>
              <a:t>Journalists &amp; Whistleblowers</a:t>
            </a:r>
            <a:r>
              <a:rPr lang="en-US" sz="2100" dirty="0">
                <a:ea typeface="+mn-lt"/>
                <a:cs typeface="+mn-lt"/>
              </a:rPr>
              <a:t> – For secure communication in sensitive environments.</a:t>
            </a:r>
            <a:endParaRPr lang="en-US" sz="2100" dirty="0"/>
          </a:p>
          <a:p>
            <a:br>
              <a:rPr lang="en-US" sz="2100" b="1" dirty="0">
                <a:ea typeface="+mn-lt"/>
                <a:cs typeface="+mn-lt"/>
              </a:rPr>
            </a:br>
            <a:r>
              <a:rPr lang="en-US" sz="2100" b="1" dirty="0">
                <a:ea typeface="+mn-lt"/>
                <a:cs typeface="+mn-lt"/>
              </a:rPr>
              <a:t>Corporate Sector</a:t>
            </a:r>
            <a:r>
              <a:rPr lang="en-US" sz="2100" dirty="0">
                <a:ea typeface="+mn-lt"/>
                <a:cs typeface="+mn-lt"/>
              </a:rPr>
              <a:t> – Protects trade secrets and confidential business data.</a:t>
            </a:r>
            <a:endParaRPr lang="en-US" sz="2100" dirty="0"/>
          </a:p>
          <a:p>
            <a:br>
              <a:rPr lang="en-US" sz="2100" b="1" dirty="0">
                <a:ea typeface="+mn-lt"/>
                <a:cs typeface="+mn-lt"/>
              </a:rPr>
            </a:br>
            <a:r>
              <a:rPr lang="en-US" sz="2100" b="1" dirty="0">
                <a:ea typeface="+mn-lt"/>
                <a:cs typeface="+mn-lt"/>
              </a:rPr>
              <a:t>Forensic Experts</a:t>
            </a:r>
            <a:r>
              <a:rPr lang="en-US" sz="2100" dirty="0">
                <a:ea typeface="+mn-lt"/>
                <a:cs typeface="+mn-lt"/>
              </a:rPr>
              <a:t> – Helps in secure evidence storage and retrieval.</a:t>
            </a:r>
            <a:endParaRPr lang="en-US" sz="2100" dirty="0"/>
          </a:p>
          <a:p>
            <a:br>
              <a:rPr lang="en-US" sz="2100" b="1" dirty="0">
                <a:ea typeface="+mn-lt"/>
                <a:cs typeface="+mn-lt"/>
              </a:rPr>
            </a:br>
            <a:r>
              <a:rPr lang="en-US" sz="2100" b="1" dirty="0">
                <a:ea typeface="+mn-lt"/>
                <a:cs typeface="+mn-lt"/>
              </a:rPr>
              <a:t>General Users</a:t>
            </a:r>
            <a:r>
              <a:rPr lang="en-US" sz="2100" dirty="0">
                <a:ea typeface="+mn-lt"/>
                <a:cs typeface="+mn-lt"/>
              </a:rPr>
              <a:t> – Anyone needing a secure and hidden way to store or share sensitive data.</a:t>
            </a:r>
            <a:endParaRPr lang="en-US" sz="2100" dirty="0"/>
          </a:p>
          <a:p>
            <a:pPr algn="l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C6E41F-0232-B70C-4606-F5A63905F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406" y="1231688"/>
            <a:ext cx="10882694" cy="52712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5F7F8-EB10-2E31-7FDC-966C8F847A7D}"/>
              </a:ext>
            </a:extLst>
          </p:cNvPr>
          <p:cNvSpPr txBox="1"/>
          <p:nvPr/>
        </p:nvSpPr>
        <p:spPr>
          <a:xfrm>
            <a:off x="732692" y="1233853"/>
            <a:ext cx="1064455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sz="2100" dirty="0">
                <a:ea typeface="+mn-lt"/>
                <a:cs typeface="+mn-lt"/>
              </a:rPr>
            </a:br>
            <a:r>
              <a:rPr lang="en-US" sz="2100" dirty="0">
                <a:ea typeface="+mn-lt"/>
                <a:cs typeface="+mn-lt"/>
              </a:rPr>
              <a:t>This project effectively integrates </a:t>
            </a:r>
            <a:r>
              <a:rPr lang="en-US" sz="2100" b="1" dirty="0">
                <a:ea typeface="+mn-lt"/>
                <a:cs typeface="+mn-lt"/>
              </a:rPr>
              <a:t>cryptography and steganography</a:t>
            </a:r>
            <a:r>
              <a:rPr lang="en-US" sz="2100" dirty="0">
                <a:ea typeface="+mn-lt"/>
                <a:cs typeface="+mn-lt"/>
              </a:rPr>
              <a:t> to provide a </a:t>
            </a:r>
            <a:r>
              <a:rPr lang="en-US" sz="2100" b="1" dirty="0">
                <a:ea typeface="+mn-lt"/>
                <a:cs typeface="+mn-lt"/>
              </a:rPr>
              <a:t>highly secure method for data hiding</a:t>
            </a:r>
            <a:r>
              <a:rPr lang="en-US" sz="2100" dirty="0">
                <a:ea typeface="+mn-lt"/>
                <a:cs typeface="+mn-lt"/>
              </a:rPr>
              <a:t>. By using </a:t>
            </a:r>
            <a:r>
              <a:rPr lang="en-US" sz="2100" b="1" dirty="0">
                <a:ea typeface="+mn-lt"/>
                <a:cs typeface="+mn-lt"/>
              </a:rPr>
              <a:t>AES encryption</a:t>
            </a:r>
            <a:r>
              <a:rPr lang="en-US" sz="2100" dirty="0">
                <a:ea typeface="+mn-lt"/>
                <a:cs typeface="+mn-lt"/>
              </a:rPr>
              <a:t>, the hidden message remains protected even if extracted. </a:t>
            </a:r>
            <a:r>
              <a:rPr lang="en-US" sz="2100" b="1" dirty="0">
                <a:ea typeface="+mn-lt"/>
                <a:cs typeface="+mn-lt"/>
              </a:rPr>
              <a:t>Adaptive LSB encoding with pseudo-randomized pixel selection</a:t>
            </a:r>
            <a:r>
              <a:rPr lang="en-US" sz="2100" dirty="0">
                <a:ea typeface="+mn-lt"/>
                <a:cs typeface="+mn-lt"/>
              </a:rPr>
              <a:t> enhances security by making detection through steganalysis extremely difficult. Additionally, </a:t>
            </a:r>
            <a:r>
              <a:rPr lang="en-US" sz="2100" b="1" dirty="0">
                <a:ea typeface="+mn-lt"/>
                <a:cs typeface="+mn-lt"/>
              </a:rPr>
              <a:t>passcode hashing (SHA-256) prevents unauthorized access</a:t>
            </a:r>
            <a:r>
              <a:rPr lang="en-US" sz="2100" dirty="0">
                <a:ea typeface="+mn-lt"/>
                <a:cs typeface="+mn-lt"/>
              </a:rPr>
              <a:t>, ensuring only the rightful user can decrypt the message.</a:t>
            </a:r>
            <a:br>
              <a:rPr lang="en-US" sz="2100" dirty="0">
                <a:ea typeface="+mn-lt"/>
                <a:cs typeface="+mn-lt"/>
              </a:rPr>
            </a:br>
            <a:endParaRPr lang="en-US" sz="2100" dirty="0"/>
          </a:p>
          <a:p>
            <a:r>
              <a:rPr lang="en-US" sz="2100" dirty="0">
                <a:ea typeface="+mn-lt"/>
                <a:cs typeface="+mn-lt"/>
              </a:rPr>
              <a:t>The use of </a:t>
            </a:r>
            <a:r>
              <a:rPr lang="en-US" sz="2100" b="1" dirty="0">
                <a:ea typeface="+mn-lt"/>
                <a:cs typeface="+mn-lt"/>
              </a:rPr>
              <a:t>lossless PNG format</a:t>
            </a:r>
            <a:r>
              <a:rPr lang="en-US" sz="2100" dirty="0">
                <a:ea typeface="+mn-lt"/>
                <a:cs typeface="+mn-lt"/>
              </a:rPr>
              <a:t> preserves hidden data without quality loss, making it </a:t>
            </a:r>
            <a:r>
              <a:rPr lang="en-US" sz="2100" b="1" dirty="0">
                <a:ea typeface="+mn-lt"/>
                <a:cs typeface="+mn-lt"/>
              </a:rPr>
              <a:t>a reliable solution for secure and covert communication</a:t>
            </a:r>
            <a:r>
              <a:rPr lang="en-US" sz="2100" dirty="0">
                <a:ea typeface="+mn-lt"/>
                <a:cs typeface="+mn-lt"/>
              </a:rPr>
              <a:t>. This approach can be beneficial for various fields, including </a:t>
            </a:r>
            <a:r>
              <a:rPr lang="en-US" sz="2100" b="1" dirty="0">
                <a:ea typeface="+mn-lt"/>
                <a:cs typeface="+mn-lt"/>
              </a:rPr>
              <a:t>cybersecurity, defense, journalism, and corporate data protection</a:t>
            </a:r>
            <a:r>
              <a:rPr lang="en-US" sz="2100" dirty="0">
                <a:ea typeface="+mn-lt"/>
                <a:cs typeface="+mn-lt"/>
              </a:rPr>
              <a:t>.</a:t>
            </a:r>
            <a:endParaRPr lang="en-US" sz="2100" dirty="0"/>
          </a:p>
          <a:p>
            <a:pPr algn="l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DB881-3E65-FC2B-316D-BA40307F7D8D}"/>
              </a:ext>
            </a:extLst>
          </p:cNvPr>
          <p:cNvSpPr txBox="1"/>
          <p:nvPr/>
        </p:nvSpPr>
        <p:spPr>
          <a:xfrm>
            <a:off x="580292" y="1383323"/>
            <a:ext cx="10802814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100" err="1"/>
              <a:t>Github</a:t>
            </a:r>
            <a:r>
              <a:rPr lang="en-US" sz="2100" dirty="0"/>
              <a:t> Link - </a:t>
            </a:r>
            <a:r>
              <a:rPr lang="en-US" sz="2100" dirty="0">
                <a:ea typeface="+mn-lt"/>
                <a:cs typeface="+mn-lt"/>
                <a:hlinkClick r:id="rId2"/>
              </a:rPr>
              <a:t>Sourodip20kar/Steganography-Data-Hiding-in-Image</a:t>
            </a:r>
          </a:p>
          <a:p>
            <a:endParaRPr lang="en-US" sz="2100" dirty="0"/>
          </a:p>
          <a:p>
            <a:r>
              <a:rPr lang="en-US" sz="2100" dirty="0"/>
              <a:t>Google </a:t>
            </a:r>
            <a:r>
              <a:rPr lang="en-US" sz="2100" dirty="0" err="1"/>
              <a:t>Colab</a:t>
            </a:r>
            <a:r>
              <a:rPr lang="en-US" sz="2100" dirty="0"/>
              <a:t> Link- </a:t>
            </a:r>
            <a:r>
              <a:rPr lang="en-US" sz="2100" dirty="0">
                <a:hlinkClick r:id="rId3"/>
              </a:rPr>
              <a:t>Steganography.ipynb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130</cp:revision>
  <dcterms:created xsi:type="dcterms:W3CDTF">2021-05-26T16:50:10Z</dcterms:created>
  <dcterms:modified xsi:type="dcterms:W3CDTF">2025-02-25T07:42:19Z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