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64" r:id="rId7"/>
    <p:sldId id="268" r:id="rId8"/>
    <p:sldId id="262" r:id="rId9"/>
    <p:sldId id="263"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215" autoAdjust="0"/>
  </p:normalViewPr>
  <p:slideViewPr>
    <p:cSldViewPr snapToGrid="0">
      <p:cViewPr varScale="1">
        <p:scale>
          <a:sx n="82" d="100"/>
          <a:sy n="82" d="100"/>
        </p:scale>
        <p:origin x="71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12/9/2023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Lung Cancer Predication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125339" y="3602037"/>
            <a:ext cx="2441820" cy="2133600"/>
          </a:xfrm>
        </p:spPr>
        <p:txBody>
          <a:bodyPr>
            <a:normAutofit/>
          </a:bodyPr>
          <a:lstStyle/>
          <a:p>
            <a:pPr algn="r" rtl="1"/>
            <a:r>
              <a:rPr lang="ar-EG" dirty="0"/>
              <a:t>حسن محمد حسن محمود</a:t>
            </a:r>
          </a:p>
          <a:p>
            <a:pPr algn="r" rtl="1"/>
            <a:r>
              <a:rPr lang="ar-EG" dirty="0"/>
              <a:t>سرور أسامة إسماعيل شلش</a:t>
            </a:r>
          </a:p>
          <a:p>
            <a:pPr algn="r" rtl="1"/>
            <a:r>
              <a:rPr lang="ar-EG" dirty="0"/>
              <a:t>احمد رمضان فرج</a:t>
            </a:r>
          </a:p>
          <a:p>
            <a:pPr algn="r" rtl="1"/>
            <a:r>
              <a:rPr lang="ar-EG" dirty="0"/>
              <a:t>عبدالله عبدالنعيم عطا</a:t>
            </a:r>
          </a:p>
          <a:p>
            <a:pPr algn="r" rtl="1"/>
            <a:r>
              <a:rPr lang="ar-EG" dirty="0"/>
              <a:t>چون بولس جاد الرب</a:t>
            </a:r>
            <a:endParaRPr lang="en-US" dirty="0"/>
          </a:p>
        </p:txBody>
      </p:sp>
      <p:sp>
        <p:nvSpPr>
          <p:cNvPr id="4" name="Subtitle 2">
            <a:extLst>
              <a:ext uri="{FF2B5EF4-FFF2-40B4-BE49-F238E27FC236}">
                <a16:creationId xmlns:a16="http://schemas.microsoft.com/office/drawing/2014/main" id="{DD26E921-78FD-D7B6-F34A-30C5BBA749B6}"/>
              </a:ext>
            </a:extLst>
          </p:cNvPr>
          <p:cNvSpPr txBox="1">
            <a:spLocks/>
          </p:cNvSpPr>
          <p:nvPr/>
        </p:nvSpPr>
        <p:spPr>
          <a:xfrm>
            <a:off x="6084664" y="3602458"/>
            <a:ext cx="2441820" cy="2133600"/>
          </a:xfrm>
          <a:prstGeom prst="rect">
            <a:avLst/>
          </a:prstGeom>
        </p:spPr>
        <p:txBody>
          <a:bodyPr vert="horz" lIns="91440" tIns="45720" rIns="91440" bIns="45720" rtlCol="0">
            <a:normAutofit/>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20211512</a:t>
            </a:r>
          </a:p>
          <a:p>
            <a:r>
              <a:rPr lang="en-US" dirty="0"/>
              <a:t>20211491</a:t>
            </a:r>
          </a:p>
          <a:p>
            <a:r>
              <a:rPr lang="en-US" dirty="0"/>
              <a:t>20211451</a:t>
            </a:r>
          </a:p>
          <a:p>
            <a:r>
              <a:rPr lang="en-US" dirty="0"/>
              <a:t>20211342</a:t>
            </a:r>
          </a:p>
          <a:p>
            <a:r>
              <a:rPr lang="en-US" dirty="0"/>
              <a:t>20211511</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Problem</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We’re given a dataset that contains information about cancer patients and our job is to train a model to predict the patient’s cancer stage. (Low, Medium, High)</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About the Dataset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US" dirty="0"/>
              <a:t>This dataset contains information on patients with lung cancer, including their age, gender, air pollution exposure, alcohol use, dust allergy, occupational hazards, genetic risk, chronic lung disease, balanced diet, obesity, smoking, passive smoker, chest pain, coughing of blood, fatigue, weight loss ,shortness of breath ,wheezing ,swallowing difficulty ,clubbing of fingernails and snoring.</a:t>
            </a:r>
            <a:endParaRPr lang="ar-EG" dirty="0"/>
          </a:p>
          <a:p>
            <a:endParaRPr lang="ar-EG" noProof="1"/>
          </a:p>
          <a:p>
            <a:r>
              <a:rPr lang="en-US" noProof="1"/>
              <a:t>Kaggle Link: https://www.kaggle.com/datasets/thedevastator/cancer-patients-and-air-pollution-a-new-link</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What Model we Utilized </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Classification </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pPr marL="0" indent="0">
              <a:buNone/>
            </a:pPr>
            <a:r>
              <a:rPr lang="en-US" noProof="1"/>
              <a:t>Classification is a supervised machine learning method where the model tries to predict the correct label of a given input data. We’ve decided to use classification in this project since our goal is to predict if a patient falls under certain categories.</a:t>
            </a:r>
            <a:endParaRPr lang="en-ZA" noProof="1"/>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Random-Forest-Classifier</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pPr marL="0" indent="0">
              <a:buNone/>
            </a:pPr>
            <a:r>
              <a:rPr lang="en-US" dirty="0"/>
              <a:t>Random forest is a commonly-used machine learning algorithm trademarked by Leo Breiman and Adele Cutler, which combines the output of multiple decision trees to reach a single result. Its ease of use and flexibility have fueled its adoption, as it handles both classification and regression problems. It’s simplicity and effectiveness in our use-case is the exact reason we chose this method. </a:t>
            </a:r>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2023</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589844" y="279846"/>
            <a:ext cx="6800850" cy="1325880"/>
          </a:xfrm>
        </p:spPr>
        <p:txBody>
          <a:bodyPr/>
          <a:lstStyle/>
          <a:p>
            <a:r>
              <a:rPr lang="en-US" dirty="0"/>
              <a:t>Code Review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3275750" y="1311422"/>
            <a:ext cx="8695426" cy="1231094"/>
          </a:xfrm>
        </p:spPr>
        <p:txBody>
          <a:bodyPr vert="horz" lIns="91440" tIns="45720" rIns="91440" bIns="45720" rtlCol="0" anchor="t">
            <a:noAutofit/>
          </a:bodyPr>
          <a:lstStyle/>
          <a:p>
            <a:r>
              <a:rPr lang="en-US" dirty="0"/>
              <a:t>Firstly, we determined what categories will our patients fall into by using the .unique() python method, getting all the unique values in the "Level" column in our dataset. Then, we used the encoder "LabelEncoder" to transform our categories in the "Level" column to values representing different cancer stages. 0 being low, 1 medium and finally 2 as high.</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pic>
        <p:nvPicPr>
          <p:cNvPr id="24" name="Picture 23" descr="A screenshot of a computer">
            <a:extLst>
              <a:ext uri="{FF2B5EF4-FFF2-40B4-BE49-F238E27FC236}">
                <a16:creationId xmlns:a16="http://schemas.microsoft.com/office/drawing/2014/main" id="{C215FB35-DD9C-0357-1BF4-A93465FCA2CB}"/>
              </a:ext>
            </a:extLst>
          </p:cNvPr>
          <p:cNvPicPr>
            <a:picLocks noChangeAspect="1"/>
          </p:cNvPicPr>
          <p:nvPr/>
        </p:nvPicPr>
        <p:blipFill rotWithShape="1">
          <a:blip r:embed="rId2"/>
          <a:srcRect l="2652" r="46435"/>
          <a:stretch/>
        </p:blipFill>
        <p:spPr>
          <a:xfrm>
            <a:off x="9076680" y="2542516"/>
            <a:ext cx="2978475" cy="3544100"/>
          </a:xfrm>
          <a:prstGeom prst="rect">
            <a:avLst/>
          </a:prstGeom>
        </p:spPr>
      </p:pic>
      <p:pic>
        <p:nvPicPr>
          <p:cNvPr id="28" name="Picture 27" descr="A screenshot of a computer&#10;&#10;Description automatically generated">
            <a:extLst>
              <a:ext uri="{FF2B5EF4-FFF2-40B4-BE49-F238E27FC236}">
                <a16:creationId xmlns:a16="http://schemas.microsoft.com/office/drawing/2014/main" id="{F6E9F78A-F028-9512-6B1E-3D9B2B53F407}"/>
              </a:ext>
            </a:extLst>
          </p:cNvPr>
          <p:cNvPicPr>
            <a:picLocks noChangeAspect="1"/>
          </p:cNvPicPr>
          <p:nvPr/>
        </p:nvPicPr>
        <p:blipFill rotWithShape="1">
          <a:blip r:embed="rId3"/>
          <a:srcRect l="4101"/>
          <a:stretch/>
        </p:blipFill>
        <p:spPr>
          <a:xfrm>
            <a:off x="4143426" y="2911152"/>
            <a:ext cx="4831322" cy="2807746"/>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Code Review</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320157" y="1903829"/>
            <a:ext cx="7663807" cy="838500"/>
          </a:xfrm>
        </p:spPr>
        <p:txBody>
          <a:bodyPr vert="horz" lIns="91440" tIns="45720" rIns="91440" bIns="45720" rtlCol="0" anchor="t">
            <a:normAutofit/>
          </a:bodyPr>
          <a:lstStyle/>
          <a:p>
            <a:r>
              <a:rPr lang="en-US" dirty="0"/>
              <a:t>Secondly, we used a correlation heatmap to determine features/columns that have no effect on the level/stage of the patient's lung cancer. After determining the columns with no effect such as gender and age, we drop them. </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pic>
        <p:nvPicPr>
          <p:cNvPr id="31" name="Picture 30" descr="A screenshot of a computer&#10;&#10;Description automatically generated">
            <a:extLst>
              <a:ext uri="{FF2B5EF4-FFF2-40B4-BE49-F238E27FC236}">
                <a16:creationId xmlns:a16="http://schemas.microsoft.com/office/drawing/2014/main" id="{349AC151-CE7E-C402-1D1F-B8BFFD93FD60}"/>
              </a:ext>
            </a:extLst>
          </p:cNvPr>
          <p:cNvPicPr>
            <a:picLocks noChangeAspect="1"/>
          </p:cNvPicPr>
          <p:nvPr/>
        </p:nvPicPr>
        <p:blipFill>
          <a:blip r:embed="rId2"/>
          <a:stretch>
            <a:fillRect/>
          </a:stretch>
        </p:blipFill>
        <p:spPr>
          <a:xfrm>
            <a:off x="246416" y="2908260"/>
            <a:ext cx="7582055" cy="3280889"/>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191311" y="363427"/>
            <a:ext cx="6400800" cy="1325880"/>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3657599" y="1026367"/>
            <a:ext cx="8051987" cy="1599118"/>
          </a:xfrm>
        </p:spPr>
        <p:txBody>
          <a:bodyPr vert="horz" lIns="91440" tIns="45720" rIns="91440" bIns="45720" rtlCol="0" anchor="t">
            <a:normAutofit/>
          </a:bodyPr>
          <a:lstStyle/>
          <a:p>
            <a:r>
              <a:rPr lang="en-US" dirty="0"/>
              <a:t>Finally, we have the results after splitting the dataset and fitting/training our model. Our model's accuracy turned out being 99%, which might seem too high but comparing it to other people's models on keggle we find that such an accuracy is normal.</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2023</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8" name="Picture 7" descr="A screenshot of a computer&#10;&#10;Description automatically generated">
            <a:extLst>
              <a:ext uri="{FF2B5EF4-FFF2-40B4-BE49-F238E27FC236}">
                <a16:creationId xmlns:a16="http://schemas.microsoft.com/office/drawing/2014/main" id="{EA302FB8-D556-A76B-2F4F-028166C81AAA}"/>
              </a:ext>
            </a:extLst>
          </p:cNvPr>
          <p:cNvPicPr>
            <a:picLocks noChangeAspect="1"/>
          </p:cNvPicPr>
          <p:nvPr/>
        </p:nvPicPr>
        <p:blipFill rotWithShape="1">
          <a:blip r:embed="rId2"/>
          <a:srcRect t="1" b="7694"/>
          <a:stretch/>
        </p:blipFill>
        <p:spPr>
          <a:xfrm>
            <a:off x="4894176" y="2541509"/>
            <a:ext cx="6418590" cy="3727690"/>
          </a:xfrm>
          <a:prstGeom prst="rect">
            <a:avLst/>
          </a:prstGeom>
        </p:spPr>
      </p:pic>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GitHub Repository Link: https://github.com/Sourour2002/Machine-Learning-Project</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{5166308F-1C6E-47FB-B0D8-DAB69F4B599D}tf33968143_win32</Template>
  <TotalTime>117</TotalTime>
  <Words>464</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Office Theme</vt:lpstr>
      <vt:lpstr>Lung Cancer Predication</vt:lpstr>
      <vt:lpstr>Problem</vt:lpstr>
      <vt:lpstr>About the Dataset</vt:lpstr>
      <vt:lpstr>What Model we Utilized </vt:lpstr>
      <vt:lpstr>Code Review</vt:lpstr>
      <vt:lpstr>Code Review</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Predication</dc:title>
  <dc:creator>Sourour Shalash</dc:creator>
  <cp:lastModifiedBy>Sourour Shalash</cp:lastModifiedBy>
  <cp:revision>2</cp:revision>
  <dcterms:created xsi:type="dcterms:W3CDTF">2023-12-09T19:08:18Z</dcterms:created>
  <dcterms:modified xsi:type="dcterms:W3CDTF">2023-12-09T21:10:15Z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