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76" r:id="rId12"/>
    <p:sldId id="300" r:id="rId13"/>
    <p:sldId id="301" r:id="rId14"/>
    <p:sldId id="302" r:id="rId15"/>
    <p:sldId id="283" r:id="rId16"/>
    <p:sldId id="263" r:id="rId17"/>
    <p:sldId id="264" r:id="rId18"/>
    <p:sldId id="265" r:id="rId19"/>
    <p:sldId id="274" r:id="rId20"/>
    <p:sldId id="269" r:id="rId21"/>
    <p:sldId id="287" r:id="rId22"/>
    <p:sldId id="273" r:id="rId23"/>
    <p:sldId id="288" r:id="rId24"/>
    <p:sldId id="289" r:id="rId25"/>
    <p:sldId id="290" r:id="rId26"/>
    <p:sldId id="291" r:id="rId27"/>
    <p:sldId id="303" r:id="rId28"/>
    <p:sldId id="292" r:id="rId29"/>
    <p:sldId id="295" r:id="rId30"/>
    <p:sldId id="296" r:id="rId31"/>
    <p:sldId id="297" r:id="rId32"/>
    <p:sldId id="298" r:id="rId33"/>
    <p:sldId id="299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08339"/>
            <a:ext cx="8915399" cy="285911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Welcome to our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98513"/>
            <a:ext cx="8915399" cy="105606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Firti Gari (Project)</a:t>
            </a: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  <a:p>
            <a:endParaRPr lang="en-US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9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437E-6797-8A71-4D41-4E9E502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Planning:</a:t>
            </a:r>
            <a:br>
              <a:rPr lang="en-US" b="1" dirty="0"/>
            </a:br>
            <a:r>
              <a:rPr lang="en-US" sz="2400" b="1" dirty="0"/>
              <a:t>a. PERT: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746C94-9DA4-ACA8-1EE8-706B1D8E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811045"/>
            <a:ext cx="7838337" cy="4660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30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7B26-6890-C103-7FEA-1C40216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4375"/>
          </a:xfrm>
        </p:spPr>
        <p:txBody>
          <a:bodyPr>
            <a:normAutofit/>
          </a:bodyPr>
          <a:lstStyle/>
          <a:p>
            <a:r>
              <a:rPr lang="en-US" sz="2400" b="1" dirty="0"/>
              <a:t>b. CPM: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C26AE8-74BD-8466-7801-5B99C870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287262"/>
            <a:ext cx="8915400" cy="39949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C01E-E361-BD15-25F5-CE23E8DE654E}"/>
              </a:ext>
            </a:extLst>
          </p:cNvPr>
          <p:cNvSpPr txBox="1"/>
          <p:nvPr/>
        </p:nvSpPr>
        <p:spPr>
          <a:xfrm>
            <a:off x="2589212" y="5435078"/>
            <a:ext cx="8915399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37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 we can calculate stack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37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Stack = LS – ES  or  LG – EG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37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= 0  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2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EBEE-F99E-3B80-5EB4-47071795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440"/>
          </a:xfrm>
        </p:spPr>
        <p:txBody>
          <a:bodyPr/>
          <a:lstStyle/>
          <a:p>
            <a:r>
              <a:rPr lang="en-US" b="1" dirty="0"/>
              <a:t>Project Estimations: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96F51D-37F4-82D9-880D-0F9F178FC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752741"/>
              </p:ext>
            </p:extLst>
          </p:nvPr>
        </p:nvGraphicFramePr>
        <p:xfrm>
          <a:off x="2592926" y="1518082"/>
          <a:ext cx="8184568" cy="4715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084">
                  <a:extLst>
                    <a:ext uri="{9D8B030D-6E8A-4147-A177-3AD203B41FA5}">
                      <a16:colId xmlns:a16="http://schemas.microsoft.com/office/drawing/2014/main" val="3343412555"/>
                    </a:ext>
                  </a:extLst>
                </a:gridCol>
                <a:gridCol w="1158364">
                  <a:extLst>
                    <a:ext uri="{9D8B030D-6E8A-4147-A177-3AD203B41FA5}">
                      <a16:colId xmlns:a16="http://schemas.microsoft.com/office/drawing/2014/main" val="4040678392"/>
                    </a:ext>
                  </a:extLst>
                </a:gridCol>
                <a:gridCol w="1169224">
                  <a:extLst>
                    <a:ext uri="{9D8B030D-6E8A-4147-A177-3AD203B41FA5}">
                      <a16:colId xmlns:a16="http://schemas.microsoft.com/office/drawing/2014/main" val="1431186238"/>
                    </a:ext>
                  </a:extLst>
                </a:gridCol>
                <a:gridCol w="1169224">
                  <a:extLst>
                    <a:ext uri="{9D8B030D-6E8A-4147-A177-3AD203B41FA5}">
                      <a16:colId xmlns:a16="http://schemas.microsoft.com/office/drawing/2014/main" val="2861040868"/>
                    </a:ext>
                  </a:extLst>
                </a:gridCol>
                <a:gridCol w="1169224">
                  <a:extLst>
                    <a:ext uri="{9D8B030D-6E8A-4147-A177-3AD203B41FA5}">
                      <a16:colId xmlns:a16="http://schemas.microsoft.com/office/drawing/2014/main" val="286626126"/>
                    </a:ext>
                  </a:extLst>
                </a:gridCol>
                <a:gridCol w="1169224">
                  <a:extLst>
                    <a:ext uri="{9D8B030D-6E8A-4147-A177-3AD203B41FA5}">
                      <a16:colId xmlns:a16="http://schemas.microsoft.com/office/drawing/2014/main" val="1404758237"/>
                    </a:ext>
                  </a:extLst>
                </a:gridCol>
                <a:gridCol w="1169224">
                  <a:extLst>
                    <a:ext uri="{9D8B030D-6E8A-4147-A177-3AD203B41FA5}">
                      <a16:colId xmlns:a16="http://schemas.microsoft.com/office/drawing/2014/main" val="3126974663"/>
                    </a:ext>
                  </a:extLst>
                </a:gridCol>
              </a:tblGrid>
              <a:tr h="6119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</a:t>
                      </a:r>
                      <a:r>
                        <a:rPr lang="en-US" sz="1200" b="1" dirty="0">
                          <a:effectLst/>
                        </a:rPr>
                        <a:t>nformation domain value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Opt.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Likely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Pess.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Es.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Weight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FP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2239648217"/>
                  </a:ext>
                </a:extLst>
              </a:tr>
              <a:tr h="638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1.Name of external input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1294025009"/>
                  </a:ext>
                </a:extLst>
              </a:tr>
              <a:tr h="6386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2.Name of external output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1356013176"/>
                  </a:ext>
                </a:extLst>
              </a:tr>
              <a:tr h="7746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3.Name of external inquiries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2198441287"/>
                  </a:ext>
                </a:extLst>
              </a:tr>
              <a:tr h="7746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4.Name of internal logical file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3391144722"/>
                  </a:ext>
                </a:extLst>
              </a:tr>
              <a:tr h="7746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5.Name of external interface files 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1902372571"/>
                  </a:ext>
                </a:extLst>
              </a:tr>
              <a:tr h="5025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Unadjusted FP count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632" marR="37632" marT="37632" marB="37632"/>
                </a:tc>
                <a:extLst>
                  <a:ext uri="{0D108BD9-81ED-4DB2-BD59-A6C34878D82A}">
                    <a16:rowId xmlns:a16="http://schemas.microsoft.com/office/drawing/2014/main" val="47803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7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C117-4F7A-F724-6FD0-712480EA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322773"/>
            <a:ext cx="8911687" cy="403046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FP = UFP × CAF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UFP = Unadjusted Function Point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CAF = Complexity Adjusted Function point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Complexity Adjustment Factor is calculated using 14 aspects of processing complexity and these 14 questions answered on a scale of 0-5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0 - No Influences or No Important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Incidental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Moderate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Average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4 - Significant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04E-D95B-A553-9877-BB60E9CA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109709"/>
            <a:ext cx="3355115" cy="4767308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Factor                            Value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Backup and recovery        4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Date communication         1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Distributed processing      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Performance critical          4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Existing operating             3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Online data entry              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Input transaction-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 multiple screen         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files-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update online                    4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 domain-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value complex                 3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Internal processing           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design for reuse      4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Convention/Installation     0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 Installation           3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 design            5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51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5527C-3ABC-3384-1CF1-90AC8E42CDBC}"/>
              </a:ext>
            </a:extLst>
          </p:cNvPr>
          <p:cNvSpPr txBox="1"/>
          <p:nvPr/>
        </p:nvSpPr>
        <p:spPr>
          <a:xfrm>
            <a:off x="7137647" y="1184130"/>
            <a:ext cx="46674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 adjustment factor = 1.65+0.01×£f1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           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FP estimation = w = 97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Average production Y = 6.5 FP\pm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Labor rate = Y = $6,500 per month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Cost per FP = Z = Y/X = 6500/6.5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= $1000(approx)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 estimate project cost = w*z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= 97*1000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= $97000(approx)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5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0A74-90CD-D793-8D75-F49C4E1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2232"/>
          </a:xfrm>
        </p:spPr>
        <p:txBody>
          <a:bodyPr>
            <a:normAutofit/>
          </a:bodyPr>
          <a:lstStyle/>
          <a:p>
            <a:r>
              <a:rPr lang="en-US" sz="2400" b="1" dirty="0"/>
              <a:t>g.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7907-634D-AD33-ECBF-DC452F1D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837"/>
            <a:ext cx="8915400" cy="4375385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Risk identification.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Risk analysis.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Risk evaluation.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D9A1A-01D8-4DE8-9A52-5F5CC854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82713"/>
              </p:ext>
            </p:extLst>
          </p:nvPr>
        </p:nvGraphicFramePr>
        <p:xfrm>
          <a:off x="2589212" y="3070859"/>
          <a:ext cx="6824349" cy="2752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436">
                  <a:extLst>
                    <a:ext uri="{9D8B030D-6E8A-4147-A177-3AD203B41FA5}">
                      <a16:colId xmlns:a16="http://schemas.microsoft.com/office/drawing/2014/main" val="3007869952"/>
                    </a:ext>
                  </a:extLst>
                </a:gridCol>
                <a:gridCol w="5561913">
                  <a:extLst>
                    <a:ext uri="{9D8B030D-6E8A-4147-A177-3AD203B41FA5}">
                      <a16:colId xmlns:a16="http://schemas.microsoft.com/office/drawing/2014/main" val="631719958"/>
                    </a:ext>
                  </a:extLst>
                </a:gridCol>
              </a:tblGrid>
              <a:tr h="344112"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668293"/>
                  </a:ext>
                </a:extLst>
              </a:tr>
              <a:tr h="688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Generic Risk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Generic threats across all projects. For example, requirements change, loss of team members, loss of funding.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701774"/>
                  </a:ext>
                </a:extLst>
              </a:tr>
              <a:tr h="6882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Product-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 risk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 level risks associated with the type of product being developed. For example, availability of testing resources.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57524"/>
                  </a:ext>
                </a:extLst>
              </a:tr>
              <a:tr h="344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risks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 project schedule or resources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577912"/>
                  </a:ext>
                </a:extLst>
              </a:tr>
              <a:tr h="344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risks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 quality or performance of software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796814"/>
                  </a:ext>
                </a:extLst>
              </a:tr>
              <a:tr h="344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Business risks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Affect the viability of the software.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81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budget: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592" y="1905000"/>
            <a:ext cx="9122020" cy="4431406"/>
          </a:xfrm>
        </p:spPr>
        <p:txBody>
          <a:bodyPr>
            <a:normAutofit/>
          </a:bodyPr>
          <a:lstStyle/>
          <a:p>
            <a:r>
              <a:rPr lang="en-US" b="1" dirty="0"/>
              <a:t>Cost-Benefit Analysis :</a:t>
            </a:r>
            <a:endParaRPr lang="en-US" dirty="0"/>
          </a:p>
          <a:p>
            <a:r>
              <a:rPr lang="en-US" dirty="0"/>
              <a:t>Tangible-Cost </a:t>
            </a:r>
          </a:p>
          <a:p>
            <a:r>
              <a:rPr lang="en-US" dirty="0"/>
              <a:t>Intangible-Cost </a:t>
            </a:r>
          </a:p>
          <a:p>
            <a:r>
              <a:rPr lang="en-US" dirty="0"/>
              <a:t>If the system is not working as we expected, then the reputation of the organization is diminishing day by day.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5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b="1" dirty="0"/>
              <a:t>Benefits: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5"/>
            <a:ext cx="8915400" cy="4249847"/>
          </a:xfrm>
        </p:spPr>
        <p:txBody>
          <a:bodyPr>
            <a:normAutofit/>
          </a:bodyPr>
          <a:lstStyle/>
          <a:p>
            <a:r>
              <a:rPr lang="en-US" b="1" dirty="0"/>
              <a:t>Tangible-Benefits :</a:t>
            </a:r>
            <a:endParaRPr lang="en-US" dirty="0"/>
          </a:p>
          <a:p>
            <a:r>
              <a:rPr lang="en-US" dirty="0"/>
              <a:t>People may use our system widely and it will help us economically. If we increase the speed of processing, we will get more benefits. </a:t>
            </a:r>
          </a:p>
          <a:p>
            <a:r>
              <a:rPr lang="en-US" b="1" dirty="0"/>
              <a:t>Intangible-Benefits :</a:t>
            </a:r>
            <a:endParaRPr lang="en-US" dirty="0"/>
          </a:p>
          <a:p>
            <a:r>
              <a:rPr lang="en-US" dirty="0"/>
              <a:t>The reputation of the organization will increase. We can also save our resources if the project is finish before the deadline.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77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9417"/>
          </a:xfrm>
        </p:spPr>
        <p:txBody>
          <a:bodyPr>
            <a:normAutofit/>
          </a:bodyPr>
          <a:lstStyle/>
          <a:p>
            <a:r>
              <a:rPr lang="en-US" b="1" dirty="0"/>
              <a:t>Feasibility Study: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dirty="0"/>
              <a:t>operational</a:t>
            </a:r>
          </a:p>
          <a:p>
            <a:r>
              <a:rPr lang="en-US" dirty="0"/>
              <a:t>Economical </a:t>
            </a:r>
          </a:p>
          <a:p>
            <a:r>
              <a:rPr lang="en-US" dirty="0"/>
              <a:t>Technical Feasibility </a:t>
            </a:r>
          </a:p>
        </p:txBody>
      </p:sp>
    </p:spTree>
    <p:extLst>
      <p:ext uri="{BB962C8B-B14F-4D97-AF65-F5344CB8AC3E}">
        <p14:creationId xmlns:p14="http://schemas.microsoft.com/office/powerpoint/2010/main" val="7662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E7B5-8342-4C18-B90C-F7AD10A4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9836"/>
          </a:xfrm>
        </p:spPr>
        <p:txBody>
          <a:bodyPr>
            <a:normAutofit/>
          </a:bodyPr>
          <a:lstStyle/>
          <a:p>
            <a:r>
              <a:rPr lang="en-US" sz="2700" b="1" dirty="0"/>
              <a:t>a. Project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9714-35EF-4C12-A401-F44DC4C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3870664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Register : The rider give his/her full information(name, id ,address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etc</a:t>
            </a: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) as we have to know who is driving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Location: As our main roll is rider so rider need to enter his/her location where he end his rid And enroll his destination area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Day: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Notify riders Returning day.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Time : Rider need to set his/her arriving time and also return time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Login : Now passenger first need to open the app as passenger also need to know when rider will finish his rid and which day he come and also the time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pay bill : Reasonable cost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Tanzim Hasan _ 2018200000038</a:t>
            </a:r>
          </a:p>
          <a:p>
            <a:r>
              <a:rPr lang="en-US" dirty="0"/>
              <a:t>Sourov Das Tomal _ 2018200000034</a:t>
            </a:r>
          </a:p>
          <a:p>
            <a:r>
              <a:rPr lang="en-US" dirty="0"/>
              <a:t>Mahfuza Khandokar Rifath _ 2018200000028</a:t>
            </a:r>
          </a:p>
          <a:p>
            <a:r>
              <a:rPr lang="en-US" dirty="0"/>
              <a:t>Mohammad Mehadi Hasan _ 2018200000005</a:t>
            </a:r>
          </a:p>
        </p:txBody>
      </p:sp>
    </p:spTree>
    <p:extLst>
      <p:ext uri="{BB962C8B-B14F-4D97-AF65-F5344CB8AC3E}">
        <p14:creationId xmlns:p14="http://schemas.microsoft.com/office/powerpoint/2010/main" val="31929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067" y="270457"/>
            <a:ext cx="9622546" cy="448634"/>
          </a:xfrm>
        </p:spPr>
        <p:txBody>
          <a:bodyPr>
            <a:noAutofit/>
          </a:bodyPr>
          <a:lstStyle/>
          <a:p>
            <a:r>
              <a:rPr lang="en-US" sz="2000" b="1" dirty="0"/>
              <a:t>Use Case Diagram: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34374-75E8-CD3E-FFD8-332235F43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67" y="837127"/>
            <a:ext cx="9268286" cy="5528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31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1092-AAB5-10A7-3AD3-DB60B52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3" y="594804"/>
            <a:ext cx="9533769" cy="1038687"/>
          </a:xfrm>
        </p:spPr>
        <p:txBody>
          <a:bodyPr>
            <a:normAutofit/>
          </a:bodyPr>
          <a:lstStyle/>
          <a:p>
            <a:r>
              <a:rPr lang="en-US" sz="3200" b="1" dirty="0"/>
              <a:t>d. Class Diagram</a:t>
            </a:r>
            <a:br>
              <a:rPr lang="en-US" b="1" dirty="0"/>
            </a:br>
            <a:r>
              <a:rPr lang="en-US" sz="2400" b="1" dirty="0"/>
              <a:t>i. CRC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AA9F88-DF36-F5F7-38EE-28B7FCC6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3" y="1633491"/>
            <a:ext cx="9028590" cy="5007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57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858C-CCDF-494F-8C7C-59B0B21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3" y="306869"/>
            <a:ext cx="9424982" cy="94441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f. Activity Diagram: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Driver Activity: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F15815-2428-08E4-FD06-54DCA1E18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04" y="1443789"/>
            <a:ext cx="9424982" cy="5277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10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373B-7920-95FC-0964-08496B22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389" y="624111"/>
            <a:ext cx="9451223" cy="609886"/>
          </a:xfrm>
        </p:spPr>
        <p:txBody>
          <a:bodyPr>
            <a:normAutofit/>
          </a:bodyPr>
          <a:lstStyle/>
          <a:p>
            <a:r>
              <a:rPr lang="en-US" sz="2400" b="1" dirty="0"/>
              <a:t>Passenger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82A9C-7B9A-D93C-66E0-6A14D7BF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9" y="1395663"/>
            <a:ext cx="7972927" cy="5309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44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8C6E-62B5-DEEB-0768-25CED88E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599" y="624110"/>
            <a:ext cx="9371014" cy="771553"/>
          </a:xfrm>
        </p:spPr>
        <p:txBody>
          <a:bodyPr>
            <a:normAutofit/>
          </a:bodyPr>
          <a:lstStyle/>
          <a:p>
            <a:r>
              <a:rPr lang="en-US" sz="2800" b="1" dirty="0"/>
              <a:t>g. Swimlane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61B51-5259-7745-2608-5142F18F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171074"/>
            <a:ext cx="8726905" cy="5261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533-99A6-EE81-F6C5-ACFA0B6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i. Data flow diagram: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400" b="1" dirty="0"/>
              <a:t>Context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75F11C-2727-FE3B-0681-B9184D1E2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17" y="2498537"/>
            <a:ext cx="8535591" cy="2695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444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6FC1-131A-D475-A374-E2DC737D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624110"/>
            <a:ext cx="9435180" cy="707385"/>
          </a:xfrm>
        </p:spPr>
        <p:txBody>
          <a:bodyPr>
            <a:normAutofit/>
          </a:bodyPr>
          <a:lstStyle/>
          <a:p>
            <a:r>
              <a:rPr lang="en-US" sz="2400" b="1" dirty="0"/>
              <a:t>0 Level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7EBEB-C56B-8F0B-8944-85FD7FAFF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331495"/>
            <a:ext cx="8911686" cy="4902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A4DD-71B9-4B5C-7A00-EEF384B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886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SWOT Analysis of your project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7A9304-29EA-54B6-90EE-C43C4EB7B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09519"/>
              </p:ext>
            </p:extLst>
          </p:nvPr>
        </p:nvGraphicFramePr>
        <p:xfrm>
          <a:off x="2592925" y="1544715"/>
          <a:ext cx="7117188" cy="4294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297">
                  <a:extLst>
                    <a:ext uri="{9D8B030D-6E8A-4147-A177-3AD203B41FA5}">
                      <a16:colId xmlns:a16="http://schemas.microsoft.com/office/drawing/2014/main" val="1933276474"/>
                    </a:ext>
                  </a:extLst>
                </a:gridCol>
                <a:gridCol w="1779297">
                  <a:extLst>
                    <a:ext uri="{9D8B030D-6E8A-4147-A177-3AD203B41FA5}">
                      <a16:colId xmlns:a16="http://schemas.microsoft.com/office/drawing/2014/main" val="2086135940"/>
                    </a:ext>
                  </a:extLst>
                </a:gridCol>
                <a:gridCol w="1779297">
                  <a:extLst>
                    <a:ext uri="{9D8B030D-6E8A-4147-A177-3AD203B41FA5}">
                      <a16:colId xmlns:a16="http://schemas.microsoft.com/office/drawing/2014/main" val="3268948790"/>
                    </a:ext>
                  </a:extLst>
                </a:gridCol>
                <a:gridCol w="1779297">
                  <a:extLst>
                    <a:ext uri="{9D8B030D-6E8A-4147-A177-3AD203B41FA5}">
                      <a16:colId xmlns:a16="http://schemas.microsoft.com/office/drawing/2014/main" val="249461819"/>
                    </a:ext>
                  </a:extLst>
                </a:gridCol>
              </a:tblGrid>
              <a:tr h="267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Strengths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Weakness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Opportunities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Threats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extLst>
                  <a:ext uri="{0D108BD9-81ED-4DB2-BD59-A6C34878D82A}">
                    <a16:rowId xmlns:a16="http://schemas.microsoft.com/office/drawing/2014/main" val="2271393539"/>
                  </a:ext>
                </a:extLst>
              </a:tr>
              <a:tr h="40268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Capital stock: We have established and maintained a strong capital base.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Marketing: </a:t>
                      </a:r>
                      <a:r>
                        <a:rPr lang="en-US" sz="1100" dirty="0">
                          <a:effectLst/>
                        </a:rPr>
                        <a:t>Aggressive and focused marketing campaign with clear goals and strategy.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Management team: Good team of people.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Quick Expansion: There are a lot of new hires to train and organize structures to learn.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New: Not well known in market.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Employee: Increasing employee cost.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Office: No office presence.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Issue: We have quick access in customer issue.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Investment: Increase investment quality.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Target and improve our system.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Community: we have strong, loyal &amp; community.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Profit: Ability to find more profit.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Brand: Brand impersonality and mediocre engagement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Competition: Global competition is challenging.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Customer demand: it’s quite challenging to ensure quality product as technology &amp; customer demand change rapidly.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Increate operation cost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78" marR="65878" marT="0" marB="0"/>
                </a:tc>
                <a:extLst>
                  <a:ext uri="{0D108BD9-81ED-4DB2-BD59-A6C34878D82A}">
                    <a16:rowId xmlns:a16="http://schemas.microsoft.com/office/drawing/2014/main" val="293438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408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F428-3A85-446D-4141-C2C8B54B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577" y="624111"/>
            <a:ext cx="9587036" cy="547742"/>
          </a:xfrm>
        </p:spPr>
        <p:txBody>
          <a:bodyPr>
            <a:normAutofit/>
          </a:bodyPr>
          <a:lstStyle/>
          <a:p>
            <a:r>
              <a:rPr lang="en-US" sz="2400" b="1" dirty="0"/>
              <a:t>m. Schema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AC8C4-1A49-7B95-35C5-BB9C1CDEF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20" y="1171853"/>
            <a:ext cx="8911687" cy="5228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02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C3B0-9EEF-9669-B654-C0411BF9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68" y="624111"/>
            <a:ext cx="8935454" cy="530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p. 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ABE0D-7084-622A-B8C4-562405A4A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8" y="1363579"/>
            <a:ext cx="8935453" cy="4870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28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43188"/>
            <a:ext cx="8911687" cy="861811"/>
          </a:xfrm>
        </p:spPr>
        <p:txBody>
          <a:bodyPr/>
          <a:lstStyle/>
          <a:p>
            <a:r>
              <a:rPr lang="en-US" dirty="0"/>
              <a:t>Project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AKM Ahsanul Hoque,</a:t>
            </a:r>
          </a:p>
          <a:p>
            <a:pPr marL="0" indent="0">
              <a:buNone/>
            </a:pPr>
            <a:r>
              <a:rPr lang="en-US" dirty="0"/>
              <a:t>Adjunct Professor &amp; Consultant </a:t>
            </a:r>
          </a:p>
          <a:p>
            <a:pPr marL="0" indent="0">
              <a:buNone/>
            </a:pPr>
            <a:r>
              <a:rPr lang="en-US" dirty="0"/>
              <a:t>CSE3036.2 &amp; Information System &amp; Software Engineering Lab</a:t>
            </a:r>
          </a:p>
        </p:txBody>
      </p:sp>
    </p:spTree>
    <p:extLst>
      <p:ext uri="{BB962C8B-B14F-4D97-AF65-F5344CB8AC3E}">
        <p14:creationId xmlns:p14="http://schemas.microsoft.com/office/powerpoint/2010/main" val="3799039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2694-88DF-8457-3E45-D9B18CB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>
            <a:normAutofit/>
          </a:bodyPr>
          <a:lstStyle/>
          <a:p>
            <a:r>
              <a:rPr lang="en-US" sz="2800" b="1" dirty="0"/>
              <a:t>4. Construction: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B9D8-A152-5C18-277E-602C0CCC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8"/>
            <a:ext cx="8915400" cy="4003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Language: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project we use JAVA (For app)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our website we use (Frontend) HTML, CSS, BOOTSTRAP, Js (React)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backend we use node Js, we use MYSQL for Database.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262779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FA2B-299B-260C-8EC3-D57A7B1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722"/>
          </a:xfrm>
        </p:spPr>
        <p:txBody>
          <a:bodyPr>
            <a:normAutofit/>
          </a:bodyPr>
          <a:lstStyle/>
          <a:p>
            <a:r>
              <a:rPr lang="en-US" sz="2800" b="1" dirty="0"/>
              <a:t>Testing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828C-D481-7AED-1E67-D46A0C16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Arial" panose="020B0604020202020204" pitchFamily="34" charset="0"/>
              </a:rPr>
              <a:t>We go through with this technique in our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Unit testing.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Integration testing.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Acceptance testing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Performance testing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Security testing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Usability testing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4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E7D4-25A5-F561-947D-794DED5A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2660"/>
            <a:ext cx="8911687" cy="577049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 Deployment: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8E2-9775-E099-71E0-122C2DE6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09709"/>
            <a:ext cx="8915400" cy="1970842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deployment process flow consists of 5 steps: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3724-70EA-1FE4-D48B-21C4A44A39D0}"/>
              </a:ext>
            </a:extLst>
          </p:cNvPr>
          <p:cNvSpPr txBox="1"/>
          <p:nvPr/>
        </p:nvSpPr>
        <p:spPr>
          <a:xfrm>
            <a:off x="2589212" y="3429000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 startAt="2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AMC (Annual Maintenance Contract)</a:t>
            </a:r>
          </a:p>
          <a:p>
            <a:pPr marL="342900" indent="-342900">
              <a:buAutoNum type="alphaUcPeriod" startAt="2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AutoNum type="alphaUcPeriod" startAt="2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Tx/>
              <a:buAutoNum type="alphaUcPeriod" startAt="2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Support and Maintenance</a:t>
            </a:r>
          </a:p>
          <a:p>
            <a:pPr marL="342900" indent="-342900">
              <a:buAutoNum type="alphaUcPeriod" startAt="2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9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F85E-DA1E-6418-548B-C12894E2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815" y="2121763"/>
            <a:ext cx="7110369" cy="237921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6.Learning Experiences: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Conclusion: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2" y="2189408"/>
            <a:ext cx="8911687" cy="2871989"/>
          </a:xfrm>
        </p:spPr>
        <p:txBody>
          <a:bodyPr>
            <a:normAutofit/>
          </a:bodyPr>
          <a:lstStyle/>
          <a:p>
            <a:r>
              <a:rPr lang="en-US" sz="4800" b="1" dirty="0"/>
              <a:t>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357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 </a:t>
            </a:r>
          </a:p>
          <a:p>
            <a:r>
              <a:rPr lang="en-US" dirty="0"/>
              <a:t>Our Goal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3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Introduction 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11380"/>
            <a:ext cx="8915400" cy="3399842"/>
          </a:xfrm>
        </p:spPr>
        <p:txBody>
          <a:bodyPr>
            <a:normAutofit/>
          </a:bodyPr>
          <a:lstStyle/>
          <a:p>
            <a:r>
              <a:rPr lang="en-US" dirty="0"/>
              <a:t>Theme of this project</a:t>
            </a:r>
          </a:p>
          <a:p>
            <a:r>
              <a:rPr lang="en-US" dirty="0"/>
              <a:t>Why Should we use</a:t>
            </a:r>
            <a:r>
              <a:rPr lang="en-US" b="1" dirty="0"/>
              <a:t> FIRTI GARI</a:t>
            </a:r>
          </a:p>
          <a:p>
            <a:r>
              <a:rPr lang="en-US" dirty="0"/>
              <a:t>Common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 of the Study: 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73499"/>
            <a:ext cx="8915400" cy="3837723"/>
          </a:xfrm>
        </p:spPr>
        <p:txBody>
          <a:bodyPr/>
          <a:lstStyle/>
          <a:p>
            <a:r>
              <a:rPr lang="en-US" dirty="0"/>
              <a:t>The main concept of this project</a:t>
            </a:r>
          </a:p>
          <a:p>
            <a:r>
              <a:rPr lang="en-US" dirty="0"/>
              <a:t>reasonable cost.</a:t>
            </a:r>
          </a:p>
        </p:txBody>
      </p:sp>
    </p:spTree>
    <p:extLst>
      <p:ext uri="{BB962C8B-B14F-4D97-AF65-F5344CB8AC3E}">
        <p14:creationId xmlns:p14="http://schemas.microsoft.com/office/powerpoint/2010/main" val="10703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Objectives: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93910"/>
            <a:ext cx="7599817" cy="2359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Primary objective: </a:t>
            </a:r>
            <a:endParaRPr lang="en-US" dirty="0"/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Secondary objective: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230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Modeling: (</a:t>
            </a:r>
            <a:r>
              <a:rPr lang="en-US" dirty="0"/>
              <a:t>agile methods</a:t>
            </a:r>
            <a:r>
              <a:rPr lang="en-US" b="1" dirty="0"/>
              <a:t>)</a:t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9778F561-91DA-34CA-AD62-CC509EF44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2975" y="2075867"/>
            <a:ext cx="4046049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Communication :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07298"/>
            <a:ext cx="8915400" cy="2985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effectLst/>
              </a:rPr>
              <a:t>Survey-</a:t>
            </a:r>
          </a:p>
        </p:txBody>
      </p:sp>
    </p:spTree>
    <p:extLst>
      <p:ext uri="{BB962C8B-B14F-4D97-AF65-F5344CB8AC3E}">
        <p14:creationId xmlns:p14="http://schemas.microsoft.com/office/powerpoint/2010/main" val="8268637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448</TotalTime>
  <Words>1085</Words>
  <Application>Microsoft Office PowerPoint</Application>
  <PresentationFormat>Widescreen</PresentationFormat>
  <Paragraphs>229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Algerian</vt:lpstr>
      <vt:lpstr>Arial</vt:lpstr>
      <vt:lpstr>Cambria</vt:lpstr>
      <vt:lpstr>Century Gothic</vt:lpstr>
      <vt:lpstr>Symbol</vt:lpstr>
      <vt:lpstr>Wingdings 3</vt:lpstr>
      <vt:lpstr>Wisp</vt:lpstr>
      <vt:lpstr>Welcome to our Presentation</vt:lpstr>
      <vt:lpstr>Team Pie</vt:lpstr>
      <vt:lpstr>Project Instructor</vt:lpstr>
      <vt:lpstr>Summary :  </vt:lpstr>
      <vt:lpstr> Introduction :</vt:lpstr>
      <vt:lpstr>Background of the Study: </vt:lpstr>
      <vt:lpstr>Objectives: </vt:lpstr>
      <vt:lpstr>Modeling: (agile methods) </vt:lpstr>
      <vt:lpstr>Communication : </vt:lpstr>
      <vt:lpstr>Planning: a. PERT:</vt:lpstr>
      <vt:lpstr>b. CPM:</vt:lpstr>
      <vt:lpstr>Project Estimations:</vt:lpstr>
      <vt:lpstr>FP = UFP × CAF UFP = Unadjusted Function Point CAF = Complexity Adjusted Function point   Complexity Adjustment Factor is calculated using 14 aspects of processing complexity and these 14 questions answered on a scale of 0-5   0 - No Influences or No Important 1 - Incidental 2 - Moderate 3 - Average 4 - Significant </vt:lpstr>
      <vt:lpstr>Factor                            Value Backup and recovery        4  Date communication         1  Distributed processing      5 Performance critical          4  Existing operating             3  Online data entry              5 Input transaction- over multiple screen         5 Master files- update online                    4  Infor domain-  value complex                 3  Internal processing           5 Code design for reuse      4  Convention/Installation     0                                                 Multiple Installation           3  Application design            5                                         51</vt:lpstr>
      <vt:lpstr>g. Risk Analysis</vt:lpstr>
      <vt:lpstr>Project budget:</vt:lpstr>
      <vt:lpstr>Benefits:</vt:lpstr>
      <vt:lpstr>Feasibility Study:</vt:lpstr>
      <vt:lpstr>a. Project Features:</vt:lpstr>
      <vt:lpstr>Use Case Diagram:</vt:lpstr>
      <vt:lpstr>d. Class Diagram i. CRC</vt:lpstr>
      <vt:lpstr>f. Activity Diagram: Driver Activity:</vt:lpstr>
      <vt:lpstr>Passenger Activity</vt:lpstr>
      <vt:lpstr>g. Swimlane Diagram:</vt:lpstr>
      <vt:lpstr>i. Data flow diagram:  Context Diagram</vt:lpstr>
      <vt:lpstr>0 Level Diagram:</vt:lpstr>
      <vt:lpstr>SWOT Analysis of your project</vt:lpstr>
      <vt:lpstr>m. Schema Diagram:</vt:lpstr>
      <vt:lpstr>p. ERD</vt:lpstr>
      <vt:lpstr>4. Construction:</vt:lpstr>
      <vt:lpstr>Testing techniques:</vt:lpstr>
      <vt:lpstr>A. Deployment: </vt:lpstr>
      <vt:lpstr>6.Learning Experiences:    7. Conclusion: 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Microsoft account</dc:creator>
  <cp:lastModifiedBy>Tomal Das</cp:lastModifiedBy>
  <cp:revision>50</cp:revision>
  <dcterms:created xsi:type="dcterms:W3CDTF">2022-04-03T19:47:52Z</dcterms:created>
  <dcterms:modified xsi:type="dcterms:W3CDTF">2022-06-19T07:07:04Z</dcterms:modified>
</cp:coreProperties>
</file>