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5" r:id="rId3"/>
    <p:sldId id="284" r:id="rId4"/>
    <p:sldId id="266" r:id="rId5"/>
    <p:sldId id="267" r:id="rId6"/>
    <p:sldId id="268" r:id="rId7"/>
    <p:sldId id="258" r:id="rId8"/>
    <p:sldId id="261" r:id="rId9"/>
    <p:sldId id="269" r:id="rId10"/>
    <p:sldId id="259" r:id="rId11"/>
    <p:sldId id="265" r:id="rId12"/>
    <p:sldId id="273" r:id="rId13"/>
    <p:sldId id="262" r:id="rId14"/>
    <p:sldId id="263" r:id="rId15"/>
    <p:sldId id="270" r:id="rId16"/>
    <p:sldId id="271" r:id="rId17"/>
    <p:sldId id="272" r:id="rId18"/>
    <p:sldId id="286" r:id="rId19"/>
    <p:sldId id="274" r:id="rId20"/>
    <p:sldId id="275" r:id="rId21"/>
    <p:sldId id="276" r:id="rId22"/>
    <p:sldId id="287" r:id="rId23"/>
    <p:sldId id="277" r:id="rId24"/>
    <p:sldId id="279" r:id="rId25"/>
    <p:sldId id="281" r:id="rId26"/>
    <p:sldId id="282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58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02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53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94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658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39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5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25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96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03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658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50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7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F674A1-D5BF-40E1-89C0-94936B1A4F18}" type="datetimeFigureOut">
              <a:rPr lang="en-IN" smtClean="0"/>
              <a:t>16-06-2025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970B-159E-47CA-A144-2DC0502368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036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ravehart101/sample-supermarket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>
            <a:normAutofit fontScale="92500" lnSpcReduction="20000"/>
          </a:bodyPr>
          <a:lstStyle/>
          <a:p>
            <a:endParaRPr lang="en-IN" b="1" dirty="0"/>
          </a:p>
          <a:p>
            <a:endParaRPr lang="en-IN" sz="4800" b="1" dirty="0"/>
          </a:p>
          <a:p>
            <a:endParaRPr lang="en-IN" sz="4800" b="1" dirty="0"/>
          </a:p>
          <a:p>
            <a:r>
              <a:rPr lang="en-IN" sz="4800" b="1" dirty="0"/>
              <a:t>                 </a:t>
            </a:r>
            <a:r>
              <a:rPr lang="en-I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SQL – PROJECT</a:t>
            </a:r>
          </a:p>
          <a:p>
            <a:pPr algn="ctr"/>
            <a:r>
              <a:rPr lang="en-IN" sz="4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Super market Store Analysis</a:t>
            </a:r>
          </a:p>
          <a:p>
            <a:endParaRPr lang="en-IN" sz="4800" b="1" dirty="0"/>
          </a:p>
          <a:p>
            <a:r>
              <a:rPr lang="en-IN" sz="2800" b="1" dirty="0"/>
              <a:t>               </a:t>
            </a:r>
          </a:p>
          <a:p>
            <a:pPr algn="r"/>
            <a:endParaRPr lang="en-IN" sz="2800" b="1" dirty="0"/>
          </a:p>
          <a:p>
            <a:pPr algn="r"/>
            <a:endParaRPr lang="en-IN" sz="2800" b="1" dirty="0"/>
          </a:p>
          <a:p>
            <a:pPr algn="r"/>
            <a:r>
              <a:rPr lang="en-IN" sz="2800" b="1" dirty="0"/>
              <a:t>By – Sourabh Patil</a:t>
            </a:r>
          </a:p>
          <a:p>
            <a:pPr algn="r"/>
            <a:endParaRPr lang="en-IN" sz="2800" b="1" dirty="0"/>
          </a:p>
          <a:p>
            <a:pPr algn="just"/>
            <a:r>
              <a:rPr lang="en-IN" sz="2800" b="1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72807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LIKE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Q.7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ALL RECORDS WHERE CITY NAME START WITH ‘SAN’.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SELECT *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CITY LIKE ‘SAN%’;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71A72-6C38-498E-B4F6-1DD16911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60" y="3036815"/>
            <a:ext cx="9383472" cy="33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0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UNIQUE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Q.8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UNIQUE SEGMENT FROM SUPER STORE DATA.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DISTINCT(SEGMENT)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15C0E-0528-49F8-9643-5EF1DB58A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95" y="2718033"/>
            <a:ext cx="6154009" cy="26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1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LIMIT AND OFFSET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Q.9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TOP 5 SALES.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SALES AS TOP_FIVE_SALE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ORDER BY DESC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LIMIT 5;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C4931-6AA5-4329-A197-A417A477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79" y="2996066"/>
            <a:ext cx="6601746" cy="30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2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MAX FUNCTIONS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Q.10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FIND MAXIMUM PROFIT FROM SUPER STORE DATA TABLE.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MAX(PROFIT) AS 'MAXIMUM_PROFIT' 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SUPER_STORE_DATA;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720AD-34AE-42AE-B024-3BDB56DA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3" y="2432807"/>
            <a:ext cx="5830114" cy="35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MIN FUNCTIONS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Q.11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FIND MINIMUM SALES FROM SUPER DATA STORE.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MIN(PROFIT) AS ‘MINIMUM_PROFIT' 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3B94B-6BA8-403E-B9DA-389D1034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679" y="2659309"/>
            <a:ext cx="6382641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AVG FUNCTIONS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Q.12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FIND AVERAGE DISCOUNT FROM SUPER DATA STORE.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AVG(DISCOUNT) AS ‘AVERAGE_DISCOUNT' 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188DE-E4B1-4BF6-A77D-9F4536C9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08" y="2663276"/>
            <a:ext cx="6201640" cy="32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9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SUM FUNCTIONS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Q.13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CALCULATE THE TOTAL SALES FROM SUPER DATA STORE.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SUM(SALES) AS ‘TOTAL_SALES'   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65F8-534D-4B89-8B5A-CF0772437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20" y="2695909"/>
            <a:ext cx="6087325" cy="303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COUNT FUNCTIONS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Q.14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COUNT HOW MANY RECORDS EXIST FOR TECHNOLOGY CATEGORY.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COUNT(*)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CATEGORY = ‘TECHNOLOGY’;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07424-E9B9-466B-9A22-F950770C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26" y="3021515"/>
            <a:ext cx="6096851" cy="31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7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Single row FUNCTIONS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Q.15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unique region in upper case.</a:t>
            </a:r>
          </a:p>
          <a:p>
            <a:pPr algn="l"/>
            <a:endParaRPr lang="en-IN" sz="1600" dirty="0"/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  <a:r>
              <a:rPr lang="en-US" sz="1600" dirty="0">
                <a:solidFill>
                  <a:schemeClr val="tx1"/>
                </a:solidFill>
              </a:rPr>
              <a:t>select distinct((region)) from SUPER_STORE_DATA;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r>
              <a:rPr lang="en-IN" sz="1600" dirty="0"/>
              <a:t>	</a:t>
            </a:r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D31B1-F5C4-48B2-85A5-CD5C80726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1" y="2496061"/>
            <a:ext cx="6011114" cy="27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0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GROUP BY CLAUSE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Q.16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REGION AND TOTAL PROFIT.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REGION, SUM(PROFIT) AS ‘TOTAL_PROFIT’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GROUP BY REGION;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BE909-F70B-488F-A46A-1C874F9C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0" y="2969703"/>
            <a:ext cx="6134956" cy="324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6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C96C-3608-416D-B8E7-31774ECB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0"/>
            <a:ext cx="8946541" cy="6937695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SQL</a:t>
            </a:r>
          </a:p>
          <a:p>
            <a:r>
              <a:rPr lang="en-US" sz="1400" b="1" dirty="0"/>
              <a:t>SQL (Structured Query Language)</a:t>
            </a:r>
            <a:r>
              <a:rPr lang="en-US" sz="1400" dirty="0"/>
              <a:t> is a language used to </a:t>
            </a:r>
            <a:r>
              <a:rPr lang="en-US" sz="1400" b="1" dirty="0"/>
              <a:t>communicate with databases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It works with most databases like MySQL, PostgreSQL, Oracle, and SQL Server</a:t>
            </a:r>
            <a:r>
              <a:rPr lang="en-US" sz="1600" b="1" dirty="0"/>
              <a:t>.</a:t>
            </a:r>
          </a:p>
          <a:p>
            <a:endParaRPr lang="en-US" sz="1400" dirty="0"/>
          </a:p>
          <a:p>
            <a:r>
              <a:rPr lang="en-US" sz="1400" b="1" dirty="0"/>
              <a:t>In this we analyze the super store dataset can downloaded from below link for reference.</a:t>
            </a:r>
          </a:p>
          <a:p>
            <a:endParaRPr lang="en-US" sz="1400" b="1" dirty="0"/>
          </a:p>
          <a:p>
            <a:r>
              <a:rPr lang="en-US" sz="1400" b="1" dirty="0"/>
              <a:t>Link –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https://www.kaggle.com/datasets/bravehart101/sample-supermarket-dataset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1400" b="1" dirty="0"/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9198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ORDER BY CLAUSE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Q.17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ALL RECORDS SORTED BY PROFIT IN DECENDING ORDER.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*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ORDER BY PROFIT DESC;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64593-7437-487E-9511-17972E30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6" y="2852256"/>
            <a:ext cx="9940907" cy="33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4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GROUP BY AND ORDER BY CLAUSE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Q.18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TOP 10 CITIES WITH HIGHEST PROFIT.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CITY, SUM(PROFIT) AS TOTAL_PROFIT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GROUP BY  CITY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ORDER BY TOTAL_PROFIT DESC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LIMIT 10;</a:t>
            </a:r>
            <a:r>
              <a:rPr lang="en-US" sz="1600" dirty="0"/>
              <a:t>	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F555A-04E5-4909-8D00-36F8FE7F2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54" y="3651308"/>
            <a:ext cx="6744641" cy="283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7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OFFSET AND LIMIT</a:t>
            </a:r>
          </a:p>
          <a:p>
            <a:r>
              <a:rPr lang="en-IN" sz="1600" dirty="0">
                <a:solidFill>
                  <a:srgbClr val="FF0000"/>
                </a:solidFill>
              </a:rPr>
              <a:t>Q.19 </a:t>
            </a:r>
            <a:r>
              <a:rPr lang="en-IN" sz="1600" dirty="0"/>
              <a:t>: </a:t>
            </a:r>
            <a:r>
              <a:rPr lang="en-US" sz="1600" dirty="0">
                <a:solidFill>
                  <a:schemeClr val="tx1"/>
                </a:solidFill>
              </a:rPr>
              <a:t>Write a query to find the 5th Maximum Profit across all records.</a:t>
            </a:r>
          </a:p>
          <a:p>
            <a:pPr algn="l"/>
            <a:endParaRPr lang="en-IN" sz="1600" dirty="0"/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  <a:r>
              <a:rPr lang="en-US" sz="1600" dirty="0">
                <a:solidFill>
                  <a:schemeClr val="tx1"/>
                </a:solidFill>
              </a:rPr>
              <a:t>SELECT * FROM SUPER_STORE_DATA order by PROFIT DESC LIMIT 1 OFFSET 5;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r>
              <a:rPr lang="en-IN" sz="1600" dirty="0"/>
              <a:t>	</a:t>
            </a:r>
            <a:r>
              <a:rPr lang="en-US" sz="1600" dirty="0"/>
              <a:t>	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22F7A-2E96-447E-8073-FE99180F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50" y="3314916"/>
            <a:ext cx="964734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47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SUB QUERY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Q.20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RETRIEVE 10 RECORDS FROM SUPER DATA STORE WHERE SALES ARE ABOVE THE AVERAGE SALES  OF ALL RECORDS.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CITY, SUM(PROFIT) AS TOTAL_PROFIT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GROUP BY  CITY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ORDER BY TOTAL_PROFIT DESC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LIMIT 10;	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F555A-04E5-4909-8D00-36F8FE7F2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54" y="4035105"/>
            <a:ext cx="6744641" cy="26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5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endParaRPr lang="en-IN" b="1" u="sng" dirty="0"/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Q.21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the category that has the minimum profit.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category from SUPER_STORE_DATA where profit =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(select min(profit) from SUPER_STORE_DATA);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3C400-E396-4413-97B8-701C9DFE1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60" y="2783707"/>
            <a:ext cx="622069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07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endParaRPr lang="en-IN" b="1" u="sng" dirty="0"/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Q.22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average sales Technology of in each state.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state, avg(sales) as </a:t>
            </a:r>
            <a:r>
              <a:rPr lang="en-US" sz="1600" dirty="0" err="1">
                <a:solidFill>
                  <a:schemeClr val="tx1"/>
                </a:solidFill>
              </a:rPr>
              <a:t>avg_sale</a:t>
            </a:r>
            <a:r>
              <a:rPr lang="en-US" sz="1600" dirty="0">
                <a:solidFill>
                  <a:schemeClr val="tx1"/>
                </a:solidFill>
              </a:rPr>
              <a:t> from SUPER_STORE_DATA where category = 	'technology’ group by state;</a:t>
            </a:r>
          </a:p>
          <a:p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4A309-78AC-47F3-9E53-DF30B154A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9" y="2659232"/>
            <a:ext cx="585869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endParaRPr lang="en-IN" b="1" u="sng" dirty="0"/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Q.23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category with lowest total discount.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category from SUPER_STORE_DATA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group by category</a:t>
            </a:r>
          </a:p>
          <a:p>
            <a:r>
              <a:rPr lang="en-US" sz="1600" dirty="0">
                <a:solidFill>
                  <a:schemeClr val="tx1"/>
                </a:solidFill>
              </a:rPr>
              <a:t>	order by sum(discount) </a:t>
            </a:r>
            <a:r>
              <a:rPr lang="en-US" sz="1600" dirty="0" err="1">
                <a:solidFill>
                  <a:schemeClr val="tx1"/>
                </a:solidFill>
              </a:rPr>
              <a:t>asc</a:t>
            </a:r>
            <a:r>
              <a:rPr lang="en-US" sz="1600" dirty="0">
                <a:solidFill>
                  <a:schemeClr val="tx1"/>
                </a:solidFill>
              </a:rPr>
              <a:t>  limit 1;</a:t>
            </a:r>
          </a:p>
          <a:p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7317A-67D8-41D1-A170-DF4AB0A24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3214384"/>
            <a:ext cx="723048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02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INNER JOIN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Q.24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RETRIEVE 5 MATCH ORDERS FROM THE SAME REGION BUT DIFFERENT CITIES.</a:t>
            </a:r>
          </a:p>
          <a:p>
            <a:pPr algn="l"/>
            <a:endParaRPr lang="en-IN" sz="1600" dirty="0"/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  <a:r>
              <a:rPr lang="en-US" sz="1600" dirty="0">
                <a:solidFill>
                  <a:schemeClr val="tx1"/>
                </a:solidFill>
              </a:rPr>
              <a:t>SELECT S1.REGION, S1.CITY, S2.CITY FROM SUPER_STORE_DATA S1 inner join SUPER_STORE_DATA S2 ON S1.REGION = S2.REGION AND S1.CITY != S2.CITY LIMIT 5;</a:t>
            </a:r>
            <a:endParaRPr lang="en-IN" sz="1600" dirty="0">
              <a:solidFill>
                <a:schemeClr val="tx1"/>
              </a:solidFill>
            </a:endParaRPr>
          </a:p>
          <a:p>
            <a:pPr algn="l"/>
            <a:r>
              <a:rPr lang="en-IN" sz="1600" dirty="0"/>
              <a:t>	</a:t>
            </a:r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44EE0-20B1-46E3-93C0-5E4F6276B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88" y="2688015"/>
            <a:ext cx="4306391" cy="29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9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endParaRPr lang="en-IN" sz="1600" dirty="0"/>
          </a:p>
          <a:p>
            <a:pPr algn="ctr"/>
            <a:r>
              <a:rPr lang="en-IN" sz="6600" dirty="0">
                <a:solidFill>
                  <a:schemeClr val="tx1"/>
                </a:solidFill>
              </a:rPr>
              <a:t>THANK YOU</a:t>
            </a:r>
          </a:p>
          <a:p>
            <a:pPr algn="ctr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85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31B0-C662-42E2-949A-3A5AD972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DCE1-1DAB-4225-8CC2-CD4CED36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41571"/>
            <a:ext cx="8946541" cy="5553511"/>
          </a:xfrm>
        </p:spPr>
        <p:txBody>
          <a:bodyPr/>
          <a:lstStyle/>
          <a:p>
            <a:r>
              <a:rPr lang="en-IN" b="1" dirty="0"/>
              <a:t>What is Database</a:t>
            </a:r>
          </a:p>
          <a:p>
            <a:pPr marL="0" indent="0">
              <a:buNone/>
            </a:pPr>
            <a:r>
              <a:rPr lang="en-IN" dirty="0"/>
              <a:t>Database is collection of well organize data,</a:t>
            </a:r>
            <a:r>
              <a:rPr lang="en-US" dirty="0"/>
              <a:t>that can be easily accessed, managed, and updated</a:t>
            </a:r>
            <a:r>
              <a:rPr lang="en-IN" dirty="0"/>
              <a:t>.</a:t>
            </a:r>
          </a:p>
          <a:p>
            <a:r>
              <a:rPr lang="en-IN" b="1" dirty="0"/>
              <a:t>Types Of Database </a:t>
            </a:r>
            <a:r>
              <a:rPr lang="en-IN" dirty="0"/>
              <a:t>:</a:t>
            </a:r>
          </a:p>
          <a:p>
            <a:r>
              <a:rPr lang="en-IN" dirty="0"/>
              <a:t>1. </a:t>
            </a:r>
            <a:r>
              <a:rPr lang="en-IN" b="1" dirty="0"/>
              <a:t>Relational Database(RDBMS) </a:t>
            </a:r>
            <a:r>
              <a:rPr lang="en-IN" dirty="0"/>
              <a:t>: Where data is well organize in tabular format.</a:t>
            </a:r>
          </a:p>
          <a:p>
            <a:r>
              <a:rPr lang="en-IN" dirty="0"/>
              <a:t>2. </a:t>
            </a:r>
            <a:r>
              <a:rPr lang="en-IN" b="1" dirty="0"/>
              <a:t>NoSQL Database(NRDBMS) </a:t>
            </a:r>
            <a:r>
              <a:rPr lang="en-IN" dirty="0"/>
              <a:t>: Where data is in key value pair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50B82-616F-45F1-9C56-5728BB97D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98" y="4100120"/>
            <a:ext cx="4722331" cy="245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ARITHMETIC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Q.1 : </a:t>
            </a:r>
            <a:r>
              <a:rPr lang="en-IN" sz="1600" dirty="0">
                <a:solidFill>
                  <a:schemeClr val="tx1"/>
                </a:solidFill>
              </a:rPr>
              <a:t>WRITE A QUERY TO DISPLAY SALES AND INCREASED SALES BY 500 FROM SUPER STORE DATA.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SALES, SALES+500 AS “INCREASED SALE”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CAC50-4DE1-4BF8-B3A7-B5A7DB82E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21" y="2944535"/>
            <a:ext cx="7220958" cy="369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LOGICAL OPERATORS (OR)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Q.2 : </a:t>
            </a:r>
            <a:r>
              <a:rPr lang="en-IN" sz="1600" dirty="0">
                <a:solidFill>
                  <a:schemeClr val="tx1"/>
                </a:solidFill>
              </a:rPr>
              <a:t>WRITE A QUERY TO DISPLAY ALL RECORDS WHERE PROFIT IS GREATER THEN 500 OR DISCOUNT GREATER THAN 0.2.</a:t>
            </a:r>
          </a:p>
          <a:p>
            <a:pPr algn="l"/>
            <a:r>
              <a:rPr lang="en-IN" sz="1600" dirty="0"/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*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SUPER_DATA_STORE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PROFIT &gt; 500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OR DISCOUNT &gt; 0.2;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46998-07E6-4228-9866-396AC1F0A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3428999"/>
            <a:ext cx="9773174" cy="298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1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LOGICAL OPERATORS (AND)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Q.3 : </a:t>
            </a:r>
            <a:r>
              <a:rPr lang="en-IN" sz="1600" dirty="0">
                <a:solidFill>
                  <a:schemeClr val="tx1"/>
                </a:solidFill>
              </a:rPr>
              <a:t>WRITE A QUERY TO DISPLAY ALL RECORDS WHERE REGION IS EAST AND CATEGORY IS FURNITURE.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SELECT * 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SUPER_DATA_STORE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REGION = ‘EAST’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AND CATEGORY = ‘FURNITURE’;</a:t>
            </a:r>
          </a:p>
          <a:p>
            <a:pPr algn="l"/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F1BB-E6C4-4BE3-B874-AE3D5BFB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3428999"/>
            <a:ext cx="9778959" cy="29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LOGICAL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Q.4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DISPLAY ALL RECORDS WHERE CITY IS ‘LOS ANGELES’ AND PROFIT IS GRETER THAN 1000.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*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CITY = ‘LOS ANGELES’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AND SALES &gt; 700 ;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4AF3D-94C4-4699-8B81-7389150CC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71" y="3429000"/>
            <a:ext cx="9423141" cy="28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BETWEEN AND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Q.5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FIND ALL RECORDS WITH SALES BETWEEN 2000 AND 5000 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 *	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SALES BETWEEN 2000 AND 5000;</a:t>
            </a:r>
            <a:r>
              <a:rPr lang="en-US" sz="1600" dirty="0"/>
              <a:t>	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855EA-D5CF-49F1-89F6-1923FB1C4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3" y="2734811"/>
            <a:ext cx="9362115" cy="38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7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0713C-43C2-42DC-BD4B-8E09E048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78" y="444617"/>
            <a:ext cx="10544961" cy="6413382"/>
          </a:xfrm>
        </p:spPr>
        <p:txBody>
          <a:bodyPr/>
          <a:lstStyle/>
          <a:p>
            <a:pPr algn="l"/>
            <a:r>
              <a:rPr lang="en-IN" b="1" u="sng" dirty="0"/>
              <a:t>IS NULL OPERATORS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Q.6 </a:t>
            </a:r>
            <a:r>
              <a:rPr lang="en-IN" sz="1600" dirty="0"/>
              <a:t>: </a:t>
            </a:r>
            <a:r>
              <a:rPr lang="en-IN" sz="1600" dirty="0">
                <a:solidFill>
                  <a:schemeClr val="tx1"/>
                </a:solidFill>
              </a:rPr>
              <a:t>WRITE A QUERY TO FIND ALL RECORDS WHERE QUANTITY IS NULL.</a:t>
            </a:r>
          </a:p>
          <a:p>
            <a:pPr algn="l"/>
            <a:r>
              <a:rPr lang="en-IN" sz="1600" dirty="0">
                <a:solidFill>
                  <a:srgbClr val="FF0000"/>
                </a:solidFill>
              </a:rPr>
              <a:t>QUERY : </a:t>
            </a:r>
          </a:p>
          <a:p>
            <a:pPr algn="l"/>
            <a:r>
              <a:rPr lang="en-IN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SELECT  *	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FROM SUPER_STORE_DATA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	WHERE QUANTITY IS NULL;</a:t>
            </a:r>
            <a:r>
              <a:rPr lang="en-US" sz="1600" dirty="0"/>
              <a:t>	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OUTPUT :      </a:t>
            </a:r>
            <a:endParaRPr lang="en-IN" sz="1600" dirty="0">
              <a:solidFill>
                <a:srgbClr val="FF0000"/>
              </a:solidFill>
            </a:endParaRPr>
          </a:p>
          <a:p>
            <a:pPr algn="l"/>
            <a:endParaRPr lang="en-IN" sz="1600" dirty="0"/>
          </a:p>
          <a:p>
            <a:pPr algn="l"/>
            <a:endParaRPr lang="en-IN" b="1" dirty="0"/>
          </a:p>
          <a:p>
            <a:endParaRPr lang="en-IN" b="1" dirty="0"/>
          </a:p>
          <a:p>
            <a:pPr algn="l"/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BE5E-02C6-460F-862D-FBDD48A14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19" y="2994869"/>
            <a:ext cx="9602540" cy="33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80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1281</Words>
  <Application>Microsoft Office PowerPoint</Application>
  <PresentationFormat>Widescreen</PresentationFormat>
  <Paragraphs>268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2025-06-02T16:03:36Z</dcterms:created>
  <dcterms:modified xsi:type="dcterms:W3CDTF">2025-06-16T13:59:44Z</dcterms:modified>
</cp:coreProperties>
</file>