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583" r:id="rId4"/>
    <p:sldId id="333" r:id="rId5"/>
    <p:sldId id="591" r:id="rId6"/>
    <p:sldId id="590" r:id="rId7"/>
    <p:sldId id="274" r:id="rId8"/>
    <p:sldId id="584" r:id="rId9"/>
    <p:sldId id="585" r:id="rId10"/>
    <p:sldId id="586" r:id="rId11"/>
    <p:sldId id="587" r:id="rId12"/>
    <p:sldId id="588" r:id="rId13"/>
    <p:sldId id="5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s.cs.washington.edu/~pedrod/papers/cacm12.pdf" TargetMode="External"/><Relationship Id="rId1" Type="http://schemas.openxmlformats.org/officeDocument/2006/relationships/hyperlink" Target="http://www.mckinsey.com/industries/high-tech/our-insights/an-executives-guide-to-machine-learning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s.cs.washington.edu/~pedrod/papers/cacm12.pdf" TargetMode="External"/><Relationship Id="rId1" Type="http://schemas.openxmlformats.org/officeDocument/2006/relationships/hyperlink" Target="http://www.mckinsey.com/industries/high-tech/our-insights/an-executives-guide-to-machine-learn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9B4AB-FA27-40D4-9B1F-4C2C226E9F1D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E61490-D228-4A29-92C2-9CCB18EBAD50}">
      <dgm:prSet custT="1"/>
      <dgm:spPr/>
      <dgm:t>
        <a:bodyPr/>
        <a:lstStyle/>
        <a:p>
          <a:r>
            <a:rPr lang="en-US" sz="3600" i="1" dirty="0"/>
            <a:t>AI is intelligence demonstrated by machines</a:t>
          </a:r>
        </a:p>
      </dgm:t>
    </dgm:pt>
    <dgm:pt modelId="{8BF934C8-4F6F-4C49-941F-B0D326843989}" type="parTrans" cxnId="{59EFB3A2-FCCB-4FF5-AB2E-AFD04F1AB6C8}">
      <dgm:prSet/>
      <dgm:spPr/>
      <dgm:t>
        <a:bodyPr/>
        <a:lstStyle/>
        <a:p>
          <a:endParaRPr lang="en-US" sz="1000"/>
        </a:p>
      </dgm:t>
    </dgm:pt>
    <dgm:pt modelId="{1E1F2743-52E1-4FE5-9CB2-16FC5F72AECD}" type="sibTrans" cxnId="{59EFB3A2-FCCB-4FF5-AB2E-AFD04F1AB6C8}">
      <dgm:prSet/>
      <dgm:spPr/>
      <dgm:t>
        <a:bodyPr/>
        <a:lstStyle/>
        <a:p>
          <a:endParaRPr lang="en-US" sz="1000"/>
        </a:p>
      </dgm:t>
    </dgm:pt>
    <dgm:pt modelId="{F36CC781-84C7-4DC5-B519-197FE4DD0F0A}">
      <dgm:prSet custT="1"/>
      <dgm:spPr/>
      <dgm:t>
        <a:bodyPr/>
        <a:lstStyle/>
        <a:p>
          <a:r>
            <a:rPr lang="en-US" sz="3600" i="1"/>
            <a:t>AI </a:t>
          </a:r>
          <a:r>
            <a:rPr lang="en-US" sz="3600" i="1" dirty="0"/>
            <a:t>is also called as Machine Intelligence</a:t>
          </a:r>
        </a:p>
      </dgm:t>
    </dgm:pt>
    <dgm:pt modelId="{628DFEBE-8C8A-42CA-AE27-9BEB1DC562CA}" type="parTrans" cxnId="{08B44E9A-BFEF-43CA-A01B-D43015CB745E}">
      <dgm:prSet/>
      <dgm:spPr/>
      <dgm:t>
        <a:bodyPr/>
        <a:lstStyle/>
        <a:p>
          <a:endParaRPr lang="en-IN"/>
        </a:p>
      </dgm:t>
    </dgm:pt>
    <dgm:pt modelId="{5AEFF0FA-5D69-4C86-B9AA-B8C4A5DE2876}" type="sibTrans" cxnId="{08B44E9A-BFEF-43CA-A01B-D43015CB745E}">
      <dgm:prSet/>
      <dgm:spPr/>
      <dgm:t>
        <a:bodyPr/>
        <a:lstStyle/>
        <a:p>
          <a:endParaRPr lang="en-IN"/>
        </a:p>
      </dgm:t>
    </dgm:pt>
    <dgm:pt modelId="{923530B4-F0B1-4572-80D4-73ED6092081E}" type="pres">
      <dgm:prSet presAssocID="{B339B4AB-FA27-40D4-9B1F-4C2C226E9F1D}" presName="vert0" presStyleCnt="0">
        <dgm:presLayoutVars>
          <dgm:dir/>
          <dgm:animOne val="branch"/>
          <dgm:animLvl val="lvl"/>
        </dgm:presLayoutVars>
      </dgm:prSet>
      <dgm:spPr/>
    </dgm:pt>
    <dgm:pt modelId="{B38E44CF-7266-49EB-AA0F-6B6EA22529B0}" type="pres">
      <dgm:prSet presAssocID="{7CE61490-D228-4A29-92C2-9CCB18EBAD50}" presName="thickLine" presStyleLbl="alignNode1" presStyleIdx="0" presStyleCnt="2"/>
      <dgm:spPr/>
    </dgm:pt>
    <dgm:pt modelId="{12B26920-20A2-4F4E-8949-483C5AA8E7CF}" type="pres">
      <dgm:prSet presAssocID="{7CE61490-D228-4A29-92C2-9CCB18EBAD50}" presName="horz1" presStyleCnt="0"/>
      <dgm:spPr/>
    </dgm:pt>
    <dgm:pt modelId="{D9760CFE-2980-48E4-A6F2-5E6CE747FAA1}" type="pres">
      <dgm:prSet presAssocID="{7CE61490-D228-4A29-92C2-9CCB18EBAD50}" presName="tx1" presStyleLbl="revTx" presStyleIdx="0" presStyleCnt="2"/>
      <dgm:spPr/>
    </dgm:pt>
    <dgm:pt modelId="{CAD62ABE-DC0A-4C69-B5F3-10F2EF8641AA}" type="pres">
      <dgm:prSet presAssocID="{7CE61490-D228-4A29-92C2-9CCB18EBAD50}" presName="vert1" presStyleCnt="0"/>
      <dgm:spPr/>
    </dgm:pt>
    <dgm:pt modelId="{AFF8A7BE-385C-424C-8EC7-397F08D9BF37}" type="pres">
      <dgm:prSet presAssocID="{F36CC781-84C7-4DC5-B519-197FE4DD0F0A}" presName="thickLine" presStyleLbl="alignNode1" presStyleIdx="1" presStyleCnt="2"/>
      <dgm:spPr/>
    </dgm:pt>
    <dgm:pt modelId="{2AEA3541-EDF3-45C0-983D-FB150F0FA927}" type="pres">
      <dgm:prSet presAssocID="{F36CC781-84C7-4DC5-B519-197FE4DD0F0A}" presName="horz1" presStyleCnt="0"/>
      <dgm:spPr/>
    </dgm:pt>
    <dgm:pt modelId="{B8DE2DBD-5987-452F-B5A0-AFD9D8A1F8B0}" type="pres">
      <dgm:prSet presAssocID="{F36CC781-84C7-4DC5-B519-197FE4DD0F0A}" presName="tx1" presStyleLbl="revTx" presStyleIdx="1" presStyleCnt="2"/>
      <dgm:spPr/>
    </dgm:pt>
    <dgm:pt modelId="{FD85CCBA-D80B-4412-8605-C77BFE993766}" type="pres">
      <dgm:prSet presAssocID="{F36CC781-84C7-4DC5-B519-197FE4DD0F0A}" presName="vert1" presStyleCnt="0"/>
      <dgm:spPr/>
    </dgm:pt>
  </dgm:ptLst>
  <dgm:cxnLst>
    <dgm:cxn modelId="{1C5E1F29-EA38-45EF-9110-EB7E21485C30}" type="presOf" srcId="{B339B4AB-FA27-40D4-9B1F-4C2C226E9F1D}" destId="{923530B4-F0B1-4572-80D4-73ED6092081E}" srcOrd="0" destOrd="0" presId="urn:microsoft.com/office/officeart/2008/layout/LinedList"/>
    <dgm:cxn modelId="{D2A74973-9CF4-4C83-BCC4-5DBA1CECDD69}" type="presOf" srcId="{7CE61490-D228-4A29-92C2-9CCB18EBAD50}" destId="{D9760CFE-2980-48E4-A6F2-5E6CE747FAA1}" srcOrd="0" destOrd="0" presId="urn:microsoft.com/office/officeart/2008/layout/LinedList"/>
    <dgm:cxn modelId="{08B44E9A-BFEF-43CA-A01B-D43015CB745E}" srcId="{B339B4AB-FA27-40D4-9B1F-4C2C226E9F1D}" destId="{F36CC781-84C7-4DC5-B519-197FE4DD0F0A}" srcOrd="1" destOrd="0" parTransId="{628DFEBE-8C8A-42CA-AE27-9BEB1DC562CA}" sibTransId="{5AEFF0FA-5D69-4C86-B9AA-B8C4A5DE2876}"/>
    <dgm:cxn modelId="{59EFB3A2-FCCB-4FF5-AB2E-AFD04F1AB6C8}" srcId="{B339B4AB-FA27-40D4-9B1F-4C2C226E9F1D}" destId="{7CE61490-D228-4A29-92C2-9CCB18EBAD50}" srcOrd="0" destOrd="0" parTransId="{8BF934C8-4F6F-4C49-941F-B0D326843989}" sibTransId="{1E1F2743-52E1-4FE5-9CB2-16FC5F72AECD}"/>
    <dgm:cxn modelId="{24204CA7-1D24-4DD6-9CEF-3696C00D93B9}" type="presOf" srcId="{F36CC781-84C7-4DC5-B519-197FE4DD0F0A}" destId="{B8DE2DBD-5987-452F-B5A0-AFD9D8A1F8B0}" srcOrd="0" destOrd="0" presId="urn:microsoft.com/office/officeart/2008/layout/LinedList"/>
    <dgm:cxn modelId="{85DA09D1-2045-4141-A441-A83C9EF6C458}" type="presParOf" srcId="{923530B4-F0B1-4572-80D4-73ED6092081E}" destId="{B38E44CF-7266-49EB-AA0F-6B6EA22529B0}" srcOrd="0" destOrd="0" presId="urn:microsoft.com/office/officeart/2008/layout/LinedList"/>
    <dgm:cxn modelId="{2DC86377-A6D9-4996-BDF2-8001BDF96A57}" type="presParOf" srcId="{923530B4-F0B1-4572-80D4-73ED6092081E}" destId="{12B26920-20A2-4F4E-8949-483C5AA8E7CF}" srcOrd="1" destOrd="0" presId="urn:microsoft.com/office/officeart/2008/layout/LinedList"/>
    <dgm:cxn modelId="{122F7F47-2451-448C-A143-96FEE11CBBC6}" type="presParOf" srcId="{12B26920-20A2-4F4E-8949-483C5AA8E7CF}" destId="{D9760CFE-2980-48E4-A6F2-5E6CE747FAA1}" srcOrd="0" destOrd="0" presId="urn:microsoft.com/office/officeart/2008/layout/LinedList"/>
    <dgm:cxn modelId="{EA40C7DD-39F4-48AA-BCC1-49BC806239AD}" type="presParOf" srcId="{12B26920-20A2-4F4E-8949-483C5AA8E7CF}" destId="{CAD62ABE-DC0A-4C69-B5F3-10F2EF8641AA}" srcOrd="1" destOrd="0" presId="urn:microsoft.com/office/officeart/2008/layout/LinedList"/>
    <dgm:cxn modelId="{1B96F8FD-CAE3-46F4-BE5F-DC8EA930E50C}" type="presParOf" srcId="{923530B4-F0B1-4572-80D4-73ED6092081E}" destId="{AFF8A7BE-385C-424C-8EC7-397F08D9BF37}" srcOrd="2" destOrd="0" presId="urn:microsoft.com/office/officeart/2008/layout/LinedList"/>
    <dgm:cxn modelId="{2512EDDC-2C2A-4878-8B70-EFDB2A99138D}" type="presParOf" srcId="{923530B4-F0B1-4572-80D4-73ED6092081E}" destId="{2AEA3541-EDF3-45C0-983D-FB150F0FA927}" srcOrd="3" destOrd="0" presId="urn:microsoft.com/office/officeart/2008/layout/LinedList"/>
    <dgm:cxn modelId="{E54309A7-9ADB-4FAB-B5E3-2E01CAAE1FF5}" type="presParOf" srcId="{2AEA3541-EDF3-45C0-983D-FB150F0FA927}" destId="{B8DE2DBD-5987-452F-B5A0-AFD9D8A1F8B0}" srcOrd="0" destOrd="0" presId="urn:microsoft.com/office/officeart/2008/layout/LinedList"/>
    <dgm:cxn modelId="{19C1679A-69D1-4FC4-9B9E-6ED630F8FCC8}" type="presParOf" srcId="{2AEA3541-EDF3-45C0-983D-FB150F0FA927}" destId="{FD85CCBA-D80B-4412-8605-C77BFE993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9B4AB-FA27-40D4-9B1F-4C2C226E9F1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3BEA8-3599-416B-BF7B-95E81AEE724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 dirty="0"/>
            <a:t>“Machine learning is based on algorithms that can </a:t>
          </a:r>
          <a:r>
            <a:rPr lang="en-US" sz="2400" b="0" i="1" dirty="0"/>
            <a:t>learn from data without relying on rules-based programming</a:t>
          </a:r>
          <a:r>
            <a:rPr lang="en-US" sz="2400" b="0" i="0" dirty="0"/>
            <a:t>.”- </a:t>
          </a:r>
          <a:r>
            <a:rPr lang="en-US" sz="2400" b="0" i="0" dirty="0">
              <a:hlinkClick xmlns:r="http://schemas.openxmlformats.org/officeDocument/2006/relationships" r:id="rId1"/>
            </a:rPr>
            <a:t>McKinsey &amp; Co.</a:t>
          </a:r>
          <a:endParaRPr lang="en-US" sz="2400" b="0" i="0" dirty="0"/>
        </a:p>
      </dgm:t>
    </dgm:pt>
    <dgm:pt modelId="{999C2871-842A-4443-B5D5-8AB4F83DF3A0}" type="parTrans" cxnId="{4A047248-87A1-41CC-8257-437B1983EE5F}">
      <dgm:prSet/>
      <dgm:spPr/>
      <dgm:t>
        <a:bodyPr/>
        <a:lstStyle/>
        <a:p>
          <a:endParaRPr lang="en-IN"/>
        </a:p>
      </dgm:t>
    </dgm:pt>
    <dgm:pt modelId="{ED5804C9-8AB3-48DE-8E7D-100399F69D4C}" type="sibTrans" cxnId="{4A047248-87A1-41CC-8257-437B1983EE5F}">
      <dgm:prSet/>
      <dgm:spPr/>
      <dgm:t>
        <a:bodyPr/>
        <a:lstStyle/>
        <a:p>
          <a:endParaRPr lang="en-IN"/>
        </a:p>
      </dgm:t>
    </dgm:pt>
    <dgm:pt modelId="{381D08C8-8ED3-4BBC-B504-53DC89B0734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 dirty="0"/>
            <a:t>“Machine learning algorithms can </a:t>
          </a:r>
          <a:r>
            <a:rPr lang="en-US" sz="2400" b="0" i="1" dirty="0"/>
            <a:t>figure out how to perform important tasks by generalizing from examples</a:t>
          </a:r>
          <a:r>
            <a:rPr lang="en-US" sz="2400" b="0" i="0" dirty="0"/>
            <a:t>.” – </a:t>
          </a:r>
          <a:r>
            <a:rPr lang="en-US" sz="2400" b="0" i="0" dirty="0">
              <a:hlinkClick xmlns:r="http://schemas.openxmlformats.org/officeDocument/2006/relationships" r:id="rId2"/>
            </a:rPr>
            <a:t>University of Washington</a:t>
          </a:r>
          <a:endParaRPr lang="en-US" sz="2400" b="0" i="0" dirty="0"/>
        </a:p>
      </dgm:t>
    </dgm:pt>
    <dgm:pt modelId="{32AC35F4-3491-4E19-ADE4-07AB19723766}" type="parTrans" cxnId="{57079BAD-7CA0-4109-953F-6440FE05E9E5}">
      <dgm:prSet/>
      <dgm:spPr/>
      <dgm:t>
        <a:bodyPr/>
        <a:lstStyle/>
        <a:p>
          <a:endParaRPr lang="en-IN"/>
        </a:p>
      </dgm:t>
    </dgm:pt>
    <dgm:pt modelId="{4C4B0AB7-180B-486D-A549-BEFB0BD2191F}" type="sibTrans" cxnId="{57079BAD-7CA0-4109-953F-6440FE05E9E5}">
      <dgm:prSet/>
      <dgm:spPr/>
      <dgm:t>
        <a:bodyPr/>
        <a:lstStyle/>
        <a:p>
          <a:endParaRPr lang="en-IN"/>
        </a:p>
      </dgm:t>
    </dgm:pt>
    <dgm:pt modelId="{57D88D6E-B851-417A-93B6-C5C4E960B783}" type="pres">
      <dgm:prSet presAssocID="{B339B4AB-FA27-40D4-9B1F-4C2C226E9F1D}" presName="vert0" presStyleCnt="0">
        <dgm:presLayoutVars>
          <dgm:dir/>
          <dgm:animOne val="branch"/>
          <dgm:animLvl val="lvl"/>
        </dgm:presLayoutVars>
      </dgm:prSet>
      <dgm:spPr/>
    </dgm:pt>
    <dgm:pt modelId="{FE7D69BE-0F87-4DA4-9E78-D11FE1C3CEC8}" type="pres">
      <dgm:prSet presAssocID="{EA13BEA8-3599-416B-BF7B-95E81AEE724C}" presName="thickLine" presStyleLbl="alignNode1" presStyleIdx="0" presStyleCnt="2"/>
      <dgm:spPr/>
    </dgm:pt>
    <dgm:pt modelId="{EC7CA79F-80E3-4FCF-A31C-3DBF8382AD45}" type="pres">
      <dgm:prSet presAssocID="{EA13BEA8-3599-416B-BF7B-95E81AEE724C}" presName="horz1" presStyleCnt="0"/>
      <dgm:spPr/>
    </dgm:pt>
    <dgm:pt modelId="{1D9B2336-FB85-46A6-95D9-93A81EC67EB4}" type="pres">
      <dgm:prSet presAssocID="{EA13BEA8-3599-416B-BF7B-95E81AEE724C}" presName="tx1" presStyleLbl="revTx" presStyleIdx="0" presStyleCnt="2"/>
      <dgm:spPr/>
    </dgm:pt>
    <dgm:pt modelId="{88E28290-B517-4F3E-A9EA-23ABEBB07F86}" type="pres">
      <dgm:prSet presAssocID="{EA13BEA8-3599-416B-BF7B-95E81AEE724C}" presName="vert1" presStyleCnt="0"/>
      <dgm:spPr/>
    </dgm:pt>
    <dgm:pt modelId="{707FBA44-B0F9-4D77-9B87-4EABD202C8D6}" type="pres">
      <dgm:prSet presAssocID="{381D08C8-8ED3-4BBC-B504-53DC89B07345}" presName="thickLine" presStyleLbl="alignNode1" presStyleIdx="1" presStyleCnt="2"/>
      <dgm:spPr/>
    </dgm:pt>
    <dgm:pt modelId="{619AAA57-675D-41B0-81DE-D41D12519FEF}" type="pres">
      <dgm:prSet presAssocID="{381D08C8-8ED3-4BBC-B504-53DC89B07345}" presName="horz1" presStyleCnt="0"/>
      <dgm:spPr/>
    </dgm:pt>
    <dgm:pt modelId="{1DB5BC96-1A27-45F6-8B97-5D4C0BA9A597}" type="pres">
      <dgm:prSet presAssocID="{381D08C8-8ED3-4BBC-B504-53DC89B07345}" presName="tx1" presStyleLbl="revTx" presStyleIdx="1" presStyleCnt="2"/>
      <dgm:spPr/>
    </dgm:pt>
    <dgm:pt modelId="{C046E572-5107-47C5-9763-843BFFD87349}" type="pres">
      <dgm:prSet presAssocID="{381D08C8-8ED3-4BBC-B504-53DC89B07345}" presName="vert1" presStyleCnt="0"/>
      <dgm:spPr/>
    </dgm:pt>
  </dgm:ptLst>
  <dgm:cxnLst>
    <dgm:cxn modelId="{4A047248-87A1-41CC-8257-437B1983EE5F}" srcId="{B339B4AB-FA27-40D4-9B1F-4C2C226E9F1D}" destId="{EA13BEA8-3599-416B-BF7B-95E81AEE724C}" srcOrd="0" destOrd="0" parTransId="{999C2871-842A-4443-B5D5-8AB4F83DF3A0}" sibTransId="{ED5804C9-8AB3-48DE-8E7D-100399F69D4C}"/>
    <dgm:cxn modelId="{C091D66F-4212-41CB-9112-EB7BAB25C29E}" type="presOf" srcId="{381D08C8-8ED3-4BBC-B504-53DC89B07345}" destId="{1DB5BC96-1A27-45F6-8B97-5D4C0BA9A597}" srcOrd="0" destOrd="0" presId="urn:microsoft.com/office/officeart/2008/layout/LinedList"/>
    <dgm:cxn modelId="{47E4C68B-3DC5-41C1-A06B-4404CE19313D}" type="presOf" srcId="{EA13BEA8-3599-416B-BF7B-95E81AEE724C}" destId="{1D9B2336-FB85-46A6-95D9-93A81EC67EB4}" srcOrd="0" destOrd="0" presId="urn:microsoft.com/office/officeart/2008/layout/LinedList"/>
    <dgm:cxn modelId="{57079BAD-7CA0-4109-953F-6440FE05E9E5}" srcId="{B339B4AB-FA27-40D4-9B1F-4C2C226E9F1D}" destId="{381D08C8-8ED3-4BBC-B504-53DC89B07345}" srcOrd="1" destOrd="0" parTransId="{32AC35F4-3491-4E19-ADE4-07AB19723766}" sibTransId="{4C4B0AB7-180B-486D-A549-BEFB0BD2191F}"/>
    <dgm:cxn modelId="{CB084DDE-EEF1-4BFE-9F1B-7C457EA2C351}" type="presOf" srcId="{B339B4AB-FA27-40D4-9B1F-4C2C226E9F1D}" destId="{57D88D6E-B851-417A-93B6-C5C4E960B783}" srcOrd="0" destOrd="0" presId="urn:microsoft.com/office/officeart/2008/layout/LinedList"/>
    <dgm:cxn modelId="{D9E73D80-F4B1-4176-B6C5-EA53FF19ED3C}" type="presParOf" srcId="{57D88D6E-B851-417A-93B6-C5C4E960B783}" destId="{FE7D69BE-0F87-4DA4-9E78-D11FE1C3CEC8}" srcOrd="0" destOrd="0" presId="urn:microsoft.com/office/officeart/2008/layout/LinedList"/>
    <dgm:cxn modelId="{9948BF19-28DD-4415-9249-46C3D5DB2CE4}" type="presParOf" srcId="{57D88D6E-B851-417A-93B6-C5C4E960B783}" destId="{EC7CA79F-80E3-4FCF-A31C-3DBF8382AD45}" srcOrd="1" destOrd="0" presId="urn:microsoft.com/office/officeart/2008/layout/LinedList"/>
    <dgm:cxn modelId="{F77FDF91-DFCB-44EC-9ED4-0619305D3A0E}" type="presParOf" srcId="{EC7CA79F-80E3-4FCF-A31C-3DBF8382AD45}" destId="{1D9B2336-FB85-46A6-95D9-93A81EC67EB4}" srcOrd="0" destOrd="0" presId="urn:microsoft.com/office/officeart/2008/layout/LinedList"/>
    <dgm:cxn modelId="{E21A6CD9-F308-46F0-ACD8-481E211D6DE0}" type="presParOf" srcId="{EC7CA79F-80E3-4FCF-A31C-3DBF8382AD45}" destId="{88E28290-B517-4F3E-A9EA-23ABEBB07F86}" srcOrd="1" destOrd="0" presId="urn:microsoft.com/office/officeart/2008/layout/LinedList"/>
    <dgm:cxn modelId="{22B45B0D-17AF-4B8B-B7E8-9CB18874AFC2}" type="presParOf" srcId="{57D88D6E-B851-417A-93B6-C5C4E960B783}" destId="{707FBA44-B0F9-4D77-9B87-4EABD202C8D6}" srcOrd="2" destOrd="0" presId="urn:microsoft.com/office/officeart/2008/layout/LinedList"/>
    <dgm:cxn modelId="{CAE452C6-DDE9-45A9-9720-0E4F2F5DA95F}" type="presParOf" srcId="{57D88D6E-B851-417A-93B6-C5C4E960B783}" destId="{619AAA57-675D-41B0-81DE-D41D12519FEF}" srcOrd="3" destOrd="0" presId="urn:microsoft.com/office/officeart/2008/layout/LinedList"/>
    <dgm:cxn modelId="{F9689097-5194-4FDC-90C8-E5FE0B71F72A}" type="presParOf" srcId="{619AAA57-675D-41B0-81DE-D41D12519FEF}" destId="{1DB5BC96-1A27-45F6-8B97-5D4C0BA9A597}" srcOrd="0" destOrd="0" presId="urn:microsoft.com/office/officeart/2008/layout/LinedList"/>
    <dgm:cxn modelId="{F253F96C-DCEC-4AE2-AB55-ADE4BEC75C66}" type="presParOf" srcId="{619AAA57-675D-41B0-81DE-D41D12519FEF}" destId="{C046E572-5107-47C5-9763-843BFFD873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E44CF-7266-49EB-AA0F-6B6EA22529B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60CFE-2980-48E4-A6F2-5E6CE747FAA1}">
      <dsp:nvSpPr>
        <dsp:cNvPr id="0" name=""/>
        <dsp:cNvSpPr/>
      </dsp:nvSpPr>
      <dsp:spPr>
        <a:xfrm>
          <a:off x="0" y="0"/>
          <a:ext cx="10515600" cy="133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 dirty="0"/>
            <a:t>AI is intelligence demonstrated by machines</a:t>
          </a:r>
        </a:p>
      </dsp:txBody>
      <dsp:txXfrm>
        <a:off x="0" y="0"/>
        <a:ext cx="10515600" cy="1338018"/>
      </dsp:txXfrm>
    </dsp:sp>
    <dsp:sp modelId="{AFF8A7BE-385C-424C-8EC7-397F08D9BF37}">
      <dsp:nvSpPr>
        <dsp:cNvPr id="0" name=""/>
        <dsp:cNvSpPr/>
      </dsp:nvSpPr>
      <dsp:spPr>
        <a:xfrm>
          <a:off x="0" y="13380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DE2DBD-5987-452F-B5A0-AFD9D8A1F8B0}">
      <dsp:nvSpPr>
        <dsp:cNvPr id="0" name=""/>
        <dsp:cNvSpPr/>
      </dsp:nvSpPr>
      <dsp:spPr>
        <a:xfrm>
          <a:off x="0" y="1338018"/>
          <a:ext cx="10515600" cy="133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/>
            <a:t>AI </a:t>
          </a:r>
          <a:r>
            <a:rPr lang="en-US" sz="3600" i="1" kern="1200" dirty="0"/>
            <a:t>is also called as Machine Intelligence</a:t>
          </a:r>
        </a:p>
      </dsp:txBody>
      <dsp:txXfrm>
        <a:off x="0" y="1338018"/>
        <a:ext cx="10515600" cy="133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D69BE-0F87-4DA4-9E78-D11FE1C3CEC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B2336-FB85-46A6-95D9-93A81EC67EB4}">
      <dsp:nvSpPr>
        <dsp:cNvPr id="0" name=""/>
        <dsp:cNvSpPr/>
      </dsp:nvSpPr>
      <dsp:spPr>
        <a:xfrm>
          <a:off x="0" y="0"/>
          <a:ext cx="10515600" cy="156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 dirty="0"/>
            <a:t>“Machine learning is based on algorithms that can </a:t>
          </a:r>
          <a:r>
            <a:rPr lang="en-US" sz="2400" b="0" i="1" kern="1200" dirty="0"/>
            <a:t>learn from data without relying on rules-based programming</a:t>
          </a:r>
          <a:r>
            <a:rPr lang="en-US" sz="2400" b="0" i="0" kern="1200" dirty="0"/>
            <a:t>.”- </a:t>
          </a:r>
          <a:r>
            <a:rPr lang="en-US" sz="2400" b="0" i="0" kern="1200" dirty="0">
              <a:hlinkClick xmlns:r="http://schemas.openxmlformats.org/officeDocument/2006/relationships" r:id="rId1"/>
            </a:rPr>
            <a:t>McKinsey &amp; Co.</a:t>
          </a:r>
          <a:endParaRPr lang="en-US" sz="2400" b="0" i="0" kern="1200" dirty="0"/>
        </a:p>
      </dsp:txBody>
      <dsp:txXfrm>
        <a:off x="0" y="0"/>
        <a:ext cx="10515600" cy="1564481"/>
      </dsp:txXfrm>
    </dsp:sp>
    <dsp:sp modelId="{707FBA44-B0F9-4D77-9B87-4EABD202C8D6}">
      <dsp:nvSpPr>
        <dsp:cNvPr id="0" name=""/>
        <dsp:cNvSpPr/>
      </dsp:nvSpPr>
      <dsp:spPr>
        <a:xfrm>
          <a:off x="0" y="156448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5BC96-1A27-45F6-8B97-5D4C0BA9A597}">
      <dsp:nvSpPr>
        <dsp:cNvPr id="0" name=""/>
        <dsp:cNvSpPr/>
      </dsp:nvSpPr>
      <dsp:spPr>
        <a:xfrm>
          <a:off x="0" y="1564481"/>
          <a:ext cx="10515600" cy="156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 dirty="0"/>
            <a:t>“Machine learning algorithms can </a:t>
          </a:r>
          <a:r>
            <a:rPr lang="en-US" sz="2400" b="0" i="1" kern="1200" dirty="0"/>
            <a:t>figure out how to perform important tasks by generalizing from examples</a:t>
          </a:r>
          <a:r>
            <a:rPr lang="en-US" sz="2400" b="0" i="0" kern="1200" dirty="0"/>
            <a:t>.” – </a:t>
          </a:r>
          <a:r>
            <a:rPr lang="en-US" sz="2400" b="0" i="0" kern="1200" dirty="0">
              <a:hlinkClick xmlns:r="http://schemas.openxmlformats.org/officeDocument/2006/relationships" r:id="rId2"/>
            </a:rPr>
            <a:t>University of Washington</a:t>
          </a:r>
          <a:endParaRPr lang="en-US" sz="2400" b="0" i="0" kern="1200" dirty="0"/>
        </a:p>
      </dsp:txBody>
      <dsp:txXfrm>
        <a:off x="0" y="1564481"/>
        <a:ext cx="10515600" cy="1564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A71C-F7BE-4516-8A6E-62253FF549B2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24C2-DBDC-4009-8614-ED8D4459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7236-68D0-4944-BA7D-3FD603D94BC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7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7236-68D0-4944-BA7D-3FD603D94B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7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7236-68D0-4944-BA7D-3FD603D94B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4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7236-68D0-4944-BA7D-3FD603D94BC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4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29D3-8547-5C7D-2DE6-F9911F10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C8078-B946-1BC0-6777-FE0C5D2D5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EB91-2F29-4FE9-D017-2F559DD8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BF93-D076-3990-506A-87FFB1C3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6726-3676-C600-3EE2-8DAB339A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B28-4482-8BB1-C15E-7F80C9F1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774D-B2E6-F5F6-EA9A-FD69743B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019B-A4BD-3620-958C-101A575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4F28-A2AA-11A1-3187-FCA6456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749D-2EBD-33E6-F79D-84F4605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C4380-953A-C5ED-F343-CA0E28A1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B22C-C35B-E4D8-F3FE-F483096B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448E-1182-F16B-5411-5419AC0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C667-E4BB-427D-3E07-EF801392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B143-ABD7-4AEC-EBB7-F2B5AD28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6A4-FE37-4D24-A330-13E64F52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78F1-DF1C-4436-B4BE-E33BB6B9B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9E5D-D414-46A9-8AA1-93057E4C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7073-A74E-42FB-BF50-E2D3716D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EE-3FA2-4B80-A0E8-68B6006D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A0C-7467-495B-9418-AAF863836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0638-EBF5-907E-98DA-D2B95082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F31F-DCBD-BA22-6114-5400B8DC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5F91-5518-DD47-FBC6-7792AF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06CD-6938-8050-A359-C1E123FE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0F28-512C-FD92-130B-C4A3C59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EAB4-2070-A8DF-D7EB-D7A2752F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7D38-E8AE-E659-DD8C-E0AD939F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BE55-AE7E-D1CD-1780-F4866FC3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ED3D-A033-62D6-8033-CDDF4835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BB8F-8499-52A0-77AC-700540A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ECF1-F89E-95C8-4461-5DF4BA13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CF67-4288-A4FF-24D0-0C7872BB4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09120-E0E9-19E5-ECC1-31E56D9A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3491-6D33-9494-F720-1926CE7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ECA3-1F53-25A5-33DE-C2752575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CCC0-F5F4-0612-3A06-96EC4C9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E7CF-9778-393E-DC99-1D808A30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6509-DD9F-6BD5-C2FF-E9DBD4FC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7EA68-09B7-3DE1-33A6-3B8B3B44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2F904-3DFB-15A8-3CB1-B7F9A2D38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41F31-CFA5-DD6B-CB8B-6A5702231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25A86-3946-4389-D6C7-BF03939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3FA1B-1D2B-EBC6-2375-A5A6E507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40D1A-0E4D-0B2E-B994-16C09A7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4527-678C-81D4-F0E1-105A4F23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9955-A336-E016-B48F-97B8184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14FB4-4B68-F2CA-4F6F-F46EB6F8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56445-8385-2CA1-1047-3D59CF0C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24C77-991D-B953-D0A4-6681CD28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28C80-1222-1D11-B6BF-1C08F97D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5B90D-9FD3-D676-1653-38E4298D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E7C9-BE02-D142-E083-5341DA65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76FF-C2B1-4B4C-4A2C-450C9E37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E1A1B-71C7-096A-D133-29294E0A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9B21-9C19-8A08-3983-790900E3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562C-0DA1-19EC-18F3-046144B1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31EE-4327-243D-D758-D1794F34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F4F9-0BCF-D96A-ED2D-669A0494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1E21B-EFF6-1D15-B651-6CA1AAC9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0532-BA89-6297-A20C-67115743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E8C3-CBEA-2CD0-DB09-EADD91D2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E846-2990-AA07-8086-21CC24E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FC3F7-62DA-76EE-C154-6915C8ED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EE192-9C92-2C1C-26F2-17A5BC1D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A49C-9199-65CC-D1DD-614CB3FE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99D7-B790-88B7-8CCF-33B60C2FE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7EBE-6FA6-4C7C-BEDF-46CA775CE6A4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56E4-2E94-82DF-4C6D-BD431D5FD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C835-AB99-C68F-0D48-76B4FE8E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AA96-3118-4D7D-856B-DCC0AC69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122FD-9676-9081-1F0B-61DE445D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9894-D43B-6F33-39D5-1CEBA159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Session 1: </a:t>
            </a:r>
            <a:r>
              <a:rPr lang="en-GB" sz="3200"/>
              <a:t>Understanding the basics of Machine Learning and CRISP DM framework</a:t>
            </a:r>
            <a:endParaRPr lang="en-US" sz="320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5BC-6B0C-E260-BC40-127A53CC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794F-F2FD-DDC2-DAFF-131C72CE9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data</a:t>
            </a:r>
          </a:p>
          <a:p>
            <a:r>
              <a:rPr lang="en-US" dirty="0"/>
              <a:t>Clean data</a:t>
            </a:r>
          </a:p>
          <a:p>
            <a:r>
              <a:rPr lang="en-US" dirty="0"/>
              <a:t>Construct data</a:t>
            </a:r>
          </a:p>
          <a:p>
            <a:r>
              <a:rPr lang="en-US" dirty="0"/>
              <a:t>Integrate data</a:t>
            </a:r>
          </a:p>
          <a:p>
            <a:r>
              <a:rPr lang="en-US" dirty="0"/>
              <a:t>Format data</a:t>
            </a:r>
          </a:p>
        </p:txBody>
      </p:sp>
    </p:spTree>
    <p:extLst>
      <p:ext uri="{BB962C8B-B14F-4D97-AF65-F5344CB8AC3E}">
        <p14:creationId xmlns:p14="http://schemas.microsoft.com/office/powerpoint/2010/main" val="163936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DC6-AA53-C0E5-8A8C-C040DAF8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1816-6DD6-FDDA-D326-94DF348A2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modeling technique</a:t>
            </a:r>
          </a:p>
          <a:p>
            <a:r>
              <a:rPr lang="en-US" dirty="0"/>
              <a:t>Generate test design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Assess model</a:t>
            </a:r>
          </a:p>
        </p:txBody>
      </p:sp>
    </p:spTree>
    <p:extLst>
      <p:ext uri="{BB962C8B-B14F-4D97-AF65-F5344CB8AC3E}">
        <p14:creationId xmlns:p14="http://schemas.microsoft.com/office/powerpoint/2010/main" val="346723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8AF3-597A-BB83-81D9-0358D1ED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610-D3DA-98BD-43E4-B800A6A2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 model</a:t>
            </a:r>
          </a:p>
          <a:p>
            <a:r>
              <a:rPr lang="en-US" dirty="0"/>
              <a:t>Review results</a:t>
            </a:r>
          </a:p>
          <a:p>
            <a:r>
              <a:rPr lang="en-US" dirty="0"/>
              <a:t>Determine next steps</a:t>
            </a:r>
          </a:p>
        </p:txBody>
      </p:sp>
    </p:spTree>
    <p:extLst>
      <p:ext uri="{BB962C8B-B14F-4D97-AF65-F5344CB8AC3E}">
        <p14:creationId xmlns:p14="http://schemas.microsoft.com/office/powerpoint/2010/main" val="257128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E54-EBF7-186E-4837-4C1E3AE5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131C-E50A-4809-8A76-8DB69C0E8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deployment</a:t>
            </a:r>
          </a:p>
          <a:p>
            <a:r>
              <a:rPr lang="en-US" dirty="0"/>
              <a:t>Plan monitoring and maintenance</a:t>
            </a:r>
          </a:p>
          <a:p>
            <a:r>
              <a:rPr lang="en-US" dirty="0"/>
              <a:t>Produce final report</a:t>
            </a:r>
          </a:p>
          <a:p>
            <a:r>
              <a:rPr lang="en-US" dirty="0"/>
              <a:t>Review project</a:t>
            </a:r>
          </a:p>
          <a:p>
            <a:r>
              <a:rPr lang="en-US" dirty="0"/>
              <a:t>Model Management (Refreshes)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6F2-693B-45F4-B152-0D9F09A2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AI?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60FFD-B8D2-4F58-8F4D-2764140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6F9A0C-7467-495B-9418-AAF86383677C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D72C84AD-FDB3-49CB-B0C7-632B4F838184}"/>
              </a:ext>
            </a:extLst>
          </p:cNvPr>
          <p:cNvGraphicFramePr/>
          <p:nvPr/>
        </p:nvGraphicFramePr>
        <p:xfrm>
          <a:off x="838200" y="1825625"/>
          <a:ext cx="10515600" cy="267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87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6F2-693B-45F4-B152-0D9F09A2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50BB-1121-4263-9672-C4C86D9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6F9A0C-7467-495B-9418-AAF86383677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D72C84AD-FDB3-49CB-B0C7-632B4F838184}"/>
              </a:ext>
            </a:extLst>
          </p:cNvPr>
          <p:cNvGraphicFramePr/>
          <p:nvPr/>
        </p:nvGraphicFramePr>
        <p:xfrm>
          <a:off x="838200" y="2586037"/>
          <a:ext cx="10515600" cy="312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336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53C4-65CE-4B54-80E2-EBFFBDF3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latin typeface="Calibri" panose="020F0502020204030204" pitchFamily="34" charset="0"/>
              </a:rPr>
              <a:t>Traditional Programming -Vs- ML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107DB-670E-43C2-9E6F-E3BBAF82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26" y="1741212"/>
            <a:ext cx="5542258" cy="3466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FC23A-C77A-4A86-B4BF-158C86A7B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6" y="1899656"/>
            <a:ext cx="5515700" cy="3314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7E7360-7AE7-44A0-9076-2A0CF7F77BB1}"/>
              </a:ext>
            </a:extLst>
          </p:cNvPr>
          <p:cNvSpPr/>
          <p:nvPr/>
        </p:nvSpPr>
        <p:spPr>
          <a:xfrm>
            <a:off x="8345566" y="5735743"/>
            <a:ext cx="17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LiberationSerif-Italic"/>
              </a:rPr>
              <a:t>Learn from data</a:t>
            </a:r>
            <a:endParaRPr lang="en-IN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DC3D8A-F660-4F5B-9BCD-4E0DD998CE93}"/>
              </a:ext>
            </a:extLst>
          </p:cNvPr>
          <p:cNvSpPr/>
          <p:nvPr/>
        </p:nvSpPr>
        <p:spPr>
          <a:xfrm>
            <a:off x="1712853" y="573574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LiberationSerif-Italic"/>
              </a:rPr>
              <a:t>Explicitly programmed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6C07E2-C80E-439B-908F-2D924950613B}"/>
              </a:ext>
            </a:extLst>
          </p:cNvPr>
          <p:cNvSpPr/>
          <p:nvPr/>
        </p:nvSpPr>
        <p:spPr>
          <a:xfrm>
            <a:off x="838200" y="6503746"/>
            <a:ext cx="9135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/>
              <a:t>Source: </a:t>
            </a:r>
            <a:r>
              <a:rPr lang="en-IN" sz="1400" i="1" dirty="0" err="1"/>
              <a:t>Aurélien</a:t>
            </a:r>
            <a:r>
              <a:rPr lang="en-IN" sz="1400" i="1" dirty="0"/>
              <a:t> </a:t>
            </a:r>
            <a:r>
              <a:rPr lang="en-IN" sz="1400" i="1" dirty="0" err="1"/>
              <a:t>Géron</a:t>
            </a:r>
            <a:r>
              <a:rPr lang="en-IN" sz="1400" i="1" dirty="0"/>
              <a:t>, </a:t>
            </a:r>
            <a:r>
              <a:rPr lang="en-US" sz="1400" i="1" dirty="0">
                <a:latin typeface="LiberationSerif-Bold"/>
              </a:rPr>
              <a:t>Hands-On Machine Learning with </a:t>
            </a:r>
            <a:r>
              <a:rPr lang="en-US" sz="1400" i="1" dirty="0" err="1">
                <a:latin typeface="LiberationSerif-Bold"/>
              </a:rPr>
              <a:t>Scikit</a:t>
            </a:r>
            <a:r>
              <a:rPr lang="en-US" sz="1400" i="1" dirty="0">
                <a:latin typeface="LiberationSerif-Bold"/>
              </a:rPr>
              <a:t>-Learn </a:t>
            </a:r>
            <a:r>
              <a:rPr lang="en-IN" sz="1400" i="1" dirty="0">
                <a:latin typeface="LiberationSerif-Bold"/>
              </a:rPr>
              <a:t>and TensorFlow, </a:t>
            </a:r>
            <a:r>
              <a:rPr lang="en-IN" sz="1400" i="1" dirty="0"/>
              <a:t>O’Reilly Media, 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D65E-494A-4239-837C-D4E0D8FC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A0C-7467-495B-9418-AAF8638367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92B7-9B75-F190-FC75-9623AB8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CC67-BEC7-22CD-25F2-F0F8086D5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Data mining uses two components (database and machine learning) for data management and data analysis techniques </a:t>
            </a:r>
          </a:p>
          <a:p>
            <a:endParaRPr lang="en-GB" sz="20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helps extract valuable data that can provide excellent insights into a product or service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FB9C4-070E-6696-44D8-B7543001BD5F}"/>
              </a:ext>
            </a:extLst>
          </p:cNvPr>
          <p:cNvSpPr txBox="1"/>
          <p:nvPr/>
        </p:nvSpPr>
        <p:spPr>
          <a:xfrm>
            <a:off x="8065477" y="6019487"/>
            <a:ext cx="288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https://www.kdnuggets.com/2022/06/data-mining-different-machine-learning.html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5734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5C64-AC50-15A8-2C80-31AEC939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Models for 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886D-D424-C0D5-058B-EAA98B93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r>
              <a:rPr lang="en-US" dirty="0"/>
              <a:t>ASUM-DM</a:t>
            </a:r>
          </a:p>
          <a:p>
            <a:r>
              <a:rPr lang="en-US" dirty="0"/>
              <a:t>SEMMA</a:t>
            </a:r>
          </a:p>
          <a:p>
            <a:r>
              <a:rPr lang="en-US" dirty="0"/>
              <a:t>CASP-DM</a:t>
            </a:r>
          </a:p>
          <a:p>
            <a:r>
              <a:rPr lang="en-US" dirty="0"/>
              <a:t>KDD (Knowledge Discovery in Databases)</a:t>
            </a:r>
          </a:p>
          <a:p>
            <a:r>
              <a:rPr lang="en-US" dirty="0"/>
              <a:t>RAMSYS (</a:t>
            </a:r>
            <a:r>
              <a:rPr lang="en-US" dirty="0" err="1"/>
              <a:t>RApid</a:t>
            </a:r>
            <a:r>
              <a:rPr lang="en-US" dirty="0"/>
              <a:t> collaborative data Mining </a:t>
            </a:r>
            <a:r>
              <a:rPr lang="en-US" dirty="0" err="1"/>
              <a:t>SYStem</a:t>
            </a:r>
            <a:r>
              <a:rPr lang="en-US" dirty="0"/>
              <a:t>)</a:t>
            </a:r>
          </a:p>
          <a:p>
            <a:r>
              <a:rPr lang="en-GB" dirty="0"/>
              <a:t>Foundational Methodology for Data Science (FMDS)</a:t>
            </a:r>
          </a:p>
          <a:p>
            <a:r>
              <a:rPr lang="en-GB" dirty="0"/>
              <a:t>Team Data Science Process (TDSP)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2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426-A1DF-4391-9993-5266D1F6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latin typeface="Calibri" panose="020F0502020204030204" pitchFamily="34" charset="0"/>
              </a:rPr>
              <a:t>CRISP-DM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FFE343DE-78E7-4A03-86EB-3BF3ED75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98" y="1690688"/>
            <a:ext cx="4752804" cy="47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57A34-9302-45CB-8E7B-2218E414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9A0C-7467-495B-9418-AAF86383677C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D436D-F3C8-1F38-A5C0-7B23DCF45F45}"/>
              </a:ext>
            </a:extLst>
          </p:cNvPr>
          <p:cNvSpPr txBox="1"/>
          <p:nvPr/>
        </p:nvSpPr>
        <p:spPr>
          <a:xfrm>
            <a:off x="772674" y="132135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CRoss</a:t>
            </a:r>
            <a:r>
              <a:rPr lang="en-US" dirty="0"/>
              <a:t>-Industry Standard Process for Data Mining</a:t>
            </a:r>
          </a:p>
        </p:txBody>
      </p:sp>
    </p:spTree>
    <p:extLst>
      <p:ext uri="{BB962C8B-B14F-4D97-AF65-F5344CB8AC3E}">
        <p14:creationId xmlns:p14="http://schemas.microsoft.com/office/powerpoint/2010/main" val="251294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A11-9613-6B38-485D-0400D191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B1BC-E943-CC5A-7C9F-45078F741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Determine business objectives</a:t>
            </a:r>
          </a:p>
          <a:p>
            <a:r>
              <a:rPr lang="en-GB" dirty="0"/>
              <a:t>Assess situation</a:t>
            </a:r>
          </a:p>
          <a:p>
            <a:r>
              <a:rPr lang="en-GB" dirty="0"/>
              <a:t>Determine data mining goals </a:t>
            </a:r>
          </a:p>
          <a:p>
            <a:r>
              <a:rPr lang="en-GB" dirty="0"/>
              <a:t>Produce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D4B5-FCA9-00BF-F713-0E073D9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4CE0-0DF7-5C31-11F8-CB3E036AB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initial data</a:t>
            </a:r>
          </a:p>
          <a:p>
            <a:r>
              <a:rPr lang="en-US" dirty="0"/>
              <a:t>Describe data</a:t>
            </a:r>
          </a:p>
          <a:p>
            <a:r>
              <a:rPr lang="en-US" dirty="0"/>
              <a:t>Explore data</a:t>
            </a:r>
          </a:p>
          <a:p>
            <a:r>
              <a:rPr lang="en-US" dirty="0"/>
              <a:t>Verify data quality</a:t>
            </a:r>
          </a:p>
        </p:txBody>
      </p:sp>
    </p:spTree>
    <p:extLst>
      <p:ext uri="{BB962C8B-B14F-4D97-AF65-F5344CB8AC3E}">
        <p14:creationId xmlns:p14="http://schemas.microsoft.com/office/powerpoint/2010/main" val="301731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284</Words>
  <Application>Microsoft Office PowerPoint</Application>
  <PresentationFormat>Widescreen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LiberationSerif-Bold</vt:lpstr>
      <vt:lpstr>LiberationSerif-Italic</vt:lpstr>
      <vt:lpstr>open sans</vt:lpstr>
      <vt:lpstr>Times New Roman</vt:lpstr>
      <vt:lpstr>Office Theme</vt:lpstr>
      <vt:lpstr>IML</vt:lpstr>
      <vt:lpstr>What is AI?</vt:lpstr>
      <vt:lpstr>What is Machine Learning?</vt:lpstr>
      <vt:lpstr>Traditional Programming -Vs- ML approach</vt:lpstr>
      <vt:lpstr>Data Mining</vt:lpstr>
      <vt:lpstr>Process Models for Data Mining</vt:lpstr>
      <vt:lpstr>CRISP-DM</vt:lpstr>
      <vt:lpstr>Business Understanding</vt:lpstr>
      <vt:lpstr>Data Understanding</vt:lpstr>
      <vt:lpstr>Data Preparation</vt:lpstr>
      <vt:lpstr>Modeling</vt:lpstr>
      <vt:lpstr>Model Evaluation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Srinivasan</dc:creator>
  <cp:lastModifiedBy>Sridhar Srinivasan</cp:lastModifiedBy>
  <cp:revision>7</cp:revision>
  <dcterms:created xsi:type="dcterms:W3CDTF">2023-02-11T03:41:29Z</dcterms:created>
  <dcterms:modified xsi:type="dcterms:W3CDTF">2023-02-11T03:58:38Z</dcterms:modified>
</cp:coreProperties>
</file>