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21920"/>
            <a:ext cx="11983085" cy="6639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820" y="1002665"/>
            <a:ext cx="9886950" cy="5056505"/>
          </a:xfrm>
        </p:spPr>
        <p:txBody>
          <a:bodyPr>
            <a:normAutofit/>
          </a:bodyPr>
          <a:p>
            <a:r>
              <a:rPr 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</a:rPr>
              <a:t>Presentation On Optimize Store Layout</a:t>
            </a:r>
            <a:br>
              <a:rPr 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</a:rPr>
            </a:br>
            <a:br>
              <a:rPr 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</a:rPr>
            </a:br>
            <a:br>
              <a:rPr 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</a:rPr>
            </a:br>
            <a:r>
              <a:rPr 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charset="0"/>
              </a:rPr>
              <a:t>				</a:t>
            </a:r>
            <a:r>
              <a:rPr lang="en-US" sz="480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ettenschweiler" panose="020B0706040902060204" charset="0"/>
              </a:rPr>
              <a:t>Presented By:- </a:t>
            </a:r>
            <a:r>
              <a:rPr lang="en-US" sz="480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ettenschweiler" panose="020B0706040902060204" charset="0"/>
              </a:rPr>
              <a:t>Group Three</a:t>
            </a:r>
            <a:endParaRPr lang="en-US" sz="4800">
              <a:ln w="10160">
                <a:solidFill>
                  <a:srgbClr val="7030A0"/>
                </a:solidFill>
                <a:prstDash val="solid"/>
              </a:ln>
              <a:solidFill>
                <a:srgbClr val="00B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aettenschweiler" panose="020B070604090206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7540" y="5226050"/>
            <a:ext cx="111125" cy="762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&gt;</a:t>
            </a:r>
            <a:r>
              <a:rPr lang="en-US">
                <a:sym typeface="+mn-ea"/>
              </a:rPr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  <a:sym typeface="+mn-ea"/>
              </a:rPr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1425"/>
            <a:ext cx="5181600" cy="4935855"/>
          </a:xfrm>
        </p:spPr>
        <p:txBody>
          <a:bodyPr/>
          <a:p>
            <a:r>
              <a:rPr lang="en-US" sz="3200">
                <a:solidFill>
                  <a:srgbClr val="FF0000"/>
                </a:solidFill>
              </a:rPr>
              <a:t>For Predict Graph</a:t>
            </a: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FF0000"/>
              </a:solidFill>
            </a:endParaRPr>
          </a:p>
        </p:txBody>
      </p:sp>
      <p:pic>
        <p:nvPicPr>
          <p:cNvPr id="5" name="Content Placeholder 4" descr="d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2655" y="1795780"/>
            <a:ext cx="10324465" cy="4462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/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</a:rPr>
              <a:t>Conclusion</a:t>
            </a:r>
            <a:endParaRPr lang="en-US" u="sng">
              <a:solidFill>
                <a:srgbClr val="FFFF00"/>
              </a:solidFill>
              <a:latin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9560"/>
            <a:ext cx="10723880" cy="4617720"/>
          </a:xfrm>
        </p:spPr>
        <p:txBody>
          <a:bodyPr/>
          <a:p>
            <a:pPr marL="457200" indent="-457200"/>
            <a:r>
              <a:rPr lang="en-US" sz="3200">
                <a:solidFill>
                  <a:srgbClr val="FF0000"/>
                </a:solidFill>
              </a:rPr>
              <a:t>Analysis</a:t>
            </a:r>
            <a:endParaRPr lang="en-US" sz="32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	1.Data of product(measures,Functions,Content)</a:t>
            </a:r>
            <a:endParaRPr lang="en-US"/>
          </a:p>
          <a:p>
            <a:pPr marL="0" indent="0">
              <a:buNone/>
            </a:pPr>
            <a:r>
              <a:rPr lang="en-US"/>
              <a:t>	2.Predict the data(using linear Regression(</a:t>
            </a:r>
            <a:r>
              <a:rPr lang="en-US" sz="2400"/>
              <a:t>dependent 							variable~Independent variable)).</a:t>
            </a:r>
            <a:endParaRPr lang="en-US" sz="2400"/>
          </a:p>
          <a:p>
            <a:pPr marL="0" indent="0">
              <a:buNone/>
            </a:pPr>
            <a:r>
              <a:rPr lang="en-US"/>
              <a:t>	3.Can make a graph between two attributes to make an 	 	   	    relation.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0245" y="1559560"/>
            <a:ext cx="503555" cy="461772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9090"/>
          </a:xfrm>
        </p:spPr>
        <p:txBody>
          <a:bodyPr>
            <a:normAutofit/>
          </a:bodyPr>
          <a:p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/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</a:rPr>
              <a:t>References</a:t>
            </a:r>
            <a:br>
              <a:rPr lang="en-US"/>
            </a:br>
            <a:br>
              <a:rPr lang="en-US"/>
            </a:br>
            <a:r>
              <a:rPr lang="en-US" sz="2800"/>
              <a:t>1.https://www.analyticsvidhya.com/blog/2016/02/bigmart-sales-		solution-top-20/</a:t>
            </a:r>
            <a:br>
              <a:rPr lang="en-US" sz="2800"/>
            </a:br>
            <a:r>
              <a:rPr lang="en-US" sz="2800"/>
              <a:t>2.http://archive.ics.uci.edu/ml/datasets/online+retail#</a:t>
            </a:r>
            <a:br>
              <a:rPr lang="en-US" sz="2800"/>
            </a:br>
            <a:r>
              <a:rPr lang="en-US" sz="2800"/>
              <a:t>3.http://journals.sagepub.com/doi/full/10.1177/1550147717692585</a:t>
            </a:r>
            <a:br>
              <a:rPr lang="en-US" sz="2800"/>
            </a:br>
            <a:r>
              <a:rPr lang="en-US" sz="2800"/>
              <a:t>4.https://github.com/VasTsak/r-exercises/blob/master/shiny_pt1.R</a:t>
            </a:r>
            <a:br>
              <a:rPr lang="en-US" sz="2800"/>
            </a:br>
            <a:r>
              <a:rPr lang="en-US" sz="2800"/>
              <a:t>5.Wikipedia</a:t>
            </a:r>
            <a:br>
              <a:rPr lang="en-US" sz="2800"/>
            </a:br>
            <a:r>
              <a:rPr lang="en-US" sz="2800"/>
              <a:t>6.Google</a:t>
            </a:r>
            <a:br>
              <a:rPr lang="en-US" sz="2800"/>
            </a:br>
            <a:r>
              <a:rPr lang="en-US" sz="2800"/>
              <a:t>7.Youtube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V="1">
            <a:off x="10579735" y="6589395"/>
            <a:ext cx="483235" cy="232410"/>
          </a:xfrm>
        </p:spPr>
        <p:txBody>
          <a:bodyPr>
            <a:normAutofit fontScale="30000"/>
          </a:bodyPr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1353800" y="4973955"/>
            <a:ext cx="372745" cy="1203325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5490"/>
          </a:xfrm>
        </p:spPr>
        <p:txBody>
          <a:bodyPr/>
          <a:p>
            <a:r>
              <a:rPr lang="en-US">
                <a:latin typeface="Algerian" panose="04020705040A02060702" charset="0"/>
              </a:rPr>
              <a:t>			</a:t>
            </a:r>
            <a:r>
              <a:rPr lang="en-US" sz="720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  <a:effectLst/>
                <a:latin typeface="Algerian" panose="04020705040A02060702" charset="0"/>
              </a:rPr>
              <a:t>THANK</a:t>
            </a:r>
            <a:r>
              <a:rPr 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Algerian" panose="04020705040A02060702" charset="0"/>
              </a:rPr>
              <a:t> </a:t>
            </a:r>
            <a:r>
              <a:rPr lang="en-US" sz="720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B050"/>
                </a:solidFill>
                <a:effectLst/>
                <a:latin typeface="Algerian" panose="04020705040A02060702" charset="0"/>
              </a:rPr>
              <a:t>YOU</a:t>
            </a:r>
            <a:endParaRPr lang="en-US" sz="7200">
              <a:ln w="22225">
                <a:solidFill>
                  <a:srgbClr val="7030A0"/>
                </a:solidFill>
                <a:prstDash val="solid"/>
              </a:ln>
              <a:solidFill>
                <a:srgbClr val="00B050"/>
              </a:solidFill>
              <a:effectLst/>
              <a:latin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852160"/>
            <a:ext cx="5181600" cy="325120"/>
          </a:xfrm>
        </p:spPr>
        <p:txBody>
          <a:bodyPr>
            <a:normAutofit fontScale="50000"/>
          </a:bodyPr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612765"/>
            <a:ext cx="5181600" cy="56451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 b="1" u="sng">
                <a:solidFill>
                  <a:srgbClr val="FFFF00"/>
                </a:solidFill>
                <a:latin typeface="Rockwell Extra Bold" panose="02060903040505020403" charset="0"/>
              </a:rPr>
              <a:t>What is store optimization ??</a:t>
            </a:r>
            <a:endParaRPr lang="en-US" b="1" u="sng">
              <a:solidFill>
                <a:srgbClr val="FFFF00"/>
              </a:solidFill>
              <a:latin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Optimization of store in an systematic way to run an store for producing more profit.</a:t>
            </a:r>
            <a:endParaRPr lang="en-US" sz="3600"/>
          </a:p>
          <a:p>
            <a:r>
              <a:rPr lang="en-US" sz="3600"/>
              <a:t>To decide the placement of Product.</a:t>
            </a:r>
            <a:endParaRPr lang="en-US" sz="3600"/>
          </a:p>
          <a:p>
            <a:r>
              <a:rPr lang="en-US" sz="3600"/>
              <a:t>To keep the record of their customer and product.</a:t>
            </a:r>
            <a:endParaRPr lang="en-US" sz="3600"/>
          </a:p>
          <a:p>
            <a:r>
              <a:rPr lang="en-US" sz="3600"/>
              <a:t>To provide satisfaction to their customer by services.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498600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/>
              <a:t> </a:t>
            </a:r>
            <a:r>
              <a:rPr lang="en-US" b="1" u="sng">
                <a:solidFill>
                  <a:srgbClr val="FFFF00"/>
                </a:solidFill>
                <a:latin typeface="Rockwell Extra Bold" panose="02060903040505020403" charset="0"/>
              </a:rPr>
              <a:t>Data Set used in Project</a:t>
            </a:r>
            <a:endParaRPr lang="en-US" b="1" u="sng">
              <a:solidFill>
                <a:srgbClr val="FFFF00"/>
              </a:solidFill>
              <a:latin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 fontScale="80000"/>
          </a:bodyPr>
          <a:p>
            <a:r>
              <a:rPr lang="en-US" sz="4000">
                <a:solidFill>
                  <a:srgbClr val="FF0000"/>
                </a:solidFill>
              </a:rPr>
              <a:t>Training</a:t>
            </a:r>
            <a:endParaRPr lang="en-US" sz="4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	This is used for training the model.	</a:t>
            </a:r>
            <a:endParaRPr lang="en-US"/>
          </a:p>
          <a:p>
            <a:pPr marL="0" indent="0">
              <a:buNone/>
            </a:pPr>
            <a:r>
              <a:rPr lang="en-US"/>
              <a:t>	In project we are using data set having 12 attributes/columns.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chemeClr val="bg1"/>
                </a:solidFill>
              </a:rPr>
              <a:t>Item_Identifier,Item_Weight, Item_Fat_Content,Item_Visibility,Item_Type,Item_MRP,		 	Outlet_Identifier,Outlet_Establishment_Year,Outlet_Size, Outlet_Location_Type, "Outlet_Type,Item_Outlet_Sales)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/>
              <a:t>	</a:t>
            </a:r>
            <a:endParaRPr lang="en-US" sz="2000"/>
          </a:p>
          <a:p>
            <a:r>
              <a:rPr lang="en-US" sz="4000">
                <a:solidFill>
                  <a:srgbClr val="FF0000"/>
                </a:solidFill>
              </a:rPr>
              <a:t>Testing</a:t>
            </a:r>
            <a:endParaRPr lang="en-US" sz="4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	This is used to test the model.</a:t>
            </a:r>
            <a:endParaRPr lang="en-US"/>
          </a:p>
          <a:p>
            <a:pPr marL="0" indent="0">
              <a:buNone/>
            </a:pPr>
            <a:r>
              <a:rPr lang="en-US"/>
              <a:t>	Test data set is always having less attribute then training data set.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chemeClr val="bg1"/>
                </a:solidFill>
                <a:sym typeface="+mn-ea"/>
              </a:rPr>
              <a:t>Item_Identifier,Item_Weight, Item_Fat_Content,Item_Visibility,Item_Type,Item_MRP,		 	Outlet_Identifier,Outlet_Establishment_Year,Outlet_Size, Outlet_Location_Type, "Outlet_Type,Item_Outlet_Sales)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" y="365125"/>
            <a:ext cx="11246485" cy="1325880"/>
          </a:xfrm>
        </p:spPr>
        <p:txBody>
          <a:bodyPr>
            <a:noAutofit/>
          </a:bodyPr>
          <a:p>
            <a:r>
              <a:rPr lang="en-US" sz="4000">
                <a:solidFill>
                  <a:srgbClr val="FF0000"/>
                </a:solidFill>
                <a:latin typeface="Rockwell Extra Bold" panose="02060903040505020403" charset="0"/>
              </a:rPr>
              <a:t>&gt;</a:t>
            </a:r>
            <a:r>
              <a:rPr lang="en-US" sz="4000">
                <a:solidFill>
                  <a:srgbClr val="FFFF00"/>
                </a:solidFill>
                <a:latin typeface="Rockwell Extra Bold" panose="02060903040505020403" charset="0"/>
              </a:rPr>
              <a:t> </a:t>
            </a:r>
            <a:r>
              <a:rPr lang="en-US" sz="3600" u="sng">
                <a:solidFill>
                  <a:srgbClr val="FFFF00"/>
                </a:solidFill>
                <a:latin typeface="Rockwell Extra Bold" panose="02060903040505020403" charset="0"/>
              </a:rPr>
              <a:t>Language $ Software Used In Project</a:t>
            </a:r>
            <a:endParaRPr lang="en-US" sz="3600" u="sng">
              <a:solidFill>
                <a:srgbClr val="FFFF00"/>
              </a:solidFill>
              <a:latin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>
                <a:solidFill>
                  <a:srgbClr val="FF0000"/>
                </a:solidFill>
              </a:rPr>
              <a:t>Language</a:t>
            </a:r>
            <a:endParaRPr lang="en-US" sz="320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2800">
                <a:sym typeface="+mn-ea"/>
              </a:rPr>
              <a:t>	R language</a:t>
            </a:r>
            <a:endParaRPr lang="en-US" sz="2800">
              <a:sym typeface="+mn-ea"/>
            </a:endParaRPr>
          </a:p>
          <a:p>
            <a:pPr marL="457200" lvl="1" indent="0" algn="just">
              <a:buNone/>
            </a:pPr>
            <a:r>
              <a:rPr lang="en-US" sz="3200">
                <a:sym typeface="+mn-ea"/>
              </a:rPr>
              <a:t>	Machine learning</a:t>
            </a:r>
            <a:endParaRPr lang="en-US" sz="3200">
              <a:sym typeface="+mn-ea"/>
            </a:endParaRPr>
          </a:p>
          <a:p>
            <a:pPr marL="457200" lvl="1" indent="0" algn="just">
              <a:buNone/>
            </a:pPr>
            <a:endParaRPr lang="en-US" sz="3200">
              <a:solidFill>
                <a:srgbClr val="002060"/>
              </a:solidFill>
              <a:sym typeface="+mn-ea"/>
            </a:endParaRPr>
          </a:p>
          <a:p>
            <a:r>
              <a:rPr lang="en-US" sz="3200">
                <a:solidFill>
                  <a:srgbClr val="FF0000"/>
                </a:solidFill>
              </a:rPr>
              <a:t>Software</a:t>
            </a: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	R Studio(Shiny App)</a:t>
            </a:r>
            <a:endParaRPr lang="en-US"/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latin typeface="Rockwell Extra Bold" panose="02060903040505020403" charset="0"/>
              </a:rPr>
              <a:t>&gt;</a:t>
            </a:r>
            <a:r>
              <a:rPr lang="en-US">
                <a:solidFill>
                  <a:srgbClr val="FFFF00"/>
                </a:solidFill>
                <a:latin typeface="Rockwell Extra Bold" panose="02060903040505020403" charset="0"/>
              </a:rPr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</a:rPr>
              <a:t>Dashboard</a:t>
            </a:r>
            <a:endParaRPr lang="en-US" u="sng">
              <a:solidFill>
                <a:srgbClr val="FFFF00"/>
              </a:solidFill>
              <a:latin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6855"/>
            <a:ext cx="10515600" cy="4670425"/>
          </a:xfrm>
        </p:spPr>
        <p:txBody>
          <a:bodyPr/>
          <a:p>
            <a:r>
              <a:rPr lang="en-US" sz="3200">
                <a:solidFill>
                  <a:srgbClr val="FF0000"/>
                </a:solidFill>
              </a:rPr>
              <a:t>For Content</a:t>
            </a: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FF0000"/>
              </a:solidFill>
            </a:endParaRPr>
          </a:p>
        </p:txBody>
      </p:sp>
      <p:pic>
        <p:nvPicPr>
          <p:cNvPr id="4" name="Content Placeholder 3" descr="Picture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959610"/>
            <a:ext cx="10338435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FF0000"/>
                </a:solidFill>
                <a:latin typeface="Rockwell Extra Bold" panose="02060903040505020403" charset="0"/>
              </a:rPr>
              <a:t>&gt;</a:t>
            </a:r>
            <a:r>
              <a:rPr lang="en-US">
                <a:solidFill>
                  <a:srgbClr val="FFFF00"/>
                </a:solidFill>
                <a:latin typeface="Rockwell Extra Bold" panose="02060903040505020403" charset="0"/>
              </a:rPr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</a:rPr>
              <a:t>Dashboard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6840"/>
            <a:ext cx="11015345" cy="5149215"/>
          </a:xfrm>
        </p:spPr>
        <p:txBody>
          <a:bodyPr/>
          <a:p>
            <a:r>
              <a:rPr lang="en-US" sz="3200">
                <a:solidFill>
                  <a:srgbClr val="FF0000"/>
                </a:solidFill>
              </a:rPr>
              <a:t>For Single Chart</a:t>
            </a: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FF0000"/>
              </a:solidFill>
            </a:endParaRPr>
          </a:p>
        </p:txBody>
      </p:sp>
      <p:pic>
        <p:nvPicPr>
          <p:cNvPr id="4" name="Content Placeholder 3" descr="d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957705"/>
            <a:ext cx="9766935" cy="4245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&gt;</a:t>
            </a:r>
            <a:r>
              <a:rPr lang="en-US"/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</a:rPr>
              <a:t>Dashboard</a:t>
            </a:r>
            <a:endParaRPr lang="en-US" u="sng">
              <a:solidFill>
                <a:srgbClr val="FFFF00"/>
              </a:solidFill>
              <a:latin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7465"/>
            <a:ext cx="5181600" cy="4869815"/>
          </a:xfrm>
        </p:spPr>
        <p:txBody>
          <a:bodyPr/>
          <a:p>
            <a:r>
              <a:rPr lang="en-US" sz="3200">
                <a:solidFill>
                  <a:srgbClr val="FF0000"/>
                </a:solidFill>
              </a:rPr>
              <a:t>For Double Chart</a:t>
            </a: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d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8710" y="1921510"/>
            <a:ext cx="10244455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FF0000"/>
                </a:solidFill>
                <a:sym typeface="+mn-ea"/>
              </a:rPr>
              <a:t>&gt;</a:t>
            </a:r>
            <a:r>
              <a:rPr lang="en-US">
                <a:sym typeface="+mn-ea"/>
              </a:rPr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  <a:sym typeface="+mn-ea"/>
              </a:rPr>
              <a:t>Dashboard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5081905"/>
          </a:xfrm>
        </p:spPr>
        <p:txBody>
          <a:bodyPr/>
          <a:p>
            <a:r>
              <a:rPr lang="en-US" sz="3200">
                <a:solidFill>
                  <a:srgbClr val="FF0000"/>
                </a:solidFill>
              </a:rPr>
              <a:t>For Measures</a:t>
            </a:r>
            <a:endParaRPr 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d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2025" y="1691005"/>
            <a:ext cx="10392410" cy="4236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FF0000"/>
                </a:solidFill>
                <a:sym typeface="+mn-ea"/>
              </a:rPr>
              <a:t>&gt;</a:t>
            </a:r>
            <a:r>
              <a:rPr lang="en-US">
                <a:sym typeface="+mn-ea"/>
              </a:rPr>
              <a:t> </a:t>
            </a:r>
            <a:r>
              <a:rPr lang="en-US" u="sng">
                <a:solidFill>
                  <a:srgbClr val="FFFF00"/>
                </a:solidFill>
                <a:latin typeface="Rockwell Extra Bold" panose="02060903040505020403" charset="0"/>
                <a:sym typeface="+mn-ea"/>
              </a:rPr>
              <a:t>Dashboard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4735"/>
            <a:ext cx="10883265" cy="5122545"/>
          </a:xfrm>
        </p:spPr>
        <p:txBody>
          <a:bodyPr/>
          <a:p>
            <a:r>
              <a:rPr lang="en-US" sz="3200">
                <a:solidFill>
                  <a:srgbClr val="FF0000"/>
                </a:solidFill>
              </a:rPr>
              <a:t>For Predict Data</a:t>
            </a:r>
            <a:endParaRPr lang="en-US" sz="3200">
              <a:solidFill>
                <a:srgbClr val="FF0000"/>
              </a:solidFill>
            </a:endParaRPr>
          </a:p>
        </p:txBody>
      </p:sp>
      <p:pic>
        <p:nvPicPr>
          <p:cNvPr id="5" name="Content Placeholder 4" descr="d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3625" y="1576070"/>
            <a:ext cx="9699625" cy="4601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Presentation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Algerian</vt:lpstr>
      <vt:lpstr>Rockwell Extra Bold</vt:lpstr>
      <vt:lpstr>Calibri</vt:lpstr>
      <vt:lpstr>Microsoft YaHei</vt:lpstr>
      <vt:lpstr>Calibri Light</vt:lpstr>
      <vt:lpstr/>
      <vt:lpstr>Arial Unicode MS</vt:lpstr>
      <vt:lpstr>Segoe Print</vt:lpstr>
      <vt:lpstr>Wingdings</vt:lpstr>
      <vt:lpstr>Haettenschweiler</vt:lpstr>
      <vt:lpstr>Office Theme</vt:lpstr>
      <vt:lpstr>Presentation On Optimize Store Layout</vt:lpstr>
      <vt:lpstr>&gt; What is store optimization ??</vt:lpstr>
      <vt:lpstr>&gt; Data used in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Optimize Store Layout</dc:title>
  <dc:creator>sourya thakur</dc:creator>
  <cp:lastModifiedBy>sourya thakur</cp:lastModifiedBy>
  <cp:revision>5</cp:revision>
  <dcterms:created xsi:type="dcterms:W3CDTF">2017-07-16T15:49:00Z</dcterms:created>
  <dcterms:modified xsi:type="dcterms:W3CDTF">2017-07-19T08:33:26Z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